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CB8EF3F-033B-46CD-8156-5070EACAD0C9}" type="datetimeFigureOut">
              <a:rPr lang="en-IN" smtClean="0"/>
              <a:t>17-03-2024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6AC6B56-0449-4934-80D7-0DE04FEE67B2}" type="slidenum">
              <a:rPr lang="en-IN" smtClean="0"/>
              <a:t>‹#›</a:t>
            </a:fld>
            <a:endParaRPr lang="en-IN"/>
          </a:p>
        </p:txBody>
      </p:sp>
    </p:spTree>
    <p:extLst>
      <p:ext uri="{BB962C8B-B14F-4D97-AF65-F5344CB8AC3E}">
        <p14:creationId xmlns:p14="http://schemas.microsoft.com/office/powerpoint/2010/main" val="238249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B8EF3F-033B-46CD-8156-5070EACAD0C9}"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C6B56-0449-4934-80D7-0DE04FEE67B2}" type="slidenum">
              <a:rPr lang="en-IN" smtClean="0"/>
              <a:t>‹#›</a:t>
            </a:fld>
            <a:endParaRPr lang="en-IN"/>
          </a:p>
        </p:txBody>
      </p:sp>
    </p:spTree>
    <p:extLst>
      <p:ext uri="{BB962C8B-B14F-4D97-AF65-F5344CB8AC3E}">
        <p14:creationId xmlns:p14="http://schemas.microsoft.com/office/powerpoint/2010/main" val="389705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CB8EF3F-033B-46CD-8156-5070EACAD0C9}" type="datetimeFigureOut">
              <a:rPr lang="en-IN" smtClean="0"/>
              <a:t>17-03-2024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6AC6B56-0449-4934-80D7-0DE04FEE67B2}" type="slidenum">
              <a:rPr lang="en-IN" smtClean="0"/>
              <a:t>‹#›</a:t>
            </a:fld>
            <a:endParaRPr lang="en-IN"/>
          </a:p>
        </p:txBody>
      </p:sp>
    </p:spTree>
    <p:extLst>
      <p:ext uri="{BB962C8B-B14F-4D97-AF65-F5344CB8AC3E}">
        <p14:creationId xmlns:p14="http://schemas.microsoft.com/office/powerpoint/2010/main" val="401617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B8EF3F-033B-46CD-8156-5070EACAD0C9}"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06AC6B56-0449-4934-80D7-0DE04FEE67B2}" type="slidenum">
              <a:rPr lang="en-IN" smtClean="0"/>
              <a:t>‹#›</a:t>
            </a:fld>
            <a:endParaRPr lang="en-IN"/>
          </a:p>
        </p:txBody>
      </p:sp>
    </p:spTree>
    <p:extLst>
      <p:ext uri="{BB962C8B-B14F-4D97-AF65-F5344CB8AC3E}">
        <p14:creationId xmlns:p14="http://schemas.microsoft.com/office/powerpoint/2010/main" val="424426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CB8EF3F-033B-46CD-8156-5070EACAD0C9}" type="datetimeFigureOut">
              <a:rPr lang="en-IN" smtClean="0"/>
              <a:t>17-03-2024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6AC6B56-0449-4934-80D7-0DE04FEE67B2}" type="slidenum">
              <a:rPr lang="en-IN" smtClean="0"/>
              <a:t>‹#›</a:t>
            </a:fld>
            <a:endParaRPr lang="en-IN"/>
          </a:p>
        </p:txBody>
      </p:sp>
    </p:spTree>
    <p:extLst>
      <p:ext uri="{BB962C8B-B14F-4D97-AF65-F5344CB8AC3E}">
        <p14:creationId xmlns:p14="http://schemas.microsoft.com/office/powerpoint/2010/main" val="16312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B8EF3F-033B-46CD-8156-5070EACAD0C9}"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C6B56-0449-4934-80D7-0DE04FEE67B2}" type="slidenum">
              <a:rPr lang="en-IN" smtClean="0"/>
              <a:t>‹#›</a:t>
            </a:fld>
            <a:endParaRPr lang="en-IN"/>
          </a:p>
        </p:txBody>
      </p:sp>
    </p:spTree>
    <p:extLst>
      <p:ext uri="{BB962C8B-B14F-4D97-AF65-F5344CB8AC3E}">
        <p14:creationId xmlns:p14="http://schemas.microsoft.com/office/powerpoint/2010/main" val="369853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B8EF3F-033B-46CD-8156-5070EACAD0C9}"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AC6B56-0449-4934-80D7-0DE04FEE67B2}" type="slidenum">
              <a:rPr lang="en-IN" smtClean="0"/>
              <a:t>‹#›</a:t>
            </a:fld>
            <a:endParaRPr lang="en-IN"/>
          </a:p>
        </p:txBody>
      </p:sp>
    </p:spTree>
    <p:extLst>
      <p:ext uri="{BB962C8B-B14F-4D97-AF65-F5344CB8AC3E}">
        <p14:creationId xmlns:p14="http://schemas.microsoft.com/office/powerpoint/2010/main" val="157692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B8EF3F-033B-46CD-8156-5070EACAD0C9}"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AC6B56-0449-4934-80D7-0DE04FEE67B2}" type="slidenum">
              <a:rPr lang="en-IN" smtClean="0"/>
              <a:t>‹#›</a:t>
            </a:fld>
            <a:endParaRPr lang="en-IN"/>
          </a:p>
        </p:txBody>
      </p:sp>
    </p:spTree>
    <p:extLst>
      <p:ext uri="{BB962C8B-B14F-4D97-AF65-F5344CB8AC3E}">
        <p14:creationId xmlns:p14="http://schemas.microsoft.com/office/powerpoint/2010/main" val="10494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8EF3F-033B-46CD-8156-5070EACAD0C9}" type="datetimeFigureOut">
              <a:rPr lang="en-IN" smtClean="0"/>
              <a:t>17-03-2024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AC6B56-0449-4934-80D7-0DE04FEE67B2}" type="slidenum">
              <a:rPr lang="en-IN" smtClean="0"/>
              <a:t>‹#›</a:t>
            </a:fld>
            <a:endParaRPr lang="en-IN"/>
          </a:p>
        </p:txBody>
      </p:sp>
    </p:spTree>
    <p:extLst>
      <p:ext uri="{BB962C8B-B14F-4D97-AF65-F5344CB8AC3E}">
        <p14:creationId xmlns:p14="http://schemas.microsoft.com/office/powerpoint/2010/main" val="1758194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CB8EF3F-033B-46CD-8156-5070EACAD0C9}" type="datetimeFigureOut">
              <a:rPr lang="en-IN" smtClean="0"/>
              <a:t>17-03-2024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6AC6B56-0449-4934-80D7-0DE04FEE67B2}" type="slidenum">
              <a:rPr lang="en-IN" smtClean="0"/>
              <a:t>‹#›</a:t>
            </a:fld>
            <a:endParaRPr lang="en-IN"/>
          </a:p>
        </p:txBody>
      </p:sp>
    </p:spTree>
    <p:extLst>
      <p:ext uri="{BB962C8B-B14F-4D97-AF65-F5344CB8AC3E}">
        <p14:creationId xmlns:p14="http://schemas.microsoft.com/office/powerpoint/2010/main" val="65844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B8EF3F-033B-46CD-8156-5070EACAD0C9}"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C6B56-0449-4934-80D7-0DE04FEE67B2}" type="slidenum">
              <a:rPr lang="en-IN" smtClean="0"/>
              <a:t>‹#›</a:t>
            </a:fld>
            <a:endParaRPr lang="en-IN"/>
          </a:p>
        </p:txBody>
      </p:sp>
    </p:spTree>
    <p:extLst>
      <p:ext uri="{BB962C8B-B14F-4D97-AF65-F5344CB8AC3E}">
        <p14:creationId xmlns:p14="http://schemas.microsoft.com/office/powerpoint/2010/main" val="412207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CB8EF3F-033B-46CD-8156-5070EACAD0C9}" type="datetimeFigureOut">
              <a:rPr lang="en-IN" smtClean="0"/>
              <a:t>17-03-2024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6AC6B56-0449-4934-80D7-0DE04FEE67B2}"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290768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69818"/>
            <a:ext cx="10993549" cy="1672484"/>
          </a:xfrm>
        </p:spPr>
        <p:txBody>
          <a:bodyPr>
            <a:normAutofit/>
          </a:bodyPr>
          <a:lstStyle/>
          <a:p>
            <a:pPr algn="ctr"/>
            <a:r>
              <a:rPr lang="en-IN" sz="6000" dirty="0"/>
              <a:t>AIR BNB PROJECT ANALYSIS</a:t>
            </a:r>
          </a:p>
        </p:txBody>
      </p:sp>
      <p:sp>
        <p:nvSpPr>
          <p:cNvPr id="3" name="Subtitle 2"/>
          <p:cNvSpPr>
            <a:spLocks noGrp="1"/>
          </p:cNvSpPr>
          <p:nvPr>
            <p:ph type="subTitle" idx="1"/>
          </p:nvPr>
        </p:nvSpPr>
        <p:spPr>
          <a:xfrm>
            <a:off x="581194" y="2025182"/>
            <a:ext cx="10993546" cy="590321"/>
          </a:xfrm>
        </p:spPr>
        <p:txBody>
          <a:bodyPr>
            <a:normAutofit/>
          </a:bodyPr>
          <a:lstStyle/>
          <a:p>
            <a:pPr algn="ctr"/>
            <a:r>
              <a:rPr lang="en-IN" sz="2200" dirty="0">
                <a:solidFill>
                  <a:schemeClr val="accent2">
                    <a:lumMod val="75000"/>
                  </a:schemeClr>
                </a:solidFill>
              </a:rPr>
              <a:t>An Analysis Report for the Power BI Assignment</a:t>
            </a:r>
            <a:endParaRPr lang="en-IN" sz="2200" dirty="0">
              <a:solidFill>
                <a:schemeClr val="accent2">
                  <a:lumMod val="75000"/>
                </a:schemeClr>
              </a:solidFill>
            </a:endParaRPr>
          </a:p>
        </p:txBody>
      </p:sp>
      <p:sp>
        <p:nvSpPr>
          <p:cNvPr id="6" name="TextBox 5"/>
          <p:cNvSpPr txBox="1"/>
          <p:nvPr/>
        </p:nvSpPr>
        <p:spPr>
          <a:xfrm>
            <a:off x="7851827" y="4741818"/>
            <a:ext cx="3722913" cy="1446550"/>
          </a:xfrm>
          <a:prstGeom prst="rect">
            <a:avLst/>
          </a:prstGeom>
          <a:noFill/>
        </p:spPr>
        <p:txBody>
          <a:bodyPr wrap="square" rtlCol="0">
            <a:spAutoFit/>
          </a:bodyPr>
          <a:lstStyle/>
          <a:p>
            <a:r>
              <a:rPr lang="en-IN" sz="2200" b="1" dirty="0">
                <a:solidFill>
                  <a:schemeClr val="bg1"/>
                </a:solidFill>
                <a:latin typeface="Calibri Light" panose="020F0302020204030204" pitchFamily="34" charset="0"/>
                <a:cs typeface="Calibri Light" panose="020F0302020204030204" pitchFamily="34" charset="0"/>
              </a:rPr>
              <a:t>Submitted By- </a:t>
            </a:r>
          </a:p>
          <a:p>
            <a:endParaRPr lang="en-IN" sz="2200" b="1" dirty="0">
              <a:solidFill>
                <a:schemeClr val="bg1"/>
              </a:solidFill>
              <a:latin typeface="Calibri Light" panose="020F0302020204030204" pitchFamily="34" charset="0"/>
              <a:cs typeface="Calibri Light" panose="020F0302020204030204" pitchFamily="34" charset="0"/>
            </a:endParaRPr>
          </a:p>
          <a:p>
            <a:r>
              <a:rPr lang="en-IN" sz="2200" dirty="0" err="1">
                <a:solidFill>
                  <a:schemeClr val="bg1"/>
                </a:solidFill>
                <a:latin typeface="Calibri Light" panose="020F0302020204030204" pitchFamily="34" charset="0"/>
                <a:cs typeface="Calibri Light" panose="020F0302020204030204" pitchFamily="34" charset="0"/>
              </a:rPr>
              <a:t>Vattandeep</a:t>
            </a:r>
            <a:r>
              <a:rPr lang="en-IN" sz="2200" dirty="0">
                <a:solidFill>
                  <a:schemeClr val="bg1"/>
                </a:solidFill>
                <a:latin typeface="Calibri Light" panose="020F0302020204030204" pitchFamily="34" charset="0"/>
                <a:cs typeface="Calibri Light" panose="020F0302020204030204" pitchFamily="34" charset="0"/>
              </a:rPr>
              <a:t> Kaur</a:t>
            </a:r>
          </a:p>
          <a:p>
            <a:r>
              <a:rPr lang="en-IN" sz="2200" dirty="0">
                <a:solidFill>
                  <a:schemeClr val="bg1"/>
                </a:solidFill>
                <a:latin typeface="Calibri Light" panose="020F0302020204030204" pitchFamily="34" charset="0"/>
                <a:cs typeface="Calibri Light" panose="020F0302020204030204" pitchFamily="34" charset="0"/>
              </a:rPr>
              <a:t>ABADS Batch 12</a:t>
            </a:r>
            <a:endParaRPr lang="en-IN" sz="220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9143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Comprehensive city Insights report</a:t>
            </a:r>
            <a:endParaRPr lang="en-IN" dirty="0"/>
          </a:p>
        </p:txBody>
      </p:sp>
      <p:pic>
        <p:nvPicPr>
          <p:cNvPr id="4" name="Content Placeholder 3"/>
          <p:cNvPicPr>
            <a:picLocks noGrp="1" noChangeAspect="1"/>
          </p:cNvPicPr>
          <p:nvPr>
            <p:ph idx="1"/>
          </p:nvPr>
        </p:nvPicPr>
        <p:blipFill>
          <a:blip r:embed="rId2"/>
          <a:stretch>
            <a:fillRect/>
          </a:stretch>
        </p:blipFill>
        <p:spPr>
          <a:xfrm>
            <a:off x="5457311" y="2337980"/>
            <a:ext cx="6006132" cy="3678238"/>
          </a:xfrm>
          <a:prstGeom prst="rect">
            <a:avLst/>
          </a:prstGeom>
        </p:spPr>
      </p:pic>
      <p:sp>
        <p:nvSpPr>
          <p:cNvPr id="5" name="TextBox 4"/>
          <p:cNvSpPr txBox="1"/>
          <p:nvPr/>
        </p:nvSpPr>
        <p:spPr>
          <a:xfrm>
            <a:off x="1005840" y="2337980"/>
            <a:ext cx="3331029" cy="2031325"/>
          </a:xfrm>
          <a:prstGeom prst="rect">
            <a:avLst/>
          </a:prstGeom>
          <a:noFill/>
        </p:spPr>
        <p:txBody>
          <a:bodyPr wrap="square" rtlCol="0">
            <a:spAutoFit/>
          </a:bodyPr>
          <a:lstStyle/>
          <a:p>
            <a:pPr algn="just"/>
            <a:r>
              <a:rPr lang="en-US" dirty="0" smtClean="0">
                <a:latin typeface="Calibri Light" panose="020F0302020204030204" pitchFamily="34" charset="0"/>
                <a:cs typeface="Calibri Light" panose="020F0302020204030204" pitchFamily="34" charset="0"/>
              </a:rPr>
              <a:t>A comprehensive report presenting listing prices, guest ratings, and visitor trends for multiple cities, with a particular focus on assessing changes in visitor trends in 2020 in contrast to earlier year</a:t>
            </a: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2032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7200" dirty="0" smtClean="0"/>
              <a:t>THANKYOU</a:t>
            </a:r>
            <a:endParaRPr lang="en-IN" sz="7200" dirty="0"/>
          </a:p>
        </p:txBody>
      </p:sp>
    </p:spTree>
    <p:extLst>
      <p:ext uri="{BB962C8B-B14F-4D97-AF65-F5344CB8AC3E}">
        <p14:creationId xmlns:p14="http://schemas.microsoft.com/office/powerpoint/2010/main" val="427408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06214"/>
            <a:ext cx="11029616" cy="1013800"/>
          </a:xfrm>
        </p:spPr>
        <p:txBody>
          <a:bodyPr>
            <a:normAutofit/>
          </a:bodyPr>
          <a:lstStyle/>
          <a:p>
            <a:pPr algn="ctr"/>
            <a:r>
              <a:rPr lang="en-IN" sz="4000" b="1" cap="none" dirty="0" smtClean="0"/>
              <a:t>Assessing District Location Scores</a:t>
            </a:r>
            <a:endParaRPr lang="en-IN" sz="4000" b="1" cap="none" dirty="0"/>
          </a:p>
        </p:txBody>
      </p:sp>
      <p:pic>
        <p:nvPicPr>
          <p:cNvPr id="4" name="Content Placeholder 3"/>
          <p:cNvPicPr>
            <a:picLocks noGrp="1" noChangeAspect="1"/>
          </p:cNvPicPr>
          <p:nvPr>
            <p:ph idx="1"/>
          </p:nvPr>
        </p:nvPicPr>
        <p:blipFill>
          <a:blip r:embed="rId2"/>
          <a:stretch>
            <a:fillRect/>
          </a:stretch>
        </p:blipFill>
        <p:spPr>
          <a:xfrm>
            <a:off x="5100911" y="2207351"/>
            <a:ext cx="6509897" cy="3678238"/>
          </a:xfrm>
          <a:prstGeom prst="rect">
            <a:avLst/>
          </a:prstGeom>
        </p:spPr>
      </p:pic>
      <p:sp>
        <p:nvSpPr>
          <p:cNvPr id="5" name="TextBox 4"/>
          <p:cNvSpPr txBox="1"/>
          <p:nvPr/>
        </p:nvSpPr>
        <p:spPr>
          <a:xfrm>
            <a:off x="581192" y="2207351"/>
            <a:ext cx="4225939" cy="3785652"/>
          </a:xfrm>
          <a:prstGeom prst="rect">
            <a:avLst/>
          </a:prstGeom>
          <a:noFill/>
        </p:spPr>
        <p:txBody>
          <a:bodyPr wrap="square" rtlCol="0">
            <a:spAutoFit/>
          </a:bodyPr>
          <a:lstStyle/>
          <a:p>
            <a:pPr algn="just"/>
            <a:r>
              <a:rPr lang="en-IN" sz="1600" dirty="0">
                <a:latin typeface="Calibri Light" panose="020F0302020204030204" pitchFamily="34" charset="0"/>
                <a:cs typeface="Calibri Light" panose="020F0302020204030204" pitchFamily="34" charset="0"/>
              </a:rPr>
              <a:t>The Column of District entries is mostly empty in the given Data </a:t>
            </a:r>
            <a:r>
              <a:rPr lang="en-IN" sz="1600" dirty="0" smtClean="0">
                <a:latin typeface="Calibri Light" panose="020F0302020204030204" pitchFamily="34" charset="0"/>
                <a:cs typeface="Calibri Light" panose="020F0302020204030204" pitchFamily="34" charset="0"/>
              </a:rPr>
              <a:t>Set. So </a:t>
            </a:r>
            <a:r>
              <a:rPr lang="en-IN" sz="1600" dirty="0">
                <a:latin typeface="Calibri Light" panose="020F0302020204030204" pitchFamily="34" charset="0"/>
                <a:cs typeface="Calibri Light" panose="020F0302020204030204" pitchFamily="34" charset="0"/>
              </a:rPr>
              <a:t>City Column has been used to perform the </a:t>
            </a:r>
            <a:r>
              <a:rPr lang="en-IN" sz="1600" dirty="0" smtClean="0">
                <a:latin typeface="Calibri Light" panose="020F0302020204030204" pitchFamily="34" charset="0"/>
                <a:cs typeface="Calibri Light" panose="020F0302020204030204" pitchFamily="34" charset="0"/>
              </a:rPr>
              <a:t>task as it also tells about the locations. </a:t>
            </a:r>
          </a:p>
          <a:p>
            <a:pPr algn="just"/>
            <a:endParaRPr lang="en-IN" sz="1600" dirty="0">
              <a:latin typeface="Calibri Light" panose="020F0302020204030204" pitchFamily="34" charset="0"/>
              <a:cs typeface="Calibri Light" panose="020F0302020204030204" pitchFamily="34" charset="0"/>
            </a:endParaRPr>
          </a:p>
          <a:p>
            <a:pPr algn="just"/>
            <a:r>
              <a:rPr lang="en-IN" sz="1600" dirty="0" smtClean="0">
                <a:latin typeface="Calibri Light" panose="020F0302020204030204" pitchFamily="34" charset="0"/>
                <a:cs typeface="Calibri Light" panose="020F0302020204030204" pitchFamily="34" charset="0"/>
              </a:rPr>
              <a:t>Here, </a:t>
            </a:r>
            <a:r>
              <a:rPr lang="en-IN" sz="1600" dirty="0">
                <a:latin typeface="Calibri Light" panose="020F0302020204030204" pitchFamily="34" charset="0"/>
                <a:cs typeface="Calibri Light" panose="020F0302020204030204" pitchFamily="34" charset="0"/>
              </a:rPr>
              <a:t>for the representation of Favourable Places, the City Data has been divided into 3 sub sets, which are- Most, Average and Least Favourable Places and the range is 10-8, 7-4 and 3-1 respectively. </a:t>
            </a:r>
            <a:endParaRPr lang="en-IN" sz="1600" dirty="0" smtClean="0">
              <a:latin typeface="Calibri Light" panose="020F0302020204030204" pitchFamily="34" charset="0"/>
              <a:cs typeface="Calibri Light" panose="020F0302020204030204" pitchFamily="34" charset="0"/>
            </a:endParaRPr>
          </a:p>
          <a:p>
            <a:pPr algn="just"/>
            <a:r>
              <a:rPr lang="en-IN" sz="1600" dirty="0" smtClean="0">
                <a:latin typeface="Calibri Light" panose="020F0302020204030204" pitchFamily="34" charset="0"/>
                <a:cs typeface="Calibri Light" panose="020F0302020204030204" pitchFamily="34" charset="0"/>
              </a:rPr>
              <a:t> </a:t>
            </a:r>
            <a:endParaRPr lang="en-IN" sz="1600" dirty="0">
              <a:latin typeface="Calibri Light" panose="020F0302020204030204" pitchFamily="34" charset="0"/>
              <a:cs typeface="Calibri Light" panose="020F0302020204030204" pitchFamily="34" charset="0"/>
            </a:endParaRPr>
          </a:p>
          <a:p>
            <a:pPr algn="just"/>
            <a:r>
              <a:rPr lang="en-IN" sz="1600" dirty="0">
                <a:latin typeface="Calibri Light" panose="020F0302020204030204" pitchFamily="34" charset="0"/>
                <a:cs typeface="Calibri Light" panose="020F0302020204030204" pitchFamily="34" charset="0"/>
              </a:rPr>
              <a:t>The Result has shown the Locations with Least Favourable Scores. 201 people have voted city Istanbul as Least Favourable location, which is highest count of voting in this parameter. </a:t>
            </a:r>
          </a:p>
        </p:txBody>
      </p:sp>
    </p:spTree>
    <p:extLst>
      <p:ext uri="{BB962C8B-B14F-4D97-AF65-F5344CB8AC3E}">
        <p14:creationId xmlns:p14="http://schemas.microsoft.com/office/powerpoint/2010/main" val="3065640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545401"/>
            <a:ext cx="11029616" cy="1013800"/>
          </a:xfrm>
        </p:spPr>
        <p:txBody>
          <a:bodyPr>
            <a:normAutofit/>
          </a:bodyPr>
          <a:lstStyle/>
          <a:p>
            <a:pPr algn="ctr"/>
            <a:r>
              <a:rPr lang="en-IN" sz="4000" b="1" dirty="0"/>
              <a:t>Host Response Time Impact</a:t>
            </a:r>
          </a:p>
        </p:txBody>
      </p:sp>
      <p:pic>
        <p:nvPicPr>
          <p:cNvPr id="4" name="Content Placeholder 3"/>
          <p:cNvPicPr>
            <a:picLocks noGrp="1" noChangeAspect="1"/>
          </p:cNvPicPr>
          <p:nvPr>
            <p:ph idx="1"/>
          </p:nvPr>
        </p:nvPicPr>
        <p:blipFill>
          <a:blip r:embed="rId2"/>
          <a:stretch>
            <a:fillRect/>
          </a:stretch>
        </p:blipFill>
        <p:spPr>
          <a:xfrm>
            <a:off x="5124920" y="2403293"/>
            <a:ext cx="6485887" cy="3678238"/>
          </a:xfrm>
          <a:prstGeom prst="rect">
            <a:avLst/>
          </a:prstGeom>
        </p:spPr>
      </p:pic>
      <p:sp>
        <p:nvSpPr>
          <p:cNvPr id="5" name="TextBox 4"/>
          <p:cNvSpPr txBox="1"/>
          <p:nvPr/>
        </p:nvSpPr>
        <p:spPr>
          <a:xfrm>
            <a:off x="457200" y="2403293"/>
            <a:ext cx="4180113" cy="4031873"/>
          </a:xfrm>
          <a:prstGeom prst="rect">
            <a:avLst/>
          </a:prstGeom>
          <a:noFill/>
        </p:spPr>
        <p:txBody>
          <a:bodyPr wrap="square" rtlCol="0">
            <a:spAutoFit/>
          </a:bodyPr>
          <a:lstStyle/>
          <a:p>
            <a:pPr algn="just"/>
            <a:r>
              <a:rPr lang="en-IN" sz="1600" dirty="0">
                <a:latin typeface="Calibri Light" panose="020F0302020204030204" pitchFamily="34" charset="0"/>
                <a:cs typeface="Calibri Light" panose="020F0302020204030204" pitchFamily="34" charset="0"/>
              </a:rPr>
              <a:t>In this, the relationship between host response times and the overall ratings </a:t>
            </a:r>
            <a:r>
              <a:rPr lang="en-IN" sz="1600" dirty="0" smtClean="0">
                <a:latin typeface="Calibri Light" panose="020F0302020204030204" pitchFamily="34" charset="0"/>
                <a:cs typeface="Calibri Light" panose="020F0302020204030204" pitchFamily="34" charset="0"/>
              </a:rPr>
              <a:t>of </a:t>
            </a:r>
            <a:r>
              <a:rPr lang="en-IN" sz="1600" dirty="0" err="1">
                <a:latin typeface="Calibri Light" panose="020F0302020204030204" pitchFamily="34" charset="0"/>
                <a:cs typeface="Calibri Light" panose="020F0302020204030204" pitchFamily="34" charset="0"/>
              </a:rPr>
              <a:t>AirBnb</a:t>
            </a:r>
            <a:r>
              <a:rPr lang="en-IN" sz="1600" dirty="0">
                <a:latin typeface="Calibri Light" panose="020F0302020204030204" pitchFamily="34" charset="0"/>
                <a:cs typeface="Calibri Light" panose="020F0302020204030204" pitchFamily="34" charset="0"/>
              </a:rPr>
              <a:t> listings has to be visualized</a:t>
            </a:r>
            <a:r>
              <a:rPr lang="en-IN" sz="1600" dirty="0" smtClean="0">
                <a:latin typeface="Calibri Light" panose="020F0302020204030204" pitchFamily="34" charset="0"/>
                <a:cs typeface="Calibri Light" panose="020F0302020204030204" pitchFamily="34" charset="0"/>
              </a:rPr>
              <a:t>.</a:t>
            </a:r>
          </a:p>
          <a:p>
            <a:pPr algn="just"/>
            <a:endParaRPr lang="en-IN" sz="1600" dirty="0">
              <a:latin typeface="Calibri Light" panose="020F0302020204030204" pitchFamily="34" charset="0"/>
              <a:cs typeface="Calibri Light" panose="020F0302020204030204" pitchFamily="34" charset="0"/>
            </a:endParaRPr>
          </a:p>
          <a:p>
            <a:pPr algn="just"/>
            <a:r>
              <a:rPr lang="en-IN" sz="1600" dirty="0">
                <a:latin typeface="Calibri Light" panose="020F0302020204030204" pitchFamily="34" charset="0"/>
                <a:cs typeface="Calibri Light" panose="020F0302020204030204" pitchFamily="34" charset="0"/>
              </a:rPr>
              <a:t>Here Overall Rating Score has been partitioned into 3 types, i.e. Maximum Overall Score, Average Overall Score and Minimum Overall Score with the </a:t>
            </a:r>
            <a:r>
              <a:rPr lang="en-IN" sz="1600" dirty="0" smtClean="0">
                <a:latin typeface="Calibri Light" panose="020F0302020204030204" pitchFamily="34" charset="0"/>
                <a:cs typeface="Calibri Light" panose="020F0302020204030204" pitchFamily="34" charset="0"/>
              </a:rPr>
              <a:t>score ranging from </a:t>
            </a:r>
            <a:r>
              <a:rPr lang="en-IN" sz="1600" dirty="0">
                <a:latin typeface="Calibri Light" panose="020F0302020204030204" pitchFamily="34" charset="0"/>
                <a:cs typeface="Calibri Light" panose="020F0302020204030204" pitchFamily="34" charset="0"/>
              </a:rPr>
              <a:t>100-70, 69-40 and 39-0 in the types respectively. </a:t>
            </a:r>
            <a:endParaRPr lang="en-IN" sz="1600" dirty="0" smtClean="0">
              <a:latin typeface="Calibri Light" panose="020F0302020204030204" pitchFamily="34" charset="0"/>
              <a:cs typeface="Calibri Light" panose="020F0302020204030204" pitchFamily="34" charset="0"/>
            </a:endParaRPr>
          </a:p>
          <a:p>
            <a:pPr algn="just"/>
            <a:endParaRPr lang="en-IN" sz="1600" dirty="0">
              <a:latin typeface="Calibri Light" panose="020F0302020204030204" pitchFamily="34" charset="0"/>
              <a:cs typeface="Calibri Light" panose="020F0302020204030204" pitchFamily="34" charset="0"/>
            </a:endParaRPr>
          </a:p>
          <a:p>
            <a:pPr algn="just"/>
            <a:r>
              <a:rPr lang="en-IN" sz="1600" dirty="0" smtClean="0">
                <a:latin typeface="Calibri Light" panose="020F0302020204030204" pitchFamily="34" charset="0"/>
                <a:cs typeface="Calibri Light" panose="020F0302020204030204" pitchFamily="34" charset="0"/>
              </a:rPr>
              <a:t>The </a:t>
            </a:r>
            <a:r>
              <a:rPr lang="en-IN" sz="1600" dirty="0">
                <a:latin typeface="Calibri Light" panose="020F0302020204030204" pitchFamily="34" charset="0"/>
                <a:cs typeface="Calibri Light" panose="020F0302020204030204" pitchFamily="34" charset="0"/>
              </a:rPr>
              <a:t>analysis of host response times with the overall ratings represents that most of the </a:t>
            </a:r>
            <a:r>
              <a:rPr lang="en-IN" sz="1600" dirty="0" smtClean="0">
                <a:latin typeface="Calibri Light" panose="020F0302020204030204" pitchFamily="34" charset="0"/>
                <a:cs typeface="Calibri Light" panose="020F0302020204030204" pitchFamily="34" charset="0"/>
              </a:rPr>
              <a:t>hosts </a:t>
            </a:r>
            <a:r>
              <a:rPr lang="en-IN" sz="1600" dirty="0">
                <a:latin typeface="Calibri Light" panose="020F0302020204030204" pitchFamily="34" charset="0"/>
                <a:cs typeface="Calibri Light" panose="020F0302020204030204" pitchFamily="34" charset="0"/>
              </a:rPr>
              <a:t>responds within a few hours. In other words, it can be said that the count of Overall Rating Score is higher for the hosts who reply within a few hours. </a:t>
            </a:r>
          </a:p>
        </p:txBody>
      </p:sp>
    </p:spTree>
    <p:extLst>
      <p:ext uri="{BB962C8B-B14F-4D97-AF65-F5344CB8AC3E}">
        <p14:creationId xmlns:p14="http://schemas.microsoft.com/office/powerpoint/2010/main" val="260170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27" y="519276"/>
            <a:ext cx="11029616" cy="1013800"/>
          </a:xfrm>
        </p:spPr>
        <p:txBody>
          <a:bodyPr>
            <a:normAutofit/>
          </a:bodyPr>
          <a:lstStyle/>
          <a:p>
            <a:pPr algn="ctr"/>
            <a:r>
              <a:rPr lang="en-IN" sz="4000" b="1" dirty="0" err="1" smtClean="0">
                <a:latin typeface="Times New Roman" panose="02020603050405020304" pitchFamily="18" charset="0"/>
                <a:cs typeface="Times New Roman" panose="02020603050405020304" pitchFamily="18" charset="0"/>
              </a:rPr>
              <a:t>AIRBnB</a:t>
            </a:r>
            <a:r>
              <a:rPr lang="en-IN" sz="4000" b="1" dirty="0" smtClean="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Listing Prices</a:t>
            </a:r>
          </a:p>
        </p:txBody>
      </p:sp>
      <p:sp>
        <p:nvSpPr>
          <p:cNvPr id="3" name="Content Placeholder 2"/>
          <p:cNvSpPr>
            <a:spLocks noGrp="1"/>
          </p:cNvSpPr>
          <p:nvPr>
            <p:ph idx="1"/>
          </p:nvPr>
        </p:nvSpPr>
        <p:spPr>
          <a:xfrm>
            <a:off x="463627" y="1984553"/>
            <a:ext cx="3886304" cy="4520750"/>
          </a:xfrm>
        </p:spPr>
        <p:txBody>
          <a:bodyPr>
            <a:noAutofit/>
          </a:bodyPr>
          <a:lstStyle/>
          <a:p>
            <a:pPr marL="0" indent="0" algn="just">
              <a:buNone/>
            </a:pPr>
            <a:r>
              <a:rPr lang="en-IN" sz="1600" dirty="0" err="1" smtClean="0">
                <a:latin typeface="Calibri Light" panose="020F0302020204030204" pitchFamily="34" charset="0"/>
                <a:cs typeface="Calibri Light" panose="020F0302020204030204" pitchFamily="34" charset="0"/>
              </a:rPr>
              <a:t>AirBnb</a:t>
            </a:r>
            <a:r>
              <a:rPr lang="en-IN" sz="1600" dirty="0" smtClean="0">
                <a:latin typeface="Calibri Light" panose="020F0302020204030204" pitchFamily="34" charset="0"/>
                <a:cs typeface="Calibri Light" panose="020F0302020204030204" pitchFamily="34" charset="0"/>
              </a:rPr>
              <a:t> </a:t>
            </a:r>
            <a:r>
              <a:rPr lang="en-IN" sz="1600" dirty="0">
                <a:latin typeface="Calibri Light" panose="020F0302020204030204" pitchFamily="34" charset="0"/>
                <a:cs typeface="Calibri Light" panose="020F0302020204030204" pitchFamily="34" charset="0"/>
              </a:rPr>
              <a:t>listing prices across different cities has to be represented in this point.  </a:t>
            </a:r>
          </a:p>
          <a:p>
            <a:pPr marL="0" indent="0" algn="just">
              <a:buNone/>
            </a:pPr>
            <a:r>
              <a:rPr lang="en-IN" sz="1600" dirty="0">
                <a:latin typeface="Calibri Light" panose="020F0302020204030204" pitchFamily="34" charset="0"/>
                <a:cs typeface="Calibri Light" panose="020F0302020204030204" pitchFamily="34" charset="0"/>
              </a:rPr>
              <a:t>The </a:t>
            </a:r>
            <a:r>
              <a:rPr lang="en-IN" sz="1600" dirty="0" err="1">
                <a:latin typeface="Calibri Light" panose="020F0302020204030204" pitchFamily="34" charset="0"/>
                <a:cs typeface="Calibri Light" panose="020F0302020204030204" pitchFamily="34" charset="0"/>
              </a:rPr>
              <a:t>AirBnb</a:t>
            </a:r>
            <a:r>
              <a:rPr lang="en-IN" sz="1600" dirty="0">
                <a:latin typeface="Calibri Light" panose="020F0302020204030204" pitchFamily="34" charset="0"/>
                <a:cs typeface="Calibri Light" panose="020F0302020204030204" pitchFamily="34" charset="0"/>
              </a:rPr>
              <a:t> listing Prices has been first divided into 4 subsets by using Conditional Column formula. Here, the groups have been categorized in High Class with price ranging from greater than equal to 4 lakh, Upper Middle Class with price ranging from greater than equal to 2 lakhs, Lower Middle Class from greater than equal to 1 lakh and Lower Class with price ranging from 0 and rest above.</a:t>
            </a:r>
          </a:p>
          <a:p>
            <a:pPr marL="0" indent="0" algn="just">
              <a:buNone/>
            </a:pPr>
            <a:r>
              <a:rPr lang="en-IN" sz="1600" dirty="0">
                <a:latin typeface="Calibri Light" panose="020F0302020204030204" pitchFamily="34" charset="0"/>
                <a:cs typeface="Calibri Light" panose="020F0302020204030204" pitchFamily="34" charset="0"/>
              </a:rPr>
              <a:t>When the graph came out for relationship between Price Range and City, it majorly represented that people of all cities are very much into Lower Class Prices than the other price ranges. Also High Class and Lower Middle </a:t>
            </a:r>
            <a:r>
              <a:rPr lang="en-IN" sz="1600" dirty="0" smtClean="0">
                <a:latin typeface="Calibri Light" panose="020F0302020204030204" pitchFamily="34" charset="0"/>
                <a:cs typeface="Calibri Light" panose="020F0302020204030204" pitchFamily="34" charset="0"/>
              </a:rPr>
              <a:t>Class </a:t>
            </a:r>
            <a:r>
              <a:rPr lang="en-IN" sz="1600" dirty="0">
                <a:latin typeface="Calibri Light" panose="020F0302020204030204" pitchFamily="34" charset="0"/>
                <a:cs typeface="Calibri Light" panose="020F0302020204030204" pitchFamily="34" charset="0"/>
              </a:rPr>
              <a:t>have the least count of prices. </a:t>
            </a:r>
          </a:p>
        </p:txBody>
      </p:sp>
      <p:pic>
        <p:nvPicPr>
          <p:cNvPr id="4" name="Picture 3"/>
          <p:cNvPicPr>
            <a:picLocks noChangeAspect="1"/>
          </p:cNvPicPr>
          <p:nvPr/>
        </p:nvPicPr>
        <p:blipFill>
          <a:blip r:embed="rId2"/>
          <a:stretch>
            <a:fillRect/>
          </a:stretch>
        </p:blipFill>
        <p:spPr>
          <a:xfrm>
            <a:off x="4349931" y="2075560"/>
            <a:ext cx="7604362" cy="4429743"/>
          </a:xfrm>
          <a:prstGeom prst="rect">
            <a:avLst/>
          </a:prstGeom>
        </p:spPr>
      </p:pic>
    </p:spTree>
    <p:extLst>
      <p:ext uri="{BB962C8B-B14F-4D97-AF65-F5344CB8AC3E}">
        <p14:creationId xmlns:p14="http://schemas.microsoft.com/office/powerpoint/2010/main" val="118980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558465"/>
            <a:ext cx="11029616" cy="1013800"/>
          </a:xfrm>
        </p:spPr>
        <p:txBody>
          <a:bodyPr>
            <a:normAutofit/>
          </a:bodyPr>
          <a:lstStyle/>
          <a:p>
            <a:pPr algn="ctr"/>
            <a:r>
              <a:rPr lang="en-IN" sz="4000" b="1" dirty="0" smtClean="0"/>
              <a:t>Composite Score</a:t>
            </a:r>
            <a:endParaRPr lang="en-IN" sz="4000" b="1" dirty="0"/>
          </a:p>
        </p:txBody>
      </p:sp>
      <p:pic>
        <p:nvPicPr>
          <p:cNvPr id="4" name="Content Placeholder 3"/>
          <p:cNvPicPr>
            <a:picLocks noGrp="1" noChangeAspect="1"/>
          </p:cNvPicPr>
          <p:nvPr>
            <p:ph idx="1"/>
          </p:nvPr>
        </p:nvPicPr>
        <p:blipFill>
          <a:blip r:embed="rId2"/>
          <a:stretch>
            <a:fillRect/>
          </a:stretch>
        </p:blipFill>
        <p:spPr>
          <a:xfrm>
            <a:off x="7249886" y="2162343"/>
            <a:ext cx="4360921" cy="4484344"/>
          </a:xfrm>
          <a:prstGeom prst="rect">
            <a:avLst/>
          </a:prstGeom>
        </p:spPr>
      </p:pic>
      <p:sp>
        <p:nvSpPr>
          <p:cNvPr id="5" name="TextBox 4"/>
          <p:cNvSpPr txBox="1"/>
          <p:nvPr/>
        </p:nvSpPr>
        <p:spPr>
          <a:xfrm>
            <a:off x="581190" y="2162343"/>
            <a:ext cx="5976363" cy="3693319"/>
          </a:xfrm>
          <a:prstGeom prst="rect">
            <a:avLst/>
          </a:prstGeom>
          <a:noFill/>
        </p:spPr>
        <p:txBody>
          <a:bodyPr wrap="square" rtlCol="0">
            <a:spAutoFit/>
          </a:bodyPr>
          <a:lstStyle/>
          <a:p>
            <a:pPr algn="just"/>
            <a:r>
              <a:rPr lang="en-IN" dirty="0">
                <a:latin typeface="Calibri Light" panose="020F0302020204030204" pitchFamily="34" charset="0"/>
                <a:cs typeface="Calibri Light" panose="020F0302020204030204" pitchFamily="34" charset="0"/>
              </a:rPr>
              <a:t>To find out the Composite Score of check-in experience and host communication, a new measure was added using DAX formula. </a:t>
            </a:r>
            <a:endParaRPr lang="en-IN" dirty="0" smtClean="0">
              <a:latin typeface="Calibri Light" panose="020F0302020204030204" pitchFamily="34" charset="0"/>
              <a:cs typeface="Calibri Light" panose="020F0302020204030204" pitchFamily="34" charset="0"/>
            </a:endParaRPr>
          </a:p>
          <a:p>
            <a:pPr algn="just"/>
            <a:endParaRPr lang="en-IN" dirty="0">
              <a:latin typeface="Calibri Light" panose="020F0302020204030204" pitchFamily="34" charset="0"/>
              <a:cs typeface="Calibri Light" panose="020F0302020204030204" pitchFamily="34" charset="0"/>
            </a:endParaRPr>
          </a:p>
          <a:p>
            <a:pPr algn="just"/>
            <a:r>
              <a:rPr lang="en-IN" dirty="0" smtClean="0">
                <a:latin typeface="Calibri Light" panose="020F0302020204030204" pitchFamily="34" charset="0"/>
                <a:cs typeface="Calibri Light" panose="020F0302020204030204" pitchFamily="34" charset="0"/>
              </a:rPr>
              <a:t>After </a:t>
            </a:r>
            <a:r>
              <a:rPr lang="en-IN" dirty="0">
                <a:latin typeface="Calibri Light" panose="020F0302020204030204" pitchFamily="34" charset="0"/>
                <a:cs typeface="Calibri Light" panose="020F0302020204030204" pitchFamily="34" charset="0"/>
              </a:rPr>
              <a:t>that, a Table chart has been formed for Composite Score and City as the task involves it with location of District. But as mentioned above, the Data set has minute count of District values, so to get the precise values, District Column was ignored and City Column has been used instead. </a:t>
            </a:r>
            <a:endParaRPr lang="en-IN" dirty="0" smtClean="0">
              <a:latin typeface="Calibri Light" panose="020F0302020204030204" pitchFamily="34" charset="0"/>
              <a:cs typeface="Calibri Light" panose="020F0302020204030204" pitchFamily="34" charset="0"/>
            </a:endParaRPr>
          </a:p>
          <a:p>
            <a:pPr algn="just"/>
            <a:endParaRPr lang="en-IN" dirty="0">
              <a:latin typeface="Calibri Light" panose="020F0302020204030204" pitchFamily="34" charset="0"/>
              <a:cs typeface="Calibri Light" panose="020F0302020204030204" pitchFamily="34" charset="0"/>
            </a:endParaRPr>
          </a:p>
          <a:p>
            <a:pPr algn="just"/>
            <a:r>
              <a:rPr lang="en-IN" dirty="0" smtClean="0">
                <a:latin typeface="Calibri Light" panose="020F0302020204030204" pitchFamily="34" charset="0"/>
                <a:cs typeface="Calibri Light" panose="020F0302020204030204" pitchFamily="34" charset="0"/>
              </a:rPr>
              <a:t>From </a:t>
            </a:r>
            <a:r>
              <a:rPr lang="en-IN" dirty="0">
                <a:latin typeface="Calibri Light" panose="020F0302020204030204" pitchFamily="34" charset="0"/>
                <a:cs typeface="Calibri Light" panose="020F0302020204030204" pitchFamily="34" charset="0"/>
              </a:rPr>
              <a:t>the analysis, it can be clearly seen that the Composite Score for Istanbul is 21.07, which is least, and Rome is Scoring high with the Composite Score value of 35.85. </a:t>
            </a:r>
          </a:p>
        </p:txBody>
      </p:sp>
    </p:spTree>
    <p:extLst>
      <p:ext uri="{BB962C8B-B14F-4D97-AF65-F5344CB8AC3E}">
        <p14:creationId xmlns:p14="http://schemas.microsoft.com/office/powerpoint/2010/main" val="113144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55" y="532339"/>
            <a:ext cx="11029616" cy="1013800"/>
          </a:xfrm>
        </p:spPr>
        <p:txBody>
          <a:bodyPr>
            <a:normAutofit/>
          </a:bodyPr>
          <a:lstStyle/>
          <a:p>
            <a:pPr algn="ctr"/>
            <a:r>
              <a:rPr lang="en-IN" sz="4000" b="1" dirty="0">
                <a:latin typeface="+mn-lt"/>
                <a:cs typeface="Times New Roman" panose="02020603050405020304" pitchFamily="18" charset="0"/>
              </a:rPr>
              <a:t>Listing Age and Host Tenure</a:t>
            </a:r>
          </a:p>
        </p:txBody>
      </p:sp>
      <p:pic>
        <p:nvPicPr>
          <p:cNvPr id="8" name="Content Placeholder 7"/>
          <p:cNvPicPr>
            <a:picLocks noGrp="1" noChangeAspect="1"/>
          </p:cNvPicPr>
          <p:nvPr>
            <p:ph idx="1"/>
          </p:nvPr>
        </p:nvPicPr>
        <p:blipFill>
          <a:blip r:embed="rId2"/>
          <a:stretch>
            <a:fillRect/>
          </a:stretch>
        </p:blipFill>
        <p:spPr>
          <a:xfrm>
            <a:off x="828062" y="2024471"/>
            <a:ext cx="4777930" cy="3997506"/>
          </a:xfrm>
          <a:prstGeom prst="rect">
            <a:avLst/>
          </a:prstGeom>
        </p:spPr>
      </p:pic>
      <p:pic>
        <p:nvPicPr>
          <p:cNvPr id="9" name="Picture 8"/>
          <p:cNvPicPr>
            <a:picLocks noChangeAspect="1"/>
          </p:cNvPicPr>
          <p:nvPr/>
        </p:nvPicPr>
        <p:blipFill>
          <a:blip r:embed="rId3"/>
          <a:stretch>
            <a:fillRect/>
          </a:stretch>
        </p:blipFill>
        <p:spPr>
          <a:xfrm>
            <a:off x="7111254" y="1853921"/>
            <a:ext cx="3534268" cy="4639322"/>
          </a:xfrm>
          <a:prstGeom prst="rect">
            <a:avLst/>
          </a:prstGeom>
        </p:spPr>
      </p:pic>
    </p:spTree>
    <p:extLst>
      <p:ext uri="{BB962C8B-B14F-4D97-AF65-F5344CB8AC3E}">
        <p14:creationId xmlns:p14="http://schemas.microsoft.com/office/powerpoint/2010/main" val="231751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81192" y="2129245"/>
            <a:ext cx="10872861" cy="2240388"/>
          </a:xfrm>
        </p:spPr>
        <p:txBody>
          <a:bodyPr/>
          <a:lstStyle/>
          <a:p>
            <a:pPr marL="0" indent="0">
              <a:buNone/>
            </a:pPr>
            <a:r>
              <a:rPr lang="en-IN" dirty="0"/>
              <a:t>This task involves the visualization of Age of Airbnb Listings and Identifying Hosts who have accumulated more than 10 years of hosting experience. Firstly, the total of listings ids have been represented with respect to their age in the form of a Pie Chart.  </a:t>
            </a:r>
          </a:p>
          <a:p>
            <a:pPr marL="0" indent="0">
              <a:buNone/>
            </a:pPr>
            <a:r>
              <a:rPr lang="en-IN" dirty="0"/>
              <a:t>After that, host ids with hosting experience of more than 10 years were defined in the form of a Multi-Row Card. </a:t>
            </a:r>
          </a:p>
        </p:txBody>
      </p:sp>
    </p:spTree>
    <p:extLst>
      <p:ext uri="{BB962C8B-B14F-4D97-AF65-F5344CB8AC3E}">
        <p14:creationId xmlns:p14="http://schemas.microsoft.com/office/powerpoint/2010/main" val="3826584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32338"/>
            <a:ext cx="11029616" cy="1013800"/>
          </a:xfrm>
        </p:spPr>
        <p:txBody>
          <a:bodyPr>
            <a:normAutofit/>
          </a:bodyPr>
          <a:lstStyle/>
          <a:p>
            <a:pPr algn="ctr"/>
            <a:r>
              <a:rPr lang="en-IN" sz="4000" b="1" dirty="0" smtClean="0"/>
              <a:t>Property type price analysis</a:t>
            </a:r>
            <a:endParaRPr lang="en-IN" sz="4000" b="1" dirty="0"/>
          </a:p>
        </p:txBody>
      </p:sp>
      <p:pic>
        <p:nvPicPr>
          <p:cNvPr id="4" name="Content Placeholder 3"/>
          <p:cNvPicPr>
            <a:picLocks noGrp="1" noChangeAspect="1"/>
          </p:cNvPicPr>
          <p:nvPr>
            <p:ph idx="1"/>
          </p:nvPr>
        </p:nvPicPr>
        <p:blipFill>
          <a:blip r:embed="rId2"/>
          <a:stretch>
            <a:fillRect/>
          </a:stretch>
        </p:blipFill>
        <p:spPr>
          <a:xfrm>
            <a:off x="6096000" y="2128974"/>
            <a:ext cx="5650076" cy="3678238"/>
          </a:xfrm>
          <a:prstGeom prst="rect">
            <a:avLst/>
          </a:prstGeom>
        </p:spPr>
      </p:pic>
      <p:pic>
        <p:nvPicPr>
          <p:cNvPr id="5" name="Picture 4"/>
          <p:cNvPicPr>
            <a:picLocks noChangeAspect="1"/>
          </p:cNvPicPr>
          <p:nvPr/>
        </p:nvPicPr>
        <p:blipFill>
          <a:blip r:embed="rId3"/>
          <a:stretch>
            <a:fillRect/>
          </a:stretch>
        </p:blipFill>
        <p:spPr>
          <a:xfrm>
            <a:off x="751010" y="1998345"/>
            <a:ext cx="4448008" cy="4260442"/>
          </a:xfrm>
          <a:prstGeom prst="rect">
            <a:avLst/>
          </a:prstGeom>
        </p:spPr>
      </p:pic>
    </p:spTree>
    <p:extLst>
      <p:ext uri="{BB962C8B-B14F-4D97-AF65-F5344CB8AC3E}">
        <p14:creationId xmlns:p14="http://schemas.microsoft.com/office/powerpoint/2010/main" val="328982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IN" dirty="0">
                <a:latin typeface="Calibri Light" panose="020F0302020204030204" pitchFamily="34" charset="0"/>
                <a:cs typeface="Calibri Light" panose="020F0302020204030204" pitchFamily="34" charset="0"/>
              </a:rPr>
              <a:t>Tree Map has been used with a Clustered Chart to display average prices for Various Room and Property type having property type to be associated with highest price for entire class. </a:t>
            </a:r>
          </a:p>
        </p:txBody>
      </p:sp>
    </p:spTree>
    <p:extLst>
      <p:ext uri="{BB962C8B-B14F-4D97-AF65-F5344CB8AC3E}">
        <p14:creationId xmlns:p14="http://schemas.microsoft.com/office/powerpoint/2010/main" val="366453599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353</TotalTime>
  <Words>647</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 Light</vt:lpstr>
      <vt:lpstr>Gill Sans MT</vt:lpstr>
      <vt:lpstr>Times New Roman</vt:lpstr>
      <vt:lpstr>Wingdings 2</vt:lpstr>
      <vt:lpstr>Dividend</vt:lpstr>
      <vt:lpstr>AIR BNB PROJECT ANALYSIS</vt:lpstr>
      <vt:lpstr>Assessing District Location Scores</vt:lpstr>
      <vt:lpstr>Host Response Time Impact</vt:lpstr>
      <vt:lpstr>AIRBnB Listing Prices</vt:lpstr>
      <vt:lpstr>Composite Score</vt:lpstr>
      <vt:lpstr>Listing Age and Host Tenure</vt:lpstr>
      <vt:lpstr>PowerPoint Presentation</vt:lpstr>
      <vt:lpstr>Property type price analysis</vt:lpstr>
      <vt:lpstr>PowerPoint Presentation</vt:lpstr>
      <vt:lpstr>Comprehensive city Insights report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27</cp:revision>
  <dcterms:created xsi:type="dcterms:W3CDTF">2024-03-17T11:55:47Z</dcterms:created>
  <dcterms:modified xsi:type="dcterms:W3CDTF">2024-03-17T17:49:24Z</dcterms:modified>
</cp:coreProperties>
</file>