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 id="273"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0" d="100"/>
          <a:sy n="70" d="100"/>
        </p:scale>
        <p:origin x="4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9/10/2024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9/10/2024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9/10/2024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014" y="1306286"/>
            <a:ext cx="9341871" cy="2442753"/>
          </a:xfrm>
        </p:spPr>
        <p:txBody>
          <a:bodyPr>
            <a:normAutofit/>
          </a:bodyPr>
          <a:lstStyle/>
          <a:p>
            <a:r>
              <a:rPr lang="en-US" sz="5200" b="1" dirty="0" smtClean="0">
                <a:solidFill>
                  <a:schemeClr val="tx1"/>
                </a:solidFill>
              </a:rPr>
              <a:t>BANK TELEMARKETING CAMPAIGN</a:t>
            </a:r>
            <a:endParaRPr lang="en-IN" sz="5200" b="1" dirty="0">
              <a:solidFill>
                <a:schemeClr val="tx1"/>
              </a:solidFill>
            </a:endParaRPr>
          </a:p>
        </p:txBody>
      </p:sp>
      <p:sp>
        <p:nvSpPr>
          <p:cNvPr id="3" name="Subtitle 2"/>
          <p:cNvSpPr>
            <a:spLocks noGrp="1"/>
          </p:cNvSpPr>
          <p:nvPr>
            <p:ph type="subTitle" idx="1"/>
          </p:nvPr>
        </p:nvSpPr>
        <p:spPr>
          <a:xfrm>
            <a:off x="1759237" y="3903260"/>
            <a:ext cx="8673427" cy="1325594"/>
          </a:xfrm>
        </p:spPr>
        <p:txBody>
          <a:bodyPr>
            <a:normAutofit/>
          </a:bodyPr>
          <a:lstStyle/>
          <a:p>
            <a:r>
              <a:rPr lang="en-US" sz="2000" dirty="0" smtClean="0"/>
              <a:t>A Project to fulfill the Graded Assignment of Python </a:t>
            </a:r>
            <a:endParaRPr lang="en-IN" sz="2000" dirty="0"/>
          </a:p>
        </p:txBody>
      </p:sp>
    </p:spTree>
    <p:extLst>
      <p:ext uri="{BB962C8B-B14F-4D97-AF65-F5344CB8AC3E}">
        <p14:creationId xmlns:p14="http://schemas.microsoft.com/office/powerpoint/2010/main" val="164234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Bivariate Analysis </a:t>
            </a:r>
            <a:endParaRPr lang="en-IN" dirty="0"/>
          </a:p>
        </p:txBody>
      </p:sp>
      <p:sp>
        <p:nvSpPr>
          <p:cNvPr id="3" name="Content Placeholder 2"/>
          <p:cNvSpPr>
            <a:spLocks noGrp="1"/>
          </p:cNvSpPr>
          <p:nvPr>
            <p:ph idx="1"/>
          </p:nvPr>
        </p:nvSpPr>
        <p:spPr/>
        <p:txBody>
          <a:bodyPr/>
          <a:lstStyle/>
          <a:p>
            <a:pPr marL="0" indent="0">
              <a:buNone/>
            </a:pPr>
            <a:r>
              <a:rPr lang="en-IN" dirty="0" smtClean="0"/>
              <a:t>Independent variables such as age, salary and Time has been taken with respect to Targeted. At first, </a:t>
            </a:r>
            <a:r>
              <a:rPr lang="en-IN" dirty="0" err="1" smtClean="0"/>
              <a:t>jobedu</a:t>
            </a:r>
            <a:r>
              <a:rPr lang="en-IN" dirty="0" smtClean="0"/>
              <a:t> column has been split into two columns, Job and Education. After that the analysis of Salary, Age and Time has been done using boxplot and violin plots. The salary vs targeted plot showed that the people with less salary has responded yes but the difference between both the responses is small. For age and time, the response is almost same.</a:t>
            </a:r>
            <a:endParaRPr lang="en-IN" dirty="0"/>
          </a:p>
        </p:txBody>
      </p:sp>
    </p:spTree>
    <p:extLst>
      <p:ext uri="{BB962C8B-B14F-4D97-AF65-F5344CB8AC3E}">
        <p14:creationId xmlns:p14="http://schemas.microsoft.com/office/powerpoint/2010/main" val="8693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1854" y="397027"/>
            <a:ext cx="4860146" cy="1431773"/>
          </a:xfrm>
        </p:spPr>
        <p:txBody>
          <a:bodyPr>
            <a:normAutofit fontScale="90000"/>
          </a:bodyPr>
          <a:lstStyle/>
          <a:p>
            <a:pPr algn="just"/>
            <a:r>
              <a:rPr lang="en-IN" sz="2000" dirty="0" smtClean="0">
                <a:solidFill>
                  <a:schemeClr val="tx1"/>
                </a:solidFill>
                <a:latin typeface="+mn-lt"/>
                <a:cs typeface="Times New Roman" panose="02020603050405020304" pitchFamily="18" charset="0"/>
              </a:rPr>
              <a:t>The categorical variable like job, marital and education has been analysed and picture 38, 39 and 40 clearly define the results. The visual representation of impact of  categorical variables on campaign can be seen in the pictures below-</a:t>
            </a:r>
            <a:endParaRPr lang="en-IN" sz="2000" dirty="0">
              <a:solidFill>
                <a:schemeClr val="tx1"/>
              </a:solidFill>
              <a:latin typeface="+mn-lt"/>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4909771" y="397027"/>
            <a:ext cx="2252978" cy="1749472"/>
          </a:xfrm>
          <a:prstGeom prst="rect">
            <a:avLst/>
          </a:prstGeom>
        </p:spPr>
      </p:pic>
      <p:pic>
        <p:nvPicPr>
          <p:cNvPr id="5" name="Picture 4"/>
          <p:cNvPicPr>
            <a:picLocks noChangeAspect="1"/>
          </p:cNvPicPr>
          <p:nvPr/>
        </p:nvPicPr>
        <p:blipFill>
          <a:blip r:embed="rId3"/>
          <a:stretch>
            <a:fillRect/>
          </a:stretch>
        </p:blipFill>
        <p:spPr>
          <a:xfrm>
            <a:off x="4909771" y="2677061"/>
            <a:ext cx="1714739" cy="1476581"/>
          </a:xfrm>
          <a:prstGeom prst="rect">
            <a:avLst/>
          </a:prstGeom>
        </p:spPr>
      </p:pic>
      <p:pic>
        <p:nvPicPr>
          <p:cNvPr id="6" name="Picture 5"/>
          <p:cNvPicPr>
            <a:picLocks noChangeAspect="1"/>
          </p:cNvPicPr>
          <p:nvPr/>
        </p:nvPicPr>
        <p:blipFill>
          <a:blip r:embed="rId4"/>
          <a:stretch>
            <a:fillRect/>
          </a:stretch>
        </p:blipFill>
        <p:spPr>
          <a:xfrm>
            <a:off x="5040758" y="4426188"/>
            <a:ext cx="1991003" cy="1581371"/>
          </a:xfrm>
          <a:prstGeom prst="rect">
            <a:avLst/>
          </a:prstGeom>
        </p:spPr>
      </p:pic>
      <p:sp>
        <p:nvSpPr>
          <p:cNvPr id="7" name="Title 1"/>
          <p:cNvSpPr txBox="1">
            <a:spLocks/>
          </p:cNvSpPr>
          <p:nvPr/>
        </p:nvSpPr>
        <p:spPr>
          <a:xfrm>
            <a:off x="1041031" y="2502325"/>
            <a:ext cx="3498979" cy="2456442"/>
          </a:xfrm>
          <a:prstGeom prst="rect">
            <a:avLst/>
          </a:prstGeom>
        </p:spPr>
        <p:txBody>
          <a:bodyPr vert="horz" lIns="228600" tIns="228600" rIns="228600" bIns="228600" rtlCol="0" anchor="ctr">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r>
              <a:rPr lang="en-IN" smtClean="0"/>
              <a:t>5. Categorical Variables Analysis </a:t>
            </a:r>
            <a:endParaRPr lang="en-IN" dirty="0"/>
          </a:p>
        </p:txBody>
      </p:sp>
      <p:pic>
        <p:nvPicPr>
          <p:cNvPr id="9" name="Picture 8"/>
          <p:cNvPicPr>
            <a:picLocks noChangeAspect="1"/>
          </p:cNvPicPr>
          <p:nvPr/>
        </p:nvPicPr>
        <p:blipFill>
          <a:blip r:embed="rId5"/>
          <a:stretch>
            <a:fillRect/>
          </a:stretch>
        </p:blipFill>
        <p:spPr>
          <a:xfrm>
            <a:off x="7456538" y="1932214"/>
            <a:ext cx="4234680" cy="3472299"/>
          </a:xfrm>
          <a:prstGeom prst="rect">
            <a:avLst/>
          </a:prstGeom>
        </p:spPr>
      </p:pic>
    </p:spTree>
    <p:extLst>
      <p:ext uri="{BB962C8B-B14F-4D97-AF65-F5344CB8AC3E}">
        <p14:creationId xmlns:p14="http://schemas.microsoft.com/office/powerpoint/2010/main" val="3401732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(continued)</a:t>
            </a:r>
            <a:endParaRPr lang="en-IN" dirty="0"/>
          </a:p>
        </p:txBody>
      </p:sp>
      <p:pic>
        <p:nvPicPr>
          <p:cNvPr id="4" name="Content Placeholder 3"/>
          <p:cNvPicPr>
            <a:picLocks noGrp="1" noChangeAspect="1"/>
          </p:cNvPicPr>
          <p:nvPr>
            <p:ph idx="1"/>
          </p:nvPr>
        </p:nvPicPr>
        <p:blipFill>
          <a:blip r:embed="rId2"/>
          <a:stretch>
            <a:fillRect/>
          </a:stretch>
        </p:blipFill>
        <p:spPr>
          <a:xfrm>
            <a:off x="5473530" y="297771"/>
            <a:ext cx="3520344" cy="3073216"/>
          </a:xfrm>
          <a:prstGeom prst="rect">
            <a:avLst/>
          </a:prstGeom>
        </p:spPr>
      </p:pic>
      <p:pic>
        <p:nvPicPr>
          <p:cNvPr id="5" name="Picture 4"/>
          <p:cNvPicPr>
            <a:picLocks noChangeAspect="1"/>
          </p:cNvPicPr>
          <p:nvPr/>
        </p:nvPicPr>
        <p:blipFill>
          <a:blip r:embed="rId3"/>
          <a:stretch>
            <a:fillRect/>
          </a:stretch>
        </p:blipFill>
        <p:spPr>
          <a:xfrm>
            <a:off x="5473530" y="3578146"/>
            <a:ext cx="3782763" cy="3302756"/>
          </a:xfrm>
          <a:prstGeom prst="rect">
            <a:avLst/>
          </a:prstGeom>
        </p:spPr>
      </p:pic>
    </p:spTree>
    <p:extLst>
      <p:ext uri="{BB962C8B-B14F-4D97-AF65-F5344CB8AC3E}">
        <p14:creationId xmlns:p14="http://schemas.microsoft.com/office/powerpoint/2010/main" val="3330034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 Temporal Analysis </a:t>
            </a:r>
            <a:endParaRPr lang="en-IN" dirty="0"/>
          </a:p>
        </p:txBody>
      </p:sp>
      <p:sp>
        <p:nvSpPr>
          <p:cNvPr id="3" name="Content Placeholder 2"/>
          <p:cNvSpPr>
            <a:spLocks noGrp="1"/>
          </p:cNvSpPr>
          <p:nvPr>
            <p:ph idx="1"/>
          </p:nvPr>
        </p:nvSpPr>
        <p:spPr>
          <a:xfrm>
            <a:off x="5118447" y="803186"/>
            <a:ext cx="6504058" cy="1049677"/>
          </a:xfrm>
        </p:spPr>
        <p:txBody>
          <a:bodyPr>
            <a:normAutofit fontScale="85000" lnSpcReduction="20000"/>
          </a:bodyPr>
          <a:lstStyle/>
          <a:p>
            <a:pPr marL="0" indent="0">
              <a:buNone/>
            </a:pPr>
            <a:r>
              <a:rPr lang="en-IN" dirty="0" smtClean="0"/>
              <a:t>To investigate the Temporal patterns, a new column Month was made with date type of datetime. It represented that May has the highest number of positive responses followed June, July and November. The count of the responses can be seen in the </a:t>
            </a:r>
            <a:r>
              <a:rPr lang="en-IN" dirty="0" err="1" smtClean="0"/>
              <a:t>ipynb</a:t>
            </a:r>
            <a:r>
              <a:rPr lang="en-IN" dirty="0" smtClean="0"/>
              <a:t> file.</a:t>
            </a:r>
            <a:endParaRPr lang="en-IN" dirty="0"/>
          </a:p>
        </p:txBody>
      </p:sp>
      <p:pic>
        <p:nvPicPr>
          <p:cNvPr id="4" name="Picture 3"/>
          <p:cNvPicPr>
            <a:picLocks noChangeAspect="1"/>
          </p:cNvPicPr>
          <p:nvPr/>
        </p:nvPicPr>
        <p:blipFill>
          <a:blip r:embed="rId2"/>
          <a:stretch>
            <a:fillRect/>
          </a:stretch>
        </p:blipFill>
        <p:spPr>
          <a:xfrm>
            <a:off x="5703104" y="2349925"/>
            <a:ext cx="5334744" cy="4115374"/>
          </a:xfrm>
          <a:prstGeom prst="rect">
            <a:avLst/>
          </a:prstGeom>
        </p:spPr>
      </p:pic>
    </p:spTree>
    <p:extLst>
      <p:ext uri="{BB962C8B-B14F-4D97-AF65-F5344CB8AC3E}">
        <p14:creationId xmlns:p14="http://schemas.microsoft.com/office/powerpoint/2010/main" val="238263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7. Feature Engineering </a:t>
            </a:r>
            <a:endParaRPr lang="en-IN" dirty="0"/>
          </a:p>
        </p:txBody>
      </p:sp>
      <p:sp>
        <p:nvSpPr>
          <p:cNvPr id="3" name="Content Placeholder 2"/>
          <p:cNvSpPr>
            <a:spLocks noGrp="1"/>
          </p:cNvSpPr>
          <p:nvPr>
            <p:ph idx="1"/>
          </p:nvPr>
        </p:nvSpPr>
        <p:spPr>
          <a:xfrm>
            <a:off x="4853752" y="394112"/>
            <a:ext cx="7073553" cy="1546739"/>
          </a:xfrm>
        </p:spPr>
        <p:txBody>
          <a:bodyPr>
            <a:normAutofit/>
          </a:bodyPr>
          <a:lstStyle/>
          <a:p>
            <a:pPr marL="0" indent="0">
              <a:buNone/>
            </a:pPr>
            <a:r>
              <a:rPr lang="en-IN" dirty="0" smtClean="0"/>
              <a:t>A new column for age groups has been made. Age and Salary have been divided into 4 individual groups. The responses for all can be seen in the picture. Focus is required on High and Very </a:t>
            </a:r>
            <a:r>
              <a:rPr lang="en-IN" dirty="0" err="1" smtClean="0"/>
              <a:t>Pricely</a:t>
            </a:r>
            <a:r>
              <a:rPr lang="en-IN" dirty="0" smtClean="0"/>
              <a:t> groups of all age groups.</a:t>
            </a:r>
            <a:endParaRPr lang="en-IN" dirty="0"/>
          </a:p>
        </p:txBody>
      </p:sp>
      <p:pic>
        <p:nvPicPr>
          <p:cNvPr id="4" name="Picture 3"/>
          <p:cNvPicPr>
            <a:picLocks noChangeAspect="1"/>
          </p:cNvPicPr>
          <p:nvPr/>
        </p:nvPicPr>
        <p:blipFill>
          <a:blip r:embed="rId2"/>
          <a:stretch>
            <a:fillRect/>
          </a:stretch>
        </p:blipFill>
        <p:spPr>
          <a:xfrm>
            <a:off x="5061772" y="1940851"/>
            <a:ext cx="3432524" cy="4430452"/>
          </a:xfrm>
          <a:prstGeom prst="rect">
            <a:avLst/>
          </a:prstGeom>
        </p:spPr>
      </p:pic>
    </p:spTree>
    <p:extLst>
      <p:ext uri="{BB962C8B-B14F-4D97-AF65-F5344CB8AC3E}">
        <p14:creationId xmlns:p14="http://schemas.microsoft.com/office/powerpoint/2010/main" val="282698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8. Correlation Analysis </a:t>
            </a:r>
            <a:endParaRPr lang="en-IN" dirty="0"/>
          </a:p>
        </p:txBody>
      </p:sp>
      <p:sp>
        <p:nvSpPr>
          <p:cNvPr id="3" name="Content Placeholder 2"/>
          <p:cNvSpPr>
            <a:spLocks noGrp="1"/>
          </p:cNvSpPr>
          <p:nvPr>
            <p:ph idx="1"/>
          </p:nvPr>
        </p:nvSpPr>
        <p:spPr>
          <a:xfrm>
            <a:off x="5005137" y="297860"/>
            <a:ext cx="6930189" cy="712793"/>
          </a:xfrm>
        </p:spPr>
        <p:txBody>
          <a:bodyPr/>
          <a:lstStyle/>
          <a:p>
            <a:pPr marL="0" indent="0">
              <a:buNone/>
            </a:pPr>
            <a:r>
              <a:rPr lang="en-IN" dirty="0" smtClean="0"/>
              <a:t>The correlation between independent variables is as- </a:t>
            </a:r>
            <a:endParaRPr lang="en-IN" dirty="0"/>
          </a:p>
        </p:txBody>
      </p:sp>
      <p:pic>
        <p:nvPicPr>
          <p:cNvPr id="4" name="Picture 3"/>
          <p:cNvPicPr>
            <a:picLocks noChangeAspect="1"/>
          </p:cNvPicPr>
          <p:nvPr/>
        </p:nvPicPr>
        <p:blipFill>
          <a:blip r:embed="rId2"/>
          <a:stretch>
            <a:fillRect/>
          </a:stretch>
        </p:blipFill>
        <p:spPr>
          <a:xfrm>
            <a:off x="6243650" y="1252666"/>
            <a:ext cx="3410426" cy="1857634"/>
          </a:xfrm>
          <a:prstGeom prst="rect">
            <a:avLst/>
          </a:prstGeom>
        </p:spPr>
      </p:pic>
      <p:sp>
        <p:nvSpPr>
          <p:cNvPr id="6" name="Rectangle 5"/>
          <p:cNvSpPr/>
          <p:nvPr/>
        </p:nvSpPr>
        <p:spPr>
          <a:xfrm>
            <a:off x="4994048" y="4186989"/>
            <a:ext cx="6604394" cy="646331"/>
          </a:xfrm>
          <a:prstGeom prst="rect">
            <a:avLst/>
          </a:prstGeom>
        </p:spPr>
        <p:txBody>
          <a:bodyPr wrap="square">
            <a:spAutoFit/>
          </a:bodyPr>
          <a:lstStyle/>
          <a:p>
            <a:r>
              <a:rPr lang="en-IN" dirty="0" smtClean="0"/>
              <a:t>For evaluation of correlated features influencing target variable can be seen in </a:t>
            </a:r>
            <a:r>
              <a:rPr lang="en-IN" dirty="0" err="1" smtClean="0"/>
              <a:t>ipynb</a:t>
            </a:r>
            <a:r>
              <a:rPr lang="en-IN" dirty="0" smtClean="0"/>
              <a:t>.</a:t>
            </a:r>
            <a:endParaRPr lang="en-IN" dirty="0"/>
          </a:p>
        </p:txBody>
      </p:sp>
    </p:spTree>
    <p:extLst>
      <p:ext uri="{BB962C8B-B14F-4D97-AF65-F5344CB8AC3E}">
        <p14:creationId xmlns:p14="http://schemas.microsoft.com/office/powerpoint/2010/main" val="44955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Outlier Detection and Handling </a:t>
            </a:r>
            <a:endParaRPr lang="en-IN" dirty="0"/>
          </a:p>
        </p:txBody>
      </p:sp>
      <p:pic>
        <p:nvPicPr>
          <p:cNvPr id="8" name="Content Placeholder 7"/>
          <p:cNvPicPr>
            <a:picLocks noGrp="1" noChangeAspect="1"/>
          </p:cNvPicPr>
          <p:nvPr>
            <p:ph idx="1"/>
          </p:nvPr>
        </p:nvPicPr>
        <p:blipFill>
          <a:blip r:embed="rId2"/>
          <a:stretch>
            <a:fillRect/>
          </a:stretch>
        </p:blipFill>
        <p:spPr>
          <a:xfrm>
            <a:off x="5278776" y="0"/>
            <a:ext cx="3851843" cy="2861369"/>
          </a:xfrm>
          <a:prstGeom prst="rect">
            <a:avLst/>
          </a:prstGeom>
        </p:spPr>
      </p:pic>
      <p:pic>
        <p:nvPicPr>
          <p:cNvPr id="9" name="Picture 8"/>
          <p:cNvPicPr>
            <a:picLocks noChangeAspect="1"/>
          </p:cNvPicPr>
          <p:nvPr/>
        </p:nvPicPr>
        <p:blipFill>
          <a:blip r:embed="rId3"/>
          <a:stretch>
            <a:fillRect/>
          </a:stretch>
        </p:blipFill>
        <p:spPr>
          <a:xfrm>
            <a:off x="5103052" y="2898421"/>
            <a:ext cx="4027567" cy="2901214"/>
          </a:xfrm>
          <a:prstGeom prst="rect">
            <a:avLst/>
          </a:prstGeom>
        </p:spPr>
      </p:pic>
      <p:sp>
        <p:nvSpPr>
          <p:cNvPr id="10" name="TextBox 9"/>
          <p:cNvSpPr txBox="1"/>
          <p:nvPr/>
        </p:nvSpPr>
        <p:spPr>
          <a:xfrm>
            <a:off x="9143771" y="4031238"/>
            <a:ext cx="2780256" cy="954107"/>
          </a:xfrm>
          <a:prstGeom prst="rect">
            <a:avLst/>
          </a:prstGeom>
          <a:noFill/>
        </p:spPr>
        <p:txBody>
          <a:bodyPr wrap="square" rtlCol="0">
            <a:spAutoFit/>
          </a:bodyPr>
          <a:lstStyle/>
          <a:p>
            <a:pPr algn="just"/>
            <a:r>
              <a:rPr lang="en-US" sz="1400" dirty="0"/>
              <a:t>As the SKEWNESS of SALARY is 0.1377, which is lying between -0.5 to 0.5, shows that it is Approximately Symmetric.</a:t>
            </a:r>
            <a:endParaRPr lang="en-IN" sz="1400" dirty="0" smtClean="0"/>
          </a:p>
        </p:txBody>
      </p:sp>
      <p:pic>
        <p:nvPicPr>
          <p:cNvPr id="11" name="Picture 10"/>
          <p:cNvPicPr>
            <a:picLocks noChangeAspect="1"/>
          </p:cNvPicPr>
          <p:nvPr/>
        </p:nvPicPr>
        <p:blipFill>
          <a:blip r:embed="rId4"/>
          <a:stretch>
            <a:fillRect/>
          </a:stretch>
        </p:blipFill>
        <p:spPr>
          <a:xfrm>
            <a:off x="9130619" y="313130"/>
            <a:ext cx="2829053" cy="2235108"/>
          </a:xfrm>
          <a:prstGeom prst="rect">
            <a:avLst/>
          </a:prstGeom>
        </p:spPr>
      </p:pic>
      <p:pic>
        <p:nvPicPr>
          <p:cNvPr id="12" name="Picture 11"/>
          <p:cNvPicPr>
            <a:picLocks noChangeAspect="1"/>
          </p:cNvPicPr>
          <p:nvPr/>
        </p:nvPicPr>
        <p:blipFill>
          <a:blip r:embed="rId5"/>
          <a:stretch>
            <a:fillRect/>
          </a:stretch>
        </p:blipFill>
        <p:spPr>
          <a:xfrm>
            <a:off x="9143771" y="3154821"/>
            <a:ext cx="2238687" cy="885949"/>
          </a:xfrm>
          <a:prstGeom prst="rect">
            <a:avLst/>
          </a:prstGeom>
        </p:spPr>
      </p:pic>
      <p:sp>
        <p:nvSpPr>
          <p:cNvPr id="13" name="TextBox 12"/>
          <p:cNvSpPr txBox="1"/>
          <p:nvPr/>
        </p:nvSpPr>
        <p:spPr>
          <a:xfrm>
            <a:off x="5536707" y="5667554"/>
            <a:ext cx="4726407" cy="1477328"/>
          </a:xfrm>
          <a:prstGeom prst="rect">
            <a:avLst/>
          </a:prstGeom>
          <a:noFill/>
        </p:spPr>
        <p:txBody>
          <a:bodyPr wrap="square" rtlCol="0">
            <a:spAutoFit/>
          </a:bodyPr>
          <a:lstStyle/>
          <a:p>
            <a:r>
              <a:rPr lang="en-IN" dirty="0" smtClean="0"/>
              <a:t>1 Age</a:t>
            </a:r>
          </a:p>
          <a:p>
            <a:r>
              <a:rPr lang="en-IN" dirty="0" smtClean="0"/>
              <a:t>2 Salary</a:t>
            </a:r>
          </a:p>
          <a:p>
            <a:r>
              <a:rPr lang="en-IN" dirty="0" smtClean="0"/>
              <a:t>On Left- Outliers</a:t>
            </a:r>
          </a:p>
          <a:p>
            <a:r>
              <a:rPr lang="en-IN" dirty="0" smtClean="0"/>
              <a:t>On Right- Results after removing Outliers</a:t>
            </a:r>
          </a:p>
          <a:p>
            <a:endParaRPr lang="en-IN" dirty="0" smtClean="0"/>
          </a:p>
        </p:txBody>
      </p:sp>
    </p:spTree>
    <p:extLst>
      <p:ext uri="{BB962C8B-B14F-4D97-AF65-F5344CB8AC3E}">
        <p14:creationId xmlns:p14="http://schemas.microsoft.com/office/powerpoint/2010/main" val="121299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9. (Continued…)</a:t>
            </a:r>
            <a:endParaRPr lang="en-IN" dirty="0"/>
          </a:p>
        </p:txBody>
      </p:sp>
      <p:pic>
        <p:nvPicPr>
          <p:cNvPr id="4" name="Picture 3"/>
          <p:cNvPicPr>
            <a:picLocks noChangeAspect="1"/>
          </p:cNvPicPr>
          <p:nvPr/>
        </p:nvPicPr>
        <p:blipFill>
          <a:blip r:embed="rId2"/>
          <a:stretch>
            <a:fillRect/>
          </a:stretch>
        </p:blipFill>
        <p:spPr>
          <a:xfrm>
            <a:off x="4781581" y="113522"/>
            <a:ext cx="3594745" cy="2547791"/>
          </a:xfrm>
          <a:prstGeom prst="rect">
            <a:avLst/>
          </a:prstGeom>
        </p:spPr>
      </p:pic>
      <p:pic>
        <p:nvPicPr>
          <p:cNvPr id="5" name="Picture 4"/>
          <p:cNvPicPr>
            <a:picLocks noChangeAspect="1"/>
          </p:cNvPicPr>
          <p:nvPr/>
        </p:nvPicPr>
        <p:blipFill>
          <a:blip r:embed="rId3"/>
          <a:stretch>
            <a:fillRect/>
          </a:stretch>
        </p:blipFill>
        <p:spPr>
          <a:xfrm>
            <a:off x="4890944" y="2845642"/>
            <a:ext cx="3485382" cy="2563887"/>
          </a:xfrm>
          <a:prstGeom prst="rect">
            <a:avLst/>
          </a:prstGeom>
        </p:spPr>
      </p:pic>
      <p:pic>
        <p:nvPicPr>
          <p:cNvPr id="8" name="Picture 7"/>
          <p:cNvPicPr>
            <a:picLocks noChangeAspect="1"/>
          </p:cNvPicPr>
          <p:nvPr/>
        </p:nvPicPr>
        <p:blipFill>
          <a:blip r:embed="rId4"/>
          <a:stretch>
            <a:fillRect/>
          </a:stretch>
        </p:blipFill>
        <p:spPr>
          <a:xfrm>
            <a:off x="8376326" y="238040"/>
            <a:ext cx="3265214" cy="2298754"/>
          </a:xfrm>
          <a:prstGeom prst="rect">
            <a:avLst/>
          </a:prstGeom>
        </p:spPr>
      </p:pic>
      <p:pic>
        <p:nvPicPr>
          <p:cNvPr id="9" name="Picture 8"/>
          <p:cNvPicPr>
            <a:picLocks noChangeAspect="1"/>
          </p:cNvPicPr>
          <p:nvPr/>
        </p:nvPicPr>
        <p:blipFill>
          <a:blip r:embed="rId5"/>
          <a:stretch>
            <a:fillRect/>
          </a:stretch>
        </p:blipFill>
        <p:spPr>
          <a:xfrm>
            <a:off x="8452829" y="3005631"/>
            <a:ext cx="3188711" cy="2243908"/>
          </a:xfrm>
          <a:prstGeom prst="rect">
            <a:avLst/>
          </a:prstGeom>
        </p:spPr>
      </p:pic>
      <p:sp>
        <p:nvSpPr>
          <p:cNvPr id="10" name="TextBox 9"/>
          <p:cNvSpPr txBox="1"/>
          <p:nvPr/>
        </p:nvSpPr>
        <p:spPr>
          <a:xfrm>
            <a:off x="5441172" y="5409529"/>
            <a:ext cx="4726407" cy="1477328"/>
          </a:xfrm>
          <a:prstGeom prst="rect">
            <a:avLst/>
          </a:prstGeom>
          <a:noFill/>
        </p:spPr>
        <p:txBody>
          <a:bodyPr wrap="square" rtlCol="0">
            <a:spAutoFit/>
          </a:bodyPr>
          <a:lstStyle/>
          <a:p>
            <a:r>
              <a:rPr lang="en-IN" dirty="0" smtClean="0"/>
              <a:t>1 Balance</a:t>
            </a:r>
          </a:p>
          <a:p>
            <a:r>
              <a:rPr lang="en-IN" dirty="0" smtClean="0"/>
              <a:t>2 Campaign</a:t>
            </a:r>
          </a:p>
          <a:p>
            <a:r>
              <a:rPr lang="en-IN" dirty="0" smtClean="0"/>
              <a:t>On Left- Outliers</a:t>
            </a:r>
          </a:p>
          <a:p>
            <a:r>
              <a:rPr lang="en-IN" dirty="0" smtClean="0"/>
              <a:t>On Right- Results after removing Outliers</a:t>
            </a:r>
          </a:p>
          <a:p>
            <a:endParaRPr lang="en-IN" dirty="0" smtClean="0"/>
          </a:p>
        </p:txBody>
      </p:sp>
    </p:spTree>
    <p:extLst>
      <p:ext uri="{BB962C8B-B14F-4D97-AF65-F5344CB8AC3E}">
        <p14:creationId xmlns:p14="http://schemas.microsoft.com/office/powerpoint/2010/main" val="2581850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671" y="5106773"/>
            <a:ext cx="2659786" cy="1553335"/>
          </a:xfrm>
        </p:spPr>
        <p:txBody>
          <a:bodyPr>
            <a:normAutofit/>
          </a:bodyPr>
          <a:lstStyle/>
          <a:p>
            <a:pPr algn="l"/>
            <a:r>
              <a:rPr lang="en-IN" sz="2000" dirty="0" smtClean="0">
                <a:solidFill>
                  <a:schemeClr val="tx1"/>
                </a:solidFill>
              </a:rPr>
              <a:t>By-</a:t>
            </a:r>
            <a:br>
              <a:rPr lang="en-IN" sz="2000" dirty="0" smtClean="0">
                <a:solidFill>
                  <a:schemeClr val="tx1"/>
                </a:solidFill>
              </a:rPr>
            </a:br>
            <a:r>
              <a:rPr lang="en-IN" sz="2000" dirty="0" err="1" smtClean="0">
                <a:solidFill>
                  <a:schemeClr val="tx1"/>
                </a:solidFill>
              </a:rPr>
              <a:t>Vattandeep</a:t>
            </a:r>
            <a:r>
              <a:rPr lang="en-IN" sz="2000" dirty="0" smtClean="0">
                <a:solidFill>
                  <a:schemeClr val="tx1"/>
                </a:solidFill>
              </a:rPr>
              <a:t> Kaur</a:t>
            </a:r>
            <a:br>
              <a:rPr lang="en-IN" sz="2000" dirty="0" smtClean="0">
                <a:solidFill>
                  <a:schemeClr val="tx1"/>
                </a:solidFill>
              </a:rPr>
            </a:br>
            <a:r>
              <a:rPr lang="en-IN" sz="2000" dirty="0" smtClean="0">
                <a:solidFill>
                  <a:schemeClr val="tx1"/>
                </a:solidFill>
              </a:rPr>
              <a:t>ABADS, Batch - 12</a:t>
            </a:r>
            <a:endParaRPr lang="en-IN" sz="2000" dirty="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IN" sz="9600" dirty="0" smtClean="0">
                <a:latin typeface="Embassy BT" panose="03030602040507090C03" pitchFamily="66" charset="0"/>
              </a:rPr>
              <a:t>Thank You</a:t>
            </a:r>
            <a:endParaRPr lang="en-IN" sz="9600" dirty="0">
              <a:latin typeface="Embassy BT" panose="03030602040507090C03" pitchFamily="66" charset="0"/>
            </a:endParaRPr>
          </a:p>
        </p:txBody>
      </p:sp>
    </p:spTree>
    <p:extLst>
      <p:ext uri="{BB962C8B-B14F-4D97-AF65-F5344CB8AC3E}">
        <p14:creationId xmlns:p14="http://schemas.microsoft.com/office/powerpoint/2010/main" val="228235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Problem Statement</a:t>
            </a:r>
            <a:endParaRPr lang="en-IN" dirty="0"/>
          </a:p>
        </p:txBody>
      </p:sp>
      <p:sp>
        <p:nvSpPr>
          <p:cNvPr id="6" name="Content Placeholder 5"/>
          <p:cNvSpPr>
            <a:spLocks noGrp="1"/>
          </p:cNvSpPr>
          <p:nvPr>
            <p:ph idx="1"/>
          </p:nvPr>
        </p:nvSpPr>
        <p:spPr>
          <a:xfrm>
            <a:off x="5118447" y="0"/>
            <a:ext cx="6281873" cy="6858000"/>
          </a:xfrm>
        </p:spPr>
        <p:txBody>
          <a:bodyPr>
            <a:normAutofit/>
          </a:bodyPr>
          <a:lstStyle/>
          <a:p>
            <a:pPr marL="0" indent="0" algn="just">
              <a:buNone/>
            </a:pPr>
            <a:r>
              <a:rPr lang="en-US" sz="2000" dirty="0" smtClean="0"/>
              <a:t>To enhance the revenue of Bank </a:t>
            </a:r>
            <a:r>
              <a:rPr lang="en-US" sz="2000" dirty="0"/>
              <a:t>by conducting a cost-efficient telemarketing campaign for term deposits among existing customers. </a:t>
            </a:r>
            <a:endParaRPr lang="en-IN" sz="2000" dirty="0"/>
          </a:p>
        </p:txBody>
      </p:sp>
    </p:spTree>
    <p:extLst>
      <p:ext uri="{BB962C8B-B14F-4D97-AF65-F5344CB8AC3E}">
        <p14:creationId xmlns:p14="http://schemas.microsoft.com/office/powerpoint/2010/main" val="167642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a:xfrm>
            <a:off x="5118447" y="0"/>
            <a:ext cx="6281873" cy="6858000"/>
          </a:xfrm>
        </p:spPr>
        <p:txBody>
          <a:bodyPr>
            <a:normAutofit/>
          </a:bodyPr>
          <a:lstStyle/>
          <a:p>
            <a:pPr marL="0" indent="0">
              <a:buNone/>
            </a:pPr>
            <a:r>
              <a:rPr lang="en-US" sz="2000" dirty="0"/>
              <a:t>The objective </a:t>
            </a:r>
            <a:r>
              <a:rPr lang="en-US" sz="2000" dirty="0" smtClean="0"/>
              <a:t>of this project is </a:t>
            </a:r>
            <a:r>
              <a:rPr lang="en-US" sz="2000" dirty="0"/>
              <a:t>to conduct an end-to-end Exploratory Data Analysis (</a:t>
            </a:r>
            <a:r>
              <a:rPr lang="en-US" sz="2000" dirty="0" smtClean="0"/>
              <a:t>EDA) on </a:t>
            </a:r>
            <a:r>
              <a:rPr lang="en-US" sz="2000" dirty="0"/>
              <a:t>the campaign dataset, identifying patterns and providing insights to improve the positive response rate. </a:t>
            </a:r>
            <a:endParaRPr lang="en-US" sz="2000" dirty="0" smtClean="0"/>
          </a:p>
          <a:p>
            <a:pPr marL="0" indent="0">
              <a:buNone/>
            </a:pPr>
            <a:endParaRPr lang="en-US" sz="2000" dirty="0"/>
          </a:p>
          <a:p>
            <a:pPr marL="0" indent="0">
              <a:buNone/>
            </a:pPr>
            <a:r>
              <a:rPr lang="en-US" sz="2000" dirty="0" smtClean="0"/>
              <a:t>The analysis involves </a:t>
            </a:r>
            <a:r>
              <a:rPr lang="en-US" sz="2000" dirty="0"/>
              <a:t>examining customer </a:t>
            </a:r>
            <a:r>
              <a:rPr lang="en-US" sz="2000" dirty="0" smtClean="0"/>
              <a:t>demographics, temporal </a:t>
            </a:r>
            <a:r>
              <a:rPr lang="en-US" sz="2000" dirty="0"/>
              <a:t>trends, and other factors influencing the success of the campaign, ultimately offering recommendations for targeted improvements in the bank's marketing strategy.</a:t>
            </a:r>
          </a:p>
          <a:p>
            <a:pPr marL="0" indent="0" algn="just">
              <a:buNone/>
            </a:pPr>
            <a:endParaRPr lang="en-IN" sz="2000" dirty="0"/>
          </a:p>
        </p:txBody>
      </p:sp>
    </p:spTree>
    <p:extLst>
      <p:ext uri="{BB962C8B-B14F-4D97-AF65-F5344CB8AC3E}">
        <p14:creationId xmlns:p14="http://schemas.microsoft.com/office/powerpoint/2010/main" val="339082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Software/Tools</a:t>
            </a:r>
            <a:endParaRPr lang="en-IN" dirty="0"/>
          </a:p>
        </p:txBody>
      </p:sp>
      <p:sp>
        <p:nvSpPr>
          <p:cNvPr id="3" name="Content Placeholder 2"/>
          <p:cNvSpPr>
            <a:spLocks noGrp="1"/>
          </p:cNvSpPr>
          <p:nvPr>
            <p:ph idx="1"/>
          </p:nvPr>
        </p:nvSpPr>
        <p:spPr/>
        <p:txBody>
          <a:bodyPr/>
          <a:lstStyle/>
          <a:p>
            <a:r>
              <a:rPr lang="en-US" dirty="0" err="1" smtClean="0"/>
              <a:t>Jupyter</a:t>
            </a:r>
            <a:r>
              <a:rPr lang="en-US" dirty="0" smtClean="0"/>
              <a:t> Notebook (Python)</a:t>
            </a:r>
          </a:p>
          <a:p>
            <a:r>
              <a:rPr lang="en-US" dirty="0" smtClean="0"/>
              <a:t>Python </a:t>
            </a:r>
          </a:p>
          <a:p>
            <a:r>
              <a:rPr lang="en-US" dirty="0" err="1" smtClean="0"/>
              <a:t>Numpy</a:t>
            </a:r>
            <a:endParaRPr lang="en-US" dirty="0" smtClean="0"/>
          </a:p>
          <a:p>
            <a:r>
              <a:rPr lang="en-US" dirty="0" err="1" smtClean="0"/>
              <a:t>Matplotlib</a:t>
            </a:r>
            <a:endParaRPr lang="en-IN" dirty="0" smtClean="0"/>
          </a:p>
          <a:p>
            <a:r>
              <a:rPr lang="en-US" dirty="0" err="1" smtClean="0"/>
              <a:t>Seaborn</a:t>
            </a:r>
            <a:endParaRPr lang="en-US" dirty="0" smtClean="0"/>
          </a:p>
          <a:p>
            <a:r>
              <a:rPr lang="en-US" dirty="0" err="1" smtClean="0"/>
              <a:t>ScipyStats</a:t>
            </a:r>
            <a:endParaRPr lang="en-US" dirty="0" smtClean="0"/>
          </a:p>
        </p:txBody>
      </p:sp>
    </p:spTree>
    <p:extLst>
      <p:ext uri="{BB962C8B-B14F-4D97-AF65-F5344CB8AC3E}">
        <p14:creationId xmlns:p14="http://schemas.microsoft.com/office/powerpoint/2010/main" val="293460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IN" dirty="0"/>
          </a:p>
        </p:txBody>
      </p:sp>
      <p:sp>
        <p:nvSpPr>
          <p:cNvPr id="3" name="Content Placeholder 2"/>
          <p:cNvSpPr>
            <a:spLocks noGrp="1"/>
          </p:cNvSpPr>
          <p:nvPr>
            <p:ph idx="1"/>
          </p:nvPr>
        </p:nvSpPr>
        <p:spPr/>
        <p:txBody>
          <a:bodyPr/>
          <a:lstStyle/>
          <a:p>
            <a:pPr marL="0" indent="0" algn="just">
              <a:buNone/>
            </a:pPr>
            <a:r>
              <a:rPr lang="en-US" dirty="0" smtClean="0"/>
              <a:t>The given dataset includes the age, salary, balance, marital status, job, education, loan type, loan status, contact period, previous contact details &amp; outcomes and recent responses of the customers of the bank. </a:t>
            </a:r>
            <a:endParaRPr lang="en-IN" dirty="0"/>
          </a:p>
        </p:txBody>
      </p:sp>
    </p:spTree>
    <p:extLst>
      <p:ext uri="{BB962C8B-B14F-4D97-AF65-F5344CB8AC3E}">
        <p14:creationId xmlns:p14="http://schemas.microsoft.com/office/powerpoint/2010/main" val="349987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7885" y="2074730"/>
            <a:ext cx="6871063" cy="1689390"/>
          </a:xfrm>
        </p:spPr>
        <p:txBody>
          <a:bodyPr>
            <a:normAutofit/>
          </a:bodyPr>
          <a:lstStyle/>
          <a:p>
            <a:r>
              <a:rPr lang="en-US" sz="4800" b="1" dirty="0" smtClean="0">
                <a:solidFill>
                  <a:schemeClr val="tx1"/>
                </a:solidFill>
              </a:rPr>
              <a:t>Details of Data Analysis</a:t>
            </a:r>
            <a:endParaRPr lang="en-IN" sz="4800" b="1" dirty="0">
              <a:solidFill>
                <a:schemeClr val="tx1"/>
              </a:solidFill>
            </a:endParaRPr>
          </a:p>
        </p:txBody>
      </p:sp>
    </p:spTree>
    <p:extLst>
      <p:ext uri="{BB962C8B-B14F-4D97-AF65-F5344CB8AC3E}">
        <p14:creationId xmlns:p14="http://schemas.microsoft.com/office/powerpoint/2010/main" val="264151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a:t>
            </a:r>
            <a:r>
              <a:rPr lang="en-IN"/>
              <a:t>Understanding the Dataset </a:t>
            </a:r>
            <a:endParaRPr lang="en-IN" dirty="0"/>
          </a:p>
        </p:txBody>
      </p:sp>
      <p:sp>
        <p:nvSpPr>
          <p:cNvPr id="3" name="Content Placeholder 2"/>
          <p:cNvSpPr>
            <a:spLocks noGrp="1"/>
          </p:cNvSpPr>
          <p:nvPr>
            <p:ph idx="1"/>
          </p:nvPr>
        </p:nvSpPr>
        <p:spPr/>
        <p:txBody>
          <a:bodyPr/>
          <a:lstStyle/>
          <a:p>
            <a:pPr marL="0" indent="0">
              <a:buNone/>
            </a:pPr>
            <a:r>
              <a:rPr lang="en-US" dirty="0" smtClean="0"/>
              <a:t>In this part, the data has been loaded into the </a:t>
            </a:r>
            <a:r>
              <a:rPr lang="en-US" dirty="0" err="1" smtClean="0"/>
              <a:t>Jupyter</a:t>
            </a:r>
            <a:r>
              <a:rPr lang="en-US" dirty="0" smtClean="0"/>
              <a:t> file and inspection has been done to clean the data, missing values and outliers has been handled using suitable codes &amp; libraries like </a:t>
            </a:r>
            <a:r>
              <a:rPr lang="en-US" dirty="0" err="1" smtClean="0"/>
              <a:t>missingno</a:t>
            </a:r>
            <a:r>
              <a:rPr lang="en-US" dirty="0" smtClean="0"/>
              <a:t>, </a:t>
            </a:r>
            <a:r>
              <a:rPr lang="en-US" dirty="0" err="1" smtClean="0"/>
              <a:t>seaborn</a:t>
            </a:r>
            <a:r>
              <a:rPr lang="en-US" dirty="0" smtClean="0"/>
              <a:t> etc. The titles of the columns (or also called as headers) has also been changed using </a:t>
            </a:r>
            <a:r>
              <a:rPr lang="en-US" dirty="0" err="1" smtClean="0"/>
              <a:t>iloc</a:t>
            </a:r>
            <a:r>
              <a:rPr lang="en-US" dirty="0" smtClean="0"/>
              <a:t> and </a:t>
            </a:r>
            <a:r>
              <a:rPr lang="en-US" dirty="0" err="1" smtClean="0"/>
              <a:t>reset.Datatype</a:t>
            </a:r>
            <a:r>
              <a:rPr lang="en-US" dirty="0" smtClean="0"/>
              <a:t> of Duration column has been modified as a new column TIME.</a:t>
            </a:r>
            <a:endParaRPr lang="en-IN" dirty="0"/>
          </a:p>
        </p:txBody>
      </p:sp>
    </p:spTree>
    <p:extLst>
      <p:ext uri="{BB962C8B-B14F-4D97-AF65-F5344CB8AC3E}">
        <p14:creationId xmlns:p14="http://schemas.microsoft.com/office/powerpoint/2010/main" val="394983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Descriptive Statistics </a:t>
            </a:r>
          </a:p>
        </p:txBody>
      </p:sp>
      <p:sp>
        <p:nvSpPr>
          <p:cNvPr id="3" name="Content Placeholder 2"/>
          <p:cNvSpPr>
            <a:spLocks noGrp="1"/>
          </p:cNvSpPr>
          <p:nvPr>
            <p:ph idx="1"/>
          </p:nvPr>
        </p:nvSpPr>
        <p:spPr/>
        <p:txBody>
          <a:bodyPr/>
          <a:lstStyle/>
          <a:p>
            <a:pPr marL="0" indent="0">
              <a:buNone/>
            </a:pPr>
            <a:r>
              <a:rPr lang="en-US" dirty="0" smtClean="0"/>
              <a:t>Summary statistics have been derived using describe on the relevant columns like age, salary, balance, campaign etc. </a:t>
            </a:r>
            <a:r>
              <a:rPr lang="en-US" dirty="0"/>
              <a:t>T</a:t>
            </a:r>
            <a:r>
              <a:rPr lang="en-US" dirty="0" smtClean="0"/>
              <a:t>he </a:t>
            </a:r>
            <a:r>
              <a:rPr lang="en-US" dirty="0"/>
              <a:t>distribution of the target variable, indicating responses to the term deposit </a:t>
            </a:r>
            <a:r>
              <a:rPr lang="en-US" dirty="0" smtClean="0"/>
              <a:t>campaign has been examined which represents that out of the targeted customers of the campaign, the percentage of people responded to </a:t>
            </a:r>
            <a:r>
              <a:rPr lang="en-US" dirty="0" smtClean="0"/>
              <a:t>Yes.</a:t>
            </a:r>
            <a:endParaRPr lang="en-IN" dirty="0"/>
          </a:p>
        </p:txBody>
      </p:sp>
    </p:spTree>
    <p:extLst>
      <p:ext uri="{BB962C8B-B14F-4D97-AF65-F5344CB8AC3E}">
        <p14:creationId xmlns:p14="http://schemas.microsoft.com/office/powerpoint/2010/main" val="962645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3. Univariate Analysis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smtClean="0"/>
              <a:t>The distribution of individual key features like age, balance, call duration etc. has been examined using histogram, density plot and boxplot.</a:t>
            </a:r>
            <a:endParaRPr lang="en-IN" dirty="0"/>
          </a:p>
        </p:txBody>
      </p:sp>
    </p:spTree>
    <p:extLst>
      <p:ext uri="{BB962C8B-B14F-4D97-AF65-F5344CB8AC3E}">
        <p14:creationId xmlns:p14="http://schemas.microsoft.com/office/powerpoint/2010/main" val="198078072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426</TotalTime>
  <Words>593</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 Light</vt:lpstr>
      <vt:lpstr>Embassy BT</vt:lpstr>
      <vt:lpstr>Rockwell</vt:lpstr>
      <vt:lpstr>Times New Roman</vt:lpstr>
      <vt:lpstr>Wingdings</vt:lpstr>
      <vt:lpstr>Atlas</vt:lpstr>
      <vt:lpstr>BANK TELEMARKETING CAMPAIGN</vt:lpstr>
      <vt:lpstr>Problem Statement</vt:lpstr>
      <vt:lpstr>Objective</vt:lpstr>
      <vt:lpstr>Software/Tools</vt:lpstr>
      <vt:lpstr>Data Description</vt:lpstr>
      <vt:lpstr>Details of Data Analysis</vt:lpstr>
      <vt:lpstr>1. Understanding the Dataset </vt:lpstr>
      <vt:lpstr>2. Descriptive Statistics </vt:lpstr>
      <vt:lpstr>3. Univariate Analysis  </vt:lpstr>
      <vt:lpstr>4. Bivariate Analysis </vt:lpstr>
      <vt:lpstr>The categorical variable like job, marital and education has been analysed and picture 38, 39 and 40 clearly define the results. The visual representation of impact of  categorical variables on campaign can be seen in the pictures below-</vt:lpstr>
      <vt:lpstr>5. (continued)</vt:lpstr>
      <vt:lpstr>6. Temporal Analysis </vt:lpstr>
      <vt:lpstr>7. Feature Engineering </vt:lpstr>
      <vt:lpstr>8. Correlation Analysis </vt:lpstr>
      <vt:lpstr>9. Outlier Detection and Handling </vt:lpstr>
      <vt:lpstr>9. (Continued…)</vt:lpstr>
      <vt:lpstr>By- Vattandeep Kaur ABADS, Batch - 12</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TELEMARKETING CAMPAIGN</dc:title>
  <dc:creator>hp</dc:creator>
  <cp:lastModifiedBy>hp</cp:lastModifiedBy>
  <cp:revision>47</cp:revision>
  <dcterms:created xsi:type="dcterms:W3CDTF">2024-09-09T07:01:52Z</dcterms:created>
  <dcterms:modified xsi:type="dcterms:W3CDTF">2024-09-11T00:22:06Z</dcterms:modified>
</cp:coreProperties>
</file>