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17C054-756C-4F53-ABD3-F7EADC6B4C9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BA9A3-88E2-45BA-8010-FCA566576A0E}" type="slidenum">
              <a:rPr lang="en-IN" smtClean="0"/>
              <a:t>‹#›</a:t>
            </a:fld>
            <a:endParaRPr lang="en-IN"/>
          </a:p>
        </p:txBody>
      </p:sp>
    </p:spTree>
    <p:extLst>
      <p:ext uri="{BB962C8B-B14F-4D97-AF65-F5344CB8AC3E}">
        <p14:creationId xmlns:p14="http://schemas.microsoft.com/office/powerpoint/2010/main" val="164601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7C054-756C-4F53-ABD3-F7EADC6B4C9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BA9A3-88E2-45BA-8010-FCA566576A0E}" type="slidenum">
              <a:rPr lang="en-IN" smtClean="0"/>
              <a:t>‹#›</a:t>
            </a:fld>
            <a:endParaRPr lang="en-IN"/>
          </a:p>
        </p:txBody>
      </p:sp>
    </p:spTree>
    <p:extLst>
      <p:ext uri="{BB962C8B-B14F-4D97-AF65-F5344CB8AC3E}">
        <p14:creationId xmlns:p14="http://schemas.microsoft.com/office/powerpoint/2010/main" val="180112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917C054-756C-4F53-ABD3-F7EADC6B4C9B}" type="datetimeFigureOut">
              <a:rPr lang="en-IN" smtClean="0"/>
              <a:t>24-04-2024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B60BA9A3-88E2-45BA-8010-FCA566576A0E}" type="slidenum">
              <a:rPr lang="en-IN" smtClean="0"/>
              <a:t>‹#›</a:t>
            </a:fld>
            <a:endParaRPr lang="en-IN"/>
          </a:p>
        </p:txBody>
      </p:sp>
    </p:spTree>
    <p:extLst>
      <p:ext uri="{BB962C8B-B14F-4D97-AF65-F5344CB8AC3E}">
        <p14:creationId xmlns:p14="http://schemas.microsoft.com/office/powerpoint/2010/main" val="109310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7C054-756C-4F53-ABD3-F7EADC6B4C9B}"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BA9A3-88E2-45BA-8010-FCA566576A0E}" type="slidenum">
              <a:rPr lang="en-IN" smtClean="0"/>
              <a:t>‹#›</a:t>
            </a:fld>
            <a:endParaRPr lang="en-IN"/>
          </a:p>
        </p:txBody>
      </p:sp>
    </p:spTree>
    <p:extLst>
      <p:ext uri="{BB962C8B-B14F-4D97-AF65-F5344CB8AC3E}">
        <p14:creationId xmlns:p14="http://schemas.microsoft.com/office/powerpoint/2010/main" val="281090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917C054-756C-4F53-ABD3-F7EADC6B4C9B}" type="datetimeFigureOut">
              <a:rPr lang="en-IN" smtClean="0"/>
              <a:t>24-04-2024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0BA9A3-88E2-45BA-8010-FCA566576A0E}" type="slidenum">
              <a:rPr lang="en-IN" smtClean="0"/>
              <a:t>‹#›</a:t>
            </a:fld>
            <a:endParaRPr lang="en-IN"/>
          </a:p>
        </p:txBody>
      </p:sp>
    </p:spTree>
    <p:extLst>
      <p:ext uri="{BB962C8B-B14F-4D97-AF65-F5344CB8AC3E}">
        <p14:creationId xmlns:p14="http://schemas.microsoft.com/office/powerpoint/2010/main" val="29299947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17C054-756C-4F53-ABD3-F7EADC6B4C9B}"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0BA9A3-88E2-45BA-8010-FCA566576A0E}" type="slidenum">
              <a:rPr lang="en-IN" smtClean="0"/>
              <a:t>‹#›</a:t>
            </a:fld>
            <a:endParaRPr lang="en-IN"/>
          </a:p>
        </p:txBody>
      </p:sp>
    </p:spTree>
    <p:extLst>
      <p:ext uri="{BB962C8B-B14F-4D97-AF65-F5344CB8AC3E}">
        <p14:creationId xmlns:p14="http://schemas.microsoft.com/office/powerpoint/2010/main" val="196656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17C054-756C-4F53-ABD3-F7EADC6B4C9B}"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0BA9A3-88E2-45BA-8010-FCA566576A0E}" type="slidenum">
              <a:rPr lang="en-IN" smtClean="0"/>
              <a:t>‹#›</a:t>
            </a:fld>
            <a:endParaRPr lang="en-IN"/>
          </a:p>
        </p:txBody>
      </p:sp>
    </p:spTree>
    <p:extLst>
      <p:ext uri="{BB962C8B-B14F-4D97-AF65-F5344CB8AC3E}">
        <p14:creationId xmlns:p14="http://schemas.microsoft.com/office/powerpoint/2010/main" val="214026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17C054-756C-4F53-ABD3-F7EADC6B4C9B}"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0BA9A3-88E2-45BA-8010-FCA566576A0E}" type="slidenum">
              <a:rPr lang="en-IN" smtClean="0"/>
              <a:t>‹#›</a:t>
            </a:fld>
            <a:endParaRPr lang="en-IN"/>
          </a:p>
        </p:txBody>
      </p:sp>
    </p:spTree>
    <p:extLst>
      <p:ext uri="{BB962C8B-B14F-4D97-AF65-F5344CB8AC3E}">
        <p14:creationId xmlns:p14="http://schemas.microsoft.com/office/powerpoint/2010/main" val="388113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7C054-756C-4F53-ABD3-F7EADC6B4C9B}"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0BA9A3-88E2-45BA-8010-FCA566576A0E}" type="slidenum">
              <a:rPr lang="en-IN" smtClean="0"/>
              <a:t>‹#›</a:t>
            </a:fld>
            <a:endParaRPr lang="en-IN"/>
          </a:p>
        </p:txBody>
      </p:sp>
    </p:spTree>
    <p:extLst>
      <p:ext uri="{BB962C8B-B14F-4D97-AF65-F5344CB8AC3E}">
        <p14:creationId xmlns:p14="http://schemas.microsoft.com/office/powerpoint/2010/main" val="150270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17C054-756C-4F53-ABD3-F7EADC6B4C9B}"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0BA9A3-88E2-45BA-8010-FCA566576A0E}" type="slidenum">
              <a:rPr lang="en-IN" smtClean="0"/>
              <a:t>‹#›</a:t>
            </a:fld>
            <a:endParaRPr lang="en-IN"/>
          </a:p>
        </p:txBody>
      </p:sp>
    </p:spTree>
    <p:extLst>
      <p:ext uri="{BB962C8B-B14F-4D97-AF65-F5344CB8AC3E}">
        <p14:creationId xmlns:p14="http://schemas.microsoft.com/office/powerpoint/2010/main" val="111945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17C054-756C-4F53-ABD3-F7EADC6B4C9B}"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0BA9A3-88E2-45BA-8010-FCA566576A0E}" type="slidenum">
              <a:rPr lang="en-IN" smtClean="0"/>
              <a:t>‹#›</a:t>
            </a:fld>
            <a:endParaRPr lang="en-IN"/>
          </a:p>
        </p:txBody>
      </p:sp>
    </p:spTree>
    <p:extLst>
      <p:ext uri="{BB962C8B-B14F-4D97-AF65-F5344CB8AC3E}">
        <p14:creationId xmlns:p14="http://schemas.microsoft.com/office/powerpoint/2010/main" val="339557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917C054-756C-4F53-ABD3-F7EADC6B4C9B}" type="datetimeFigureOut">
              <a:rPr lang="en-IN" smtClean="0"/>
              <a:t>24-04-2024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60BA9A3-88E2-45BA-8010-FCA566576A0E}" type="slidenum">
              <a:rPr lang="en-IN" smtClean="0"/>
              <a:t>‹#›</a:t>
            </a:fld>
            <a:endParaRPr lang="en-IN"/>
          </a:p>
        </p:txBody>
      </p:sp>
    </p:spTree>
    <p:extLst>
      <p:ext uri="{BB962C8B-B14F-4D97-AF65-F5344CB8AC3E}">
        <p14:creationId xmlns:p14="http://schemas.microsoft.com/office/powerpoint/2010/main" val="36243762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217" y="2289818"/>
            <a:ext cx="11471565" cy="1739347"/>
          </a:xfrm>
        </p:spPr>
        <p:txBody>
          <a:bodyPr>
            <a:normAutofit/>
          </a:bodyPr>
          <a:lstStyle/>
          <a:p>
            <a:r>
              <a:rPr lang="en-IN" sz="6600" dirty="0" err="1" smtClean="0">
                <a:latin typeface="Calisto MT" panose="02040603050505030304" pitchFamily="18" charset="0"/>
              </a:rPr>
              <a:t>Fda</a:t>
            </a:r>
            <a:r>
              <a:rPr lang="en-IN" sz="6600" dirty="0" smtClean="0">
                <a:latin typeface="Calisto MT" panose="02040603050505030304" pitchFamily="18" charset="0"/>
              </a:rPr>
              <a:t> project analysis</a:t>
            </a:r>
            <a:endParaRPr lang="en-IN" sz="6600" dirty="0">
              <a:latin typeface="Calisto MT" panose="02040603050505030304" pitchFamily="18" charset="0"/>
            </a:endParaRPr>
          </a:p>
        </p:txBody>
      </p:sp>
      <p:sp>
        <p:nvSpPr>
          <p:cNvPr id="3" name="Subtitle 2"/>
          <p:cNvSpPr>
            <a:spLocks noGrp="1"/>
          </p:cNvSpPr>
          <p:nvPr>
            <p:ph type="subTitle" idx="1"/>
          </p:nvPr>
        </p:nvSpPr>
        <p:spPr>
          <a:xfrm>
            <a:off x="1615440" y="4029165"/>
            <a:ext cx="9144000" cy="1309255"/>
          </a:xfrm>
        </p:spPr>
        <p:txBody>
          <a:bodyPr>
            <a:normAutofit/>
          </a:bodyPr>
          <a:lstStyle/>
          <a:p>
            <a:r>
              <a:rPr lang="en-IN" sz="3200" dirty="0" smtClean="0"/>
              <a:t>Analysis Report For SQL Assignment </a:t>
            </a:r>
            <a:endParaRPr lang="en-IN" sz="3200" dirty="0"/>
          </a:p>
        </p:txBody>
      </p:sp>
      <p:sp>
        <p:nvSpPr>
          <p:cNvPr id="5" name="TextBox 4"/>
          <p:cNvSpPr txBox="1"/>
          <p:nvPr/>
        </p:nvSpPr>
        <p:spPr>
          <a:xfrm>
            <a:off x="8778240" y="5338420"/>
            <a:ext cx="3053542" cy="1200329"/>
          </a:xfrm>
          <a:prstGeom prst="rect">
            <a:avLst/>
          </a:prstGeom>
          <a:noFill/>
        </p:spPr>
        <p:txBody>
          <a:bodyPr wrap="square" rtlCol="0">
            <a:spAutoFit/>
          </a:bodyPr>
          <a:lstStyle/>
          <a:p>
            <a:r>
              <a:rPr lang="en-IN" b="1" dirty="0" smtClean="0"/>
              <a:t>Submitted By-</a:t>
            </a:r>
          </a:p>
          <a:p>
            <a:r>
              <a:rPr lang="en-IN" dirty="0" err="1" smtClean="0"/>
              <a:t>Vattandeep</a:t>
            </a:r>
            <a:r>
              <a:rPr lang="en-IN" dirty="0" smtClean="0"/>
              <a:t> Kaur</a:t>
            </a:r>
          </a:p>
          <a:p>
            <a:r>
              <a:rPr lang="en-IN" dirty="0" smtClean="0"/>
              <a:t>ABADS</a:t>
            </a:r>
          </a:p>
          <a:p>
            <a:r>
              <a:rPr lang="en-IN" dirty="0" smtClean="0"/>
              <a:t>Batch- 12</a:t>
            </a:r>
            <a:endParaRPr lang="en-IN" dirty="0"/>
          </a:p>
        </p:txBody>
      </p:sp>
    </p:spTree>
    <p:extLst>
      <p:ext uri="{BB962C8B-B14F-4D97-AF65-F5344CB8AC3E}">
        <p14:creationId xmlns:p14="http://schemas.microsoft.com/office/powerpoint/2010/main" val="327468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latin typeface="Cambria" panose="02040503050406030204" pitchFamily="18" charset="0"/>
                <a:ea typeface="Cambria" panose="02040503050406030204" pitchFamily="18" charset="0"/>
              </a:rPr>
              <a:t>Yearly approval trends of drugs</a:t>
            </a:r>
            <a:endParaRPr lang="en-IN" sz="4400" dirty="0">
              <a:latin typeface="Cambria" panose="02040503050406030204" pitchFamily="18" charset="0"/>
              <a:ea typeface="Cambria" panose="02040503050406030204" pitchFamily="18" charset="0"/>
            </a:endParaRPr>
          </a:p>
        </p:txBody>
      </p:sp>
      <p:pic>
        <p:nvPicPr>
          <p:cNvPr id="4" name="Content Placeholder 3"/>
          <p:cNvPicPr>
            <a:picLocks noGrp="1" noChangeAspect="1"/>
          </p:cNvPicPr>
          <p:nvPr>
            <p:ph idx="1"/>
          </p:nvPr>
        </p:nvPicPr>
        <p:blipFill>
          <a:blip r:embed="rId2"/>
          <a:stretch>
            <a:fillRect/>
          </a:stretch>
        </p:blipFill>
        <p:spPr>
          <a:xfrm>
            <a:off x="4872446" y="1997789"/>
            <a:ext cx="7099103" cy="4077269"/>
          </a:xfrm>
          <a:prstGeom prst="rect">
            <a:avLst/>
          </a:prstGeom>
        </p:spPr>
      </p:pic>
      <p:sp>
        <p:nvSpPr>
          <p:cNvPr id="5" name="TextBox 4"/>
          <p:cNvSpPr txBox="1"/>
          <p:nvPr/>
        </p:nvSpPr>
        <p:spPr>
          <a:xfrm>
            <a:off x="470263" y="1997789"/>
            <a:ext cx="4284617" cy="3477875"/>
          </a:xfrm>
          <a:prstGeom prst="rect">
            <a:avLst/>
          </a:prstGeom>
          <a:noFill/>
        </p:spPr>
        <p:txBody>
          <a:bodyPr wrap="square" rtlCol="0">
            <a:spAutoFit/>
          </a:bodyPr>
          <a:lstStyle/>
          <a:p>
            <a:pPr algn="just"/>
            <a:r>
              <a:rPr lang="en-IN" sz="2000" dirty="0" smtClean="0"/>
              <a:t>The bar graph shows the yearly approval trends of drugs. The graph shows that the count of approved drugs started increasing from 948 in the year 1974 and went up the highest at the count of 11057 in 2002.</a:t>
            </a:r>
          </a:p>
          <a:p>
            <a:pPr algn="just"/>
            <a:endParaRPr lang="en-IN" sz="2000" dirty="0"/>
          </a:p>
          <a:p>
            <a:pPr algn="just"/>
            <a:r>
              <a:rPr lang="en-IN" sz="2000" dirty="0" smtClean="0"/>
              <a:t>After 2002, it fell down to 3603, the lowest after 28 years. But it started rising gradually. </a:t>
            </a:r>
          </a:p>
          <a:p>
            <a:pPr algn="just"/>
            <a:endParaRPr lang="en-IN" sz="2000" dirty="0"/>
          </a:p>
        </p:txBody>
      </p:sp>
    </p:spTree>
    <p:extLst>
      <p:ext uri="{BB962C8B-B14F-4D97-AF65-F5344CB8AC3E}">
        <p14:creationId xmlns:p14="http://schemas.microsoft.com/office/powerpoint/2010/main" val="121691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97239"/>
            <a:ext cx="9784080" cy="1508760"/>
          </a:xfrm>
        </p:spPr>
        <p:txBody>
          <a:bodyPr/>
          <a:lstStyle/>
          <a:p>
            <a:pPr>
              <a:lnSpc>
                <a:spcPct val="100000"/>
              </a:lnSpc>
            </a:pPr>
            <a:r>
              <a:rPr lang="en-IN" dirty="0" smtClean="0">
                <a:latin typeface="Cambria" panose="02040503050406030204" pitchFamily="18" charset="0"/>
                <a:ea typeface="Cambria" panose="02040503050406030204" pitchFamily="18" charset="0"/>
              </a:rPr>
              <a:t>Sponsor based approval </a:t>
            </a:r>
            <a:r>
              <a:rPr lang="en-IN" dirty="0">
                <a:latin typeface="Cambria" panose="02040503050406030204" pitchFamily="18" charset="0"/>
                <a:ea typeface="Cambria" panose="02040503050406030204" pitchFamily="18" charset="0"/>
              </a:rPr>
              <a:t>trends of </a:t>
            </a:r>
            <a:r>
              <a:rPr lang="en-IN" dirty="0" smtClean="0">
                <a:latin typeface="Cambria" panose="02040503050406030204" pitchFamily="18" charset="0"/>
                <a:ea typeface="Cambria" panose="02040503050406030204" pitchFamily="18" charset="0"/>
              </a:rPr>
              <a:t>drugs over the years</a:t>
            </a:r>
            <a:endParaRPr lang="en-IN" dirty="0"/>
          </a:p>
        </p:txBody>
      </p:sp>
      <p:pic>
        <p:nvPicPr>
          <p:cNvPr id="4" name="Content Placeholder 3"/>
          <p:cNvPicPr>
            <a:picLocks noGrp="1" noChangeAspect="1"/>
          </p:cNvPicPr>
          <p:nvPr>
            <p:ph idx="1"/>
          </p:nvPr>
        </p:nvPicPr>
        <p:blipFill>
          <a:blip r:embed="rId2"/>
          <a:stretch>
            <a:fillRect/>
          </a:stretch>
        </p:blipFill>
        <p:spPr>
          <a:xfrm>
            <a:off x="4541610" y="2096116"/>
            <a:ext cx="7259063" cy="4086795"/>
          </a:xfrm>
          <a:prstGeom prst="rect">
            <a:avLst/>
          </a:prstGeom>
        </p:spPr>
      </p:pic>
      <p:sp>
        <p:nvSpPr>
          <p:cNvPr id="5" name="TextBox 4"/>
          <p:cNvSpPr txBox="1"/>
          <p:nvPr/>
        </p:nvSpPr>
        <p:spPr>
          <a:xfrm>
            <a:off x="261257" y="2096116"/>
            <a:ext cx="4062549" cy="1754326"/>
          </a:xfrm>
          <a:prstGeom prst="rect">
            <a:avLst/>
          </a:prstGeom>
          <a:noFill/>
        </p:spPr>
        <p:txBody>
          <a:bodyPr wrap="square" rtlCol="0">
            <a:spAutoFit/>
          </a:bodyPr>
          <a:lstStyle/>
          <a:p>
            <a:pPr algn="just"/>
            <a:r>
              <a:rPr lang="en-IN" dirty="0" smtClean="0"/>
              <a:t>The </a:t>
            </a:r>
            <a:r>
              <a:rPr lang="en-IN" dirty="0" smtClean="0"/>
              <a:t>column chart shows the approval trends over the years based on different sponsors. </a:t>
            </a:r>
          </a:p>
          <a:p>
            <a:pPr algn="just"/>
            <a:endParaRPr lang="en-IN" dirty="0" smtClean="0"/>
          </a:p>
          <a:p>
            <a:pPr algn="just"/>
            <a:r>
              <a:rPr lang="en-IN" dirty="0" smtClean="0"/>
              <a:t>To check the count of different sponsors, the slicers has been added. </a:t>
            </a:r>
            <a:endParaRPr lang="en-IN" dirty="0"/>
          </a:p>
        </p:txBody>
      </p:sp>
    </p:spTree>
    <p:extLst>
      <p:ext uri="{BB962C8B-B14F-4D97-AF65-F5344CB8AC3E}">
        <p14:creationId xmlns:p14="http://schemas.microsoft.com/office/powerpoint/2010/main" val="60164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IN" dirty="0" smtClean="0">
                <a:latin typeface="Cambria" panose="02040503050406030204" pitchFamily="18" charset="0"/>
                <a:ea typeface="Cambria" panose="02040503050406030204" pitchFamily="18" charset="0"/>
              </a:rPr>
              <a:t>Marketing status based segmentation of products</a:t>
            </a:r>
            <a:endParaRPr lang="en-IN" dirty="0"/>
          </a:p>
        </p:txBody>
      </p:sp>
      <p:pic>
        <p:nvPicPr>
          <p:cNvPr id="4" name="Content Placeholder 3"/>
          <p:cNvPicPr>
            <a:picLocks noGrp="1" noChangeAspect="1"/>
          </p:cNvPicPr>
          <p:nvPr>
            <p:ph idx="1"/>
          </p:nvPr>
        </p:nvPicPr>
        <p:blipFill>
          <a:blip r:embed="rId2"/>
          <a:stretch>
            <a:fillRect/>
          </a:stretch>
        </p:blipFill>
        <p:spPr>
          <a:xfrm>
            <a:off x="4635701" y="2120830"/>
            <a:ext cx="7268589" cy="4086795"/>
          </a:xfrm>
          <a:prstGeom prst="rect">
            <a:avLst/>
          </a:prstGeom>
        </p:spPr>
      </p:pic>
      <p:sp>
        <p:nvSpPr>
          <p:cNvPr id="5" name="TextBox 4"/>
          <p:cNvSpPr txBox="1"/>
          <p:nvPr/>
        </p:nvSpPr>
        <p:spPr>
          <a:xfrm>
            <a:off x="248194" y="2120830"/>
            <a:ext cx="3892732" cy="2585323"/>
          </a:xfrm>
          <a:prstGeom prst="rect">
            <a:avLst/>
          </a:prstGeom>
          <a:noFill/>
        </p:spPr>
        <p:txBody>
          <a:bodyPr wrap="square" rtlCol="0">
            <a:spAutoFit/>
          </a:bodyPr>
          <a:lstStyle/>
          <a:p>
            <a:pPr algn="just"/>
            <a:r>
              <a:rPr lang="en-IN" dirty="0" smtClean="0"/>
              <a:t>The </a:t>
            </a:r>
            <a:r>
              <a:rPr lang="en-IN" dirty="0" smtClean="0"/>
              <a:t>tree map has been used to represent the segmentation of products based on different Marketing Status. </a:t>
            </a:r>
          </a:p>
          <a:p>
            <a:pPr algn="just"/>
            <a:r>
              <a:rPr lang="en-IN" dirty="0" smtClean="0"/>
              <a:t>The total count of drugs is 34,465. For different segments, its values can be seen from the tree map itself. </a:t>
            </a:r>
          </a:p>
          <a:p>
            <a:pPr algn="just"/>
            <a:r>
              <a:rPr lang="en-IN" dirty="0" smtClean="0"/>
              <a:t>To find out the count of a particular drug, a slicer has been used.</a:t>
            </a:r>
            <a:endParaRPr lang="en-IN" dirty="0"/>
          </a:p>
        </p:txBody>
      </p:sp>
    </p:spTree>
    <p:extLst>
      <p:ext uri="{BB962C8B-B14F-4D97-AF65-F5344CB8AC3E}">
        <p14:creationId xmlns:p14="http://schemas.microsoft.com/office/powerpoint/2010/main" val="374284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mbria" panose="02040503050406030204" pitchFamily="18" charset="0"/>
                <a:ea typeface="Cambria" panose="02040503050406030204" pitchFamily="18" charset="0"/>
              </a:rPr>
              <a:t>Total number of applications for each marketing status</a:t>
            </a:r>
            <a:endParaRPr lang="en-IN" dirty="0"/>
          </a:p>
        </p:txBody>
      </p:sp>
      <p:pic>
        <p:nvPicPr>
          <p:cNvPr id="4" name="Content Placeholder 3"/>
          <p:cNvPicPr>
            <a:picLocks noGrp="1" noChangeAspect="1"/>
          </p:cNvPicPr>
          <p:nvPr>
            <p:ph idx="1"/>
          </p:nvPr>
        </p:nvPicPr>
        <p:blipFill>
          <a:blip r:embed="rId2"/>
          <a:stretch>
            <a:fillRect/>
          </a:stretch>
        </p:blipFill>
        <p:spPr>
          <a:xfrm>
            <a:off x="4716674" y="2124695"/>
            <a:ext cx="7106642" cy="4029637"/>
          </a:xfrm>
          <a:prstGeom prst="rect">
            <a:avLst/>
          </a:prstGeom>
        </p:spPr>
      </p:pic>
      <p:sp>
        <p:nvSpPr>
          <p:cNvPr id="5" name="TextBox 4"/>
          <p:cNvSpPr txBox="1"/>
          <p:nvPr/>
        </p:nvSpPr>
        <p:spPr>
          <a:xfrm>
            <a:off x="261257" y="2124695"/>
            <a:ext cx="4245429" cy="1477328"/>
          </a:xfrm>
          <a:prstGeom prst="rect">
            <a:avLst/>
          </a:prstGeom>
          <a:noFill/>
        </p:spPr>
        <p:txBody>
          <a:bodyPr wrap="square" rtlCol="0">
            <a:spAutoFit/>
          </a:bodyPr>
          <a:lstStyle/>
          <a:p>
            <a:r>
              <a:rPr lang="en-IN" dirty="0" smtClean="0"/>
              <a:t>Analysis of distribution of approvals across different forms can be seen from the line chart. </a:t>
            </a:r>
          </a:p>
          <a:p>
            <a:r>
              <a:rPr lang="en-IN" dirty="0" smtClean="0"/>
              <a:t>Slicers has been added to check marketing status and yearly basis trends.</a:t>
            </a:r>
            <a:endParaRPr lang="en-IN" dirty="0"/>
          </a:p>
        </p:txBody>
      </p:sp>
    </p:spTree>
    <p:extLst>
      <p:ext uri="{BB962C8B-B14F-4D97-AF65-F5344CB8AC3E}">
        <p14:creationId xmlns:p14="http://schemas.microsoft.com/office/powerpoint/2010/main" val="407206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Cambria" panose="02040503050406030204" pitchFamily="18" charset="0"/>
                <a:ea typeface="Cambria" panose="02040503050406030204" pitchFamily="18" charset="0"/>
              </a:rPr>
              <a:t>Grouping of drugs by dosage form &amp;</a:t>
            </a:r>
            <a:br>
              <a:rPr lang="en-IN" dirty="0" smtClean="0">
                <a:latin typeface="Cambria" panose="02040503050406030204" pitchFamily="18" charset="0"/>
                <a:ea typeface="Cambria" panose="02040503050406030204" pitchFamily="18" charset="0"/>
              </a:rPr>
            </a:br>
            <a:r>
              <a:rPr lang="en-IN" dirty="0" smtClean="0">
                <a:latin typeface="Cambria" panose="02040503050406030204" pitchFamily="18" charset="0"/>
                <a:ea typeface="Cambria" panose="02040503050406030204" pitchFamily="18" charset="0"/>
              </a:rPr>
              <a:t>distribution of approvals across different forms</a:t>
            </a:r>
            <a:endParaRPr lang="en-IN" dirty="0"/>
          </a:p>
        </p:txBody>
      </p:sp>
      <p:pic>
        <p:nvPicPr>
          <p:cNvPr id="4" name="Content Placeholder 3"/>
          <p:cNvPicPr>
            <a:picLocks noGrp="1" noChangeAspect="1"/>
          </p:cNvPicPr>
          <p:nvPr>
            <p:ph idx="1"/>
          </p:nvPr>
        </p:nvPicPr>
        <p:blipFill>
          <a:blip r:embed="rId2"/>
          <a:stretch>
            <a:fillRect/>
          </a:stretch>
        </p:blipFill>
        <p:spPr>
          <a:xfrm>
            <a:off x="4786052" y="2115168"/>
            <a:ext cx="7116168" cy="4048690"/>
          </a:xfrm>
          <a:prstGeom prst="rect">
            <a:avLst/>
          </a:prstGeom>
        </p:spPr>
      </p:pic>
      <p:sp>
        <p:nvSpPr>
          <p:cNvPr id="5" name="TextBox 4"/>
          <p:cNvSpPr txBox="1"/>
          <p:nvPr/>
        </p:nvSpPr>
        <p:spPr>
          <a:xfrm>
            <a:off x="287383" y="2115168"/>
            <a:ext cx="4271554" cy="2585323"/>
          </a:xfrm>
          <a:prstGeom prst="rect">
            <a:avLst/>
          </a:prstGeom>
          <a:noFill/>
        </p:spPr>
        <p:txBody>
          <a:bodyPr wrap="square" rtlCol="0">
            <a:spAutoFit/>
          </a:bodyPr>
          <a:lstStyle/>
          <a:p>
            <a:pPr algn="just"/>
            <a:r>
              <a:rPr lang="en-IN" dirty="0" smtClean="0"/>
              <a:t>The grouping of drugs by dosage form and distribution of approvals across different forms can be seen from the bar graph. </a:t>
            </a:r>
          </a:p>
          <a:p>
            <a:pPr algn="just"/>
            <a:r>
              <a:rPr lang="en-IN" dirty="0" smtClean="0"/>
              <a:t>To check the approvals, a slicer has been added. </a:t>
            </a:r>
          </a:p>
          <a:p>
            <a:pPr algn="just"/>
            <a:r>
              <a:rPr lang="en-IN" dirty="0" smtClean="0"/>
              <a:t>The first three dosage forms- </a:t>
            </a:r>
            <a:r>
              <a:rPr lang="en-IN" dirty="0"/>
              <a:t>Tablet</a:t>
            </a:r>
            <a:r>
              <a:rPr lang="en-IN" dirty="0" smtClean="0"/>
              <a:t>; Oral</a:t>
            </a:r>
            <a:r>
              <a:rPr lang="en-IN" dirty="0"/>
              <a:t>, Injectable; Injection and </a:t>
            </a:r>
            <a:r>
              <a:rPr lang="en-IN" dirty="0" smtClean="0"/>
              <a:t>Capsule; Oral, are the most successful as they have the highest count.</a:t>
            </a:r>
            <a:endParaRPr lang="en-IN" dirty="0"/>
          </a:p>
        </p:txBody>
      </p:sp>
    </p:spTree>
    <p:extLst>
      <p:ext uri="{BB962C8B-B14F-4D97-AF65-F5344CB8AC3E}">
        <p14:creationId xmlns:p14="http://schemas.microsoft.com/office/powerpoint/2010/main" val="29244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mbria" panose="02040503050406030204" pitchFamily="18" charset="0"/>
                <a:ea typeface="Cambria" panose="02040503050406030204" pitchFamily="18" charset="0"/>
              </a:rPr>
              <a:t>Therapeutic classes based drug approvals</a:t>
            </a:r>
            <a:endParaRPr lang="en-IN" dirty="0"/>
          </a:p>
        </p:txBody>
      </p:sp>
      <p:pic>
        <p:nvPicPr>
          <p:cNvPr id="4" name="Content Placeholder 3"/>
          <p:cNvPicPr>
            <a:picLocks noGrp="1" noChangeAspect="1"/>
          </p:cNvPicPr>
          <p:nvPr>
            <p:ph idx="1"/>
          </p:nvPr>
        </p:nvPicPr>
        <p:blipFill>
          <a:blip r:embed="rId2"/>
          <a:stretch>
            <a:fillRect/>
          </a:stretch>
        </p:blipFill>
        <p:spPr>
          <a:xfrm>
            <a:off x="5023032" y="2171285"/>
            <a:ext cx="6820852" cy="3991532"/>
          </a:xfrm>
          <a:prstGeom prst="rect">
            <a:avLst/>
          </a:prstGeom>
        </p:spPr>
      </p:pic>
      <p:sp>
        <p:nvSpPr>
          <p:cNvPr id="3" name="TextBox 2"/>
          <p:cNvSpPr txBox="1"/>
          <p:nvPr/>
        </p:nvSpPr>
        <p:spPr>
          <a:xfrm>
            <a:off x="522515" y="2171284"/>
            <a:ext cx="4101736" cy="2031325"/>
          </a:xfrm>
          <a:prstGeom prst="rect">
            <a:avLst/>
          </a:prstGeom>
          <a:noFill/>
        </p:spPr>
        <p:txBody>
          <a:bodyPr wrap="square" rtlCol="0">
            <a:spAutoFit/>
          </a:bodyPr>
          <a:lstStyle/>
          <a:p>
            <a:pPr algn="just"/>
            <a:r>
              <a:rPr lang="en-IN" dirty="0" smtClean="0"/>
              <a:t>The drug approvals based on therapeutic classes can be clearly seen from the tree map. </a:t>
            </a:r>
          </a:p>
          <a:p>
            <a:pPr algn="just"/>
            <a:r>
              <a:rPr lang="en-IN" dirty="0" smtClean="0"/>
              <a:t>We can click on the individual box to check the number of approvals and also slicer has been used to monitor the value otherwise. </a:t>
            </a:r>
            <a:endParaRPr lang="en-IN" dirty="0"/>
          </a:p>
        </p:txBody>
      </p:sp>
    </p:spTree>
    <p:extLst>
      <p:ext uri="{BB962C8B-B14F-4D97-AF65-F5344CB8AC3E}">
        <p14:creationId xmlns:p14="http://schemas.microsoft.com/office/powerpoint/2010/main" val="329962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353</TotalTime>
  <Words>334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Calisto MT</vt:lpstr>
      <vt:lpstr>Cambria</vt:lpstr>
      <vt:lpstr>Corbel</vt:lpstr>
      <vt:lpstr>Wingdings</vt:lpstr>
      <vt:lpstr>Banded</vt:lpstr>
      <vt:lpstr>Fda project analysis</vt:lpstr>
      <vt:lpstr>Yearly approval trends of drugs</vt:lpstr>
      <vt:lpstr>Sponsor based approval trends of drugs over the years</vt:lpstr>
      <vt:lpstr>Marketing status based segmentation of products</vt:lpstr>
      <vt:lpstr>Total number of applications for each marketing status</vt:lpstr>
      <vt:lpstr>Grouping of drugs by dosage form &amp; distribution of approvals across different forms</vt:lpstr>
      <vt:lpstr>Therapeutic classes based drug approvals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Fda project analysis</dc:title>
  <dc:creator>hp</dc:creator>
  <cp:lastModifiedBy>hp</cp:lastModifiedBy>
  <cp:revision>34</cp:revision>
  <dcterms:created xsi:type="dcterms:W3CDTF">2024-04-23T13:23:24Z</dcterms:created>
  <dcterms:modified xsi:type="dcterms:W3CDTF">2024-04-23T19:32:21Z</dcterms:modified>
</cp:coreProperties>
</file>