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5" r:id="rId3"/>
    <p:sldId id="257" r:id="rId4"/>
    <p:sldId id="279" r:id="rId5"/>
    <p:sldId id="281" r:id="rId6"/>
    <p:sldId id="289" r:id="rId7"/>
    <p:sldId id="290" r:id="rId8"/>
    <p:sldId id="291" r:id="rId9"/>
    <p:sldId id="292" r:id="rId10"/>
    <p:sldId id="283" r:id="rId11"/>
    <p:sldId id="282" r:id="rId12"/>
    <p:sldId id="288" r:id="rId13"/>
    <p:sldId id="280" r:id="rId14"/>
    <p:sldId id="293" r:id="rId15"/>
    <p:sldId id="294" r:id="rId16"/>
    <p:sldId id="297" r:id="rId17"/>
    <p:sldId id="298" r:id="rId18"/>
    <p:sldId id="302" r:id="rId19"/>
    <p:sldId id="304" r:id="rId20"/>
    <p:sldId id="308" r:id="rId21"/>
    <p:sldId id="307" r:id="rId22"/>
    <p:sldId id="303" r:id="rId23"/>
    <p:sldId id="306" r:id="rId24"/>
    <p:sldId id="305" r:id="rId25"/>
    <p:sldId id="309" r:id="rId26"/>
    <p:sldId id="310" r:id="rId27"/>
    <p:sldId id="299" r:id="rId28"/>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indent="2286000">
      <a:defRPr>
        <a:latin typeface="Arial"/>
        <a:ea typeface="Arial"/>
        <a:cs typeface="Arial"/>
        <a:sym typeface="Arial"/>
      </a:defRPr>
    </a:lvl6pPr>
    <a:lvl7pPr indent="2743200">
      <a:defRPr>
        <a:latin typeface="Arial"/>
        <a:ea typeface="Arial"/>
        <a:cs typeface="Arial"/>
        <a:sym typeface="Arial"/>
      </a:defRPr>
    </a:lvl7pPr>
    <a:lvl8pPr indent="3200400">
      <a:defRPr>
        <a:latin typeface="Arial"/>
        <a:ea typeface="Arial"/>
        <a:cs typeface="Arial"/>
        <a:sym typeface="Arial"/>
      </a:defRPr>
    </a:lvl8pPr>
    <a:lvl9pPr indent="3657600">
      <a:defRPr>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ECDD"/>
          </a:solidFill>
        </a:fill>
      </a:tcStyle>
    </a:wholeTbl>
    <a:band2H>
      <a:tcTxStyle/>
      <a:tcStyle>
        <a:tcBdr/>
        <a:fill>
          <a:solidFill>
            <a:srgbClr val="E6F6E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E6"/>
          </a:solidFill>
        </a:fill>
      </a:tcStyle>
    </a:wholeTbl>
    <a:band2H>
      <a:tcTxStyle/>
      <a:tcStyle>
        <a:tcBdr/>
        <a:fill>
          <a:solidFill>
            <a:srgbClr val="E7E7F3"/>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B9"/>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B9"/>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D2DB9"/>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CC99"/>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CC99"/>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88"/>
    <p:restoredTop sz="83788" autoAdjust="0"/>
  </p:normalViewPr>
  <p:slideViewPr>
    <p:cSldViewPr snapToGrid="0" snapToObjects="1">
      <p:cViewPr varScale="1">
        <p:scale>
          <a:sx n="41" d="100"/>
          <a:sy n="41" d="100"/>
        </p:scale>
        <p:origin x="20" y="2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5A84D-B09E-774A-9F2D-6EBEE70ABBE5}" type="doc">
      <dgm:prSet loTypeId="urn:microsoft.com/office/officeart/2005/8/layout/cycle6" loCatId="" qsTypeId="urn:microsoft.com/office/officeart/2005/8/quickstyle/simple4" qsCatId="simple" csTypeId="urn:microsoft.com/office/officeart/2005/8/colors/accent6_2" csCatId="accent6" phldr="1"/>
      <dgm:spPr/>
      <dgm:t>
        <a:bodyPr/>
        <a:lstStyle/>
        <a:p>
          <a:endParaRPr lang="en-US"/>
        </a:p>
      </dgm:t>
    </dgm:pt>
    <dgm:pt modelId="{A26B3686-639C-1448-9F51-49903D753184}">
      <dgm:prSet phldrT="[Text]"/>
      <dgm:spPr/>
      <dgm:t>
        <a:bodyPr/>
        <a:lstStyle/>
        <a:p>
          <a:r>
            <a:rPr lang="en-US" dirty="0" smtClean="0"/>
            <a:t>Supply</a:t>
          </a:r>
          <a:endParaRPr lang="en-US" dirty="0"/>
        </a:p>
      </dgm:t>
    </dgm:pt>
    <dgm:pt modelId="{9F2EB16B-1D75-F643-B9F5-0903B1C69D0A}" type="parTrans" cxnId="{00CCED16-0A72-4747-A5F8-0F97CD558454}">
      <dgm:prSet/>
      <dgm:spPr/>
      <dgm:t>
        <a:bodyPr/>
        <a:lstStyle/>
        <a:p>
          <a:endParaRPr lang="en-US"/>
        </a:p>
      </dgm:t>
    </dgm:pt>
    <dgm:pt modelId="{28ACE87C-C10E-604D-9591-D9C1DC2AF176}" type="sibTrans" cxnId="{00CCED16-0A72-4747-A5F8-0F97CD558454}">
      <dgm:prSet/>
      <dgm:spPr/>
      <dgm:t>
        <a:bodyPr/>
        <a:lstStyle/>
        <a:p>
          <a:endParaRPr lang="en-US"/>
        </a:p>
      </dgm:t>
    </dgm:pt>
    <dgm:pt modelId="{137DDA8C-27E0-7641-A28E-271A69292F97}">
      <dgm:prSet phldrT="[Text]"/>
      <dgm:spPr/>
      <dgm:t>
        <a:bodyPr/>
        <a:lstStyle/>
        <a:p>
          <a:r>
            <a:rPr lang="en-US" dirty="0" smtClean="0"/>
            <a:t>Transportation</a:t>
          </a:r>
          <a:endParaRPr lang="en-US" dirty="0"/>
        </a:p>
      </dgm:t>
    </dgm:pt>
    <dgm:pt modelId="{E58A8833-2D0A-E542-B9E3-823E42CAE6EB}" type="parTrans" cxnId="{D963DCF9-C365-5B4A-A5A0-F7226B73A199}">
      <dgm:prSet/>
      <dgm:spPr/>
      <dgm:t>
        <a:bodyPr/>
        <a:lstStyle/>
        <a:p>
          <a:endParaRPr lang="en-US"/>
        </a:p>
      </dgm:t>
    </dgm:pt>
    <dgm:pt modelId="{3A5953CA-D6F3-7B43-8253-530291EF9320}" type="sibTrans" cxnId="{D963DCF9-C365-5B4A-A5A0-F7226B73A199}">
      <dgm:prSet/>
      <dgm:spPr/>
      <dgm:t>
        <a:bodyPr/>
        <a:lstStyle/>
        <a:p>
          <a:endParaRPr lang="en-US"/>
        </a:p>
      </dgm:t>
    </dgm:pt>
    <dgm:pt modelId="{12BFDEAD-A812-8746-B0C8-E90A45141F9E}">
      <dgm:prSet phldrT="[Text]"/>
      <dgm:spPr/>
      <dgm:t>
        <a:bodyPr/>
        <a:lstStyle/>
        <a:p>
          <a:r>
            <a:rPr lang="en-US" dirty="0" smtClean="0"/>
            <a:t>Engineering</a:t>
          </a:r>
          <a:endParaRPr lang="en-US" dirty="0"/>
        </a:p>
      </dgm:t>
    </dgm:pt>
    <dgm:pt modelId="{FCC33B83-3BF0-934B-8011-232419034648}" type="parTrans" cxnId="{888BF248-DF5F-1542-B755-A110DEC7154F}">
      <dgm:prSet/>
      <dgm:spPr/>
      <dgm:t>
        <a:bodyPr/>
        <a:lstStyle/>
        <a:p>
          <a:endParaRPr lang="en-US"/>
        </a:p>
      </dgm:t>
    </dgm:pt>
    <dgm:pt modelId="{55DFEF61-A156-2C4A-817F-543B301A2647}" type="sibTrans" cxnId="{888BF248-DF5F-1542-B755-A110DEC7154F}">
      <dgm:prSet/>
      <dgm:spPr/>
      <dgm:t>
        <a:bodyPr/>
        <a:lstStyle/>
        <a:p>
          <a:endParaRPr lang="en-US"/>
        </a:p>
      </dgm:t>
    </dgm:pt>
    <dgm:pt modelId="{DF53CF77-9FF0-D64E-8FBB-D95E7E6E14AC}">
      <dgm:prSet phldrT="[Text]"/>
      <dgm:spPr/>
      <dgm:t>
        <a:bodyPr/>
        <a:lstStyle/>
        <a:p>
          <a:r>
            <a:rPr lang="en-US" dirty="0" smtClean="0"/>
            <a:t>Health Services</a:t>
          </a:r>
          <a:endParaRPr lang="en-US" dirty="0"/>
        </a:p>
      </dgm:t>
    </dgm:pt>
    <dgm:pt modelId="{05A0D548-5FA2-974D-A163-C65A0722CD77}" type="parTrans" cxnId="{98D5DB8E-A0E6-9A49-8A0E-61B58906AB26}">
      <dgm:prSet/>
      <dgm:spPr/>
      <dgm:t>
        <a:bodyPr/>
        <a:lstStyle/>
        <a:p>
          <a:endParaRPr lang="en-US"/>
        </a:p>
      </dgm:t>
    </dgm:pt>
    <dgm:pt modelId="{70E9DF48-AE4F-1243-9511-2F56B9FCBB4F}" type="sibTrans" cxnId="{98D5DB8E-A0E6-9A49-8A0E-61B58906AB26}">
      <dgm:prSet/>
      <dgm:spPr/>
      <dgm:t>
        <a:bodyPr/>
        <a:lstStyle/>
        <a:p>
          <a:endParaRPr lang="en-US"/>
        </a:p>
      </dgm:t>
    </dgm:pt>
    <dgm:pt modelId="{8F2CDB0D-A3DF-E746-9BC4-0F928C21A67D}">
      <dgm:prSet phldrT="[Text]"/>
      <dgm:spPr/>
      <dgm:t>
        <a:bodyPr/>
        <a:lstStyle/>
        <a:p>
          <a:r>
            <a:rPr lang="en-US" dirty="0" smtClean="0"/>
            <a:t>Services</a:t>
          </a:r>
          <a:endParaRPr lang="en-US" dirty="0"/>
        </a:p>
      </dgm:t>
    </dgm:pt>
    <dgm:pt modelId="{22713B22-DAA3-8A40-95F5-47EA52701739}" type="parTrans" cxnId="{2B794DEE-3803-6447-BAD1-503AE91EFF81}">
      <dgm:prSet/>
      <dgm:spPr/>
      <dgm:t>
        <a:bodyPr/>
        <a:lstStyle/>
        <a:p>
          <a:endParaRPr lang="en-US"/>
        </a:p>
      </dgm:t>
    </dgm:pt>
    <dgm:pt modelId="{B6F6BC8C-7396-F041-A96B-9DC88CACAE81}" type="sibTrans" cxnId="{2B794DEE-3803-6447-BAD1-503AE91EFF81}">
      <dgm:prSet/>
      <dgm:spPr/>
      <dgm:t>
        <a:bodyPr/>
        <a:lstStyle/>
        <a:p>
          <a:endParaRPr lang="en-US"/>
        </a:p>
      </dgm:t>
    </dgm:pt>
    <dgm:pt modelId="{81E65024-888C-F649-8CC9-EDD77B725DF8}">
      <dgm:prSet/>
      <dgm:spPr/>
      <dgm:t>
        <a:bodyPr/>
        <a:lstStyle/>
        <a:p>
          <a:r>
            <a:rPr lang="en-US" dirty="0" smtClean="0"/>
            <a:t>Maintenance</a:t>
          </a:r>
          <a:endParaRPr lang="en-US" dirty="0"/>
        </a:p>
      </dgm:t>
    </dgm:pt>
    <dgm:pt modelId="{D26C93AB-A58C-A94A-A11D-DB27B4D48B1A}" type="parTrans" cxnId="{C5678CBD-E60B-7A4D-B315-C9E52AAF36DC}">
      <dgm:prSet/>
      <dgm:spPr/>
      <dgm:t>
        <a:bodyPr/>
        <a:lstStyle/>
        <a:p>
          <a:endParaRPr lang="en-US"/>
        </a:p>
      </dgm:t>
    </dgm:pt>
    <dgm:pt modelId="{C3303F1B-4273-2946-A36A-99C3F8175B56}" type="sibTrans" cxnId="{C5678CBD-E60B-7A4D-B315-C9E52AAF36DC}">
      <dgm:prSet/>
      <dgm:spPr/>
      <dgm:t>
        <a:bodyPr/>
        <a:lstStyle/>
        <a:p>
          <a:endParaRPr lang="en-US"/>
        </a:p>
      </dgm:t>
    </dgm:pt>
    <dgm:pt modelId="{AA8C3A71-7CCF-0642-98CA-CB13B5BC1A11}" type="pres">
      <dgm:prSet presAssocID="{E685A84D-B09E-774A-9F2D-6EBEE70ABBE5}" presName="cycle" presStyleCnt="0">
        <dgm:presLayoutVars>
          <dgm:dir/>
          <dgm:resizeHandles val="exact"/>
        </dgm:presLayoutVars>
      </dgm:prSet>
      <dgm:spPr/>
      <dgm:t>
        <a:bodyPr/>
        <a:lstStyle/>
        <a:p>
          <a:endParaRPr lang="en-US"/>
        </a:p>
      </dgm:t>
    </dgm:pt>
    <dgm:pt modelId="{0B6C2B5A-F34B-8149-BFF4-5B08597596BA}" type="pres">
      <dgm:prSet presAssocID="{A26B3686-639C-1448-9F51-49903D753184}" presName="node" presStyleLbl="node1" presStyleIdx="0" presStyleCnt="6">
        <dgm:presLayoutVars>
          <dgm:bulletEnabled val="1"/>
        </dgm:presLayoutVars>
      </dgm:prSet>
      <dgm:spPr/>
      <dgm:t>
        <a:bodyPr/>
        <a:lstStyle/>
        <a:p>
          <a:endParaRPr lang="en-US"/>
        </a:p>
      </dgm:t>
    </dgm:pt>
    <dgm:pt modelId="{43C62AD8-B3B4-AF44-978E-C7C48A03880D}" type="pres">
      <dgm:prSet presAssocID="{A26B3686-639C-1448-9F51-49903D753184}" presName="spNode" presStyleCnt="0"/>
      <dgm:spPr/>
    </dgm:pt>
    <dgm:pt modelId="{0120BDA9-5147-9A4D-8C59-A79560F76F6C}" type="pres">
      <dgm:prSet presAssocID="{28ACE87C-C10E-604D-9591-D9C1DC2AF176}" presName="sibTrans" presStyleLbl="sibTrans1D1" presStyleIdx="0" presStyleCnt="6"/>
      <dgm:spPr/>
      <dgm:t>
        <a:bodyPr/>
        <a:lstStyle/>
        <a:p>
          <a:endParaRPr lang="en-US"/>
        </a:p>
      </dgm:t>
    </dgm:pt>
    <dgm:pt modelId="{EBF830D4-DF4D-C248-93AE-184E3FF92377}" type="pres">
      <dgm:prSet presAssocID="{81E65024-888C-F649-8CC9-EDD77B725DF8}" presName="node" presStyleLbl="node1" presStyleIdx="1" presStyleCnt="6">
        <dgm:presLayoutVars>
          <dgm:bulletEnabled val="1"/>
        </dgm:presLayoutVars>
      </dgm:prSet>
      <dgm:spPr/>
      <dgm:t>
        <a:bodyPr/>
        <a:lstStyle/>
        <a:p>
          <a:endParaRPr lang="en-US"/>
        </a:p>
      </dgm:t>
    </dgm:pt>
    <dgm:pt modelId="{1571DE43-0DDD-6346-845C-95AECC022CC8}" type="pres">
      <dgm:prSet presAssocID="{81E65024-888C-F649-8CC9-EDD77B725DF8}" presName="spNode" presStyleCnt="0"/>
      <dgm:spPr/>
    </dgm:pt>
    <dgm:pt modelId="{FECD3A90-6064-AE46-A6C5-85C19D0CD350}" type="pres">
      <dgm:prSet presAssocID="{C3303F1B-4273-2946-A36A-99C3F8175B56}" presName="sibTrans" presStyleLbl="sibTrans1D1" presStyleIdx="1" presStyleCnt="6"/>
      <dgm:spPr/>
      <dgm:t>
        <a:bodyPr/>
        <a:lstStyle/>
        <a:p>
          <a:endParaRPr lang="en-US"/>
        </a:p>
      </dgm:t>
    </dgm:pt>
    <dgm:pt modelId="{9A70EF01-83B5-C040-ADF5-2D79385FDF68}" type="pres">
      <dgm:prSet presAssocID="{137DDA8C-27E0-7641-A28E-271A69292F97}" presName="node" presStyleLbl="node1" presStyleIdx="2" presStyleCnt="6">
        <dgm:presLayoutVars>
          <dgm:bulletEnabled val="1"/>
        </dgm:presLayoutVars>
      </dgm:prSet>
      <dgm:spPr/>
      <dgm:t>
        <a:bodyPr/>
        <a:lstStyle/>
        <a:p>
          <a:endParaRPr lang="en-US"/>
        </a:p>
      </dgm:t>
    </dgm:pt>
    <dgm:pt modelId="{43156B70-75C8-B343-A4C8-64B0D9341CDB}" type="pres">
      <dgm:prSet presAssocID="{137DDA8C-27E0-7641-A28E-271A69292F97}" presName="spNode" presStyleCnt="0"/>
      <dgm:spPr/>
    </dgm:pt>
    <dgm:pt modelId="{C0B1B814-9F3D-4F40-949B-AEBFB98B5120}" type="pres">
      <dgm:prSet presAssocID="{3A5953CA-D6F3-7B43-8253-530291EF9320}" presName="sibTrans" presStyleLbl="sibTrans1D1" presStyleIdx="2" presStyleCnt="6"/>
      <dgm:spPr/>
      <dgm:t>
        <a:bodyPr/>
        <a:lstStyle/>
        <a:p>
          <a:endParaRPr lang="en-US"/>
        </a:p>
      </dgm:t>
    </dgm:pt>
    <dgm:pt modelId="{AD57211C-61A6-E747-9D98-EAE1F34A3930}" type="pres">
      <dgm:prSet presAssocID="{12BFDEAD-A812-8746-B0C8-E90A45141F9E}" presName="node" presStyleLbl="node1" presStyleIdx="3" presStyleCnt="6">
        <dgm:presLayoutVars>
          <dgm:bulletEnabled val="1"/>
        </dgm:presLayoutVars>
      </dgm:prSet>
      <dgm:spPr/>
      <dgm:t>
        <a:bodyPr/>
        <a:lstStyle/>
        <a:p>
          <a:endParaRPr lang="en-US"/>
        </a:p>
      </dgm:t>
    </dgm:pt>
    <dgm:pt modelId="{BFAC364B-7D81-6742-BB0C-A58E84713950}" type="pres">
      <dgm:prSet presAssocID="{12BFDEAD-A812-8746-B0C8-E90A45141F9E}" presName="spNode" presStyleCnt="0"/>
      <dgm:spPr/>
    </dgm:pt>
    <dgm:pt modelId="{528DBC20-D270-1D40-BBD7-DD3DD3A21B18}" type="pres">
      <dgm:prSet presAssocID="{55DFEF61-A156-2C4A-817F-543B301A2647}" presName="sibTrans" presStyleLbl="sibTrans1D1" presStyleIdx="3" presStyleCnt="6"/>
      <dgm:spPr/>
      <dgm:t>
        <a:bodyPr/>
        <a:lstStyle/>
        <a:p>
          <a:endParaRPr lang="en-US"/>
        </a:p>
      </dgm:t>
    </dgm:pt>
    <dgm:pt modelId="{521D0287-B68A-A141-949A-9B20D8E17615}" type="pres">
      <dgm:prSet presAssocID="{DF53CF77-9FF0-D64E-8FBB-D95E7E6E14AC}" presName="node" presStyleLbl="node1" presStyleIdx="4" presStyleCnt="6">
        <dgm:presLayoutVars>
          <dgm:bulletEnabled val="1"/>
        </dgm:presLayoutVars>
      </dgm:prSet>
      <dgm:spPr/>
      <dgm:t>
        <a:bodyPr/>
        <a:lstStyle/>
        <a:p>
          <a:endParaRPr lang="en-US"/>
        </a:p>
      </dgm:t>
    </dgm:pt>
    <dgm:pt modelId="{3ED8BC9F-F247-4142-93C2-B79751D0BDE0}" type="pres">
      <dgm:prSet presAssocID="{DF53CF77-9FF0-D64E-8FBB-D95E7E6E14AC}" presName="spNode" presStyleCnt="0"/>
      <dgm:spPr/>
    </dgm:pt>
    <dgm:pt modelId="{07A27398-DE07-994F-A4A1-4EAA491442F5}" type="pres">
      <dgm:prSet presAssocID="{70E9DF48-AE4F-1243-9511-2F56B9FCBB4F}" presName="sibTrans" presStyleLbl="sibTrans1D1" presStyleIdx="4" presStyleCnt="6"/>
      <dgm:spPr/>
      <dgm:t>
        <a:bodyPr/>
        <a:lstStyle/>
        <a:p>
          <a:endParaRPr lang="en-US"/>
        </a:p>
      </dgm:t>
    </dgm:pt>
    <dgm:pt modelId="{7E4C7B0F-4A81-FC44-9631-15AEC316E2E1}" type="pres">
      <dgm:prSet presAssocID="{8F2CDB0D-A3DF-E746-9BC4-0F928C21A67D}" presName="node" presStyleLbl="node1" presStyleIdx="5" presStyleCnt="6">
        <dgm:presLayoutVars>
          <dgm:bulletEnabled val="1"/>
        </dgm:presLayoutVars>
      </dgm:prSet>
      <dgm:spPr/>
      <dgm:t>
        <a:bodyPr/>
        <a:lstStyle/>
        <a:p>
          <a:endParaRPr lang="en-US"/>
        </a:p>
      </dgm:t>
    </dgm:pt>
    <dgm:pt modelId="{4B1F8E33-B1D2-3E44-8939-7821C9266787}" type="pres">
      <dgm:prSet presAssocID="{8F2CDB0D-A3DF-E746-9BC4-0F928C21A67D}" presName="spNode" presStyleCnt="0"/>
      <dgm:spPr/>
    </dgm:pt>
    <dgm:pt modelId="{C9CB8593-9C43-C14F-8FF9-1857EBFE4BFE}" type="pres">
      <dgm:prSet presAssocID="{B6F6BC8C-7396-F041-A96B-9DC88CACAE81}" presName="sibTrans" presStyleLbl="sibTrans1D1" presStyleIdx="5" presStyleCnt="6"/>
      <dgm:spPr/>
      <dgm:t>
        <a:bodyPr/>
        <a:lstStyle/>
        <a:p>
          <a:endParaRPr lang="en-US"/>
        </a:p>
      </dgm:t>
    </dgm:pt>
  </dgm:ptLst>
  <dgm:cxnLst>
    <dgm:cxn modelId="{888BF248-DF5F-1542-B755-A110DEC7154F}" srcId="{E685A84D-B09E-774A-9F2D-6EBEE70ABBE5}" destId="{12BFDEAD-A812-8746-B0C8-E90A45141F9E}" srcOrd="3" destOrd="0" parTransId="{FCC33B83-3BF0-934B-8011-232419034648}" sibTransId="{55DFEF61-A156-2C4A-817F-543B301A2647}"/>
    <dgm:cxn modelId="{6A06C91B-EADD-4F4F-90F6-894DAD96DE34}" type="presOf" srcId="{70E9DF48-AE4F-1243-9511-2F56B9FCBB4F}" destId="{07A27398-DE07-994F-A4A1-4EAA491442F5}" srcOrd="0" destOrd="0" presId="urn:microsoft.com/office/officeart/2005/8/layout/cycle6"/>
    <dgm:cxn modelId="{E259B361-14B8-0A45-A8E3-941CB8DEC869}" type="presOf" srcId="{A26B3686-639C-1448-9F51-49903D753184}" destId="{0B6C2B5A-F34B-8149-BFF4-5B08597596BA}" srcOrd="0" destOrd="0" presId="urn:microsoft.com/office/officeart/2005/8/layout/cycle6"/>
    <dgm:cxn modelId="{012D3F86-B8B7-E94A-95D5-A2D67F19B9D1}" type="presOf" srcId="{55DFEF61-A156-2C4A-817F-543B301A2647}" destId="{528DBC20-D270-1D40-BBD7-DD3DD3A21B18}" srcOrd="0" destOrd="0" presId="urn:microsoft.com/office/officeart/2005/8/layout/cycle6"/>
    <dgm:cxn modelId="{67914457-C68B-4D41-A331-12858E19961E}" type="presOf" srcId="{81E65024-888C-F649-8CC9-EDD77B725DF8}" destId="{EBF830D4-DF4D-C248-93AE-184E3FF92377}" srcOrd="0" destOrd="0" presId="urn:microsoft.com/office/officeart/2005/8/layout/cycle6"/>
    <dgm:cxn modelId="{2B794DEE-3803-6447-BAD1-503AE91EFF81}" srcId="{E685A84D-B09E-774A-9F2D-6EBEE70ABBE5}" destId="{8F2CDB0D-A3DF-E746-9BC4-0F928C21A67D}" srcOrd="5" destOrd="0" parTransId="{22713B22-DAA3-8A40-95F5-47EA52701739}" sibTransId="{B6F6BC8C-7396-F041-A96B-9DC88CACAE81}"/>
    <dgm:cxn modelId="{D963DCF9-C365-5B4A-A5A0-F7226B73A199}" srcId="{E685A84D-B09E-774A-9F2D-6EBEE70ABBE5}" destId="{137DDA8C-27E0-7641-A28E-271A69292F97}" srcOrd="2" destOrd="0" parTransId="{E58A8833-2D0A-E542-B9E3-823E42CAE6EB}" sibTransId="{3A5953CA-D6F3-7B43-8253-530291EF9320}"/>
    <dgm:cxn modelId="{00CCED16-0A72-4747-A5F8-0F97CD558454}" srcId="{E685A84D-B09E-774A-9F2D-6EBEE70ABBE5}" destId="{A26B3686-639C-1448-9F51-49903D753184}" srcOrd="0" destOrd="0" parTransId="{9F2EB16B-1D75-F643-B9F5-0903B1C69D0A}" sibTransId="{28ACE87C-C10E-604D-9591-D9C1DC2AF176}"/>
    <dgm:cxn modelId="{FEB8569F-F5C8-F04F-B148-EDE47C7970F3}" type="presOf" srcId="{B6F6BC8C-7396-F041-A96B-9DC88CACAE81}" destId="{C9CB8593-9C43-C14F-8FF9-1857EBFE4BFE}" srcOrd="0" destOrd="0" presId="urn:microsoft.com/office/officeart/2005/8/layout/cycle6"/>
    <dgm:cxn modelId="{5B99FF05-6B16-1949-8434-C8917CAA70EF}" type="presOf" srcId="{137DDA8C-27E0-7641-A28E-271A69292F97}" destId="{9A70EF01-83B5-C040-ADF5-2D79385FDF68}" srcOrd="0" destOrd="0" presId="urn:microsoft.com/office/officeart/2005/8/layout/cycle6"/>
    <dgm:cxn modelId="{E202ED95-0637-2547-A14F-0F457511B11E}" type="presOf" srcId="{12BFDEAD-A812-8746-B0C8-E90A45141F9E}" destId="{AD57211C-61A6-E747-9D98-EAE1F34A3930}" srcOrd="0" destOrd="0" presId="urn:microsoft.com/office/officeart/2005/8/layout/cycle6"/>
    <dgm:cxn modelId="{98D5DB8E-A0E6-9A49-8A0E-61B58906AB26}" srcId="{E685A84D-B09E-774A-9F2D-6EBEE70ABBE5}" destId="{DF53CF77-9FF0-D64E-8FBB-D95E7E6E14AC}" srcOrd="4" destOrd="0" parTransId="{05A0D548-5FA2-974D-A163-C65A0722CD77}" sibTransId="{70E9DF48-AE4F-1243-9511-2F56B9FCBB4F}"/>
    <dgm:cxn modelId="{9AD3004A-265C-EA4B-BB4E-A50F977998C7}" type="presOf" srcId="{C3303F1B-4273-2946-A36A-99C3F8175B56}" destId="{FECD3A90-6064-AE46-A6C5-85C19D0CD350}" srcOrd="0" destOrd="0" presId="urn:microsoft.com/office/officeart/2005/8/layout/cycle6"/>
    <dgm:cxn modelId="{4A52D06D-E182-144C-83D8-2A665417EA3D}" type="presOf" srcId="{DF53CF77-9FF0-D64E-8FBB-D95E7E6E14AC}" destId="{521D0287-B68A-A141-949A-9B20D8E17615}" srcOrd="0" destOrd="0" presId="urn:microsoft.com/office/officeart/2005/8/layout/cycle6"/>
    <dgm:cxn modelId="{C5678CBD-E60B-7A4D-B315-C9E52AAF36DC}" srcId="{E685A84D-B09E-774A-9F2D-6EBEE70ABBE5}" destId="{81E65024-888C-F649-8CC9-EDD77B725DF8}" srcOrd="1" destOrd="0" parTransId="{D26C93AB-A58C-A94A-A11D-DB27B4D48B1A}" sibTransId="{C3303F1B-4273-2946-A36A-99C3F8175B56}"/>
    <dgm:cxn modelId="{FB500AEE-1F2A-194B-861F-72E7D102E300}" type="presOf" srcId="{E685A84D-B09E-774A-9F2D-6EBEE70ABBE5}" destId="{AA8C3A71-7CCF-0642-98CA-CB13B5BC1A11}" srcOrd="0" destOrd="0" presId="urn:microsoft.com/office/officeart/2005/8/layout/cycle6"/>
    <dgm:cxn modelId="{A25C1CF6-3329-4B43-9B8C-B70A4FD09A58}" type="presOf" srcId="{3A5953CA-D6F3-7B43-8253-530291EF9320}" destId="{C0B1B814-9F3D-4F40-949B-AEBFB98B5120}" srcOrd="0" destOrd="0" presId="urn:microsoft.com/office/officeart/2005/8/layout/cycle6"/>
    <dgm:cxn modelId="{B75A51E3-8924-614D-8381-2ECC14774A2D}" type="presOf" srcId="{8F2CDB0D-A3DF-E746-9BC4-0F928C21A67D}" destId="{7E4C7B0F-4A81-FC44-9631-15AEC316E2E1}" srcOrd="0" destOrd="0" presId="urn:microsoft.com/office/officeart/2005/8/layout/cycle6"/>
    <dgm:cxn modelId="{E55A24A5-0E1E-9D46-831F-3091D5E4133B}" type="presOf" srcId="{28ACE87C-C10E-604D-9591-D9C1DC2AF176}" destId="{0120BDA9-5147-9A4D-8C59-A79560F76F6C}" srcOrd="0" destOrd="0" presId="urn:microsoft.com/office/officeart/2005/8/layout/cycle6"/>
    <dgm:cxn modelId="{E0C6273B-CD7F-9C4A-963E-49EA3020424E}" type="presParOf" srcId="{AA8C3A71-7CCF-0642-98CA-CB13B5BC1A11}" destId="{0B6C2B5A-F34B-8149-BFF4-5B08597596BA}" srcOrd="0" destOrd="0" presId="urn:microsoft.com/office/officeart/2005/8/layout/cycle6"/>
    <dgm:cxn modelId="{B00D25A4-9AB2-DB41-B23A-64D7D130D699}" type="presParOf" srcId="{AA8C3A71-7CCF-0642-98CA-CB13B5BC1A11}" destId="{43C62AD8-B3B4-AF44-978E-C7C48A03880D}" srcOrd="1" destOrd="0" presId="urn:microsoft.com/office/officeart/2005/8/layout/cycle6"/>
    <dgm:cxn modelId="{AD1123D6-FCE2-CC4E-A1B1-A91A2B27BEB3}" type="presParOf" srcId="{AA8C3A71-7CCF-0642-98CA-CB13B5BC1A11}" destId="{0120BDA9-5147-9A4D-8C59-A79560F76F6C}" srcOrd="2" destOrd="0" presId="urn:microsoft.com/office/officeart/2005/8/layout/cycle6"/>
    <dgm:cxn modelId="{704B61A2-AF62-8042-8C95-A27586F87567}" type="presParOf" srcId="{AA8C3A71-7CCF-0642-98CA-CB13B5BC1A11}" destId="{EBF830D4-DF4D-C248-93AE-184E3FF92377}" srcOrd="3" destOrd="0" presId="urn:microsoft.com/office/officeart/2005/8/layout/cycle6"/>
    <dgm:cxn modelId="{2D6FD917-D4C5-6B41-8E90-A9E2F70D6FC0}" type="presParOf" srcId="{AA8C3A71-7CCF-0642-98CA-CB13B5BC1A11}" destId="{1571DE43-0DDD-6346-845C-95AECC022CC8}" srcOrd="4" destOrd="0" presId="urn:microsoft.com/office/officeart/2005/8/layout/cycle6"/>
    <dgm:cxn modelId="{39C6847C-B0F0-0C47-8F08-C3B29D8BED80}" type="presParOf" srcId="{AA8C3A71-7CCF-0642-98CA-CB13B5BC1A11}" destId="{FECD3A90-6064-AE46-A6C5-85C19D0CD350}" srcOrd="5" destOrd="0" presId="urn:microsoft.com/office/officeart/2005/8/layout/cycle6"/>
    <dgm:cxn modelId="{3E8899DC-DCE2-4945-89FD-9C85BEA89172}" type="presParOf" srcId="{AA8C3A71-7CCF-0642-98CA-CB13B5BC1A11}" destId="{9A70EF01-83B5-C040-ADF5-2D79385FDF68}" srcOrd="6" destOrd="0" presId="urn:microsoft.com/office/officeart/2005/8/layout/cycle6"/>
    <dgm:cxn modelId="{AA19B993-35CF-D04B-8DF8-043B26BA2D5A}" type="presParOf" srcId="{AA8C3A71-7CCF-0642-98CA-CB13B5BC1A11}" destId="{43156B70-75C8-B343-A4C8-64B0D9341CDB}" srcOrd="7" destOrd="0" presId="urn:microsoft.com/office/officeart/2005/8/layout/cycle6"/>
    <dgm:cxn modelId="{B98017C4-48C0-4749-935F-387818FA2650}" type="presParOf" srcId="{AA8C3A71-7CCF-0642-98CA-CB13B5BC1A11}" destId="{C0B1B814-9F3D-4F40-949B-AEBFB98B5120}" srcOrd="8" destOrd="0" presId="urn:microsoft.com/office/officeart/2005/8/layout/cycle6"/>
    <dgm:cxn modelId="{1B804347-9A51-5241-8702-97E1B6C38A6B}" type="presParOf" srcId="{AA8C3A71-7CCF-0642-98CA-CB13B5BC1A11}" destId="{AD57211C-61A6-E747-9D98-EAE1F34A3930}" srcOrd="9" destOrd="0" presId="urn:microsoft.com/office/officeart/2005/8/layout/cycle6"/>
    <dgm:cxn modelId="{24B36A47-6BC6-9447-8275-14E5A7F2D984}" type="presParOf" srcId="{AA8C3A71-7CCF-0642-98CA-CB13B5BC1A11}" destId="{BFAC364B-7D81-6742-BB0C-A58E84713950}" srcOrd="10" destOrd="0" presId="urn:microsoft.com/office/officeart/2005/8/layout/cycle6"/>
    <dgm:cxn modelId="{5B2A0D1C-E73D-324E-A252-0B42C578BCC8}" type="presParOf" srcId="{AA8C3A71-7CCF-0642-98CA-CB13B5BC1A11}" destId="{528DBC20-D270-1D40-BBD7-DD3DD3A21B18}" srcOrd="11" destOrd="0" presId="urn:microsoft.com/office/officeart/2005/8/layout/cycle6"/>
    <dgm:cxn modelId="{98C452D8-FE91-8F43-8352-C2CFBF299C87}" type="presParOf" srcId="{AA8C3A71-7CCF-0642-98CA-CB13B5BC1A11}" destId="{521D0287-B68A-A141-949A-9B20D8E17615}" srcOrd="12" destOrd="0" presId="urn:microsoft.com/office/officeart/2005/8/layout/cycle6"/>
    <dgm:cxn modelId="{022C5E30-102F-864B-97F9-9282928028A5}" type="presParOf" srcId="{AA8C3A71-7CCF-0642-98CA-CB13B5BC1A11}" destId="{3ED8BC9F-F247-4142-93C2-B79751D0BDE0}" srcOrd="13" destOrd="0" presId="urn:microsoft.com/office/officeart/2005/8/layout/cycle6"/>
    <dgm:cxn modelId="{F0B2D3B2-AFA8-2D44-9CB6-AC0B8BF9743A}" type="presParOf" srcId="{AA8C3A71-7CCF-0642-98CA-CB13B5BC1A11}" destId="{07A27398-DE07-994F-A4A1-4EAA491442F5}" srcOrd="14" destOrd="0" presId="urn:microsoft.com/office/officeart/2005/8/layout/cycle6"/>
    <dgm:cxn modelId="{D51AD893-3289-B647-B329-CCE001C3E085}" type="presParOf" srcId="{AA8C3A71-7CCF-0642-98CA-CB13B5BC1A11}" destId="{7E4C7B0F-4A81-FC44-9631-15AEC316E2E1}" srcOrd="15" destOrd="0" presId="urn:microsoft.com/office/officeart/2005/8/layout/cycle6"/>
    <dgm:cxn modelId="{7FD003A2-1FE0-EE4E-90C3-6125C592EEB2}" type="presParOf" srcId="{AA8C3A71-7CCF-0642-98CA-CB13B5BC1A11}" destId="{4B1F8E33-B1D2-3E44-8939-7821C9266787}" srcOrd="16" destOrd="0" presId="urn:microsoft.com/office/officeart/2005/8/layout/cycle6"/>
    <dgm:cxn modelId="{F7C6DD63-CE98-FF48-9C19-C1824B3E031E}" type="presParOf" srcId="{AA8C3A71-7CCF-0642-98CA-CB13B5BC1A11}" destId="{C9CB8593-9C43-C14F-8FF9-1857EBFE4BFE}"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608DF45-06B0-4E81-B0A9-C5D4D53BA2ED}" type="doc">
      <dgm:prSet loTypeId="urn:microsoft.com/office/officeart/2005/8/layout/chevron1" loCatId="process" qsTypeId="urn:microsoft.com/office/officeart/2005/8/quickstyle/simple1" qsCatId="simple" csTypeId="urn:microsoft.com/office/officeart/2005/8/colors/accent2_2" csCatId="accent2" phldr="1"/>
      <dgm:spPr/>
    </dgm:pt>
    <dgm:pt modelId="{9E1C29ED-5973-46C3-8140-A099C5050FC1}">
      <dgm:prSet phldrT="[Text]"/>
      <dgm:spPr/>
      <dgm:t>
        <a:bodyPr/>
        <a:lstStyle/>
        <a:p>
          <a:r>
            <a:rPr lang="en-US" dirty="0" smtClean="0"/>
            <a:t>IOC DEVELOPMENT</a:t>
          </a:r>
          <a:endParaRPr lang="en-US" dirty="0"/>
        </a:p>
      </dgm:t>
    </dgm:pt>
    <dgm:pt modelId="{E5B3AC1A-9FED-4286-B00A-1B76AA89B334}" type="parTrans" cxnId="{26EC6A62-857D-46AB-8733-6BE1ADD2F96E}">
      <dgm:prSet/>
      <dgm:spPr/>
      <dgm:t>
        <a:bodyPr/>
        <a:lstStyle/>
        <a:p>
          <a:endParaRPr lang="en-US"/>
        </a:p>
      </dgm:t>
    </dgm:pt>
    <dgm:pt modelId="{EF81F31E-7E0B-4200-B176-05FBFA9E60FC}" type="sibTrans" cxnId="{26EC6A62-857D-46AB-8733-6BE1ADD2F96E}">
      <dgm:prSet/>
      <dgm:spPr/>
      <dgm:t>
        <a:bodyPr/>
        <a:lstStyle/>
        <a:p>
          <a:endParaRPr lang="en-US"/>
        </a:p>
      </dgm:t>
    </dgm:pt>
    <dgm:pt modelId="{46F0159C-8AD7-4983-812F-3106132302F8}">
      <dgm:prSet phldrT="[Text]"/>
      <dgm:spPr>
        <a:solidFill>
          <a:srgbClr val="FFC000"/>
        </a:solidFill>
      </dgm:spPr>
      <dgm:t>
        <a:bodyPr/>
        <a:lstStyle/>
        <a:p>
          <a:r>
            <a:rPr lang="en-US" dirty="0" smtClean="0"/>
            <a:t>FOC DEVELOPMENT</a:t>
          </a:r>
          <a:endParaRPr lang="en-US" dirty="0"/>
        </a:p>
      </dgm:t>
    </dgm:pt>
    <dgm:pt modelId="{A80C410E-B145-4FA0-A4B8-1A8F31B17732}" type="parTrans" cxnId="{0894E2CC-2C65-4C24-9229-83560EBAF2B2}">
      <dgm:prSet/>
      <dgm:spPr/>
      <dgm:t>
        <a:bodyPr/>
        <a:lstStyle/>
        <a:p>
          <a:endParaRPr lang="en-US"/>
        </a:p>
      </dgm:t>
    </dgm:pt>
    <dgm:pt modelId="{1DE8E8AD-1BA8-4F6C-9FCC-A12009B10D28}" type="sibTrans" cxnId="{0894E2CC-2C65-4C24-9229-83560EBAF2B2}">
      <dgm:prSet/>
      <dgm:spPr/>
      <dgm:t>
        <a:bodyPr/>
        <a:lstStyle/>
        <a:p>
          <a:endParaRPr lang="en-US"/>
        </a:p>
      </dgm:t>
    </dgm:pt>
    <dgm:pt modelId="{1631EC69-C3D4-4929-A1D1-EBDA1B59C9CF}">
      <dgm:prSet phldrT="[Text]"/>
      <dgm:spPr>
        <a:solidFill>
          <a:srgbClr val="00B050"/>
        </a:solidFill>
      </dgm:spPr>
      <dgm:t>
        <a:bodyPr/>
        <a:lstStyle/>
        <a:p>
          <a:r>
            <a:rPr lang="en-US" dirty="0" smtClean="0"/>
            <a:t>FOC IMPLEMENTATION</a:t>
          </a:r>
          <a:endParaRPr lang="en-US" dirty="0"/>
        </a:p>
      </dgm:t>
    </dgm:pt>
    <dgm:pt modelId="{AC111853-D972-4777-9D6D-A3B9A3391108}" type="parTrans" cxnId="{CB834FAE-9868-463A-A0AD-7498B9968274}">
      <dgm:prSet/>
      <dgm:spPr/>
      <dgm:t>
        <a:bodyPr/>
        <a:lstStyle/>
        <a:p>
          <a:endParaRPr lang="en-US"/>
        </a:p>
      </dgm:t>
    </dgm:pt>
    <dgm:pt modelId="{D9E1E74A-F99C-4894-A4C5-B3BCED2DEB04}" type="sibTrans" cxnId="{CB834FAE-9868-463A-A0AD-7498B9968274}">
      <dgm:prSet/>
      <dgm:spPr/>
      <dgm:t>
        <a:bodyPr/>
        <a:lstStyle/>
        <a:p>
          <a:endParaRPr lang="en-US"/>
        </a:p>
      </dgm:t>
    </dgm:pt>
    <dgm:pt modelId="{BDA7AFAC-9336-47B1-96B4-D92A3F0A1EAD}">
      <dgm:prSet/>
      <dgm:spPr>
        <a:solidFill>
          <a:srgbClr val="FF0000"/>
        </a:solidFill>
      </dgm:spPr>
      <dgm:t>
        <a:bodyPr/>
        <a:lstStyle/>
        <a:p>
          <a:r>
            <a:rPr lang="en-US" dirty="0" smtClean="0"/>
            <a:t>IOC</a:t>
          </a:r>
        </a:p>
        <a:p>
          <a:r>
            <a:rPr lang="en-US" dirty="0" smtClean="0"/>
            <a:t>IMPLEMENTATION</a:t>
          </a:r>
          <a:endParaRPr lang="en-US" dirty="0"/>
        </a:p>
      </dgm:t>
    </dgm:pt>
    <dgm:pt modelId="{1180CCA4-E093-46B7-8202-15CEFA7431A1}" type="parTrans" cxnId="{A181B4F8-F515-4C57-8BF4-FEBF7C1F8708}">
      <dgm:prSet/>
      <dgm:spPr/>
      <dgm:t>
        <a:bodyPr/>
        <a:lstStyle/>
        <a:p>
          <a:endParaRPr lang="en-US"/>
        </a:p>
      </dgm:t>
    </dgm:pt>
    <dgm:pt modelId="{B765143A-89FB-498F-AC43-F47D96B5C93C}" type="sibTrans" cxnId="{A181B4F8-F515-4C57-8BF4-FEBF7C1F8708}">
      <dgm:prSet/>
      <dgm:spPr/>
      <dgm:t>
        <a:bodyPr/>
        <a:lstStyle/>
        <a:p>
          <a:endParaRPr lang="en-US"/>
        </a:p>
      </dgm:t>
    </dgm:pt>
    <dgm:pt modelId="{C54F6BE9-E438-4586-8CC1-0FBDFD6CC9B9}" type="pres">
      <dgm:prSet presAssocID="{0608DF45-06B0-4E81-B0A9-C5D4D53BA2ED}" presName="Name0" presStyleCnt="0">
        <dgm:presLayoutVars>
          <dgm:dir/>
          <dgm:animLvl val="lvl"/>
          <dgm:resizeHandles val="exact"/>
        </dgm:presLayoutVars>
      </dgm:prSet>
      <dgm:spPr/>
    </dgm:pt>
    <dgm:pt modelId="{850E8CFD-B479-47A6-9A52-B6B5637D5B48}" type="pres">
      <dgm:prSet presAssocID="{9E1C29ED-5973-46C3-8140-A099C5050FC1}" presName="parTxOnly" presStyleLbl="node1" presStyleIdx="0" presStyleCnt="4">
        <dgm:presLayoutVars>
          <dgm:chMax val="0"/>
          <dgm:chPref val="0"/>
          <dgm:bulletEnabled val="1"/>
        </dgm:presLayoutVars>
      </dgm:prSet>
      <dgm:spPr/>
      <dgm:t>
        <a:bodyPr/>
        <a:lstStyle/>
        <a:p>
          <a:endParaRPr lang="en-US"/>
        </a:p>
      </dgm:t>
    </dgm:pt>
    <dgm:pt modelId="{2F2DC7F0-64C1-4380-A847-0DBE2B5C6A4F}" type="pres">
      <dgm:prSet presAssocID="{EF81F31E-7E0B-4200-B176-05FBFA9E60FC}" presName="parTxOnlySpace" presStyleCnt="0"/>
      <dgm:spPr/>
    </dgm:pt>
    <dgm:pt modelId="{B73FBA26-00CF-4BCE-A8A3-BC182D5F6B39}" type="pres">
      <dgm:prSet presAssocID="{BDA7AFAC-9336-47B1-96B4-D92A3F0A1EAD}" presName="parTxOnly" presStyleLbl="node1" presStyleIdx="1" presStyleCnt="4">
        <dgm:presLayoutVars>
          <dgm:chMax val="0"/>
          <dgm:chPref val="0"/>
          <dgm:bulletEnabled val="1"/>
        </dgm:presLayoutVars>
      </dgm:prSet>
      <dgm:spPr/>
      <dgm:t>
        <a:bodyPr/>
        <a:lstStyle/>
        <a:p>
          <a:endParaRPr lang="en-US"/>
        </a:p>
      </dgm:t>
    </dgm:pt>
    <dgm:pt modelId="{44CDC802-834B-4A78-B113-CCD6516D9500}" type="pres">
      <dgm:prSet presAssocID="{B765143A-89FB-498F-AC43-F47D96B5C93C}" presName="parTxOnlySpace" presStyleCnt="0"/>
      <dgm:spPr/>
    </dgm:pt>
    <dgm:pt modelId="{7915AAFC-9255-4C77-AA08-B06289A56037}" type="pres">
      <dgm:prSet presAssocID="{46F0159C-8AD7-4983-812F-3106132302F8}" presName="parTxOnly" presStyleLbl="node1" presStyleIdx="2" presStyleCnt="4">
        <dgm:presLayoutVars>
          <dgm:chMax val="0"/>
          <dgm:chPref val="0"/>
          <dgm:bulletEnabled val="1"/>
        </dgm:presLayoutVars>
      </dgm:prSet>
      <dgm:spPr/>
      <dgm:t>
        <a:bodyPr/>
        <a:lstStyle/>
        <a:p>
          <a:endParaRPr lang="en-US"/>
        </a:p>
      </dgm:t>
    </dgm:pt>
    <dgm:pt modelId="{09BEEB4F-7D9E-43F5-827E-15EDF58CE4A2}" type="pres">
      <dgm:prSet presAssocID="{1DE8E8AD-1BA8-4F6C-9FCC-A12009B10D28}" presName="parTxOnlySpace" presStyleCnt="0"/>
      <dgm:spPr/>
    </dgm:pt>
    <dgm:pt modelId="{34ADA72C-33D7-47F7-B4AB-A7CC86AC5102}" type="pres">
      <dgm:prSet presAssocID="{1631EC69-C3D4-4929-A1D1-EBDA1B59C9CF}" presName="parTxOnly" presStyleLbl="node1" presStyleIdx="3" presStyleCnt="4">
        <dgm:presLayoutVars>
          <dgm:chMax val="0"/>
          <dgm:chPref val="0"/>
          <dgm:bulletEnabled val="1"/>
        </dgm:presLayoutVars>
      </dgm:prSet>
      <dgm:spPr/>
      <dgm:t>
        <a:bodyPr/>
        <a:lstStyle/>
        <a:p>
          <a:endParaRPr lang="en-US"/>
        </a:p>
      </dgm:t>
    </dgm:pt>
  </dgm:ptLst>
  <dgm:cxnLst>
    <dgm:cxn modelId="{04DC6559-468D-410B-A9D8-6EFA8FEC3633}" type="presOf" srcId="{BDA7AFAC-9336-47B1-96B4-D92A3F0A1EAD}" destId="{B73FBA26-00CF-4BCE-A8A3-BC182D5F6B39}" srcOrd="0" destOrd="0" presId="urn:microsoft.com/office/officeart/2005/8/layout/chevron1"/>
    <dgm:cxn modelId="{0894E2CC-2C65-4C24-9229-83560EBAF2B2}" srcId="{0608DF45-06B0-4E81-B0A9-C5D4D53BA2ED}" destId="{46F0159C-8AD7-4983-812F-3106132302F8}" srcOrd="2" destOrd="0" parTransId="{A80C410E-B145-4FA0-A4B8-1A8F31B17732}" sibTransId="{1DE8E8AD-1BA8-4F6C-9FCC-A12009B10D28}"/>
    <dgm:cxn modelId="{BE44E950-A487-4D3C-8F39-FBC39E40C57D}" type="presOf" srcId="{0608DF45-06B0-4E81-B0A9-C5D4D53BA2ED}" destId="{C54F6BE9-E438-4586-8CC1-0FBDFD6CC9B9}" srcOrd="0" destOrd="0" presId="urn:microsoft.com/office/officeart/2005/8/layout/chevron1"/>
    <dgm:cxn modelId="{CB834FAE-9868-463A-A0AD-7498B9968274}" srcId="{0608DF45-06B0-4E81-B0A9-C5D4D53BA2ED}" destId="{1631EC69-C3D4-4929-A1D1-EBDA1B59C9CF}" srcOrd="3" destOrd="0" parTransId="{AC111853-D972-4777-9D6D-A3B9A3391108}" sibTransId="{D9E1E74A-F99C-4894-A4C5-B3BCED2DEB04}"/>
    <dgm:cxn modelId="{703C0234-B905-4718-94AE-D0C8DC89697D}" type="presOf" srcId="{46F0159C-8AD7-4983-812F-3106132302F8}" destId="{7915AAFC-9255-4C77-AA08-B06289A56037}" srcOrd="0" destOrd="0" presId="urn:microsoft.com/office/officeart/2005/8/layout/chevron1"/>
    <dgm:cxn modelId="{EB78A5B9-D97A-4D7C-B6F3-BE6FBF70944F}" type="presOf" srcId="{9E1C29ED-5973-46C3-8140-A099C5050FC1}" destId="{850E8CFD-B479-47A6-9A52-B6B5637D5B48}" srcOrd="0" destOrd="0" presId="urn:microsoft.com/office/officeart/2005/8/layout/chevron1"/>
    <dgm:cxn modelId="{4F7EF879-6E83-40B7-9291-A6DFD0CDA629}" type="presOf" srcId="{1631EC69-C3D4-4929-A1D1-EBDA1B59C9CF}" destId="{34ADA72C-33D7-47F7-B4AB-A7CC86AC5102}" srcOrd="0" destOrd="0" presId="urn:microsoft.com/office/officeart/2005/8/layout/chevron1"/>
    <dgm:cxn modelId="{A181B4F8-F515-4C57-8BF4-FEBF7C1F8708}" srcId="{0608DF45-06B0-4E81-B0A9-C5D4D53BA2ED}" destId="{BDA7AFAC-9336-47B1-96B4-D92A3F0A1EAD}" srcOrd="1" destOrd="0" parTransId="{1180CCA4-E093-46B7-8202-15CEFA7431A1}" sibTransId="{B765143A-89FB-498F-AC43-F47D96B5C93C}"/>
    <dgm:cxn modelId="{26EC6A62-857D-46AB-8733-6BE1ADD2F96E}" srcId="{0608DF45-06B0-4E81-B0A9-C5D4D53BA2ED}" destId="{9E1C29ED-5973-46C3-8140-A099C5050FC1}" srcOrd="0" destOrd="0" parTransId="{E5B3AC1A-9FED-4286-B00A-1B76AA89B334}" sibTransId="{EF81F31E-7E0B-4200-B176-05FBFA9E60FC}"/>
    <dgm:cxn modelId="{6A68C6DB-1841-4682-BFFF-C548D94B3B49}" type="presParOf" srcId="{C54F6BE9-E438-4586-8CC1-0FBDFD6CC9B9}" destId="{850E8CFD-B479-47A6-9A52-B6B5637D5B48}" srcOrd="0" destOrd="0" presId="urn:microsoft.com/office/officeart/2005/8/layout/chevron1"/>
    <dgm:cxn modelId="{83208F20-09A4-4100-8327-831B8B47CAEB}" type="presParOf" srcId="{C54F6BE9-E438-4586-8CC1-0FBDFD6CC9B9}" destId="{2F2DC7F0-64C1-4380-A847-0DBE2B5C6A4F}" srcOrd="1" destOrd="0" presId="urn:microsoft.com/office/officeart/2005/8/layout/chevron1"/>
    <dgm:cxn modelId="{C0D438BF-86F6-4E3E-892C-D63E9AEB12BB}" type="presParOf" srcId="{C54F6BE9-E438-4586-8CC1-0FBDFD6CC9B9}" destId="{B73FBA26-00CF-4BCE-A8A3-BC182D5F6B39}" srcOrd="2" destOrd="0" presId="urn:microsoft.com/office/officeart/2005/8/layout/chevron1"/>
    <dgm:cxn modelId="{5AE30D04-1735-4747-809C-47DB5A9B6D45}" type="presParOf" srcId="{C54F6BE9-E438-4586-8CC1-0FBDFD6CC9B9}" destId="{44CDC802-834B-4A78-B113-CCD6516D9500}" srcOrd="3" destOrd="0" presId="urn:microsoft.com/office/officeart/2005/8/layout/chevron1"/>
    <dgm:cxn modelId="{0E2882CA-A08C-4E66-9021-874383002461}" type="presParOf" srcId="{C54F6BE9-E438-4586-8CC1-0FBDFD6CC9B9}" destId="{7915AAFC-9255-4C77-AA08-B06289A56037}" srcOrd="4" destOrd="0" presId="urn:microsoft.com/office/officeart/2005/8/layout/chevron1"/>
    <dgm:cxn modelId="{2971A0EC-E0EA-4DFB-AA31-6B390D8295B6}" type="presParOf" srcId="{C54F6BE9-E438-4586-8CC1-0FBDFD6CC9B9}" destId="{09BEEB4F-7D9E-43F5-827E-15EDF58CE4A2}" srcOrd="5" destOrd="0" presId="urn:microsoft.com/office/officeart/2005/8/layout/chevron1"/>
    <dgm:cxn modelId="{D623C8F5-AEDE-4A3F-8612-7E66A81DD551}" type="presParOf" srcId="{C54F6BE9-E438-4586-8CC1-0FBDFD6CC9B9}" destId="{34ADA72C-33D7-47F7-B4AB-A7CC86AC5102}"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E8CFD-B479-47A6-9A52-B6B5637D5B48}">
      <dsp:nvSpPr>
        <dsp:cNvPr id="0" name=""/>
        <dsp:cNvSpPr/>
      </dsp:nvSpPr>
      <dsp:spPr>
        <a:xfrm>
          <a:off x="4152" y="470485"/>
          <a:ext cx="2417326" cy="96693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IOC DEVELOPMENT</a:t>
          </a:r>
          <a:endParaRPr lang="en-US" sz="1200" kern="1200" dirty="0"/>
        </a:p>
      </dsp:txBody>
      <dsp:txXfrm>
        <a:off x="487617" y="470485"/>
        <a:ext cx="1450396" cy="966930"/>
      </dsp:txXfrm>
    </dsp:sp>
    <dsp:sp modelId="{B73FBA26-00CF-4BCE-A8A3-BC182D5F6B39}">
      <dsp:nvSpPr>
        <dsp:cNvPr id="0" name=""/>
        <dsp:cNvSpPr/>
      </dsp:nvSpPr>
      <dsp:spPr>
        <a:xfrm>
          <a:off x="2179746" y="470485"/>
          <a:ext cx="2417326" cy="966930"/>
        </a:xfrm>
        <a:prstGeom prst="chevron">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IOC</a:t>
          </a:r>
        </a:p>
        <a:p>
          <a:pPr lvl="0" algn="ctr" defTabSz="533400">
            <a:lnSpc>
              <a:spcPct val="90000"/>
            </a:lnSpc>
            <a:spcBef>
              <a:spcPct val="0"/>
            </a:spcBef>
            <a:spcAft>
              <a:spcPct val="35000"/>
            </a:spcAft>
          </a:pPr>
          <a:r>
            <a:rPr lang="en-US" sz="1200" kern="1200" dirty="0" smtClean="0"/>
            <a:t>IMPLEMENTATION</a:t>
          </a:r>
          <a:endParaRPr lang="en-US" sz="1200" kern="1200" dirty="0"/>
        </a:p>
      </dsp:txBody>
      <dsp:txXfrm>
        <a:off x="2663211" y="470485"/>
        <a:ext cx="1450396" cy="966930"/>
      </dsp:txXfrm>
    </dsp:sp>
    <dsp:sp modelId="{7915AAFC-9255-4C77-AA08-B06289A56037}">
      <dsp:nvSpPr>
        <dsp:cNvPr id="0" name=""/>
        <dsp:cNvSpPr/>
      </dsp:nvSpPr>
      <dsp:spPr>
        <a:xfrm>
          <a:off x="4355339" y="470485"/>
          <a:ext cx="2417326" cy="966930"/>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FOC DEVELOPMENT</a:t>
          </a:r>
          <a:endParaRPr lang="en-US" sz="1200" kern="1200" dirty="0"/>
        </a:p>
      </dsp:txBody>
      <dsp:txXfrm>
        <a:off x="4838804" y="470485"/>
        <a:ext cx="1450396" cy="966930"/>
      </dsp:txXfrm>
    </dsp:sp>
    <dsp:sp modelId="{34ADA72C-33D7-47F7-B4AB-A7CC86AC5102}">
      <dsp:nvSpPr>
        <dsp:cNvPr id="0" name=""/>
        <dsp:cNvSpPr/>
      </dsp:nvSpPr>
      <dsp:spPr>
        <a:xfrm>
          <a:off x="6530933" y="470485"/>
          <a:ext cx="2417326" cy="966930"/>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FOC IMPLEMENTATION</a:t>
          </a:r>
          <a:endParaRPr lang="en-US" sz="1200" kern="1200" dirty="0"/>
        </a:p>
      </dsp:txBody>
      <dsp:txXfrm>
        <a:off x="7014398" y="470485"/>
        <a:ext cx="1450396" cy="966930"/>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2" name="Shape 5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5010528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77163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75837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17636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031890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02144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http://</a:t>
            </a:r>
            <a:r>
              <a:rPr lang="en-US" dirty="0" err="1" smtClean="0"/>
              <a:t>www.iconarchive.com</a:t>
            </a:r>
            <a:r>
              <a:rPr lang="en-US" dirty="0" smtClean="0"/>
              <a:t>/</a:t>
            </a:r>
            <a:endParaRPr lang="en-US" dirty="0"/>
          </a:p>
        </p:txBody>
      </p:sp>
    </p:spTree>
    <p:extLst>
      <p:ext uri="{BB962C8B-B14F-4D97-AF65-F5344CB8AC3E}">
        <p14:creationId xmlns:p14="http://schemas.microsoft.com/office/powerpoint/2010/main" val="813943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http://</a:t>
            </a:r>
            <a:r>
              <a:rPr lang="en-US" dirty="0" err="1" smtClean="0"/>
              <a:t>www.iconarchive.com</a:t>
            </a:r>
            <a:r>
              <a:rPr lang="en-US" dirty="0" smtClean="0"/>
              <a:t>/</a:t>
            </a:r>
            <a:endParaRPr lang="en-US" dirty="0"/>
          </a:p>
        </p:txBody>
      </p:sp>
    </p:spTree>
    <p:extLst>
      <p:ext uri="{BB962C8B-B14F-4D97-AF65-F5344CB8AC3E}">
        <p14:creationId xmlns:p14="http://schemas.microsoft.com/office/powerpoint/2010/main" val="206472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App </a:t>
            </a:r>
            <a:r>
              <a:rPr lang="en-US" smtClean="0"/>
              <a:t>Email idea:</a:t>
            </a:r>
            <a:r>
              <a:rPr lang="en-US" baseline="0" smtClean="0"/>
              <a:t> </a:t>
            </a:r>
            <a:r>
              <a:rPr lang="en-US" smtClean="0"/>
              <a:t>Alfa.usmc.mil</a:t>
            </a:r>
            <a:endParaRPr lang="en-US" dirty="0"/>
          </a:p>
        </p:txBody>
      </p:sp>
    </p:spTree>
    <p:extLst>
      <p:ext uri="{BB962C8B-B14F-4D97-AF65-F5344CB8AC3E}">
        <p14:creationId xmlns:p14="http://schemas.microsoft.com/office/powerpoint/2010/main" val="1235610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App </a:t>
            </a:r>
            <a:r>
              <a:rPr lang="en-US" smtClean="0"/>
              <a:t>Email idea:</a:t>
            </a:r>
            <a:r>
              <a:rPr lang="en-US" baseline="0" smtClean="0"/>
              <a:t> </a:t>
            </a:r>
            <a:r>
              <a:rPr lang="en-US" smtClean="0"/>
              <a:t>Alfa.usmc.mil</a:t>
            </a:r>
            <a:endParaRPr lang="en-US" dirty="0"/>
          </a:p>
        </p:txBody>
      </p:sp>
    </p:spTree>
    <p:extLst>
      <p:ext uri="{BB962C8B-B14F-4D97-AF65-F5344CB8AC3E}">
        <p14:creationId xmlns:p14="http://schemas.microsoft.com/office/powerpoint/2010/main" val="734448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User account is</a:t>
            </a:r>
            <a:r>
              <a:rPr lang="en-US" baseline="0" dirty="0" smtClean="0"/>
              <a:t> linked to GCSS account whose role is by given the Unit User Account Manager (UUAM).</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BIC dictates who rates a </a:t>
            </a:r>
            <a:r>
              <a:rPr lang="en-US" baseline="0" smtClean="0"/>
              <a:t>GCSS account.</a:t>
            </a:r>
            <a:endParaRPr lang="en-US" baseline="0" dirty="0" smtClean="0"/>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When you submit a SAAR, mobile app permissions are specifically requested on the SAAR.</a:t>
            </a:r>
            <a:endParaRPr lang="en-US" dirty="0"/>
          </a:p>
        </p:txBody>
      </p:sp>
    </p:spTree>
    <p:extLst>
      <p:ext uri="{BB962C8B-B14F-4D97-AF65-F5344CB8AC3E}">
        <p14:creationId xmlns:p14="http://schemas.microsoft.com/office/powerpoint/2010/main" val="116627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User account is</a:t>
            </a:r>
            <a:r>
              <a:rPr lang="en-US" baseline="0" dirty="0" smtClean="0"/>
              <a:t> linked to GCSS account whose role is by given the Unit User Account Manager (UUAM).</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BIC dictates who rates a </a:t>
            </a:r>
            <a:r>
              <a:rPr lang="en-US" baseline="0" smtClean="0"/>
              <a:t>GCSS account.</a:t>
            </a:r>
            <a:endParaRPr lang="en-US" baseline="0" dirty="0" smtClean="0"/>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When you submit a SAAR, mobile app permissions are specifically requested on the SAAR.</a:t>
            </a:r>
            <a:endParaRPr lang="en-US" dirty="0"/>
          </a:p>
        </p:txBody>
      </p:sp>
    </p:spTree>
    <p:extLst>
      <p:ext uri="{BB962C8B-B14F-4D97-AF65-F5344CB8AC3E}">
        <p14:creationId xmlns:p14="http://schemas.microsoft.com/office/powerpoint/2010/main" val="34302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defTabSz="457200" eaLnBrk="1" fontAlgn="auto" latinLnBrk="0" hangingPunct="1">
              <a:lnSpc>
                <a:spcPct val="125000"/>
              </a:lnSpc>
              <a:spcBef>
                <a:spcPts val="0"/>
              </a:spcBef>
              <a:spcAft>
                <a:spcPts val="0"/>
              </a:spcAft>
              <a:buClrTx/>
              <a:buSzTx/>
              <a:buFontTx/>
              <a:buNone/>
              <a:tabLst/>
              <a:defRPr/>
            </a:pPr>
            <a:r>
              <a:rPr lang="en-US" sz="2400" dirty="0" smtClean="0">
                <a:effectLst/>
                <a:latin typeface="+mn-lt"/>
                <a:ea typeface="+mn-ea"/>
                <a:cs typeface="+mn-cs"/>
                <a:sym typeface="Avenir Roman"/>
              </a:rPr>
              <a:t>We are warfighters in an ever evolving</a:t>
            </a:r>
            <a:r>
              <a:rPr lang="en-US" sz="2400" baseline="0" dirty="0" smtClean="0">
                <a:effectLst/>
                <a:latin typeface="+mn-lt"/>
                <a:ea typeface="+mn-ea"/>
                <a:cs typeface="+mn-cs"/>
                <a:sym typeface="Avenir Roman"/>
              </a:rPr>
              <a:t> battlefield</a:t>
            </a:r>
            <a:r>
              <a:rPr lang="en-US" sz="2400" dirty="0" smtClean="0">
                <a:effectLst/>
                <a:latin typeface="+mn-lt"/>
                <a:ea typeface="+mn-ea"/>
                <a:cs typeface="+mn-cs"/>
                <a:sym typeface="Avenir Roman"/>
              </a:rPr>
              <a:t>.  Over the past few years, combat operations require we adapt and use</a:t>
            </a:r>
            <a:r>
              <a:rPr lang="en-US" sz="2400" baseline="0" dirty="0" smtClean="0">
                <a:effectLst/>
                <a:latin typeface="+mn-lt"/>
                <a:ea typeface="+mn-ea"/>
                <a:cs typeface="+mn-cs"/>
                <a:sym typeface="Avenir Roman"/>
              </a:rPr>
              <a:t> technology available in the private sector to maintain an asymmetric advantage on the battlefield</a:t>
            </a:r>
            <a:r>
              <a:rPr lang="en-US" sz="2400" dirty="0" smtClean="0">
                <a:effectLst/>
                <a:latin typeface="+mn-lt"/>
                <a:ea typeface="+mn-ea"/>
                <a:cs typeface="+mn-cs"/>
                <a:sym typeface="Avenir Roman"/>
              </a:rPr>
              <a:t>. In</a:t>
            </a:r>
            <a:r>
              <a:rPr lang="en-US" sz="2400" baseline="0" dirty="0" smtClean="0">
                <a:effectLst/>
                <a:latin typeface="+mn-lt"/>
                <a:ea typeface="+mn-ea"/>
                <a:cs typeface="+mn-cs"/>
                <a:sym typeface="Avenir Roman"/>
              </a:rPr>
              <a:t> order to bring the “beans, bullets, and </a:t>
            </a:r>
            <a:r>
              <a:rPr lang="en-US" sz="2400" baseline="0" dirty="0" err="1" smtClean="0">
                <a:effectLst/>
                <a:latin typeface="+mn-lt"/>
                <a:ea typeface="+mn-ea"/>
                <a:cs typeface="+mn-cs"/>
                <a:sym typeface="Avenir Roman"/>
              </a:rPr>
              <a:t>band-aids</a:t>
            </a:r>
            <a:r>
              <a:rPr lang="en-US" sz="2400" baseline="0" dirty="0" smtClean="0">
                <a:effectLst/>
                <a:latin typeface="+mn-lt"/>
                <a:ea typeface="+mn-ea"/>
                <a:cs typeface="+mn-cs"/>
                <a:sym typeface="Avenir Roman"/>
              </a:rPr>
              <a:t>” to those outside the wire, it requires to use the latest technology to </a:t>
            </a:r>
            <a:endParaRPr lang="en-US" dirty="0"/>
          </a:p>
        </p:txBody>
      </p:sp>
    </p:spTree>
    <p:extLst>
      <p:ext uri="{BB962C8B-B14F-4D97-AF65-F5344CB8AC3E}">
        <p14:creationId xmlns:p14="http://schemas.microsoft.com/office/powerpoint/2010/main" val="661167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Use AMRDEC SAFE</a:t>
            </a:r>
            <a:r>
              <a:rPr lang="en-US" baseline="0" dirty="0" smtClean="0"/>
              <a:t> Getting Started Guide as reference</a:t>
            </a:r>
            <a:endParaRPr lang="en-US" dirty="0"/>
          </a:p>
        </p:txBody>
      </p:sp>
    </p:spTree>
    <p:extLst>
      <p:ext uri="{BB962C8B-B14F-4D97-AF65-F5344CB8AC3E}">
        <p14:creationId xmlns:p14="http://schemas.microsoft.com/office/powerpoint/2010/main" val="3517107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47608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064215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97969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23440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http://</a:t>
            </a:r>
            <a:r>
              <a:rPr lang="en-US" dirty="0" err="1" smtClean="0"/>
              <a:t>www.iconarchive.com</a:t>
            </a:r>
            <a:r>
              <a:rPr lang="en-US" dirty="0" smtClean="0"/>
              <a:t>/</a:t>
            </a:r>
            <a:endParaRPr lang="en-US" dirty="0"/>
          </a:p>
        </p:txBody>
      </p:sp>
    </p:spTree>
    <p:extLst>
      <p:ext uri="{BB962C8B-B14F-4D97-AF65-F5344CB8AC3E}">
        <p14:creationId xmlns:p14="http://schemas.microsoft.com/office/powerpoint/2010/main" val="5219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4726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43549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http://</a:t>
            </a:r>
            <a:r>
              <a:rPr lang="en-US" dirty="0" err="1" smtClean="0"/>
              <a:t>www.thursby.com</a:t>
            </a:r>
            <a:r>
              <a:rPr lang="en-US" dirty="0" smtClean="0"/>
              <a:t>/products/</a:t>
            </a:r>
            <a:r>
              <a:rPr lang="en-US" dirty="0" err="1" smtClean="0"/>
              <a:t>pkard</a:t>
            </a:r>
            <a:r>
              <a:rPr lang="en-US" smtClean="0"/>
              <a:t>-reader-apple</a:t>
            </a:r>
          </a:p>
          <a:p>
            <a:pPr marL="0" marR="0" indent="0" defTabSz="457200" eaLnBrk="1" fontAlgn="auto" latinLnBrk="0" hangingPunct="1">
              <a:lnSpc>
                <a:spcPct val="125000"/>
              </a:lnSpc>
              <a:spcBef>
                <a:spcPts val="0"/>
              </a:spcBef>
              <a:spcAft>
                <a:spcPts val="0"/>
              </a:spcAft>
              <a:buClrTx/>
              <a:buSzTx/>
              <a:buFontTx/>
              <a:buNone/>
              <a:tabLst/>
              <a:defRPr/>
            </a:pPr>
            <a:r>
              <a:rPr lang="en-US" dirty="0" smtClean="0"/>
              <a:t>This app would only communicate with government-approved</a:t>
            </a:r>
            <a:r>
              <a:rPr lang="en-US" baseline="0" dirty="0" smtClean="0"/>
              <a:t> sister apps and only send or receive emails to and from .</a:t>
            </a:r>
            <a:r>
              <a:rPr lang="en-US" baseline="0" dirty="0" err="1" smtClean="0"/>
              <a:t>gov</a:t>
            </a:r>
            <a:r>
              <a:rPr lang="en-US" baseline="0" dirty="0" smtClean="0"/>
              <a:t> or .mil email accounts.</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The app could have would use a robot email ”no reply” email when sending a form one way from the app to a government email.</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The app would have a personal profile for the Marine and an OMB profile (for shared use and access).</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Users of the app could pair the app to an USMC OMB, allowing Marines to send files directly to the app. Marines using the OMB-profile within the app could view, edit, send, and save the same files received or sent from other Marines also using the same OMB profiles. </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Any forms received to the personal or shared OMB in the mobile app could be setup to be </a:t>
            </a:r>
            <a:r>
              <a:rPr lang="en-US" baseline="0" dirty="0" err="1" smtClean="0"/>
              <a:t>CC’d</a:t>
            </a:r>
            <a:r>
              <a:rPr lang="en-US" baseline="0" dirty="0" smtClean="0"/>
              <a:t> to the Marines official email, so they have the latest version in the inbox. </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SAARs, and other forms could be digitally signed within the mobile app using soft certifications via industry standards fingerprint ID such as Apple’s Touch ID or Nexus Imprint.</a:t>
            </a:r>
            <a:endParaRPr lang="en-US" dirty="0"/>
          </a:p>
        </p:txBody>
      </p:sp>
    </p:spTree>
    <p:extLst>
      <p:ext uri="{BB962C8B-B14F-4D97-AF65-F5344CB8AC3E}">
        <p14:creationId xmlns:p14="http://schemas.microsoft.com/office/powerpoint/2010/main" val="23313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http://</a:t>
            </a:r>
            <a:r>
              <a:rPr lang="en-US" dirty="0" err="1" smtClean="0"/>
              <a:t>www.thursby.com</a:t>
            </a:r>
            <a:r>
              <a:rPr lang="en-US" dirty="0" smtClean="0"/>
              <a:t>/products/</a:t>
            </a:r>
            <a:r>
              <a:rPr lang="en-US" dirty="0" err="1" smtClean="0"/>
              <a:t>pkard</a:t>
            </a:r>
            <a:r>
              <a:rPr lang="en-US" smtClean="0"/>
              <a:t>-reader-apple</a:t>
            </a:r>
          </a:p>
          <a:p>
            <a:pPr marL="0" marR="0" indent="0" defTabSz="457200" eaLnBrk="1" fontAlgn="auto" latinLnBrk="0" hangingPunct="1">
              <a:lnSpc>
                <a:spcPct val="125000"/>
              </a:lnSpc>
              <a:spcBef>
                <a:spcPts val="0"/>
              </a:spcBef>
              <a:spcAft>
                <a:spcPts val="0"/>
              </a:spcAft>
              <a:buClrTx/>
              <a:buSzTx/>
              <a:buFontTx/>
              <a:buNone/>
              <a:tabLst/>
              <a:defRPr/>
            </a:pPr>
            <a:r>
              <a:rPr lang="en-US" dirty="0" smtClean="0"/>
              <a:t>This app would only communicate with government-approved</a:t>
            </a:r>
            <a:r>
              <a:rPr lang="en-US" baseline="0" dirty="0" smtClean="0"/>
              <a:t> sister apps and only send or receive emails to and from .</a:t>
            </a:r>
            <a:r>
              <a:rPr lang="en-US" baseline="0" dirty="0" err="1" smtClean="0"/>
              <a:t>gov</a:t>
            </a:r>
            <a:r>
              <a:rPr lang="en-US" baseline="0" dirty="0" smtClean="0"/>
              <a:t> or .mil email accounts.</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The app could have would use a robot email ”no reply” email when sending a form one way from the app to a government email.</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The app would have a personal profile for the Marine and an OMB profile (for shared use and access).</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Users of the app could pair the app to an USMC OMB, allowing Marines to send files directly to the app. Marines using the OMB-profile within the app could view, edit, send, and save the same files received or sent from other Marines also using the same OMB profiles. </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Any forms received to the personal or shared OMB in the mobile app could be setup to be </a:t>
            </a:r>
            <a:r>
              <a:rPr lang="en-US" baseline="0" dirty="0" err="1" smtClean="0"/>
              <a:t>CC’d</a:t>
            </a:r>
            <a:r>
              <a:rPr lang="en-US" baseline="0" dirty="0" smtClean="0"/>
              <a:t> to the Marines official email, so they have the latest version in the inbox. </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SAARs, and other forms could be digitally signed within the mobile app using soft certifications via industry standards fingerprint ID such as Apple’s Touch ID or Nexus Imprint.</a:t>
            </a:r>
            <a:endParaRPr lang="en-US" dirty="0"/>
          </a:p>
        </p:txBody>
      </p:sp>
    </p:spTree>
    <p:extLst>
      <p:ext uri="{BB962C8B-B14F-4D97-AF65-F5344CB8AC3E}">
        <p14:creationId xmlns:p14="http://schemas.microsoft.com/office/powerpoint/2010/main" val="36602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http://</a:t>
            </a:r>
            <a:r>
              <a:rPr lang="en-US" dirty="0" err="1" smtClean="0"/>
              <a:t>www.thursby.com</a:t>
            </a:r>
            <a:r>
              <a:rPr lang="en-US" dirty="0" smtClean="0"/>
              <a:t>/products/</a:t>
            </a:r>
            <a:r>
              <a:rPr lang="en-US" dirty="0" err="1" smtClean="0"/>
              <a:t>pkard</a:t>
            </a:r>
            <a:r>
              <a:rPr lang="en-US" smtClean="0"/>
              <a:t>-reader-apple</a:t>
            </a:r>
          </a:p>
          <a:p>
            <a:pPr marL="0" marR="0" indent="0" defTabSz="457200" eaLnBrk="1" fontAlgn="auto" latinLnBrk="0" hangingPunct="1">
              <a:lnSpc>
                <a:spcPct val="125000"/>
              </a:lnSpc>
              <a:spcBef>
                <a:spcPts val="0"/>
              </a:spcBef>
              <a:spcAft>
                <a:spcPts val="0"/>
              </a:spcAft>
              <a:buClrTx/>
              <a:buSzTx/>
              <a:buFontTx/>
              <a:buNone/>
              <a:tabLst/>
              <a:defRPr/>
            </a:pPr>
            <a:r>
              <a:rPr lang="en-US" dirty="0" smtClean="0"/>
              <a:t>This app would only communicate with government-approved</a:t>
            </a:r>
            <a:r>
              <a:rPr lang="en-US" baseline="0" dirty="0" smtClean="0"/>
              <a:t> sister apps and only send or receive emails to and from .</a:t>
            </a:r>
            <a:r>
              <a:rPr lang="en-US" baseline="0" dirty="0" err="1" smtClean="0"/>
              <a:t>gov</a:t>
            </a:r>
            <a:r>
              <a:rPr lang="en-US" baseline="0" dirty="0" smtClean="0"/>
              <a:t> or .mil email accounts.</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The app could have would use a robot email ”no reply” email when sending a form one way from the app to a government email.</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The app would have a personal profile for the Marine and an OMB profile (for shared use and access).</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Users of the app could pair the app to an USMC OMB, allowing Marines to send files directly to the app. Marines using the OMB-profile within the app could view, edit, send, and save the same files received or sent from other Marines also using the same OMB profiles. </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Any forms received to the personal or shared OMB in the mobile app could be setup to be </a:t>
            </a:r>
            <a:r>
              <a:rPr lang="en-US" baseline="0" dirty="0" err="1" smtClean="0"/>
              <a:t>CC’d</a:t>
            </a:r>
            <a:r>
              <a:rPr lang="en-US" baseline="0" dirty="0" smtClean="0"/>
              <a:t> to the Marines official email, so they have the latest version in the inbox. </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SAARs, and other forms could be digitally signed within the mobile app using soft certifications via industry standards fingerprint ID such as Apple’s Touch ID or Nexus Imprint.</a:t>
            </a:r>
            <a:endParaRPr lang="en-US" dirty="0"/>
          </a:p>
        </p:txBody>
      </p:sp>
    </p:spTree>
    <p:extLst>
      <p:ext uri="{BB962C8B-B14F-4D97-AF65-F5344CB8AC3E}">
        <p14:creationId xmlns:p14="http://schemas.microsoft.com/office/powerpoint/2010/main" val="111059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indent="0" defTabSz="457200" eaLnBrk="1" fontAlgn="auto" latinLnBrk="0" hangingPunct="1">
              <a:lnSpc>
                <a:spcPct val="125000"/>
              </a:lnSpc>
              <a:spcBef>
                <a:spcPts val="0"/>
              </a:spcBef>
              <a:spcAft>
                <a:spcPts val="0"/>
              </a:spcAft>
              <a:buClrTx/>
              <a:buSzTx/>
              <a:buFontTx/>
              <a:buNone/>
              <a:tabLst/>
              <a:defRPr/>
            </a:pPr>
            <a:r>
              <a:rPr lang="en-US" dirty="0" smtClean="0"/>
              <a:t>http://</a:t>
            </a:r>
            <a:r>
              <a:rPr lang="en-US" dirty="0" err="1" smtClean="0"/>
              <a:t>www.thursby.com</a:t>
            </a:r>
            <a:r>
              <a:rPr lang="en-US" dirty="0" smtClean="0"/>
              <a:t>/products/</a:t>
            </a:r>
            <a:r>
              <a:rPr lang="en-US" dirty="0" err="1" smtClean="0"/>
              <a:t>pkard</a:t>
            </a:r>
            <a:r>
              <a:rPr lang="en-US" smtClean="0"/>
              <a:t>-reader-apple</a:t>
            </a:r>
          </a:p>
          <a:p>
            <a:pPr marL="0" marR="0" indent="0" defTabSz="457200" eaLnBrk="1" fontAlgn="auto" latinLnBrk="0" hangingPunct="1">
              <a:lnSpc>
                <a:spcPct val="125000"/>
              </a:lnSpc>
              <a:spcBef>
                <a:spcPts val="0"/>
              </a:spcBef>
              <a:spcAft>
                <a:spcPts val="0"/>
              </a:spcAft>
              <a:buClrTx/>
              <a:buSzTx/>
              <a:buFontTx/>
              <a:buNone/>
              <a:tabLst/>
              <a:defRPr/>
            </a:pPr>
            <a:r>
              <a:rPr lang="en-US" dirty="0" smtClean="0"/>
              <a:t>This app would only communicate with government-approved</a:t>
            </a:r>
            <a:r>
              <a:rPr lang="en-US" baseline="0" dirty="0" smtClean="0"/>
              <a:t> sister apps and only send or receive emails to and from .</a:t>
            </a:r>
            <a:r>
              <a:rPr lang="en-US" baseline="0" dirty="0" err="1" smtClean="0"/>
              <a:t>gov</a:t>
            </a:r>
            <a:r>
              <a:rPr lang="en-US" baseline="0" dirty="0" smtClean="0"/>
              <a:t> or .mil email accounts.</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The app could have would use a robot email ”no reply” email when sending a form one way from the app to a government email.</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The app would have a personal profile for the Marine and an OMB profile (for shared use and access).</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Users of the app could pair the app to an USMC OMB, allowing Marines to send files directly to the app. Marines using the OMB-profile within the app could view, edit, send, and save the same files received or sent from other Marines also using the same OMB profiles. </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Any forms received to the personal or shared OMB in the mobile app could be setup to be </a:t>
            </a:r>
            <a:r>
              <a:rPr lang="en-US" baseline="0" dirty="0" err="1" smtClean="0"/>
              <a:t>CC’d</a:t>
            </a:r>
            <a:r>
              <a:rPr lang="en-US" baseline="0" dirty="0" smtClean="0"/>
              <a:t> to the Marines official email, so they have the latest version in the inbox. </a:t>
            </a:r>
          </a:p>
          <a:p>
            <a:pPr marL="0" marR="0" indent="0" defTabSz="457200" eaLnBrk="1" fontAlgn="auto" latinLnBrk="0" hangingPunct="1">
              <a:lnSpc>
                <a:spcPct val="125000"/>
              </a:lnSpc>
              <a:spcBef>
                <a:spcPts val="0"/>
              </a:spcBef>
              <a:spcAft>
                <a:spcPts val="0"/>
              </a:spcAft>
              <a:buClrTx/>
              <a:buSzTx/>
              <a:buFontTx/>
              <a:buNone/>
              <a:tabLst/>
              <a:defRPr/>
            </a:pPr>
            <a:r>
              <a:rPr lang="en-US" baseline="0" dirty="0" smtClean="0"/>
              <a:t>SAARs, and other forms could be digitally signed within the mobile app using soft certifications via industry standards fingerprint ID such as Apple’s Touch ID or Nexus Imprint.</a:t>
            </a:r>
            <a:endParaRPr lang="en-US" dirty="0"/>
          </a:p>
        </p:txBody>
      </p:sp>
    </p:spTree>
    <p:extLst>
      <p:ext uri="{BB962C8B-B14F-4D97-AF65-F5344CB8AC3E}">
        <p14:creationId xmlns:p14="http://schemas.microsoft.com/office/powerpoint/2010/main" val="529673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25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8032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3" name="Shape 13"/>
          <p:cNvSpPr>
            <a:spLocks noGrp="1"/>
          </p:cNvSpPr>
          <p:nvPr>
            <p:ph type="title"/>
          </p:nvPr>
        </p:nvSpPr>
        <p:spPr>
          <a:xfrm>
            <a:off x="722312" y="4406900"/>
            <a:ext cx="7772401" cy="1362075"/>
          </a:xfrm>
          <a:prstGeom prst="rect">
            <a:avLst/>
          </a:prstGeom>
        </p:spPr>
        <p:txBody>
          <a:bodyPr/>
          <a:lstStyle>
            <a:lvl1pPr algn="l">
              <a:defRPr sz="4000" cap="all"/>
            </a:lvl1pPr>
          </a:lstStyle>
          <a:p>
            <a:pPr lvl="0">
              <a:defRPr sz="1800" b="0" i="0" cap="none">
                <a:solidFill>
                  <a:srgbClr val="000000"/>
                </a:solidFill>
                <a:effectLst/>
              </a:defRPr>
            </a:pPr>
            <a:r>
              <a:rPr sz="4000" b="1" i="1" cap="all">
                <a:solidFill>
                  <a:srgbClr val="000066"/>
                </a:solidFill>
                <a:effectLst>
                  <a:outerShdw blurRad="38100" dist="38100" dir="2700000" rotWithShape="0">
                    <a:srgbClr val="C0C0C0"/>
                  </a:outerShdw>
                </a:effectLst>
              </a:rPr>
              <a:t>Title Text</a:t>
            </a:r>
          </a:p>
        </p:txBody>
      </p:sp>
      <p:sp>
        <p:nvSpPr>
          <p:cNvPr id="14" name="Shape 14"/>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lvl1pPr>
            <a:lvl2pPr marL="0" indent="457200">
              <a:spcBef>
                <a:spcPts val="400"/>
              </a:spcBef>
              <a:buSzTx/>
              <a:buFontTx/>
              <a:buNone/>
              <a:defRPr sz="2000"/>
            </a:lvl2pPr>
            <a:lvl3pPr marL="0" indent="914400">
              <a:spcBef>
                <a:spcPts val="400"/>
              </a:spcBef>
              <a:buSzTx/>
              <a:buFontTx/>
              <a:buNone/>
              <a:defRPr sz="2000"/>
            </a:lvl3pPr>
            <a:lvl4pPr marL="0" indent="1371600">
              <a:spcBef>
                <a:spcPts val="400"/>
              </a:spcBef>
              <a:buSzTx/>
              <a:buFontTx/>
              <a:buNone/>
              <a:defRPr sz="2000"/>
            </a:lvl4pPr>
            <a:lvl5pPr marL="0" indent="1828800">
              <a:spcBef>
                <a:spcPts val="400"/>
              </a:spcBef>
              <a:buSzTx/>
              <a:buFontTx/>
              <a:buNone/>
              <a:defRPr sz="2000"/>
            </a:lvl5pPr>
          </a:lstStyle>
          <a:p>
            <a:pPr lvl="0">
              <a:defRPr sz="1800">
                <a:solidFill>
                  <a:srgbClr val="000000"/>
                </a:solidFill>
              </a:defRPr>
            </a:pPr>
            <a:r>
              <a:rPr sz="2000">
                <a:solidFill>
                  <a:srgbClr val="000058"/>
                </a:solidFill>
              </a:rPr>
              <a:t>Body Level One</a:t>
            </a:r>
          </a:p>
          <a:p>
            <a:pPr lvl="1">
              <a:defRPr sz="1800">
                <a:solidFill>
                  <a:srgbClr val="000000"/>
                </a:solidFill>
              </a:defRPr>
            </a:pPr>
            <a:r>
              <a:rPr sz="2000">
                <a:solidFill>
                  <a:srgbClr val="000058"/>
                </a:solidFill>
              </a:rPr>
              <a:t>Body Level Two</a:t>
            </a:r>
          </a:p>
          <a:p>
            <a:pPr lvl="2">
              <a:defRPr sz="1800">
                <a:solidFill>
                  <a:srgbClr val="000000"/>
                </a:solidFill>
              </a:defRPr>
            </a:pPr>
            <a:r>
              <a:rPr sz="2000">
                <a:solidFill>
                  <a:srgbClr val="000058"/>
                </a:solidFill>
              </a:rPr>
              <a:t>Body Level Three</a:t>
            </a:r>
          </a:p>
          <a:p>
            <a:pPr lvl="3">
              <a:defRPr sz="1800">
                <a:solidFill>
                  <a:srgbClr val="000000"/>
                </a:solidFill>
              </a:defRPr>
            </a:pPr>
            <a:r>
              <a:rPr sz="2000">
                <a:solidFill>
                  <a:srgbClr val="000058"/>
                </a:solidFill>
              </a:rPr>
              <a:t>Body Level Four</a:t>
            </a:r>
          </a:p>
          <a:p>
            <a:pPr lvl="4">
              <a:defRPr sz="1800">
                <a:solidFill>
                  <a:srgbClr val="000000"/>
                </a:solidFill>
              </a:defRPr>
            </a:pPr>
            <a:r>
              <a:rPr sz="2000">
                <a:solidFill>
                  <a:srgbClr val="000058"/>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Text, and Content">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lstStyle/>
          <a:p>
            <a:pPr lvl="0">
              <a:defRPr sz="1800" b="0" i="0">
                <a:solidFill>
                  <a:srgbClr val="000000"/>
                </a:solidFill>
                <a:effectLst/>
              </a:defRPr>
            </a:pPr>
            <a:r>
              <a:rPr sz="4400" b="1" i="1">
                <a:solidFill>
                  <a:srgbClr val="000066"/>
                </a:solidFill>
                <a:effectLst>
                  <a:outerShdw blurRad="38100" dist="38100" dir="2700000" rotWithShape="0">
                    <a:srgbClr val="C0C0C0"/>
                  </a:outerShdw>
                </a:effectLst>
              </a:rPr>
              <a:t>Title Text</a:t>
            </a:r>
          </a:p>
        </p:txBody>
      </p:sp>
      <p:sp>
        <p:nvSpPr>
          <p:cNvPr id="45" name="Shape 45"/>
          <p:cNvSpPr>
            <a:spLocks noGrp="1"/>
          </p:cNvSpPr>
          <p:nvPr>
            <p:ph type="body" idx="1"/>
          </p:nvPr>
        </p:nvSpPr>
        <p:spPr>
          <a:xfrm>
            <a:off x="457200" y="1600200"/>
            <a:ext cx="4038600" cy="5257800"/>
          </a:xfrm>
          <a:prstGeom prst="rect">
            <a:avLst/>
          </a:prstGeom>
        </p:spPr>
        <p:txBody>
          <a:bodyPr/>
          <a:lstStyle/>
          <a:p>
            <a:pPr lvl="0">
              <a:defRPr sz="1800">
                <a:solidFill>
                  <a:srgbClr val="000000"/>
                </a:solidFill>
              </a:defRPr>
            </a:pPr>
            <a:r>
              <a:rPr sz="2800">
                <a:solidFill>
                  <a:srgbClr val="000058"/>
                </a:solidFill>
              </a:rPr>
              <a:t>Body Level One</a:t>
            </a:r>
          </a:p>
          <a:p>
            <a:pPr lvl="1">
              <a:defRPr sz="1800">
                <a:solidFill>
                  <a:srgbClr val="000000"/>
                </a:solidFill>
              </a:defRPr>
            </a:pPr>
            <a:r>
              <a:rPr sz="2800">
                <a:solidFill>
                  <a:srgbClr val="000058"/>
                </a:solidFill>
              </a:rPr>
              <a:t>Body Level Two</a:t>
            </a:r>
          </a:p>
          <a:p>
            <a:pPr lvl="2">
              <a:defRPr sz="1800">
                <a:solidFill>
                  <a:srgbClr val="000000"/>
                </a:solidFill>
              </a:defRPr>
            </a:pPr>
            <a:r>
              <a:rPr sz="2800">
                <a:solidFill>
                  <a:srgbClr val="000058"/>
                </a:solidFill>
              </a:rPr>
              <a:t>Body Level Three</a:t>
            </a:r>
          </a:p>
          <a:p>
            <a:pPr lvl="3">
              <a:defRPr sz="1800">
                <a:solidFill>
                  <a:srgbClr val="000000"/>
                </a:solidFill>
              </a:defRPr>
            </a:pPr>
            <a:r>
              <a:rPr sz="2800">
                <a:solidFill>
                  <a:srgbClr val="000058"/>
                </a:solidFill>
              </a:rPr>
              <a:t>Body Level Four</a:t>
            </a:r>
          </a:p>
          <a:p>
            <a:pPr lvl="4">
              <a:defRPr sz="1800">
                <a:solidFill>
                  <a:srgbClr val="000000"/>
                </a:solidFill>
              </a:defRPr>
            </a:pPr>
            <a:r>
              <a:rPr sz="2800">
                <a:solidFill>
                  <a:srgbClr val="000058"/>
                </a:solidFill>
              </a:rPr>
              <a:t>Body Level Five</a:t>
            </a:r>
          </a:p>
        </p:txBody>
      </p:sp>
      <p:sp>
        <p:nvSpPr>
          <p:cNvPr id="46" name="Shape 4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b="0" i="0">
                <a:solidFill>
                  <a:srgbClr val="000000"/>
                </a:solidFill>
                <a:effectLst/>
              </a:defRPr>
            </a:pPr>
            <a:r>
              <a:rPr sz="4400" b="1" i="1">
                <a:solidFill>
                  <a:srgbClr val="000066"/>
                </a:solidFill>
                <a:effectLst>
                  <a:outerShdw blurRad="38100" dist="38100" dir="2700000" rotWithShape="0">
                    <a:srgbClr val="C0C0C0"/>
                  </a:outerShdw>
                </a:effectLst>
              </a:rPr>
              <a:t>Title Text</a:t>
            </a:r>
          </a:p>
        </p:txBody>
      </p:sp>
      <p:sp>
        <p:nvSpPr>
          <p:cNvPr id="17" name="Shape 17"/>
          <p:cNvSpPr>
            <a:spLocks noGrp="1"/>
          </p:cNvSpPr>
          <p:nvPr>
            <p:ph type="body" idx="1"/>
          </p:nvPr>
        </p:nvSpPr>
        <p:spPr>
          <a:xfrm>
            <a:off x="457200" y="1600200"/>
            <a:ext cx="4038600" cy="5257800"/>
          </a:xfrm>
          <a:prstGeom prst="rect">
            <a:avLst/>
          </a:prstGeom>
        </p:spPr>
        <p:txBody>
          <a:bodyPr/>
          <a:lstStyle/>
          <a:p>
            <a:pPr lvl="0">
              <a:defRPr sz="1800">
                <a:solidFill>
                  <a:srgbClr val="000000"/>
                </a:solidFill>
              </a:defRPr>
            </a:pPr>
            <a:r>
              <a:rPr sz="2800">
                <a:solidFill>
                  <a:srgbClr val="000058"/>
                </a:solidFill>
              </a:rPr>
              <a:t>Body Level One</a:t>
            </a:r>
          </a:p>
          <a:p>
            <a:pPr lvl="1">
              <a:defRPr sz="1800">
                <a:solidFill>
                  <a:srgbClr val="000000"/>
                </a:solidFill>
              </a:defRPr>
            </a:pPr>
            <a:r>
              <a:rPr sz="2800">
                <a:solidFill>
                  <a:srgbClr val="000058"/>
                </a:solidFill>
              </a:rPr>
              <a:t>Body Level Two</a:t>
            </a:r>
          </a:p>
          <a:p>
            <a:pPr lvl="2">
              <a:defRPr sz="1800">
                <a:solidFill>
                  <a:srgbClr val="000000"/>
                </a:solidFill>
              </a:defRPr>
            </a:pPr>
            <a:r>
              <a:rPr sz="2800">
                <a:solidFill>
                  <a:srgbClr val="000058"/>
                </a:solidFill>
              </a:rPr>
              <a:t>Body Level Three</a:t>
            </a:r>
          </a:p>
          <a:p>
            <a:pPr lvl="3">
              <a:defRPr sz="1800">
                <a:solidFill>
                  <a:srgbClr val="000000"/>
                </a:solidFill>
              </a:defRPr>
            </a:pPr>
            <a:r>
              <a:rPr sz="2800">
                <a:solidFill>
                  <a:srgbClr val="000058"/>
                </a:solidFill>
              </a:rPr>
              <a:t>Body Level Four</a:t>
            </a:r>
          </a:p>
          <a:p>
            <a:pPr lvl="4">
              <a:defRPr sz="1800">
                <a:solidFill>
                  <a:srgbClr val="000000"/>
                </a:solidFill>
              </a:defRPr>
            </a:pPr>
            <a:r>
              <a:rPr sz="2800">
                <a:solidFill>
                  <a:srgbClr val="000058"/>
                </a:solidFill>
              </a:rPr>
              <a:t>Body Level Five</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5" name="Shape 67"/>
          <p:cNvSpPr/>
          <p:nvPr userDrawn="1"/>
        </p:nvSpPr>
        <p:spPr>
          <a:xfrm>
            <a:off x="3581399" y="125463"/>
            <a:ext cx="1828801" cy="298350"/>
          </a:xfrm>
          <a:prstGeom prst="rect">
            <a:avLst/>
          </a:prstGeom>
          <a:ln>
            <a:solidFill>
              <a:srgbClr val="006600"/>
            </a:solidFill>
          </a:ln>
          <a:extLst>
            <a:ext uri="{C572A759-6A51-4108-AA02-DFA0A04FC94B}">
              <ma14:wrappingTextBoxFlag xmlns:ma14="http://schemas.microsoft.com/office/mac/drawingml/2011/main" xmlns="" val="1"/>
            </a:ext>
          </a:extLst>
        </p:spPr>
        <p:txBody>
          <a:bodyPr lIns="0" tIns="0" rIns="0" bIns="0">
            <a:spAutoFit/>
          </a:bodyPr>
          <a:lstStyle>
            <a:lvl1pPr algn="ctr">
              <a:defRPr sz="1400">
                <a:solidFill>
                  <a:srgbClr val="006600"/>
                </a:solidFill>
                <a:latin typeface="Arial Bold"/>
                <a:ea typeface="Arial Bold"/>
                <a:cs typeface="Arial Bold"/>
                <a:sym typeface="Arial Bold"/>
              </a:defRPr>
            </a:lvl1pPr>
          </a:lstStyle>
          <a:p>
            <a:pPr lvl="0">
              <a:defRPr sz="1800">
                <a:solidFill>
                  <a:srgbClr val="000000"/>
                </a:solidFill>
              </a:defRPr>
            </a:pPr>
            <a:r>
              <a:rPr sz="1400">
                <a:solidFill>
                  <a:srgbClr val="006600"/>
                </a:solidFill>
              </a:rPr>
              <a:t>UNCLASSIFIED</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0" name="Shape 20"/>
          <p:cNvSpPr>
            <a:spLocks noGrp="1"/>
          </p:cNvSpPr>
          <p:nvPr>
            <p:ph type="title"/>
          </p:nvPr>
        </p:nvSpPr>
        <p:spPr>
          <a:xfrm>
            <a:off x="457200" y="274638"/>
            <a:ext cx="8229600" cy="1204980"/>
          </a:xfrm>
          <a:prstGeom prst="rect">
            <a:avLst/>
          </a:prstGeom>
        </p:spPr>
        <p:txBody>
          <a:bodyPr/>
          <a:lstStyle/>
          <a:p>
            <a:pPr lvl="0">
              <a:defRPr sz="1800" b="0" i="0">
                <a:solidFill>
                  <a:srgbClr val="000000"/>
                </a:solidFill>
                <a:effectLst/>
              </a:defRPr>
            </a:pPr>
            <a:r>
              <a:rPr sz="4400" b="1" i="1">
                <a:solidFill>
                  <a:srgbClr val="000066"/>
                </a:solidFill>
                <a:effectLst>
                  <a:outerShdw blurRad="38100" dist="38100" dir="2700000" rotWithShape="0">
                    <a:srgbClr val="C0C0C0"/>
                  </a:outerShdw>
                </a:effectLst>
              </a:rPr>
              <a:t>Title Text</a:t>
            </a:r>
          </a:p>
        </p:txBody>
      </p:sp>
      <p:sp>
        <p:nvSpPr>
          <p:cNvPr id="21" name="Shape 21"/>
          <p:cNvSpPr>
            <a:spLocks noGrp="1"/>
          </p:cNvSpPr>
          <p:nvPr>
            <p:ph type="body" idx="1"/>
          </p:nvPr>
        </p:nvSpPr>
        <p:spPr>
          <a:xfrm>
            <a:off x="457200" y="1479617"/>
            <a:ext cx="4040188" cy="695258"/>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pPr lvl="0">
              <a:defRPr sz="1800">
                <a:solidFill>
                  <a:srgbClr val="000000"/>
                </a:solidFill>
              </a:defRPr>
            </a:pPr>
            <a:r>
              <a:rPr sz="2400">
                <a:solidFill>
                  <a:srgbClr val="000058"/>
                </a:solidFill>
              </a:rPr>
              <a:t>Body Level One</a:t>
            </a:r>
          </a:p>
          <a:p>
            <a:pPr lvl="1">
              <a:defRPr sz="1800">
                <a:solidFill>
                  <a:srgbClr val="000000"/>
                </a:solidFill>
              </a:defRPr>
            </a:pPr>
            <a:r>
              <a:rPr sz="2400">
                <a:solidFill>
                  <a:srgbClr val="000058"/>
                </a:solidFill>
              </a:rPr>
              <a:t>Body Level Two</a:t>
            </a:r>
          </a:p>
          <a:p>
            <a:pPr lvl="2">
              <a:defRPr sz="1800">
                <a:solidFill>
                  <a:srgbClr val="000000"/>
                </a:solidFill>
              </a:defRPr>
            </a:pPr>
            <a:r>
              <a:rPr sz="2400">
                <a:solidFill>
                  <a:srgbClr val="000058"/>
                </a:solidFill>
              </a:rPr>
              <a:t>Body Level Three</a:t>
            </a:r>
          </a:p>
          <a:p>
            <a:pPr lvl="3">
              <a:defRPr sz="1800">
                <a:solidFill>
                  <a:srgbClr val="000000"/>
                </a:solidFill>
              </a:defRPr>
            </a:pPr>
            <a:r>
              <a:rPr sz="2400">
                <a:solidFill>
                  <a:srgbClr val="000058"/>
                </a:solidFill>
              </a:rPr>
              <a:t>Body Level Four</a:t>
            </a:r>
          </a:p>
          <a:p>
            <a:pPr lvl="4">
              <a:defRPr sz="1800">
                <a:solidFill>
                  <a:srgbClr val="000000"/>
                </a:solidFill>
              </a:defRPr>
            </a:pPr>
            <a:r>
              <a:rPr sz="2400">
                <a:solidFill>
                  <a:srgbClr val="000058"/>
                </a:solidFill>
              </a:rPr>
              <a:t>Body Level Five</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pPr lvl="0">
              <a:defRPr sz="1800" b="0" i="0">
                <a:solidFill>
                  <a:srgbClr val="000000"/>
                </a:solidFill>
                <a:effectLst/>
              </a:defRPr>
            </a:pPr>
            <a:r>
              <a:rPr sz="4400" b="1" i="1">
                <a:solidFill>
                  <a:srgbClr val="000066"/>
                </a:solidFill>
                <a:effectLst>
                  <a:outerShdw blurRad="38100" dist="38100" dir="2700000" rotWithShape="0">
                    <a:srgbClr val="C0C0C0"/>
                  </a:outerShdw>
                </a:effectLst>
              </a:rPr>
              <a:t>Title Text</a:t>
            </a:r>
          </a:p>
        </p:txBody>
      </p:sp>
      <p:sp>
        <p:nvSpPr>
          <p:cNvPr id="25" name="Shape 2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9" name="Shape 29"/>
          <p:cNvSpPr>
            <a:spLocks noGrp="1"/>
          </p:cNvSpPr>
          <p:nvPr>
            <p:ph type="title"/>
          </p:nvPr>
        </p:nvSpPr>
        <p:spPr>
          <a:xfrm>
            <a:off x="457200" y="0"/>
            <a:ext cx="3008314" cy="1435100"/>
          </a:xfrm>
          <a:prstGeom prst="rect">
            <a:avLst/>
          </a:prstGeom>
        </p:spPr>
        <p:txBody>
          <a:bodyPr anchor="b"/>
          <a:lstStyle>
            <a:lvl1pPr algn="l">
              <a:defRPr sz="2000"/>
            </a:lvl1pPr>
          </a:lstStyle>
          <a:p>
            <a:pPr lvl="0">
              <a:defRPr sz="1800" b="0" i="0">
                <a:solidFill>
                  <a:srgbClr val="000000"/>
                </a:solidFill>
                <a:effectLst/>
              </a:defRPr>
            </a:pPr>
            <a:r>
              <a:rPr sz="2000" b="1" i="1">
                <a:solidFill>
                  <a:srgbClr val="000066"/>
                </a:solidFill>
                <a:effectLst>
                  <a:outerShdw blurRad="38100" dist="38100" dir="2700000" rotWithShape="0">
                    <a:srgbClr val="C0C0C0"/>
                  </a:outerShdw>
                </a:effectLst>
              </a:rPr>
              <a:t>Title Text</a:t>
            </a:r>
          </a:p>
        </p:txBody>
      </p:sp>
      <p:sp>
        <p:nvSpPr>
          <p:cNvPr id="30" name="Shape 30"/>
          <p:cNvSpPr>
            <a:spLocks noGrp="1"/>
          </p:cNvSpPr>
          <p:nvPr>
            <p:ph type="body" idx="1"/>
          </p:nvPr>
        </p:nvSpPr>
        <p:spPr>
          <a:xfrm>
            <a:off x="3575050" y="273050"/>
            <a:ext cx="5111750" cy="6584950"/>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lvl="0">
              <a:defRPr sz="1800">
                <a:solidFill>
                  <a:srgbClr val="000000"/>
                </a:solidFill>
              </a:defRPr>
            </a:pPr>
            <a:r>
              <a:rPr sz="3200">
                <a:solidFill>
                  <a:srgbClr val="000058"/>
                </a:solidFill>
              </a:rPr>
              <a:t>Body Level One</a:t>
            </a:r>
          </a:p>
          <a:p>
            <a:pPr lvl="1">
              <a:defRPr sz="1800">
                <a:solidFill>
                  <a:srgbClr val="000000"/>
                </a:solidFill>
              </a:defRPr>
            </a:pPr>
            <a:r>
              <a:rPr sz="3200">
                <a:solidFill>
                  <a:srgbClr val="000058"/>
                </a:solidFill>
              </a:rPr>
              <a:t>Body Level Two</a:t>
            </a:r>
          </a:p>
          <a:p>
            <a:pPr lvl="2">
              <a:defRPr sz="1800">
                <a:solidFill>
                  <a:srgbClr val="000000"/>
                </a:solidFill>
              </a:defRPr>
            </a:pPr>
            <a:r>
              <a:rPr sz="3200">
                <a:solidFill>
                  <a:srgbClr val="000058"/>
                </a:solidFill>
              </a:rPr>
              <a:t>Body Level Three</a:t>
            </a:r>
          </a:p>
          <a:p>
            <a:pPr lvl="3">
              <a:defRPr sz="1800">
                <a:solidFill>
                  <a:srgbClr val="000000"/>
                </a:solidFill>
              </a:defRPr>
            </a:pPr>
            <a:r>
              <a:rPr sz="3200">
                <a:solidFill>
                  <a:srgbClr val="000058"/>
                </a:solidFill>
              </a:rPr>
              <a:t>Body Level Four</a:t>
            </a:r>
          </a:p>
          <a:p>
            <a:pPr lvl="4">
              <a:defRPr sz="1800">
                <a:solidFill>
                  <a:srgbClr val="000000"/>
                </a:solidFill>
              </a:defRPr>
            </a:pPr>
            <a:r>
              <a:rPr sz="3200">
                <a:solidFill>
                  <a:srgbClr val="000058"/>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2" name="Shape 32"/>
          <p:cNvSpPr>
            <a:spLocks noGrp="1"/>
          </p:cNvSpPr>
          <p:nvPr>
            <p:ph type="title"/>
          </p:nvPr>
        </p:nvSpPr>
        <p:spPr>
          <a:xfrm>
            <a:off x="1792288" y="4800600"/>
            <a:ext cx="5486401" cy="566738"/>
          </a:xfrm>
          <a:prstGeom prst="rect">
            <a:avLst/>
          </a:prstGeom>
        </p:spPr>
        <p:txBody>
          <a:bodyPr anchor="b"/>
          <a:lstStyle>
            <a:lvl1pPr algn="l">
              <a:defRPr sz="2000"/>
            </a:lvl1pPr>
          </a:lstStyle>
          <a:p>
            <a:pPr lvl="0">
              <a:defRPr sz="1800" b="0" i="0">
                <a:solidFill>
                  <a:srgbClr val="000000"/>
                </a:solidFill>
                <a:effectLst/>
              </a:defRPr>
            </a:pPr>
            <a:r>
              <a:rPr sz="2000" b="1" i="1">
                <a:solidFill>
                  <a:srgbClr val="000066"/>
                </a:solidFill>
                <a:effectLst>
                  <a:outerShdw blurRad="38100" dist="38100" dir="2700000" rotWithShape="0">
                    <a:srgbClr val="C0C0C0"/>
                  </a:outerShdw>
                </a:effectLst>
              </a:rPr>
              <a:t>Title Text</a:t>
            </a:r>
          </a:p>
        </p:txBody>
      </p:sp>
      <p:sp>
        <p:nvSpPr>
          <p:cNvPr id="33" name="Shape 33"/>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solidFill>
                  <a:srgbClr val="000000"/>
                </a:solidFill>
              </a:defRPr>
            </a:pPr>
            <a:r>
              <a:rPr sz="1400">
                <a:solidFill>
                  <a:srgbClr val="000058"/>
                </a:solidFill>
              </a:rPr>
              <a:t>Body Level One</a:t>
            </a:r>
          </a:p>
          <a:p>
            <a:pPr lvl="1">
              <a:defRPr sz="1800">
                <a:solidFill>
                  <a:srgbClr val="000000"/>
                </a:solidFill>
              </a:defRPr>
            </a:pPr>
            <a:r>
              <a:rPr sz="1400">
                <a:solidFill>
                  <a:srgbClr val="000058"/>
                </a:solidFill>
              </a:rPr>
              <a:t>Body Level Two</a:t>
            </a:r>
          </a:p>
          <a:p>
            <a:pPr lvl="2">
              <a:defRPr sz="1800">
                <a:solidFill>
                  <a:srgbClr val="000000"/>
                </a:solidFill>
              </a:defRPr>
            </a:pPr>
            <a:r>
              <a:rPr sz="1400">
                <a:solidFill>
                  <a:srgbClr val="000058"/>
                </a:solidFill>
              </a:rPr>
              <a:t>Body Level Three</a:t>
            </a:r>
          </a:p>
          <a:p>
            <a:pPr lvl="3">
              <a:defRPr sz="1800">
                <a:solidFill>
                  <a:srgbClr val="000000"/>
                </a:solidFill>
              </a:defRPr>
            </a:pPr>
            <a:r>
              <a:rPr sz="1400">
                <a:solidFill>
                  <a:srgbClr val="000058"/>
                </a:solidFill>
              </a:rPr>
              <a:t>Body Level Four</a:t>
            </a:r>
          </a:p>
          <a:p>
            <a:pPr lvl="4">
              <a:defRPr sz="1800">
                <a:solidFill>
                  <a:srgbClr val="000000"/>
                </a:solidFill>
              </a:defRPr>
            </a:pPr>
            <a:r>
              <a:rPr sz="1400">
                <a:solidFill>
                  <a:srgbClr val="000058"/>
                </a:solidFill>
              </a:rPr>
              <a:t>Body Level Five</a:t>
            </a:r>
          </a:p>
        </p:txBody>
      </p:sp>
      <p:sp>
        <p:nvSpPr>
          <p:cNvPr id="34" name="Shape 3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p:spPr>
        <p:txBody>
          <a:bodyPr/>
          <a:lstStyle/>
          <a:p>
            <a:pPr lvl="0">
              <a:defRPr sz="1800" b="0" i="0">
                <a:solidFill>
                  <a:srgbClr val="000000"/>
                </a:solidFill>
                <a:effectLst/>
              </a:defRPr>
            </a:pPr>
            <a:r>
              <a:rPr sz="4400" b="1" i="1">
                <a:solidFill>
                  <a:srgbClr val="000066"/>
                </a:solidFill>
                <a:effectLst>
                  <a:outerShdw blurRad="38100" dist="38100" dir="2700000" rotWithShape="0">
                    <a:srgbClr val="C0C0C0"/>
                  </a:outerShdw>
                </a:effectLst>
              </a:rPr>
              <a:t>Title Text</a:t>
            </a:r>
          </a:p>
        </p:txBody>
      </p:sp>
      <p:sp>
        <p:nvSpPr>
          <p:cNvPr id="37" name="Shape 37"/>
          <p:cNvSpPr>
            <a:spLocks noGrp="1"/>
          </p:cNvSpPr>
          <p:nvPr>
            <p:ph type="body" idx="1"/>
          </p:nvPr>
        </p:nvSpPr>
        <p:spPr>
          <a:prstGeom prst="rect">
            <a:avLst/>
          </a:prstGeom>
        </p:spPr>
        <p:txBody>
          <a:bodyPr/>
          <a:lstStyle/>
          <a:p>
            <a:pPr lvl="0">
              <a:defRPr sz="1800">
                <a:solidFill>
                  <a:srgbClr val="000000"/>
                </a:solidFill>
              </a:defRPr>
            </a:pPr>
            <a:r>
              <a:rPr sz="2800">
                <a:solidFill>
                  <a:srgbClr val="000058"/>
                </a:solidFill>
              </a:rPr>
              <a:t>Body Level One</a:t>
            </a:r>
          </a:p>
          <a:p>
            <a:pPr lvl="1">
              <a:defRPr sz="1800">
                <a:solidFill>
                  <a:srgbClr val="000000"/>
                </a:solidFill>
              </a:defRPr>
            </a:pPr>
            <a:r>
              <a:rPr sz="2800">
                <a:solidFill>
                  <a:srgbClr val="000058"/>
                </a:solidFill>
              </a:rPr>
              <a:t>Body Level Two</a:t>
            </a:r>
          </a:p>
          <a:p>
            <a:pPr lvl="2">
              <a:defRPr sz="1800">
                <a:solidFill>
                  <a:srgbClr val="000000"/>
                </a:solidFill>
              </a:defRPr>
            </a:pPr>
            <a:r>
              <a:rPr sz="2800">
                <a:solidFill>
                  <a:srgbClr val="000058"/>
                </a:solidFill>
              </a:rPr>
              <a:t>Body Level Three</a:t>
            </a:r>
          </a:p>
          <a:p>
            <a:pPr lvl="3">
              <a:defRPr sz="1800">
                <a:solidFill>
                  <a:srgbClr val="000000"/>
                </a:solidFill>
              </a:defRPr>
            </a:pPr>
            <a:r>
              <a:rPr sz="2800">
                <a:solidFill>
                  <a:srgbClr val="000058"/>
                </a:solidFill>
              </a:rPr>
              <a:t>Body Level Four</a:t>
            </a:r>
          </a:p>
          <a:p>
            <a:pPr lvl="4">
              <a:defRPr sz="1800">
                <a:solidFill>
                  <a:srgbClr val="000000"/>
                </a:solidFill>
              </a:defRPr>
            </a:pPr>
            <a:r>
              <a:rPr sz="2800">
                <a:solidFill>
                  <a:srgbClr val="000058"/>
                </a:solidFill>
              </a:rPr>
              <a:t>Body Level Five</a:t>
            </a:r>
          </a:p>
        </p:txBody>
      </p:sp>
      <p:sp>
        <p:nvSpPr>
          <p:cNvPr id="38" name="Shape 3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0" name="Shape 40"/>
          <p:cNvSpPr>
            <a:spLocks noGrp="1"/>
          </p:cNvSpPr>
          <p:nvPr>
            <p:ph type="title"/>
          </p:nvPr>
        </p:nvSpPr>
        <p:spPr>
          <a:xfrm>
            <a:off x="6629400" y="274638"/>
            <a:ext cx="2057400" cy="6583363"/>
          </a:xfrm>
          <a:prstGeom prst="rect">
            <a:avLst/>
          </a:prstGeom>
        </p:spPr>
        <p:txBody>
          <a:bodyPr/>
          <a:lstStyle/>
          <a:p>
            <a:pPr lvl="0">
              <a:defRPr sz="1800" b="0" i="0">
                <a:solidFill>
                  <a:srgbClr val="000000"/>
                </a:solidFill>
                <a:effectLst/>
              </a:defRPr>
            </a:pPr>
            <a:r>
              <a:rPr sz="4400" b="1" i="1">
                <a:solidFill>
                  <a:srgbClr val="000066"/>
                </a:solidFill>
                <a:effectLst>
                  <a:outerShdw blurRad="38100" dist="38100" dir="2700000" rotWithShape="0">
                    <a:srgbClr val="C0C0C0"/>
                  </a:outerShdw>
                </a:effectLst>
              </a:rPr>
              <a:t>Title Text</a:t>
            </a:r>
          </a:p>
        </p:txBody>
      </p:sp>
      <p:sp>
        <p:nvSpPr>
          <p:cNvPr id="41" name="Shape 41"/>
          <p:cNvSpPr>
            <a:spLocks noGrp="1"/>
          </p:cNvSpPr>
          <p:nvPr>
            <p:ph type="body" idx="1"/>
          </p:nvPr>
        </p:nvSpPr>
        <p:spPr>
          <a:xfrm>
            <a:off x="457200" y="274638"/>
            <a:ext cx="6019800" cy="6583363"/>
          </a:xfrm>
          <a:prstGeom prst="rect">
            <a:avLst/>
          </a:prstGeom>
        </p:spPr>
        <p:txBody>
          <a:bodyPr/>
          <a:lstStyle/>
          <a:p>
            <a:pPr lvl="0">
              <a:defRPr sz="1800">
                <a:solidFill>
                  <a:srgbClr val="000000"/>
                </a:solidFill>
              </a:defRPr>
            </a:pPr>
            <a:r>
              <a:rPr sz="2800">
                <a:solidFill>
                  <a:srgbClr val="000058"/>
                </a:solidFill>
              </a:rPr>
              <a:t>Body Level One</a:t>
            </a:r>
          </a:p>
          <a:p>
            <a:pPr lvl="1">
              <a:defRPr sz="1800">
                <a:solidFill>
                  <a:srgbClr val="000000"/>
                </a:solidFill>
              </a:defRPr>
            </a:pPr>
            <a:r>
              <a:rPr sz="2800">
                <a:solidFill>
                  <a:srgbClr val="000058"/>
                </a:solidFill>
              </a:rPr>
              <a:t>Body Level Two</a:t>
            </a:r>
          </a:p>
          <a:p>
            <a:pPr lvl="2">
              <a:defRPr sz="1800">
                <a:solidFill>
                  <a:srgbClr val="000000"/>
                </a:solidFill>
              </a:defRPr>
            </a:pPr>
            <a:r>
              <a:rPr sz="2800">
                <a:solidFill>
                  <a:srgbClr val="000058"/>
                </a:solidFill>
              </a:rPr>
              <a:t>Body Level Three</a:t>
            </a:r>
          </a:p>
          <a:p>
            <a:pPr lvl="3">
              <a:defRPr sz="1800">
                <a:solidFill>
                  <a:srgbClr val="000000"/>
                </a:solidFill>
              </a:defRPr>
            </a:pPr>
            <a:r>
              <a:rPr sz="2800">
                <a:solidFill>
                  <a:srgbClr val="000058"/>
                </a:solidFill>
              </a:rPr>
              <a:t>Body Level Four</a:t>
            </a:r>
          </a:p>
          <a:p>
            <a:pPr lvl="4">
              <a:defRPr sz="1800">
                <a:solidFill>
                  <a:srgbClr val="000000"/>
                </a:solidFill>
              </a:defRPr>
            </a:pPr>
            <a:r>
              <a:rPr sz="2800">
                <a:solidFill>
                  <a:srgbClr val="000058"/>
                </a:solidFill>
              </a:rPr>
              <a:t>Body Level Five</a:t>
            </a:r>
          </a:p>
        </p:txBody>
      </p:sp>
      <p:sp>
        <p:nvSpPr>
          <p:cNvPr id="42" name="Shape 4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file:///C:\TEMP\Usmc.GIF"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1277937" y="1244282"/>
            <a:ext cx="7162801" cy="1"/>
          </a:xfrm>
          <a:prstGeom prst="line">
            <a:avLst/>
          </a:prstGeom>
          <a:ln w="38100">
            <a:solidFill>
              <a:srgbClr val="FFCC66"/>
            </a:solidFill>
            <a:round/>
          </a:ln>
        </p:spPr>
        <p:txBody>
          <a:bodyPr lIns="0" tIns="0" rIns="0" bIns="0"/>
          <a:lstStyle/>
          <a:p>
            <a:pPr lvl="0" defTabSz="457200">
              <a:defRPr sz="1200">
                <a:latin typeface="+mj-lt"/>
                <a:ea typeface="+mj-ea"/>
                <a:cs typeface="+mj-cs"/>
                <a:sym typeface="Helvetica"/>
              </a:defRPr>
            </a:pPr>
            <a:endParaRPr/>
          </a:p>
        </p:txBody>
      </p:sp>
      <p:sp>
        <p:nvSpPr>
          <p:cNvPr id="3" name="Shape 3"/>
          <p:cNvSpPr/>
          <p:nvPr/>
        </p:nvSpPr>
        <p:spPr>
          <a:xfrm>
            <a:off x="982662" y="1139507"/>
            <a:ext cx="7162801" cy="1"/>
          </a:xfrm>
          <a:prstGeom prst="line">
            <a:avLst/>
          </a:prstGeom>
          <a:ln w="38100">
            <a:solidFill>
              <a:srgbClr val="000099"/>
            </a:solidFill>
            <a:round/>
          </a:ln>
        </p:spPr>
        <p:txBody>
          <a:bodyPr lIns="0" tIns="0" rIns="0" bIns="0"/>
          <a:lstStyle/>
          <a:p>
            <a:pPr lvl="0" defTabSz="457200">
              <a:defRPr sz="1200">
                <a:latin typeface="+mj-lt"/>
                <a:ea typeface="+mj-ea"/>
                <a:cs typeface="+mj-cs"/>
                <a:sym typeface="Helvetica"/>
              </a:defRPr>
            </a:pPr>
            <a:endParaRPr/>
          </a:p>
        </p:txBody>
      </p:sp>
      <p:sp>
        <p:nvSpPr>
          <p:cNvPr id="5" name="Shape 5"/>
          <p:cNvSpPr>
            <a:spLocks noGrp="1"/>
          </p:cNvSpPr>
          <p:nvPr>
            <p:ph type="title"/>
          </p:nvPr>
        </p:nvSpPr>
        <p:spPr>
          <a:xfrm>
            <a:off x="457200" y="274638"/>
            <a:ext cx="8229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pPr lvl="0">
              <a:defRPr sz="1800" b="0" i="0">
                <a:solidFill>
                  <a:srgbClr val="000000"/>
                </a:solidFill>
                <a:effectLst/>
              </a:defRPr>
            </a:pPr>
            <a:r>
              <a:rPr sz="4400" b="1" i="1" dirty="0">
                <a:solidFill>
                  <a:srgbClr val="000066"/>
                </a:solidFill>
                <a:effectLst>
                  <a:outerShdw blurRad="38100" dist="38100" dir="2700000" rotWithShape="0">
                    <a:srgbClr val="C0C0C0"/>
                  </a:outerShdw>
                </a:effectLst>
              </a:rPr>
              <a:t>Title Text</a:t>
            </a:r>
          </a:p>
        </p:txBody>
      </p:sp>
      <p:sp>
        <p:nvSpPr>
          <p:cNvPr id="6" name="Shape 6"/>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pPr lvl="0">
              <a:defRPr sz="1800">
                <a:solidFill>
                  <a:srgbClr val="000000"/>
                </a:solidFill>
              </a:defRPr>
            </a:pPr>
            <a:r>
              <a:rPr sz="2800">
                <a:solidFill>
                  <a:srgbClr val="000058"/>
                </a:solidFill>
              </a:rPr>
              <a:t>Body Level One</a:t>
            </a:r>
          </a:p>
          <a:p>
            <a:pPr lvl="1">
              <a:defRPr sz="1800">
                <a:solidFill>
                  <a:srgbClr val="000000"/>
                </a:solidFill>
              </a:defRPr>
            </a:pPr>
            <a:r>
              <a:rPr sz="2800">
                <a:solidFill>
                  <a:srgbClr val="000058"/>
                </a:solidFill>
              </a:rPr>
              <a:t>Body Level Two</a:t>
            </a:r>
          </a:p>
          <a:p>
            <a:pPr lvl="2">
              <a:defRPr sz="1800">
                <a:solidFill>
                  <a:srgbClr val="000000"/>
                </a:solidFill>
              </a:defRPr>
            </a:pPr>
            <a:r>
              <a:rPr sz="2800">
                <a:solidFill>
                  <a:srgbClr val="000058"/>
                </a:solidFill>
              </a:rPr>
              <a:t>Body Level Three</a:t>
            </a:r>
          </a:p>
          <a:p>
            <a:pPr lvl="3">
              <a:defRPr sz="1800">
                <a:solidFill>
                  <a:srgbClr val="000000"/>
                </a:solidFill>
              </a:defRPr>
            </a:pPr>
            <a:r>
              <a:rPr sz="2800">
                <a:solidFill>
                  <a:srgbClr val="000058"/>
                </a:solidFill>
              </a:rPr>
              <a:t>Body Level Four</a:t>
            </a:r>
          </a:p>
          <a:p>
            <a:pPr lvl="4">
              <a:defRPr sz="1800">
                <a:solidFill>
                  <a:srgbClr val="000000"/>
                </a:solidFill>
              </a:defRPr>
            </a:pPr>
            <a:r>
              <a:rPr sz="2800">
                <a:solidFill>
                  <a:srgbClr val="000058"/>
                </a:solidFill>
              </a:rPr>
              <a:t>Body Level Five</a:t>
            </a:r>
          </a:p>
        </p:txBody>
      </p:sp>
      <p:sp>
        <p:nvSpPr>
          <p:cNvPr id="7" name="Shape 7"/>
          <p:cNvSpPr>
            <a:spLocks noGrp="1"/>
          </p:cNvSpPr>
          <p:nvPr>
            <p:ph type="sldNum" sz="quarter" idx="2"/>
          </p:nvPr>
        </p:nvSpPr>
        <p:spPr>
          <a:xfrm>
            <a:off x="6705600" y="6416675"/>
            <a:ext cx="2133600" cy="358140"/>
          </a:xfrm>
          <a:prstGeom prst="rect">
            <a:avLst/>
          </a:prstGeom>
          <a:ln w="12700">
            <a:miter lim="400000"/>
          </a:ln>
        </p:spPr>
        <p:txBody>
          <a:bodyPr lIns="45719" rIns="45719">
            <a:spAutoFit/>
          </a:bodyPr>
          <a:lstStyle>
            <a:lvl1pPr algn="ctr">
              <a:defRPr b="1" i="1">
                <a:solidFill>
                  <a:srgbClr val="000066"/>
                </a:solidFill>
                <a:effectLst>
                  <a:outerShdw blurRad="38100" dist="38100" dir="2700000" rotWithShape="0">
                    <a:srgbClr val="C0C0C0"/>
                  </a:outerShdw>
                </a:effectLst>
                <a:latin typeface="Arial Narrow"/>
                <a:ea typeface="Arial Narrow"/>
                <a:cs typeface="Arial Narrow"/>
                <a:sym typeface="Arial Narrow"/>
              </a:defRPr>
            </a:lvl1pPr>
          </a:lstStyle>
          <a:p>
            <a:pPr lvl="0"/>
            <a:fld id="{86CB4B4D-7CA3-9044-876B-883B54F8677D}" type="slidenum">
              <a:rPr/>
              <a:pPr lvl="0"/>
              <a:t>‹#›</a:t>
            </a:fld>
            <a:endParaRPr/>
          </a:p>
        </p:txBody>
      </p:sp>
      <p:pic>
        <p:nvPicPr>
          <p:cNvPr id="8" name="Picture 10" descr="C:\TEMP\Usmc.GIF"/>
          <p:cNvPicPr>
            <a:picLocks noChangeAspect="1" noChangeArrowheads="1"/>
          </p:cNvPicPr>
          <p:nvPr userDrawn="1"/>
        </p:nvPicPr>
        <p:blipFill>
          <a:blip r:embed="rId12" r:link="rId13" cstate="email">
            <a:extLst>
              <a:ext uri="{28A0092B-C50C-407E-A947-70E740481C1C}">
                <a14:useLocalDpi xmlns:a14="http://schemas.microsoft.com/office/drawing/2010/main"/>
              </a:ext>
            </a:extLst>
          </a:blip>
          <a:srcRect/>
          <a:stretch>
            <a:fillRect/>
          </a:stretch>
        </p:blipFill>
        <p:spPr bwMode="auto">
          <a:xfrm>
            <a:off x="58271" y="232897"/>
            <a:ext cx="1013012" cy="991908"/>
          </a:xfrm>
          <a:prstGeom prst="rect">
            <a:avLst/>
          </a:prstGeom>
          <a:noFill/>
          <a:ln w="9525">
            <a:noFill/>
            <a:miter lim="800000"/>
            <a:headEnd/>
            <a:tailEnd/>
          </a:ln>
        </p:spPr>
      </p:pic>
      <p:sp>
        <p:nvSpPr>
          <p:cNvPr id="9" name="Shape 67"/>
          <p:cNvSpPr/>
          <p:nvPr userDrawn="1"/>
        </p:nvSpPr>
        <p:spPr>
          <a:xfrm>
            <a:off x="3657599" y="104593"/>
            <a:ext cx="1781093" cy="215444"/>
          </a:xfrm>
          <a:prstGeom prst="rect">
            <a:avLst/>
          </a:prstGeom>
          <a:ln>
            <a:solidFill>
              <a:srgbClr val="006600"/>
            </a:solidFill>
          </a:ln>
          <a:extLst>
            <a:ext uri="{C572A759-6A51-4108-AA02-DFA0A04FC94B}">
              <ma14:wrappingTextBoxFlag xmlns:ma14="http://schemas.microsoft.com/office/mac/drawingml/2011/main" xmlns="" val="1"/>
            </a:ext>
          </a:extLst>
        </p:spPr>
        <p:txBody>
          <a:bodyPr wrap="square" lIns="0" tIns="0" rIns="0" bIns="0">
            <a:spAutoFit/>
          </a:bodyPr>
          <a:lstStyle>
            <a:lvl1pPr algn="ctr">
              <a:defRPr sz="1400">
                <a:solidFill>
                  <a:srgbClr val="006600"/>
                </a:solidFill>
                <a:latin typeface="Arial Bold"/>
                <a:ea typeface="Arial Bold"/>
                <a:cs typeface="Arial Bold"/>
                <a:sym typeface="Arial Bold"/>
              </a:defRPr>
            </a:lvl1pPr>
          </a:lstStyle>
          <a:p>
            <a:pPr lvl="0">
              <a:defRPr sz="1800">
                <a:solidFill>
                  <a:srgbClr val="000000"/>
                </a:solidFill>
              </a:defRPr>
            </a:pPr>
            <a:r>
              <a:rPr sz="1400" dirty="0">
                <a:solidFill>
                  <a:srgbClr val="006600"/>
                </a:solidFill>
              </a:rPr>
              <a:t>UNCLASSIFIED</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spd="med"/>
  <p:txStyles>
    <p:titleStyle>
      <a:lvl1pPr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1pPr>
      <a:lvl2pPr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2pPr>
      <a:lvl3pPr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3pPr>
      <a:lvl4pPr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4pPr>
      <a:lvl5pPr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5pPr>
      <a:lvl6pPr indent="457200"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6pPr>
      <a:lvl7pPr indent="914400"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7pPr>
      <a:lvl8pPr indent="1371600"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8pPr>
      <a:lvl9pPr indent="1828800"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9pPr>
    </p:titleStyle>
    <p:bodyStyle>
      <a:lvl1pPr marL="342900" indent="-342900">
        <a:spcBef>
          <a:spcPts val="600"/>
        </a:spcBef>
        <a:buSzPct val="100000"/>
        <a:buFont typeface="Arial Narrow"/>
        <a:buChar char="•"/>
        <a:defRPr sz="2800">
          <a:solidFill>
            <a:srgbClr val="000058"/>
          </a:solidFill>
          <a:latin typeface="Arial Bold"/>
          <a:ea typeface="Arial Bold"/>
          <a:cs typeface="Arial Bold"/>
          <a:sym typeface="Arial Bold"/>
        </a:defRPr>
      </a:lvl1pPr>
      <a:lvl2pPr marL="790575" indent="-333375">
        <a:spcBef>
          <a:spcPts val="600"/>
        </a:spcBef>
        <a:buSzPct val="100000"/>
        <a:buFont typeface="Arial Narrow"/>
        <a:buChar char="−"/>
        <a:defRPr sz="2800">
          <a:solidFill>
            <a:srgbClr val="000058"/>
          </a:solidFill>
          <a:latin typeface="Arial Bold"/>
          <a:ea typeface="Arial Bold"/>
          <a:cs typeface="Arial Bold"/>
          <a:sym typeface="Arial Bold"/>
        </a:defRPr>
      </a:lvl2pPr>
      <a:lvl3pPr marL="1234439" indent="-320039">
        <a:spcBef>
          <a:spcPts val="600"/>
        </a:spcBef>
        <a:buSzPct val="100000"/>
        <a:buFont typeface="Arial Narrow"/>
        <a:buChar char="•"/>
        <a:defRPr sz="2800">
          <a:solidFill>
            <a:srgbClr val="000058"/>
          </a:solidFill>
          <a:latin typeface="Arial Bold"/>
          <a:ea typeface="Arial Bold"/>
          <a:cs typeface="Arial Bold"/>
          <a:sym typeface="Arial Bold"/>
        </a:defRPr>
      </a:lvl3pPr>
      <a:lvl4pPr marL="1727200" indent="-355600">
        <a:spcBef>
          <a:spcPts val="600"/>
        </a:spcBef>
        <a:buSzPct val="100000"/>
        <a:buFont typeface="Arial Narrow"/>
        <a:buChar char="➢"/>
        <a:defRPr sz="2800">
          <a:solidFill>
            <a:srgbClr val="000058"/>
          </a:solidFill>
          <a:latin typeface="Arial Bold"/>
          <a:ea typeface="Arial Bold"/>
          <a:cs typeface="Arial Bold"/>
          <a:sym typeface="Arial Bold"/>
        </a:defRPr>
      </a:lvl4pPr>
      <a:lvl5pPr marL="2184400" indent="-355600">
        <a:spcBef>
          <a:spcPts val="600"/>
        </a:spcBef>
        <a:buSzPct val="100000"/>
        <a:buFont typeface="Arial Narrow"/>
        <a:buChar char="•"/>
        <a:defRPr sz="2800">
          <a:solidFill>
            <a:srgbClr val="000058"/>
          </a:solidFill>
          <a:latin typeface="Arial Bold"/>
          <a:ea typeface="Arial Bold"/>
          <a:cs typeface="Arial Bold"/>
          <a:sym typeface="Arial Bold"/>
        </a:defRPr>
      </a:lvl5pPr>
      <a:lvl6pPr marL="2641600" indent="-355600">
        <a:spcBef>
          <a:spcPts val="600"/>
        </a:spcBef>
        <a:buSzPct val="100000"/>
        <a:buFont typeface="Arial Narrow"/>
        <a:buChar char="•"/>
        <a:defRPr sz="2800">
          <a:solidFill>
            <a:srgbClr val="000058"/>
          </a:solidFill>
          <a:latin typeface="Arial Bold"/>
          <a:ea typeface="Arial Bold"/>
          <a:cs typeface="Arial Bold"/>
          <a:sym typeface="Arial Bold"/>
        </a:defRPr>
      </a:lvl6pPr>
      <a:lvl7pPr marL="3098800" indent="-355600">
        <a:spcBef>
          <a:spcPts val="600"/>
        </a:spcBef>
        <a:buSzPct val="100000"/>
        <a:buFont typeface="Arial Narrow"/>
        <a:buChar char="•"/>
        <a:defRPr sz="2800">
          <a:solidFill>
            <a:srgbClr val="000058"/>
          </a:solidFill>
          <a:latin typeface="Arial Bold"/>
          <a:ea typeface="Arial Bold"/>
          <a:cs typeface="Arial Bold"/>
          <a:sym typeface="Arial Bold"/>
        </a:defRPr>
      </a:lvl7pPr>
      <a:lvl8pPr marL="3556000" indent="-355600">
        <a:spcBef>
          <a:spcPts val="600"/>
        </a:spcBef>
        <a:buSzPct val="100000"/>
        <a:buFont typeface="Arial Narrow"/>
        <a:buChar char="•"/>
        <a:defRPr sz="2800">
          <a:solidFill>
            <a:srgbClr val="000058"/>
          </a:solidFill>
          <a:latin typeface="Arial Bold"/>
          <a:ea typeface="Arial Bold"/>
          <a:cs typeface="Arial Bold"/>
          <a:sym typeface="Arial Bold"/>
        </a:defRPr>
      </a:lvl8pPr>
      <a:lvl9pPr marL="4013200" indent="-355600">
        <a:spcBef>
          <a:spcPts val="600"/>
        </a:spcBef>
        <a:buSzPct val="100000"/>
        <a:buFont typeface="Arial Narrow"/>
        <a:buChar char="•"/>
        <a:defRPr sz="2800">
          <a:solidFill>
            <a:srgbClr val="000058"/>
          </a:solidFill>
          <a:latin typeface="Arial Bold"/>
          <a:ea typeface="Arial Bold"/>
          <a:cs typeface="Arial Bold"/>
          <a:sym typeface="Arial Bold"/>
        </a:defRPr>
      </a:lvl9pPr>
    </p:bodyStyle>
    <p:otherStyle>
      <a:lvl1pPr algn="ctr">
        <a:defRPr b="1" i="1">
          <a:solidFill>
            <a:schemeClr val="tx1"/>
          </a:solidFill>
          <a:effectLst>
            <a:outerShdw blurRad="38100" dist="38100" dir="2700000" rotWithShape="0">
              <a:srgbClr val="C0C0C0"/>
            </a:outerShdw>
          </a:effectLst>
          <a:latin typeface="+mn-lt"/>
          <a:ea typeface="+mn-ea"/>
          <a:cs typeface="+mn-cs"/>
          <a:sym typeface="Arial Narrow"/>
        </a:defRPr>
      </a:lvl1pPr>
      <a:lvl2pPr indent="457200" algn="ctr">
        <a:defRPr b="1" i="1">
          <a:solidFill>
            <a:schemeClr val="tx1"/>
          </a:solidFill>
          <a:effectLst>
            <a:outerShdw blurRad="38100" dist="38100" dir="2700000" rotWithShape="0">
              <a:srgbClr val="C0C0C0"/>
            </a:outerShdw>
          </a:effectLst>
          <a:latin typeface="+mn-lt"/>
          <a:ea typeface="+mn-ea"/>
          <a:cs typeface="+mn-cs"/>
          <a:sym typeface="Arial Narrow"/>
        </a:defRPr>
      </a:lvl2pPr>
      <a:lvl3pPr indent="914400" algn="ctr">
        <a:defRPr b="1" i="1">
          <a:solidFill>
            <a:schemeClr val="tx1"/>
          </a:solidFill>
          <a:effectLst>
            <a:outerShdw blurRad="38100" dist="38100" dir="2700000" rotWithShape="0">
              <a:srgbClr val="C0C0C0"/>
            </a:outerShdw>
          </a:effectLst>
          <a:latin typeface="+mn-lt"/>
          <a:ea typeface="+mn-ea"/>
          <a:cs typeface="+mn-cs"/>
          <a:sym typeface="Arial Narrow"/>
        </a:defRPr>
      </a:lvl3pPr>
      <a:lvl4pPr indent="1371600" algn="ctr">
        <a:defRPr b="1" i="1">
          <a:solidFill>
            <a:schemeClr val="tx1"/>
          </a:solidFill>
          <a:effectLst>
            <a:outerShdw blurRad="38100" dist="38100" dir="2700000" rotWithShape="0">
              <a:srgbClr val="C0C0C0"/>
            </a:outerShdw>
          </a:effectLst>
          <a:latin typeface="+mn-lt"/>
          <a:ea typeface="+mn-ea"/>
          <a:cs typeface="+mn-cs"/>
          <a:sym typeface="Arial Narrow"/>
        </a:defRPr>
      </a:lvl4pPr>
      <a:lvl5pPr indent="1828800" algn="ctr">
        <a:defRPr b="1" i="1">
          <a:solidFill>
            <a:schemeClr val="tx1"/>
          </a:solidFill>
          <a:effectLst>
            <a:outerShdw blurRad="38100" dist="38100" dir="2700000" rotWithShape="0">
              <a:srgbClr val="C0C0C0"/>
            </a:outerShdw>
          </a:effectLst>
          <a:latin typeface="+mn-lt"/>
          <a:ea typeface="+mn-ea"/>
          <a:cs typeface="+mn-cs"/>
          <a:sym typeface="Arial Narrow"/>
        </a:defRPr>
      </a:lvl5pPr>
      <a:lvl6pPr indent="2286000" algn="ctr">
        <a:defRPr b="1" i="1">
          <a:solidFill>
            <a:schemeClr val="tx1"/>
          </a:solidFill>
          <a:effectLst>
            <a:outerShdw blurRad="38100" dist="38100" dir="2700000" rotWithShape="0">
              <a:srgbClr val="C0C0C0"/>
            </a:outerShdw>
          </a:effectLst>
          <a:latin typeface="+mn-lt"/>
          <a:ea typeface="+mn-ea"/>
          <a:cs typeface="+mn-cs"/>
          <a:sym typeface="Arial Narrow"/>
        </a:defRPr>
      </a:lvl6pPr>
      <a:lvl7pPr indent="2743200" algn="ctr">
        <a:defRPr b="1" i="1">
          <a:solidFill>
            <a:schemeClr val="tx1"/>
          </a:solidFill>
          <a:effectLst>
            <a:outerShdw blurRad="38100" dist="38100" dir="2700000" rotWithShape="0">
              <a:srgbClr val="C0C0C0"/>
            </a:outerShdw>
          </a:effectLst>
          <a:latin typeface="+mn-lt"/>
          <a:ea typeface="+mn-ea"/>
          <a:cs typeface="+mn-cs"/>
          <a:sym typeface="Arial Narrow"/>
        </a:defRPr>
      </a:lvl7pPr>
      <a:lvl8pPr indent="3200400" algn="ctr">
        <a:defRPr b="1" i="1">
          <a:solidFill>
            <a:schemeClr val="tx1"/>
          </a:solidFill>
          <a:effectLst>
            <a:outerShdw blurRad="38100" dist="38100" dir="2700000" rotWithShape="0">
              <a:srgbClr val="C0C0C0"/>
            </a:outerShdw>
          </a:effectLst>
          <a:latin typeface="+mn-lt"/>
          <a:ea typeface="+mn-ea"/>
          <a:cs typeface="+mn-cs"/>
          <a:sym typeface="Arial Narrow"/>
        </a:defRPr>
      </a:lvl8pPr>
      <a:lvl9pPr indent="3657600" algn="ctr">
        <a:defRPr b="1" i="1">
          <a:solidFill>
            <a:schemeClr val="tx1"/>
          </a:solidFill>
          <a:effectLst>
            <a:outerShdw blurRad="38100" dist="38100" dir="2700000" rotWithShape="0">
              <a:srgbClr val="C0C0C0"/>
            </a:outerShdw>
          </a:effectLst>
          <a:latin typeface="+mn-lt"/>
          <a:ea typeface="+mn-ea"/>
          <a:cs typeface="+mn-cs"/>
          <a:sym typeface="Arial Narrow"/>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21.png"/><Relationship Id="rId7" Type="http://schemas.openxmlformats.org/officeDocument/2006/relationships/image" Target="../media/image29.png"/><Relationship Id="rId12" Type="http://schemas.openxmlformats.org/officeDocument/2006/relationships/image" Target="../media/image30.png"/><Relationship Id="rId17" Type="http://schemas.openxmlformats.org/officeDocument/2006/relationships/image" Target="../media/image31.png"/><Relationship Id="rId2" Type="http://schemas.openxmlformats.org/officeDocument/2006/relationships/notesSlide" Target="../notesSlides/notesSlide16.xml"/><Relationship Id="rId16"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16.png"/><Relationship Id="rId10" Type="http://schemas.openxmlformats.org/officeDocument/2006/relationships/image" Target="../media/image26.png"/><Relationship Id="rId4" Type="http://schemas.openxmlformats.org/officeDocument/2006/relationships/image" Target="../media/image28.png"/><Relationship Id="rId9" Type="http://schemas.openxmlformats.org/officeDocument/2006/relationships/image" Target="../media/image25.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image" Target="../media/image22.png"/><Relationship Id="rId15" Type="http://schemas.openxmlformats.org/officeDocument/2006/relationships/image" Target="../media/image31.png"/><Relationship Id="rId10" Type="http://schemas.openxmlformats.org/officeDocument/2006/relationships/image" Target="../media/image30.png"/><Relationship Id="rId4" Type="http://schemas.openxmlformats.org/officeDocument/2006/relationships/image" Target="../media/image20.png"/><Relationship Id="rId9" Type="http://schemas.openxmlformats.org/officeDocument/2006/relationships/image" Target="../media/image23.png"/><Relationship Id="rId1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6.png"/><Relationship Id="rId18" Type="http://schemas.openxmlformats.org/officeDocument/2006/relationships/image" Target="../media/image40.png"/><Relationship Id="rId3" Type="http://schemas.openxmlformats.org/officeDocument/2006/relationships/image" Target="../media/image15.png"/><Relationship Id="rId21" Type="http://schemas.openxmlformats.org/officeDocument/2006/relationships/image" Target="../media/image32.png"/><Relationship Id="rId7" Type="http://schemas.openxmlformats.org/officeDocument/2006/relationships/image" Target="../media/image19.png"/><Relationship Id="rId12" Type="http://schemas.openxmlformats.org/officeDocument/2006/relationships/image" Target="../media/image35.png"/><Relationship Id="rId17" Type="http://schemas.openxmlformats.org/officeDocument/2006/relationships/image" Target="../media/image30.png"/><Relationship Id="rId2" Type="http://schemas.openxmlformats.org/officeDocument/2006/relationships/notesSlide" Target="../notesSlides/notesSlide25.xml"/><Relationship Id="rId16" Type="http://schemas.openxmlformats.org/officeDocument/2006/relationships/image" Target="../media/image39.png"/><Relationship Id="rId20"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34.png"/><Relationship Id="rId5" Type="http://schemas.openxmlformats.org/officeDocument/2006/relationships/image" Target="../media/image17.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tiff"/><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609600" y="1600200"/>
            <a:ext cx="7772400" cy="1362075"/>
          </a:xfrm>
          <a:prstGeom prst="rect">
            <a:avLst/>
          </a:prstGeom>
        </p:spPr>
        <p:txBody>
          <a:bodyPr lIns="0" tIns="0" rIns="0" bIns="0">
            <a:normAutofit fontScale="90000"/>
          </a:bodyPr>
          <a:lstStyle/>
          <a:p>
            <a:pPr lvl="0" algn="ctr">
              <a:defRPr sz="1800" b="0" i="0" cap="none">
                <a:solidFill>
                  <a:srgbClr val="000000"/>
                </a:solidFill>
                <a:effectLst/>
              </a:defRPr>
            </a:pPr>
            <a:r>
              <a:rPr lang="en-US" sz="4000" b="1" i="1" cap="small" dirty="0" smtClean="0">
                <a:solidFill>
                  <a:srgbClr val="000066"/>
                </a:solidFill>
              </a:rPr>
              <a:t>mobile app for on the move (OTM) access to Digital forms for logisticians</a:t>
            </a:r>
            <a:endParaRPr sz="4000" b="1" i="1" dirty="0">
              <a:solidFill>
                <a:srgbClr val="000066"/>
              </a:solidFill>
            </a:endParaRPr>
          </a:p>
        </p:txBody>
      </p:sp>
      <p:sp>
        <p:nvSpPr>
          <p:cNvPr id="55" name="Shape 55"/>
          <p:cNvSpPr/>
          <p:nvPr/>
        </p:nvSpPr>
        <p:spPr>
          <a:xfrm>
            <a:off x="3261470" y="3320534"/>
            <a:ext cx="259301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lgn="ctr"/>
            <a:r>
              <a:rPr lang="en-US" dirty="0" smtClean="0">
                <a:solidFill>
                  <a:srgbClr val="000067"/>
                </a:solidFill>
                <a:latin typeface="Arial Bold"/>
                <a:ea typeface="Arial Bold"/>
                <a:cs typeface="Arial Bold"/>
                <a:sym typeface="Arial Bold"/>
              </a:rPr>
              <a:t>1st</a:t>
            </a:r>
            <a:r>
              <a:rPr dirty="0" smtClean="0">
                <a:solidFill>
                  <a:srgbClr val="000067"/>
                </a:solidFill>
                <a:latin typeface="Arial Bold"/>
                <a:ea typeface="Arial Bold"/>
                <a:cs typeface="Arial Bold"/>
                <a:sym typeface="Arial Bold"/>
              </a:rPr>
              <a:t>Lt </a:t>
            </a:r>
            <a:r>
              <a:rPr lang="en-US" dirty="0" smtClean="0">
                <a:solidFill>
                  <a:srgbClr val="000067"/>
                </a:solidFill>
                <a:latin typeface="Arial Bold"/>
                <a:ea typeface="Arial Bold"/>
                <a:cs typeface="Arial Bold"/>
                <a:sym typeface="Arial Bold"/>
              </a:rPr>
              <a:t>O. D. </a:t>
            </a:r>
            <a:r>
              <a:rPr dirty="0" smtClean="0">
                <a:solidFill>
                  <a:srgbClr val="000067"/>
                </a:solidFill>
                <a:latin typeface="Arial Bold"/>
                <a:ea typeface="Arial Bold"/>
                <a:cs typeface="Arial Bold"/>
                <a:sym typeface="Arial Bold"/>
              </a:rPr>
              <a:t>Grandisson</a:t>
            </a:r>
            <a:endParaRPr dirty="0">
              <a:solidFill>
                <a:srgbClr val="FFFFFF"/>
              </a:solidFill>
            </a:endParaRPr>
          </a:p>
          <a:p>
            <a:pPr lvl="0" algn="ctr"/>
            <a:r>
              <a:rPr dirty="0">
                <a:solidFill>
                  <a:srgbClr val="000067"/>
                </a:solidFill>
                <a:latin typeface="Arial Bold"/>
                <a:ea typeface="Arial Bold"/>
                <a:cs typeface="Arial Bold"/>
                <a:sym typeface="Arial Bold"/>
              </a:rPr>
              <a:t> </a:t>
            </a:r>
          </a:p>
        </p:txBody>
      </p:sp>
      <p:sp>
        <p:nvSpPr>
          <p:cNvPr id="56" name="Shape 56"/>
          <p:cNvSpPr/>
          <p:nvPr/>
        </p:nvSpPr>
        <p:spPr>
          <a:xfrm>
            <a:off x="2332313" y="4459068"/>
            <a:ext cx="4461382" cy="3506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a:solidFill>
                  <a:srgbClr val="000067"/>
                </a:solidFill>
                <a:latin typeface="Arial Bold"/>
                <a:ea typeface="Arial Bold"/>
                <a:cs typeface="Arial Bold"/>
                <a:sym typeface="Arial Bold"/>
              </a:defRPr>
            </a:lvl1pPr>
          </a:lstStyle>
          <a:p>
            <a:pPr lvl="0">
              <a:defRPr>
                <a:solidFill>
                  <a:srgbClr val="000000"/>
                </a:solidFill>
              </a:defRPr>
            </a:pPr>
            <a:r>
              <a:rPr>
                <a:solidFill>
                  <a:srgbClr val="000067"/>
                </a:solidFill>
              </a:rPr>
              <a:t>The overall classification of this brief is:</a:t>
            </a:r>
          </a:p>
        </p:txBody>
      </p:sp>
      <p:sp>
        <p:nvSpPr>
          <p:cNvPr id="57" name="Shape 57"/>
          <p:cNvSpPr/>
          <p:nvPr/>
        </p:nvSpPr>
        <p:spPr>
          <a:xfrm>
            <a:off x="3124200" y="4948535"/>
            <a:ext cx="2895600"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400">
                <a:solidFill>
                  <a:srgbClr val="006600"/>
                </a:solidFill>
                <a:latin typeface="Arial Bold"/>
                <a:ea typeface="Arial Bold"/>
                <a:cs typeface="Arial Bold"/>
                <a:sym typeface="Arial Bold"/>
              </a:defRPr>
            </a:lvl1pPr>
          </a:lstStyle>
          <a:p>
            <a:pPr lvl="0">
              <a:defRPr sz="1800">
                <a:solidFill>
                  <a:srgbClr val="000000"/>
                </a:solidFill>
              </a:defRPr>
            </a:pPr>
            <a:r>
              <a:rPr sz="2400">
                <a:solidFill>
                  <a:srgbClr val="006600"/>
                </a:solidFill>
              </a:rPr>
              <a:t>UNCLASSIFIED</a:t>
            </a:r>
          </a:p>
        </p:txBody>
      </p:sp>
      <p:sp>
        <p:nvSpPr>
          <p:cNvPr id="58" name="Shape 58"/>
          <p:cNvSpPr/>
          <p:nvPr/>
        </p:nvSpPr>
        <p:spPr>
          <a:xfrm>
            <a:off x="4458394" y="304800"/>
            <a:ext cx="220571"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i="1">
                <a:solidFill>
                  <a:srgbClr val="00005E"/>
                </a:solidFill>
              </a:defRPr>
            </a:lvl1pPr>
          </a:lstStyle>
          <a:p>
            <a:pPr lvl="0">
              <a:defRPr sz="1800" b="0" i="0">
                <a:solidFill>
                  <a:srgbClr val="000000"/>
                </a:solidFill>
              </a:defRPr>
            </a:pPr>
            <a:r>
              <a:rPr lang="en-US" sz="3600" b="1" i="1" dirty="0" smtClean="0">
                <a:solidFill>
                  <a:srgbClr val="00005E"/>
                </a:solidFill>
              </a:rPr>
              <a:t> </a:t>
            </a:r>
            <a:endParaRPr sz="3600" b="1" i="1" dirty="0">
              <a:solidFill>
                <a:srgbClr val="00005E"/>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Shape 62"/>
          <p:cNvSpPr>
            <a:spLocks noGrp="1"/>
          </p:cNvSpPr>
          <p:nvPr>
            <p:ph type="title"/>
          </p:nvPr>
        </p:nvSpPr>
        <p:spPr>
          <a:xfrm>
            <a:off x="3109559" y="397685"/>
            <a:ext cx="2862792"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Security</a:t>
            </a: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1" y="1509888"/>
            <a:ext cx="8291689" cy="5348111"/>
          </a:xfrm>
        </p:spPr>
        <p:txBody>
          <a:bodyPr/>
          <a:lstStyle/>
          <a:p>
            <a:r>
              <a:rPr lang="en-US" sz="1600" dirty="0" smtClean="0"/>
              <a:t>The mobile app will require login via Single Sign On (SSO) credentials or use of a mobile CAC reader.</a:t>
            </a:r>
          </a:p>
          <a:p>
            <a:r>
              <a:rPr lang="en-US" sz="1600" dirty="0" smtClean="0"/>
              <a:t>All files are “sandboxed” within the app meaning there are inaccessible from outside apps.</a:t>
            </a:r>
          </a:p>
          <a:p>
            <a:r>
              <a:rPr lang="en-US" sz="1600" dirty="0" smtClean="0"/>
              <a:t>All files in the mobile app can be password protected using industry encryption tools to ensure confidentiality.</a:t>
            </a:r>
          </a:p>
          <a:p>
            <a:r>
              <a:rPr lang="en-US" sz="1600" dirty="0" smtClean="0"/>
              <a:t>All files marked For Official Use Only (FOUO) or containing Personal Identifiable Information (PII) can be sent encrypted to another user with the same mobile app.</a:t>
            </a:r>
            <a:endParaRPr lang="en-US" sz="1600" dirty="0"/>
          </a:p>
          <a:p>
            <a:r>
              <a:rPr lang="en-US" sz="1600" dirty="0" smtClean="0"/>
              <a:t>The web based companion app will use the Secure Socket Layer (SSL) protocol to allow users to access and sync all files on the user’s mobile application within a web site.</a:t>
            </a:r>
          </a:p>
          <a:p>
            <a:r>
              <a:rPr lang="en-US" sz="1600" dirty="0"/>
              <a:t>The web based companion app will use the Secure Socket Layer (SSL) protocol</a:t>
            </a:r>
            <a:r>
              <a:rPr lang="en-US" sz="1600" dirty="0" smtClean="0"/>
              <a:t> to edit, create, send or receive files as they would within the mobile device.</a:t>
            </a:r>
          </a:p>
          <a:p>
            <a:r>
              <a:rPr lang="en-US" sz="1600" dirty="0" smtClean="0"/>
              <a:t>The </a:t>
            </a:r>
            <a:r>
              <a:rPr lang="en-US" sz="1600" dirty="0"/>
              <a:t>web based companion app will </a:t>
            </a:r>
            <a:r>
              <a:rPr lang="en-US" sz="1600" dirty="0" smtClean="0"/>
              <a:t>use the </a:t>
            </a:r>
            <a:r>
              <a:rPr lang="en-US" sz="1600" dirty="0"/>
              <a:t>Secure Socket Layer (SSL) </a:t>
            </a:r>
            <a:r>
              <a:rPr lang="en-US" sz="1600" dirty="0" smtClean="0"/>
              <a:t> to be able to send and receive files between users whether they use the mobile app and web based app.</a:t>
            </a:r>
          </a:p>
          <a:p>
            <a:endParaRPr lang="en-US" sz="1600" dirty="0" smtClean="0"/>
          </a:p>
        </p:txBody>
      </p:sp>
    </p:spTree>
    <p:extLst>
      <p:ext uri="{BB962C8B-B14F-4D97-AF65-F5344CB8AC3E}">
        <p14:creationId xmlns:p14="http://schemas.microsoft.com/office/powerpoint/2010/main" val="187714713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xfrm>
            <a:off x="3109559" y="397685"/>
            <a:ext cx="2862792"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Benefits</a:t>
            </a: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2" y="1509889"/>
            <a:ext cx="5470701" cy="4605162"/>
          </a:xfrm>
        </p:spPr>
        <p:txBody>
          <a:bodyPr/>
          <a:lstStyle/>
          <a:p>
            <a:r>
              <a:rPr lang="en-US" sz="2800" dirty="0" smtClean="0"/>
              <a:t>Paperless</a:t>
            </a:r>
          </a:p>
          <a:p>
            <a:pPr lvl="1"/>
            <a:r>
              <a:rPr lang="en-US" sz="2800" dirty="0" smtClean="0"/>
              <a:t>Reduce waste.</a:t>
            </a:r>
          </a:p>
          <a:p>
            <a:pPr lvl="1"/>
            <a:r>
              <a:rPr lang="en-US" sz="2800" dirty="0" smtClean="0"/>
              <a:t>Maintain an electronic record of all forms for reference.</a:t>
            </a:r>
          </a:p>
          <a:p>
            <a:endParaRPr lang="en-US" sz="2800" dirty="0" smtClean="0"/>
          </a:p>
          <a:p>
            <a:r>
              <a:rPr lang="en-US" sz="2800" dirty="0" smtClean="0"/>
              <a:t>Mobile access to forms whether forward deployed, on ship, in the field, or in garrison.</a:t>
            </a:r>
          </a:p>
          <a:p>
            <a:endParaRPr lang="en-US" sz="2800" dirty="0"/>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14179" y="1605845"/>
            <a:ext cx="2181454" cy="2206625"/>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65812" y="4113742"/>
            <a:ext cx="3278187" cy="2185458"/>
          </a:xfrm>
          <a:prstGeom prst="rect">
            <a:avLst/>
          </a:prstGeom>
        </p:spPr>
      </p:pic>
    </p:spTree>
    <p:extLst>
      <p:ext uri="{BB962C8B-B14F-4D97-AF65-F5344CB8AC3E}">
        <p14:creationId xmlns:p14="http://schemas.microsoft.com/office/powerpoint/2010/main" val="7710554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xfrm>
            <a:off x="714375" y="397685"/>
            <a:ext cx="7658099"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Challenges</a:t>
            </a: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1" y="1509888"/>
            <a:ext cx="8291689" cy="5348111"/>
          </a:xfrm>
        </p:spPr>
        <p:txBody>
          <a:bodyPr/>
          <a:lstStyle/>
          <a:p>
            <a:r>
              <a:rPr lang="en-US" sz="2000" dirty="0" smtClean="0"/>
              <a:t>Integrating forms and files into common logistics applications such as CLC2S or TCPT.</a:t>
            </a:r>
          </a:p>
          <a:p>
            <a:pPr lvl="1"/>
            <a:r>
              <a:rPr lang="en-US" sz="2000" dirty="0" smtClean="0"/>
              <a:t>If on a desktop, integration may require the user to use the companion web-based app to download the files/forms first then re-upload them to the preferred logistics application.</a:t>
            </a:r>
          </a:p>
          <a:p>
            <a:pPr lvl="1"/>
            <a:r>
              <a:rPr lang="en-US" sz="2000" dirty="0" smtClean="0"/>
              <a:t>If on a mobile device, integration may require the user </a:t>
            </a:r>
            <a:r>
              <a:rPr lang="en-US" sz="2000" dirty="0"/>
              <a:t>to first </a:t>
            </a:r>
            <a:r>
              <a:rPr lang="en-US" sz="2000" dirty="0" smtClean="0"/>
              <a:t>download </a:t>
            </a:r>
            <a:r>
              <a:rPr lang="en-US" sz="2000" dirty="0"/>
              <a:t>the files/forms from the mobile </a:t>
            </a:r>
            <a:r>
              <a:rPr lang="en-US" sz="2000" dirty="0" smtClean="0"/>
              <a:t>app (bypassing the sandboxing feature) then re-upload </a:t>
            </a:r>
            <a:r>
              <a:rPr lang="en-US" sz="2000" dirty="0"/>
              <a:t>files/forms to the logistics application </a:t>
            </a:r>
            <a:r>
              <a:rPr lang="en-US" sz="2000" dirty="0" smtClean="0"/>
              <a:t>such as CLC2S, which is only accessible with a CAC.</a:t>
            </a:r>
          </a:p>
          <a:p>
            <a:r>
              <a:rPr lang="en-US" sz="2000" dirty="0" smtClean="0"/>
              <a:t>If forms are sent directly the user’s government email, the user would have to use Outlook Web Access (OWA) and forward the document to the mobile app before being able to work on it.</a:t>
            </a:r>
          </a:p>
          <a:p>
            <a:pPr lvl="1"/>
            <a:r>
              <a:rPr lang="en-US" sz="2000" dirty="0" smtClean="0"/>
              <a:t>Workaround would be for the user to ask that forms be sent to his or her mobile app’s email address to work on it directly from the mobile device.</a:t>
            </a:r>
            <a:endParaRPr lang="en-US" sz="2000" dirty="0"/>
          </a:p>
        </p:txBody>
      </p:sp>
    </p:spTree>
    <p:extLst>
      <p:ext uri="{BB962C8B-B14F-4D97-AF65-F5344CB8AC3E}">
        <p14:creationId xmlns:p14="http://schemas.microsoft.com/office/powerpoint/2010/main" val="32298845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xfrm>
            <a:off x="3904545" y="298449"/>
            <a:ext cx="1730022" cy="717550"/>
          </a:xfrm>
          <a:prstGeom prst="rect">
            <a:avLst/>
          </a:prstGeom>
        </p:spPr>
        <p:txBody>
          <a:bodyPr lIns="0" tIns="0" rIns="0" bIns="0">
            <a:normAutofit/>
          </a:bodyPr>
          <a:lstStyle/>
          <a:p>
            <a:pPr lvl="0">
              <a:defRPr sz="1800" b="0" i="0">
                <a:solidFill>
                  <a:srgbClr val="000000"/>
                </a:solidFill>
                <a:effectLst/>
              </a:defRPr>
            </a:pP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1" y="1509888"/>
            <a:ext cx="8291689" cy="5348111"/>
          </a:xfr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Questions?</a:t>
            </a:r>
            <a:endParaRPr lang="en-US" dirty="0"/>
          </a:p>
        </p:txBody>
      </p:sp>
    </p:spTree>
    <p:extLst>
      <p:ext uri="{BB962C8B-B14F-4D97-AF65-F5344CB8AC3E}">
        <p14:creationId xmlns:p14="http://schemas.microsoft.com/office/powerpoint/2010/main" val="88565043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Shape 62"/>
          <p:cNvSpPr>
            <a:spLocks noGrp="1"/>
          </p:cNvSpPr>
          <p:nvPr>
            <p:ph type="title"/>
          </p:nvPr>
        </p:nvSpPr>
        <p:spPr>
          <a:xfrm>
            <a:off x="3904545" y="298449"/>
            <a:ext cx="1730022" cy="717550"/>
          </a:xfrm>
          <a:prstGeom prst="rect">
            <a:avLst/>
          </a:prstGeom>
        </p:spPr>
        <p:txBody>
          <a:bodyPr lIns="0" tIns="0" rIns="0" bIns="0">
            <a:normAutofit/>
          </a:bodyPr>
          <a:lstStyle/>
          <a:p>
            <a:pPr lvl="0">
              <a:defRPr sz="1800" b="0" i="0">
                <a:solidFill>
                  <a:srgbClr val="000000"/>
                </a:solidFill>
                <a:effectLst/>
              </a:defRPr>
            </a:pP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1" y="1509888"/>
            <a:ext cx="8291689" cy="5348111"/>
          </a:xfr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 </a:t>
            </a:r>
            <a:endParaRPr lang="en-US" dirty="0"/>
          </a:p>
        </p:txBody>
      </p:sp>
      <p:sp>
        <p:nvSpPr>
          <p:cNvPr id="66" name="Shape 66"/>
          <p:cNvSpPr>
            <a:spLocks noGrp="1"/>
          </p:cNvSpPr>
          <p:nvPr>
            <p:ph type="sldNum" sz="quarter" idx="4294967295"/>
          </p:nvPr>
        </p:nvSpPr>
        <p:spPr>
          <a:xfrm>
            <a:off x="5410200" y="6299200"/>
            <a:ext cx="3733800" cy="357188"/>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b="0" i="0">
                <a:solidFill>
                  <a:srgbClr val="000000"/>
                </a:solidFill>
                <a:effectLst/>
              </a:defRPr>
            </a:pPr>
            <a:fld id="{86CB4B4D-7CA3-9044-876B-883B54F8677D}" type="slidenum">
              <a:rPr b="1" i="1">
                <a:solidFill>
                  <a:srgbClr val="000066"/>
                </a:solidFill>
                <a:effectLst>
                  <a:outerShdw blurRad="38100" dist="38100" dir="2700000" rotWithShape="0">
                    <a:srgbClr val="C0C0C0"/>
                  </a:outerShdw>
                </a:effectLst>
              </a:rPr>
              <a:pPr lvl="0">
                <a:defRPr b="0" i="0">
                  <a:solidFill>
                    <a:srgbClr val="000000"/>
                  </a:solidFill>
                  <a:effectLst/>
                </a:defRPr>
              </a:pPr>
              <a:t>14</a:t>
            </a:fld>
            <a:endParaRPr b="1" i="1">
              <a:solidFill>
                <a:srgbClr val="000066"/>
              </a:solidFill>
              <a:effectLst>
                <a:outerShdw blurRad="38100" dist="38100" dir="2700000" rotWithShape="0">
                  <a:srgbClr val="C0C0C0"/>
                </a:outerShdw>
              </a:effectLst>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00258199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Shape 62"/>
          <p:cNvSpPr>
            <a:spLocks noGrp="1"/>
          </p:cNvSpPr>
          <p:nvPr>
            <p:ph type="title"/>
          </p:nvPr>
        </p:nvSpPr>
        <p:spPr>
          <a:xfrm>
            <a:off x="3904545" y="298449"/>
            <a:ext cx="1730022" cy="717550"/>
          </a:xfrm>
          <a:prstGeom prst="rect">
            <a:avLst/>
          </a:prstGeom>
        </p:spPr>
        <p:txBody>
          <a:bodyPr lIns="0" tIns="0" rIns="0" bIns="0">
            <a:normAutofit/>
          </a:bodyPr>
          <a:lstStyle/>
          <a:p>
            <a:pPr lvl="0">
              <a:defRPr sz="1800" b="0" i="0">
                <a:solidFill>
                  <a:srgbClr val="000000"/>
                </a:solidFill>
                <a:effectLst/>
              </a:defRPr>
            </a:pP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1" y="1509888"/>
            <a:ext cx="8291689" cy="5348111"/>
          </a:xfr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66" name="Shape 66"/>
          <p:cNvSpPr>
            <a:spLocks noGrp="1"/>
          </p:cNvSpPr>
          <p:nvPr>
            <p:ph type="sldNum" sz="quarter" idx="4294967295"/>
          </p:nvPr>
        </p:nvSpPr>
        <p:spPr>
          <a:xfrm>
            <a:off x="5410200" y="6299200"/>
            <a:ext cx="3733800" cy="357188"/>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b="0" i="0">
                <a:solidFill>
                  <a:srgbClr val="000000"/>
                </a:solidFill>
                <a:effectLst/>
              </a:defRPr>
            </a:pPr>
            <a:fld id="{86CB4B4D-7CA3-9044-876B-883B54F8677D}" type="slidenum">
              <a:rPr b="1" i="1">
                <a:solidFill>
                  <a:srgbClr val="000066"/>
                </a:solidFill>
                <a:effectLst>
                  <a:outerShdw blurRad="38100" dist="38100" dir="2700000" rotWithShape="0">
                    <a:srgbClr val="C0C0C0"/>
                  </a:outerShdw>
                </a:effectLst>
              </a:rPr>
              <a:pPr lvl="0">
                <a:defRPr b="0" i="0">
                  <a:solidFill>
                    <a:srgbClr val="000000"/>
                  </a:solidFill>
                  <a:effectLst/>
                </a:defRPr>
              </a:pPr>
              <a:t>15</a:t>
            </a:fld>
            <a:endParaRPr b="1" i="1">
              <a:solidFill>
                <a:srgbClr val="000066"/>
              </a:solidFill>
              <a:effectLst>
                <a:outerShdw blurRad="38100" dist="38100" dir="2700000" rotWithShape="0">
                  <a:srgbClr val="C0C0C0"/>
                </a:outerShdw>
              </a:effectLst>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980987" y="889991"/>
            <a:ext cx="7119934" cy="5339951"/>
          </a:xfrm>
          <a:prstGeom prst="rect">
            <a:avLst/>
          </a:prstGeom>
        </p:spPr>
      </p:pic>
    </p:spTree>
    <p:extLst>
      <p:ext uri="{BB962C8B-B14F-4D97-AF65-F5344CB8AC3E}">
        <p14:creationId xmlns:p14="http://schemas.microsoft.com/office/powerpoint/2010/main" val="66475945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545522" y="1486852"/>
            <a:ext cx="4046664" cy="4594971"/>
          </a:xfrm>
          <a:prstGeom prst="rect">
            <a:avLst/>
          </a:prstGeom>
          <a:solidFill>
            <a:srgbClr val="FF0000"/>
          </a:solidFill>
          <a:ln w="25400" cap="flat">
            <a:solidFill>
              <a:schemeClr val="tx1"/>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24" name="Shape 62"/>
          <p:cNvSpPr>
            <a:spLocks noGrp="1"/>
          </p:cNvSpPr>
          <p:nvPr>
            <p:ph type="title"/>
          </p:nvPr>
        </p:nvSpPr>
        <p:spPr>
          <a:xfrm>
            <a:off x="714375" y="397685"/>
            <a:ext cx="7658099"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Welcome Screen</a:t>
            </a:r>
            <a:endParaRPr sz="4400" b="1" i="1" dirty="0">
              <a:solidFill>
                <a:srgbClr val="000066"/>
              </a:solidFill>
              <a:effectLst>
                <a:outerShdw blurRad="38100" dist="38100" dir="2700000" rotWithShape="0">
                  <a:srgbClr val="C0C0C0"/>
                </a:outerShdw>
              </a:effectLst>
            </a:endParaRPr>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l="3083" t="2804" r="8584" b="3085"/>
          <a:stretch/>
        </p:blipFill>
        <p:spPr>
          <a:xfrm>
            <a:off x="2860672" y="2263684"/>
            <a:ext cx="3410743" cy="3367368"/>
          </a:xfrm>
          <a:prstGeom prst="rect">
            <a:avLst/>
          </a:prstGeom>
        </p:spPr>
      </p:pic>
      <p:sp>
        <p:nvSpPr>
          <p:cNvPr id="27" name="Shape 62"/>
          <p:cNvSpPr txBox="1">
            <a:spLocks/>
          </p:cNvSpPr>
          <p:nvPr/>
        </p:nvSpPr>
        <p:spPr>
          <a:xfrm>
            <a:off x="616775" y="1486852"/>
            <a:ext cx="7658099" cy="7175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algn="l">
              <a:defRPr sz="2000" b="1" i="1">
                <a:solidFill>
                  <a:srgbClr val="000066"/>
                </a:solidFill>
                <a:effectLst>
                  <a:outerShdw blurRad="38100" dist="38100" dir="2700000" rotWithShape="0">
                    <a:srgbClr val="C0C0C0"/>
                  </a:outerShdw>
                </a:effectLst>
                <a:latin typeface="Arial Narrow"/>
                <a:ea typeface="Arial Narrow"/>
                <a:cs typeface="Arial Narrow"/>
                <a:sym typeface="Arial Narrow"/>
              </a:defRPr>
            </a:lvl1pPr>
            <a:lvl2pPr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2pPr>
            <a:lvl3pPr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3pPr>
            <a:lvl4pPr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4pPr>
            <a:lvl5pPr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5pPr>
            <a:lvl6pPr indent="457200"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6pPr>
            <a:lvl7pPr indent="914400"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7pPr>
            <a:lvl8pPr indent="1371600"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8pPr>
            <a:lvl9pPr indent="1828800" algn="ctr">
              <a:defRPr sz="4400" b="1" i="1">
                <a:solidFill>
                  <a:srgbClr val="000066"/>
                </a:solidFill>
                <a:effectLst>
                  <a:outerShdw blurRad="38100" dist="38100" dir="2700000" rotWithShape="0">
                    <a:srgbClr val="C0C0C0"/>
                  </a:outerShdw>
                </a:effectLst>
                <a:latin typeface="Arial Narrow"/>
                <a:ea typeface="Arial Narrow"/>
                <a:cs typeface="Arial Narrow"/>
                <a:sym typeface="Arial Narrow"/>
              </a:defRPr>
            </a:lvl9pPr>
          </a:lstStyle>
          <a:p>
            <a:pPr algn="ctr">
              <a:defRPr sz="1800" b="0" i="0">
                <a:solidFill>
                  <a:srgbClr val="000000"/>
                </a:solidFill>
                <a:effectLst/>
              </a:defRPr>
            </a:pPr>
            <a:r>
              <a:rPr lang="en-US" sz="4400" dirty="0" smtClean="0">
                <a:solidFill>
                  <a:srgbClr val="0070C0"/>
                </a:solidFill>
                <a:effectLst/>
                <a:latin typeface="Helvetica Bold Oblique" charset="0"/>
                <a:ea typeface="Helvetica Bold Oblique" charset="0"/>
                <a:cs typeface="Helvetica Bold Oblique" charset="0"/>
              </a:rPr>
              <a:t>ALFA</a:t>
            </a:r>
            <a:r>
              <a:rPr lang="en-US" sz="4400" dirty="0" smtClean="0">
                <a:solidFill>
                  <a:srgbClr val="0070C0"/>
                </a:solidFill>
                <a:latin typeface="Helvetica Bold Oblique" charset="0"/>
                <a:ea typeface="Helvetica Bold Oblique" charset="0"/>
                <a:cs typeface="Helvetica Bold Oblique" charset="0"/>
              </a:rPr>
              <a:t> USMC</a:t>
            </a:r>
            <a:endParaRPr lang="en-US" sz="4400" dirty="0">
              <a:solidFill>
                <a:srgbClr val="0070C0"/>
              </a:solidFill>
              <a:latin typeface="Helvetica Bold Oblique" charset="0"/>
              <a:ea typeface="Helvetica Bold Oblique" charset="0"/>
              <a:cs typeface="Helvetica Bold Oblique" charset="0"/>
            </a:endParaRPr>
          </a:p>
        </p:txBody>
      </p:sp>
      <p:sp>
        <p:nvSpPr>
          <p:cNvPr id="6" name="TextBox 5"/>
          <p:cNvSpPr txBox="1"/>
          <p:nvPr/>
        </p:nvSpPr>
        <p:spPr>
          <a:xfrm>
            <a:off x="0" y="6211671"/>
            <a:ext cx="9144000"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dirty="0" smtClean="0">
                <a:solidFill>
                  <a:schemeClr val="accent2">
                    <a:lumMod val="50000"/>
                  </a:schemeClr>
                </a:solidFill>
              </a:rPr>
              <a:t>User accounts are created and paired with a government email </a:t>
            </a:r>
          </a:p>
          <a:p>
            <a:pPr marL="0" marR="0" indent="0" algn="ctr" defTabSz="914400" rtl="0" fontAlgn="auto" latinLnBrk="1" hangingPunct="0">
              <a:lnSpc>
                <a:spcPct val="100000"/>
              </a:lnSpc>
              <a:spcBef>
                <a:spcPts val="0"/>
              </a:spcBef>
              <a:spcAft>
                <a:spcPts val="0"/>
              </a:spcAft>
              <a:buClrTx/>
              <a:buSzTx/>
              <a:buFontTx/>
              <a:buNone/>
              <a:tabLst/>
            </a:pPr>
            <a:r>
              <a:rPr lang="en-US" dirty="0" smtClean="0">
                <a:solidFill>
                  <a:schemeClr val="accent2">
                    <a:lumMod val="50000"/>
                  </a:schemeClr>
                </a:solidFill>
              </a:rPr>
              <a:t>(for notification and account verification purposes)</a:t>
            </a:r>
            <a:endParaRPr kumimoji="0" lang="en-US" sz="1800" b="0" i="0" u="none" strike="noStrike" cap="none" spc="0" normalizeH="0" baseline="0" dirty="0">
              <a:ln>
                <a:noFill/>
              </a:ln>
              <a:solidFill>
                <a:schemeClr val="accent2">
                  <a:lumMod val="50000"/>
                </a:schemeClr>
              </a:solidFill>
              <a:effectLst/>
              <a:uFillTx/>
              <a:sym typeface="Arial"/>
            </a:endParaRPr>
          </a:p>
        </p:txBody>
      </p:sp>
    </p:spTree>
    <p:extLst>
      <p:ext uri="{BB962C8B-B14F-4D97-AF65-F5344CB8AC3E}">
        <p14:creationId xmlns:p14="http://schemas.microsoft.com/office/powerpoint/2010/main" val="6074068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756675" y="1424933"/>
            <a:ext cx="3995803" cy="5163697"/>
          </a:xfrm>
          <a:prstGeom prst="rect">
            <a:avLst/>
          </a:prstGeom>
          <a:solidFill>
            <a:srgbClr val="FFFFFF"/>
          </a:solidFill>
          <a:ln w="25400" cap="flat">
            <a:solidFill>
              <a:schemeClr val="tx1"/>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cxnSp>
        <p:nvCxnSpPr>
          <p:cNvPr id="7" name="Straight Connector 6"/>
          <p:cNvCxnSpPr/>
          <p:nvPr/>
        </p:nvCxnSpPr>
        <p:spPr>
          <a:xfrm>
            <a:off x="2756675" y="6001838"/>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21254" y="1503592"/>
            <a:ext cx="662397" cy="544200"/>
          </a:xfrm>
          <a:prstGeom prst="rect">
            <a:avLst/>
          </a:prstGeom>
        </p:spPr>
      </p:pic>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851591" y="1503592"/>
            <a:ext cx="599256" cy="544200"/>
          </a:xfrm>
          <a:prstGeom prst="rect">
            <a:avLst/>
          </a:prstGeom>
        </p:spPr>
      </p:pic>
      <p:pic>
        <p:nvPicPr>
          <p:cNvPr id="17" name="Picture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24361" y="6069964"/>
            <a:ext cx="601689" cy="495117"/>
          </a:xfrm>
          <a:prstGeom prst="rect">
            <a:avLst/>
          </a:prstGeom>
        </p:spPr>
      </p:pic>
      <p:pic>
        <p:nvPicPr>
          <p:cNvPr id="18" name="Picture 1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856470" y="6040428"/>
            <a:ext cx="379666" cy="501445"/>
          </a:xfrm>
          <a:prstGeom prst="rect">
            <a:avLst/>
          </a:prstGeom>
        </p:spPr>
      </p:pic>
      <p:pic>
        <p:nvPicPr>
          <p:cNvPr id="19" name="Picture 1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97582" y="6046417"/>
            <a:ext cx="510747" cy="518665"/>
          </a:xfrm>
          <a:prstGeom prst="rect">
            <a:avLst/>
          </a:prstGeom>
        </p:spPr>
      </p:pic>
      <p:pic>
        <p:nvPicPr>
          <p:cNvPr id="20" name="Picture 19"/>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5798582" y="6069964"/>
            <a:ext cx="885069" cy="495117"/>
          </a:xfrm>
          <a:prstGeom prst="rect">
            <a:avLst/>
          </a:prstGeom>
        </p:spPr>
      </p:pic>
      <p:sp>
        <p:nvSpPr>
          <p:cNvPr id="21" name="TextBox 20"/>
          <p:cNvSpPr txBox="1"/>
          <p:nvPr/>
        </p:nvSpPr>
        <p:spPr>
          <a:xfrm>
            <a:off x="3496559" y="1624821"/>
            <a:ext cx="2451951"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smtClean="0">
                <a:solidFill>
                  <a:srgbClr val="000000"/>
                </a:solidFill>
              </a:rPr>
              <a:t>Personal Profile/OMB</a:t>
            </a:r>
            <a:endParaRPr kumimoji="0" lang="en-US" sz="1800" b="1" i="0" u="none" strike="noStrike" cap="none" spc="0" normalizeH="0" baseline="0" dirty="0">
              <a:ln>
                <a:noFill/>
              </a:ln>
              <a:solidFill>
                <a:srgbClr val="000000"/>
              </a:solidFill>
              <a:effectLst/>
              <a:uFillTx/>
              <a:sym typeface="Arial"/>
            </a:endParaRPr>
          </a:p>
        </p:txBody>
      </p:sp>
      <p:sp>
        <p:nvSpPr>
          <p:cNvPr id="24" name="Shape 62"/>
          <p:cNvSpPr>
            <a:spLocks noGrp="1"/>
          </p:cNvSpPr>
          <p:nvPr>
            <p:ph type="title"/>
          </p:nvPr>
        </p:nvSpPr>
        <p:spPr>
          <a:xfrm>
            <a:off x="714375" y="397685"/>
            <a:ext cx="7658099" cy="717550"/>
          </a:xfrm>
          <a:prstGeom prst="rect">
            <a:avLst/>
          </a:prstGeom>
        </p:spPr>
        <p:txBody>
          <a:bodyPr lIns="0" tIns="0" rIns="0" bIns="0">
            <a:normAutofit fontScale="90000"/>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Option#1 Home Screen (Master Library)</a:t>
            </a:r>
            <a:endParaRPr sz="4400" b="1" i="1" dirty="0">
              <a:solidFill>
                <a:srgbClr val="000066"/>
              </a:solidFill>
              <a:effectLst>
                <a:outerShdw blurRad="38100" dist="38100" dir="2700000" rotWithShape="0">
                  <a:srgbClr val="C0C0C0"/>
                </a:outerShdw>
              </a:effectLst>
            </a:endParaRPr>
          </a:p>
        </p:txBody>
      </p:sp>
      <p:pic>
        <p:nvPicPr>
          <p:cNvPr id="2" name="Picture 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flipH="1">
            <a:off x="5207668" y="6040428"/>
            <a:ext cx="548330" cy="546292"/>
          </a:xfrm>
          <a:prstGeom prst="rect">
            <a:avLst/>
          </a:prstGeom>
        </p:spPr>
      </p:pic>
      <p:pic>
        <p:nvPicPr>
          <p:cNvPr id="16" name="Picture 15"/>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911446" y="2198865"/>
            <a:ext cx="458006" cy="493175"/>
          </a:xfrm>
          <a:prstGeom prst="rect">
            <a:avLst/>
          </a:prstGeom>
        </p:spPr>
      </p:pic>
      <p:pic>
        <p:nvPicPr>
          <p:cNvPr id="28" name="Picture 2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849943" y="2691132"/>
            <a:ext cx="813710" cy="958370"/>
          </a:xfrm>
          <a:prstGeom prst="rect">
            <a:avLst/>
          </a:prstGeom>
        </p:spPr>
      </p:pic>
      <p:sp>
        <p:nvSpPr>
          <p:cNvPr id="29" name="TextBox 28"/>
          <p:cNvSpPr txBox="1"/>
          <p:nvPr/>
        </p:nvSpPr>
        <p:spPr>
          <a:xfrm>
            <a:off x="3711381" y="2714444"/>
            <a:ext cx="2744354" cy="923328"/>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File Name; </a:t>
            </a:r>
            <a:r>
              <a:rPr kumimoji="0" lang="en-US" sz="1800" b="0" i="0" u="none" strike="noStrike" cap="none" spc="0" normalizeH="0" baseline="0" dirty="0" smtClean="0">
                <a:ln>
                  <a:noFill/>
                </a:ln>
                <a:solidFill>
                  <a:srgbClr val="000000"/>
                </a:solidFill>
                <a:effectLst/>
                <a:uFillTx/>
                <a:latin typeface="Arial"/>
                <a:ea typeface="Arial"/>
                <a:cs typeface="Arial"/>
                <a:sym typeface="Arial"/>
              </a:rPr>
              <a:t>File</a:t>
            </a:r>
            <a:r>
              <a:rPr kumimoji="0" lang="en-US" sz="1800" b="0" i="0" u="none" strike="noStrike" cap="none" spc="0" normalizeH="0" dirty="0" smtClean="0">
                <a:ln>
                  <a:noFill/>
                </a:ln>
                <a:solidFill>
                  <a:srgbClr val="000000"/>
                </a:solidFill>
                <a:effectLst/>
                <a:uFillTx/>
                <a:latin typeface="Arial"/>
                <a:ea typeface="Arial"/>
                <a:cs typeface="Arial"/>
                <a:sym typeface="Arial"/>
              </a:rPr>
              <a:t> Type;</a:t>
            </a:r>
          </a:p>
          <a:p>
            <a:pPr marL="0" marR="0" indent="0" algn="l" defTabSz="914400" rtl="0" fontAlgn="auto" latinLnBrk="1" hangingPunct="0">
              <a:lnSpc>
                <a:spcPct val="100000"/>
              </a:lnSpc>
              <a:spcBef>
                <a:spcPts val="0"/>
              </a:spcBef>
              <a:spcAft>
                <a:spcPts val="0"/>
              </a:spcAft>
              <a:buClrTx/>
              <a:buSzTx/>
              <a:buFontTx/>
              <a:buNone/>
              <a:tabLst/>
            </a:pPr>
            <a:r>
              <a:rPr lang="en-US" baseline="0" dirty="0" smtClean="0">
                <a:solidFill>
                  <a:srgbClr val="000000"/>
                </a:solidFill>
              </a:rPr>
              <a:t>File</a:t>
            </a:r>
            <a:r>
              <a:rPr lang="en-US" dirty="0" smtClean="0">
                <a:solidFill>
                  <a:srgbClr val="000000"/>
                </a:solidFill>
              </a:rPr>
              <a:t> Size; Date Created;</a:t>
            </a:r>
          </a:p>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Created</a:t>
            </a:r>
            <a:r>
              <a:rPr kumimoji="0" lang="en-US" sz="1800" b="0" i="0" u="none" strike="noStrike" cap="none" spc="0" normalizeH="0" dirty="0" smtClean="0">
                <a:ln>
                  <a:noFill/>
                </a:ln>
                <a:solidFill>
                  <a:srgbClr val="000000"/>
                </a:solidFill>
                <a:effectLst/>
                <a:uFillTx/>
                <a:latin typeface="Arial"/>
                <a:ea typeface="Arial"/>
                <a:cs typeface="Arial"/>
                <a:sym typeface="Arial"/>
              </a:rPr>
              <a:t> By</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1" name="TextBox 30"/>
          <p:cNvSpPr txBox="1"/>
          <p:nvPr/>
        </p:nvSpPr>
        <p:spPr>
          <a:xfrm>
            <a:off x="6847394" y="1493797"/>
            <a:ext cx="1792224" cy="369330"/>
          </a:xfrm>
          <a:prstGeom prst="rect">
            <a:avLst/>
          </a:prstGeom>
          <a:noFill/>
          <a:ln w="28575"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smtClean="0">
                <a:ln>
                  <a:noFill/>
                </a:ln>
                <a:solidFill>
                  <a:srgbClr val="000000"/>
                </a:solidFill>
                <a:effectLst/>
                <a:uFillTx/>
                <a:latin typeface="Arial"/>
                <a:ea typeface="Arial"/>
                <a:cs typeface="Arial"/>
                <a:sym typeface="Arial"/>
              </a:rPr>
              <a:t>Inbox</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2" name="TextBox 31"/>
          <p:cNvSpPr txBox="1"/>
          <p:nvPr/>
        </p:nvSpPr>
        <p:spPr>
          <a:xfrm>
            <a:off x="5975542" y="1459014"/>
            <a:ext cx="776936" cy="600508"/>
          </a:xfrm>
          <a:prstGeom prst="rect">
            <a:avLst/>
          </a:prstGeom>
          <a:noFill/>
          <a:ln w="28575"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5" name="TextBox 34"/>
          <p:cNvSpPr txBox="1"/>
          <p:nvPr/>
        </p:nvSpPr>
        <p:spPr>
          <a:xfrm>
            <a:off x="6925946" y="2178667"/>
            <a:ext cx="987552" cy="369330"/>
          </a:xfrm>
          <a:prstGeom prst="rect">
            <a:avLst/>
          </a:prstGeom>
          <a:noFill/>
          <a:ln w="28575" cap="flat">
            <a:solidFill>
              <a:srgbClr val="00B0F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Filter</a:t>
            </a:r>
            <a:r>
              <a:rPr lang="mr-IN" dirty="0" smtClean="0">
                <a:solidFill>
                  <a:srgbClr val="000000"/>
                </a:solidFill>
              </a:rPr>
              <a:t>…</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6" name="TextBox 35"/>
          <p:cNvSpPr txBox="1"/>
          <p:nvPr/>
        </p:nvSpPr>
        <p:spPr>
          <a:xfrm flipH="1">
            <a:off x="2835228" y="2122543"/>
            <a:ext cx="1032606" cy="568352"/>
          </a:xfrm>
          <a:prstGeom prst="rect">
            <a:avLst/>
          </a:prstGeom>
          <a:noFill/>
          <a:ln w="28575" cap="flat">
            <a:solidFill>
              <a:srgbClr val="7030A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7" name="TextBox 36"/>
          <p:cNvSpPr txBox="1"/>
          <p:nvPr/>
        </p:nvSpPr>
        <p:spPr>
          <a:xfrm>
            <a:off x="329942" y="2076614"/>
            <a:ext cx="2331817" cy="369330"/>
          </a:xfrm>
          <a:prstGeom prst="rect">
            <a:avLst/>
          </a:prstGeom>
          <a:noFill/>
          <a:ln w="28575" cap="flat">
            <a:solidFill>
              <a:srgbClr val="7030A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smtClean="0">
                <a:ln>
                  <a:noFill/>
                </a:ln>
                <a:solidFill>
                  <a:srgbClr val="000000"/>
                </a:solidFill>
                <a:effectLst/>
                <a:uFillTx/>
                <a:latin typeface="Arial"/>
                <a:ea typeface="Arial"/>
                <a:cs typeface="Arial"/>
                <a:sym typeface="Arial"/>
              </a:rPr>
              <a:t>Sort A to Z or Z to A</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8" name="TextBox 37"/>
          <p:cNvSpPr txBox="1"/>
          <p:nvPr/>
        </p:nvSpPr>
        <p:spPr>
          <a:xfrm>
            <a:off x="5468233" y="2128912"/>
            <a:ext cx="643489" cy="517408"/>
          </a:xfrm>
          <a:prstGeom prst="rect">
            <a:avLst/>
          </a:prstGeom>
          <a:noFill/>
          <a:ln w="28575"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9" name="TextBox 38"/>
          <p:cNvSpPr txBox="1"/>
          <p:nvPr/>
        </p:nvSpPr>
        <p:spPr>
          <a:xfrm>
            <a:off x="6830631" y="2726264"/>
            <a:ext cx="2143519" cy="646329"/>
          </a:xfrm>
          <a:prstGeom prst="rect">
            <a:avLst/>
          </a:prstGeom>
          <a:noFill/>
          <a:ln w="28575"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smtClean="0">
                <a:ln>
                  <a:noFill/>
                </a:ln>
                <a:solidFill>
                  <a:srgbClr val="000000"/>
                </a:solidFill>
                <a:effectLst/>
                <a:uFillTx/>
                <a:latin typeface="Arial"/>
                <a:ea typeface="Arial"/>
                <a:cs typeface="Arial"/>
                <a:sym typeface="Arial"/>
              </a:rPr>
              <a:t>Change from list to Grid View</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40" name="TextBox 39"/>
          <p:cNvSpPr txBox="1"/>
          <p:nvPr/>
        </p:nvSpPr>
        <p:spPr>
          <a:xfrm>
            <a:off x="2848911" y="1498329"/>
            <a:ext cx="657201" cy="521877"/>
          </a:xfrm>
          <a:prstGeom prst="rect">
            <a:avLst/>
          </a:prstGeom>
          <a:noFill/>
          <a:ln w="28575"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41" name="TextBox 40"/>
          <p:cNvSpPr txBox="1"/>
          <p:nvPr/>
        </p:nvSpPr>
        <p:spPr>
          <a:xfrm>
            <a:off x="694058" y="1503592"/>
            <a:ext cx="1895788" cy="369330"/>
          </a:xfrm>
          <a:prstGeom prst="rect">
            <a:avLst/>
          </a:prstGeom>
          <a:noFill/>
          <a:ln w="28575"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smtClean="0">
                <a:ln>
                  <a:noFill/>
                </a:ln>
                <a:solidFill>
                  <a:srgbClr val="000000"/>
                </a:solidFill>
                <a:effectLst/>
                <a:uFillTx/>
                <a:latin typeface="Arial"/>
                <a:ea typeface="Arial"/>
                <a:cs typeface="Arial"/>
                <a:sym typeface="Arial"/>
              </a:rPr>
              <a:t>Change profiles</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cxnSp>
        <p:nvCxnSpPr>
          <p:cNvPr id="44" name="Straight Connector 43"/>
          <p:cNvCxnSpPr/>
          <p:nvPr/>
        </p:nvCxnSpPr>
        <p:spPr>
          <a:xfrm>
            <a:off x="2756675" y="2145740"/>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45" name="Straight Connector 44"/>
          <p:cNvCxnSpPr/>
          <p:nvPr/>
        </p:nvCxnSpPr>
        <p:spPr>
          <a:xfrm>
            <a:off x="2765488" y="2649832"/>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pic>
        <p:nvPicPr>
          <p:cNvPr id="46" name="Picture 4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318756" y="2260463"/>
            <a:ext cx="311689" cy="329074"/>
          </a:xfrm>
          <a:prstGeom prst="rect">
            <a:avLst/>
          </a:prstGeom>
        </p:spPr>
      </p:pic>
      <p:pic>
        <p:nvPicPr>
          <p:cNvPr id="47" name="Picture 4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2881120" y="2187571"/>
            <a:ext cx="431935" cy="445433"/>
          </a:xfrm>
          <a:prstGeom prst="rect">
            <a:avLst/>
          </a:prstGeom>
        </p:spPr>
      </p:pic>
      <p:pic>
        <p:nvPicPr>
          <p:cNvPr id="48" name="Picture 47"/>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437500" y="2178667"/>
            <a:ext cx="430334" cy="454337"/>
          </a:xfrm>
          <a:prstGeom prst="rect">
            <a:avLst/>
          </a:prstGeom>
        </p:spPr>
      </p:pic>
      <p:sp>
        <p:nvSpPr>
          <p:cNvPr id="49" name="TextBox 48"/>
          <p:cNvSpPr txBox="1"/>
          <p:nvPr/>
        </p:nvSpPr>
        <p:spPr>
          <a:xfrm>
            <a:off x="6189875" y="2194571"/>
            <a:ext cx="571416" cy="394966"/>
          </a:xfrm>
          <a:prstGeom prst="rect">
            <a:avLst/>
          </a:prstGeom>
          <a:noFill/>
          <a:ln w="28575" cap="flat">
            <a:solidFill>
              <a:srgbClr val="00B0F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pic>
        <p:nvPicPr>
          <p:cNvPr id="51" name="Picture 50"/>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5534107" y="2120498"/>
            <a:ext cx="549138" cy="549138"/>
          </a:xfrm>
          <a:prstGeom prst="rect">
            <a:avLst/>
          </a:prstGeom>
        </p:spPr>
      </p:pic>
      <p:sp>
        <p:nvSpPr>
          <p:cNvPr id="52" name="TextBox 51"/>
          <p:cNvSpPr txBox="1"/>
          <p:nvPr/>
        </p:nvSpPr>
        <p:spPr>
          <a:xfrm>
            <a:off x="2708619" y="5935797"/>
            <a:ext cx="4122012" cy="676029"/>
          </a:xfrm>
          <a:prstGeom prst="rect">
            <a:avLst/>
          </a:prstGeom>
          <a:noFill/>
          <a:ln w="38100" cap="flat">
            <a:solidFill>
              <a:srgbClr val="0070C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53" name="TextBox 52"/>
          <p:cNvSpPr txBox="1"/>
          <p:nvPr/>
        </p:nvSpPr>
        <p:spPr>
          <a:xfrm>
            <a:off x="6830631" y="3528781"/>
            <a:ext cx="2271767" cy="1754324"/>
          </a:xfrm>
          <a:prstGeom prst="rect">
            <a:avLst/>
          </a:prstGeom>
          <a:noFill/>
          <a:ln w="28575" cap="flat">
            <a:solidFill>
              <a:srgbClr val="0070C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charset="0"/>
              <a:buChar char="•"/>
              <a:tabLst/>
            </a:pPr>
            <a:r>
              <a:rPr lang="en-US" dirty="0" smtClean="0">
                <a:solidFill>
                  <a:srgbClr val="000000"/>
                </a:solidFill>
              </a:rPr>
              <a:t>Master Library</a:t>
            </a: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Favorite</a:t>
            </a:r>
            <a:r>
              <a:rPr lang="en-US" dirty="0" smtClean="0">
                <a:solidFill>
                  <a:srgbClr val="000000"/>
                </a:solidFill>
              </a:rPr>
              <a:t>d Files</a:t>
            </a: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Add</a:t>
            </a:r>
            <a:r>
              <a:rPr kumimoji="0" lang="en-US" sz="1800" b="0" i="0" u="none" strike="noStrike" cap="none" spc="0" normalizeH="0" dirty="0" smtClean="0">
                <a:ln>
                  <a:noFill/>
                </a:ln>
                <a:solidFill>
                  <a:srgbClr val="000000"/>
                </a:solidFill>
                <a:effectLst/>
                <a:uFillTx/>
                <a:latin typeface="Arial"/>
                <a:ea typeface="Arial"/>
                <a:cs typeface="Arial"/>
                <a:sym typeface="Arial"/>
              </a:rPr>
              <a:t> Files</a:t>
            </a: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lang="en-US" baseline="0" dirty="0" smtClean="0">
                <a:solidFill>
                  <a:srgbClr val="000000"/>
                </a:solidFill>
              </a:rPr>
              <a:t>Saved/Local</a:t>
            </a:r>
            <a:r>
              <a:rPr lang="en-US" dirty="0" smtClean="0">
                <a:solidFill>
                  <a:srgbClr val="000000"/>
                </a:solidFill>
              </a:rPr>
              <a:t> Files</a:t>
            </a: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Settings/extra</a:t>
            </a:r>
            <a:r>
              <a:rPr kumimoji="0" lang="en-US" sz="1800" b="0" i="0" u="none" strike="noStrike" cap="none" spc="0" normalizeH="0" dirty="0" smtClean="0">
                <a:ln>
                  <a:noFill/>
                </a:ln>
                <a:solidFill>
                  <a:srgbClr val="000000"/>
                </a:solidFill>
                <a:effectLst/>
                <a:uFillTx/>
                <a:latin typeface="Arial"/>
                <a:ea typeface="Arial"/>
                <a:cs typeface="Arial"/>
                <a:sym typeface="Arial"/>
              </a:rPr>
              <a:t> options</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pic>
        <p:nvPicPr>
          <p:cNvPr id="54" name="Picture 53"/>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849943" y="3727141"/>
            <a:ext cx="813710" cy="958370"/>
          </a:xfrm>
          <a:prstGeom prst="rect">
            <a:avLst/>
          </a:prstGeom>
        </p:spPr>
      </p:pic>
      <p:pic>
        <p:nvPicPr>
          <p:cNvPr id="55" name="Picture 54"/>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838957" y="4816283"/>
            <a:ext cx="813710" cy="958370"/>
          </a:xfrm>
          <a:prstGeom prst="rect">
            <a:avLst/>
          </a:prstGeom>
        </p:spPr>
      </p:pic>
      <p:sp>
        <p:nvSpPr>
          <p:cNvPr id="58" name="Rectangle 57"/>
          <p:cNvSpPr/>
          <p:nvPr/>
        </p:nvSpPr>
        <p:spPr>
          <a:xfrm rot="19045150">
            <a:off x="2973442" y="3010001"/>
            <a:ext cx="575468" cy="369330"/>
          </a:xfrm>
          <a:prstGeom prst="rect">
            <a:avLst/>
          </a:prstGeom>
          <a:solidFill>
            <a:srgbClr val="FFFFFF"/>
          </a:solidFill>
          <a:ln w="25400" cap="flat">
            <a:no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PDF</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59" name="Rectangle 58"/>
          <p:cNvSpPr/>
          <p:nvPr/>
        </p:nvSpPr>
        <p:spPr>
          <a:xfrm rot="19045150">
            <a:off x="2963225" y="4080819"/>
            <a:ext cx="575468" cy="369330"/>
          </a:xfrm>
          <a:prstGeom prst="rect">
            <a:avLst/>
          </a:prstGeom>
          <a:solidFill>
            <a:srgbClr val="FFFFFF"/>
          </a:solidFill>
          <a:ln w="25400" cap="flat">
            <a:no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XLS</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74322162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2090441" y="3537530"/>
            <a:ext cx="548330" cy="546292"/>
          </a:xfrm>
          <a:prstGeom prst="rect">
            <a:avLst/>
          </a:prstGeom>
        </p:spPr>
      </p:pic>
      <p:sp>
        <p:nvSpPr>
          <p:cNvPr id="47" name="Rectangle 46"/>
          <p:cNvSpPr/>
          <p:nvPr/>
        </p:nvSpPr>
        <p:spPr>
          <a:xfrm>
            <a:off x="2756675" y="1424933"/>
            <a:ext cx="3995803" cy="5163697"/>
          </a:xfrm>
          <a:prstGeom prst="rect">
            <a:avLst/>
          </a:prstGeom>
          <a:solidFill>
            <a:srgbClr val="FFFFFF"/>
          </a:solidFill>
          <a:ln w="25400" cap="flat">
            <a:solidFill>
              <a:schemeClr val="tx1"/>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cxnSp>
        <p:nvCxnSpPr>
          <p:cNvPr id="7" name="Straight Connector 6"/>
          <p:cNvCxnSpPr/>
          <p:nvPr/>
        </p:nvCxnSpPr>
        <p:spPr>
          <a:xfrm>
            <a:off x="2756675" y="2145740"/>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60726" y="5788270"/>
            <a:ext cx="613404" cy="622913"/>
          </a:xfrm>
          <a:prstGeom prst="rect">
            <a:avLst/>
          </a:prstGeom>
        </p:spPr>
      </p:pic>
      <p:pic>
        <p:nvPicPr>
          <p:cNvPr id="20" name="Picture 19"/>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876222" y="1536157"/>
            <a:ext cx="885069" cy="495117"/>
          </a:xfrm>
          <a:prstGeom prst="rect">
            <a:avLst/>
          </a:prstGeom>
        </p:spPr>
      </p:pic>
      <p:sp>
        <p:nvSpPr>
          <p:cNvPr id="24" name="Shape 62"/>
          <p:cNvSpPr>
            <a:spLocks noGrp="1"/>
          </p:cNvSpPr>
          <p:nvPr>
            <p:ph type="title"/>
          </p:nvPr>
        </p:nvSpPr>
        <p:spPr>
          <a:xfrm>
            <a:off x="714375" y="397685"/>
            <a:ext cx="7658099" cy="717550"/>
          </a:xfrm>
          <a:prstGeom prst="rect">
            <a:avLst/>
          </a:prstGeom>
        </p:spPr>
        <p:txBody>
          <a:bodyPr lIns="0" tIns="0" rIns="0" bIns="0">
            <a:normAutofit fontScale="90000"/>
          </a:bodyPr>
          <a:lstStyle/>
          <a:p>
            <a:pPr lvl="0" algn="ctr">
              <a:defRPr sz="1800" b="0" i="0">
                <a:solidFill>
                  <a:srgbClr val="000000"/>
                </a:solidFill>
                <a:effectLst/>
              </a:defRPr>
            </a:pPr>
            <a:r>
              <a:rPr lang="en-US" sz="3600" b="1" i="1" dirty="0" smtClean="0">
                <a:solidFill>
                  <a:srgbClr val="000066"/>
                </a:solidFill>
                <a:effectLst>
                  <a:outerShdw blurRad="38100" dist="38100" dir="2700000" rotWithShape="0">
                    <a:srgbClr val="C0C0C0"/>
                  </a:outerShdw>
                </a:effectLst>
              </a:rPr>
              <a:t>Option#2 App Home Screen (Master Library)</a:t>
            </a:r>
            <a:endParaRPr sz="3600" b="1" i="1" dirty="0">
              <a:solidFill>
                <a:srgbClr val="000066"/>
              </a:solidFill>
              <a:effectLst>
                <a:outerShdw blurRad="38100" dist="38100" dir="2700000" rotWithShape="0">
                  <a:srgbClr val="C0C0C0"/>
                </a:outerShdw>
              </a:effectLst>
            </a:endParaRPr>
          </a:p>
        </p:txBody>
      </p:sp>
      <p:pic>
        <p:nvPicPr>
          <p:cNvPr id="13" name="Picture 1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836706" y="1575728"/>
            <a:ext cx="458006" cy="493175"/>
          </a:xfrm>
          <a:prstGeom prst="rect">
            <a:avLst/>
          </a:prstGeom>
        </p:spPr>
      </p:pic>
      <p:pic>
        <p:nvPicPr>
          <p:cNvPr id="15" name="Picture 1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881120" y="1500810"/>
            <a:ext cx="644930" cy="644930"/>
          </a:xfrm>
          <a:prstGeom prst="rect">
            <a:avLst/>
          </a:prstGeom>
        </p:spPr>
      </p:pic>
      <p:cxnSp>
        <p:nvCxnSpPr>
          <p:cNvPr id="16" name="Straight Connector 15"/>
          <p:cNvCxnSpPr/>
          <p:nvPr/>
        </p:nvCxnSpPr>
        <p:spPr>
          <a:xfrm>
            <a:off x="2765488" y="2649832"/>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pic>
        <p:nvPicPr>
          <p:cNvPr id="22" name="Picture 2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318756" y="2260463"/>
            <a:ext cx="311689" cy="329074"/>
          </a:xfrm>
          <a:prstGeom prst="rect">
            <a:avLst/>
          </a:prstGeom>
        </p:spPr>
      </p:pic>
      <p:pic>
        <p:nvPicPr>
          <p:cNvPr id="23" name="Picture 2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881120" y="2187571"/>
            <a:ext cx="431935" cy="445433"/>
          </a:xfrm>
          <a:prstGeom prst="rect">
            <a:avLst/>
          </a:prstGeom>
        </p:spPr>
      </p:pic>
      <p:pic>
        <p:nvPicPr>
          <p:cNvPr id="25" name="Picture 2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437500" y="2178667"/>
            <a:ext cx="430334" cy="454337"/>
          </a:xfrm>
          <a:prstGeom prst="rect">
            <a:avLst/>
          </a:prstGeom>
        </p:spPr>
      </p:pic>
      <p:pic>
        <p:nvPicPr>
          <p:cNvPr id="17" name="Picture 1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881931" y="2790670"/>
            <a:ext cx="813710" cy="958370"/>
          </a:xfrm>
          <a:prstGeom prst="rect">
            <a:avLst/>
          </a:prstGeom>
        </p:spPr>
      </p:pic>
      <p:pic>
        <p:nvPicPr>
          <p:cNvPr id="18" name="Picture 1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2881930" y="3859415"/>
            <a:ext cx="862249" cy="1015538"/>
          </a:xfrm>
          <a:prstGeom prst="rect">
            <a:avLst/>
          </a:prstGeom>
        </p:spPr>
      </p:pic>
      <p:pic>
        <p:nvPicPr>
          <p:cNvPr id="21" name="Picture 20"/>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2881120" y="4923215"/>
            <a:ext cx="862249" cy="1015538"/>
          </a:xfrm>
          <a:prstGeom prst="rect">
            <a:avLst/>
          </a:prstGeom>
        </p:spPr>
      </p:pic>
      <p:sp>
        <p:nvSpPr>
          <p:cNvPr id="27" name="TextBox 26"/>
          <p:cNvSpPr txBox="1"/>
          <p:nvPr/>
        </p:nvSpPr>
        <p:spPr>
          <a:xfrm>
            <a:off x="3743369" y="2813982"/>
            <a:ext cx="2744354" cy="923328"/>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File Name; </a:t>
            </a:r>
            <a:r>
              <a:rPr kumimoji="0" lang="en-US" sz="1800" b="0" i="0" u="none" strike="noStrike" cap="none" spc="0" normalizeH="0" baseline="0" dirty="0" smtClean="0">
                <a:ln>
                  <a:noFill/>
                </a:ln>
                <a:solidFill>
                  <a:srgbClr val="000000"/>
                </a:solidFill>
                <a:effectLst/>
                <a:uFillTx/>
                <a:latin typeface="Arial"/>
                <a:ea typeface="Arial"/>
                <a:cs typeface="Arial"/>
                <a:sym typeface="Arial"/>
              </a:rPr>
              <a:t>File</a:t>
            </a:r>
            <a:r>
              <a:rPr kumimoji="0" lang="en-US" sz="1800" b="0" i="0" u="none" strike="noStrike" cap="none" spc="0" normalizeH="0" dirty="0" smtClean="0">
                <a:ln>
                  <a:noFill/>
                </a:ln>
                <a:solidFill>
                  <a:srgbClr val="000000"/>
                </a:solidFill>
                <a:effectLst/>
                <a:uFillTx/>
                <a:latin typeface="Arial"/>
                <a:ea typeface="Arial"/>
                <a:cs typeface="Arial"/>
                <a:sym typeface="Arial"/>
              </a:rPr>
              <a:t> Type;</a:t>
            </a:r>
          </a:p>
          <a:p>
            <a:pPr marL="0" marR="0" indent="0" algn="l" defTabSz="914400" rtl="0" fontAlgn="auto" latinLnBrk="1" hangingPunct="0">
              <a:lnSpc>
                <a:spcPct val="100000"/>
              </a:lnSpc>
              <a:spcBef>
                <a:spcPts val="0"/>
              </a:spcBef>
              <a:spcAft>
                <a:spcPts val="0"/>
              </a:spcAft>
              <a:buClrTx/>
              <a:buSzTx/>
              <a:buFontTx/>
              <a:buNone/>
              <a:tabLst/>
            </a:pPr>
            <a:r>
              <a:rPr lang="en-US" baseline="0" dirty="0" smtClean="0">
                <a:solidFill>
                  <a:srgbClr val="000000"/>
                </a:solidFill>
              </a:rPr>
              <a:t>File</a:t>
            </a:r>
            <a:r>
              <a:rPr lang="en-US" dirty="0" smtClean="0">
                <a:solidFill>
                  <a:srgbClr val="000000"/>
                </a:solidFill>
              </a:rPr>
              <a:t> Size; Date Created;</a:t>
            </a:r>
          </a:p>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Created</a:t>
            </a:r>
            <a:r>
              <a:rPr kumimoji="0" lang="en-US" sz="1800" b="0" i="0" u="none" strike="noStrike" cap="none" spc="0" normalizeH="0" dirty="0" smtClean="0">
                <a:ln>
                  <a:noFill/>
                </a:ln>
                <a:solidFill>
                  <a:srgbClr val="000000"/>
                </a:solidFill>
                <a:effectLst/>
                <a:uFillTx/>
                <a:latin typeface="Arial"/>
                <a:ea typeface="Arial"/>
                <a:cs typeface="Arial"/>
                <a:sym typeface="Arial"/>
              </a:rPr>
              <a:t> By</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pic>
        <p:nvPicPr>
          <p:cNvPr id="28" name="Picture 2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876222" y="1536157"/>
            <a:ext cx="885069" cy="495117"/>
          </a:xfrm>
          <a:prstGeom prst="rect">
            <a:avLst/>
          </a:prstGeom>
        </p:spPr>
      </p:pic>
      <p:sp>
        <p:nvSpPr>
          <p:cNvPr id="29" name="TextBox 28"/>
          <p:cNvSpPr txBox="1"/>
          <p:nvPr/>
        </p:nvSpPr>
        <p:spPr>
          <a:xfrm>
            <a:off x="6937848" y="2111451"/>
            <a:ext cx="1792224" cy="923328"/>
          </a:xfrm>
          <a:prstGeom prst="rect">
            <a:avLst/>
          </a:prstGeom>
          <a:noFill/>
          <a:ln w="28575"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Sort by</a:t>
            </a:r>
          </a:p>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Select</a:t>
            </a:r>
            <a:r>
              <a:rPr lang="mr-IN" dirty="0" smtClean="0">
                <a:solidFill>
                  <a:srgbClr val="000000"/>
                </a:solidFill>
              </a:rPr>
              <a:t>…</a:t>
            </a:r>
            <a:endParaRPr lang="en-US" dirty="0" smtClean="0">
              <a:solidFill>
                <a:srgbClr val="000000"/>
              </a:solidFill>
            </a:endParaRPr>
          </a:p>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Select All</a:t>
            </a:r>
          </a:p>
        </p:txBody>
      </p:sp>
      <p:sp>
        <p:nvSpPr>
          <p:cNvPr id="30" name="TextBox 29"/>
          <p:cNvSpPr txBox="1"/>
          <p:nvPr/>
        </p:nvSpPr>
        <p:spPr>
          <a:xfrm>
            <a:off x="5960726" y="1565949"/>
            <a:ext cx="669719" cy="377692"/>
          </a:xfrm>
          <a:prstGeom prst="rect">
            <a:avLst/>
          </a:prstGeom>
          <a:noFill/>
          <a:ln w="28575"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pic>
        <p:nvPicPr>
          <p:cNvPr id="31" name="Picture 30"/>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327084" y="1510768"/>
            <a:ext cx="549138" cy="549138"/>
          </a:xfrm>
          <a:prstGeom prst="rect">
            <a:avLst/>
          </a:prstGeom>
        </p:spPr>
      </p:pic>
      <p:sp>
        <p:nvSpPr>
          <p:cNvPr id="32" name="TextBox 31"/>
          <p:cNvSpPr txBox="1"/>
          <p:nvPr/>
        </p:nvSpPr>
        <p:spPr>
          <a:xfrm>
            <a:off x="6074660" y="2195423"/>
            <a:ext cx="669719" cy="377692"/>
          </a:xfrm>
          <a:prstGeom prst="rect">
            <a:avLst/>
          </a:prstGeom>
          <a:noFill/>
          <a:ln w="28575" cap="flat">
            <a:solidFill>
              <a:srgbClr val="00B0F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3" name="TextBox 32"/>
          <p:cNvSpPr txBox="1"/>
          <p:nvPr/>
        </p:nvSpPr>
        <p:spPr>
          <a:xfrm>
            <a:off x="6842885" y="3074523"/>
            <a:ext cx="2301115" cy="3416318"/>
          </a:xfrm>
          <a:prstGeom prst="rect">
            <a:avLst/>
          </a:prstGeom>
          <a:noFill/>
          <a:ln w="28575" cap="flat">
            <a:solidFill>
              <a:srgbClr val="00B0F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Filter by tags</a:t>
            </a: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Geographical</a:t>
            </a:r>
            <a:r>
              <a:rPr kumimoji="0" lang="en-US" sz="1800" b="0" i="0" u="none" strike="noStrike" cap="none" spc="0" normalizeH="0" dirty="0" smtClean="0">
                <a:ln>
                  <a:noFill/>
                </a:ln>
                <a:solidFill>
                  <a:srgbClr val="000000"/>
                </a:solidFill>
                <a:effectLst/>
                <a:uFillTx/>
                <a:latin typeface="Arial"/>
                <a:ea typeface="Arial"/>
                <a:cs typeface="Arial"/>
                <a:sym typeface="Arial"/>
              </a:rPr>
              <a:t> Loc. (CONUS vs OCONUS)</a:t>
            </a: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lang="en-US" dirty="0" smtClean="0">
                <a:solidFill>
                  <a:srgbClr val="000000"/>
                </a:solidFill>
              </a:rPr>
              <a:t>Unit Type (CE, Ground, Air, Log, SP-MAGTF, Joint, Army, Navy, </a:t>
            </a:r>
            <a:r>
              <a:rPr lang="en-US" dirty="0" err="1" smtClean="0">
                <a:solidFill>
                  <a:srgbClr val="000000"/>
                </a:solidFill>
              </a:rPr>
              <a:t>AirForce</a:t>
            </a:r>
            <a:r>
              <a:rPr lang="en-US" dirty="0" smtClean="0">
                <a:solidFill>
                  <a:srgbClr val="000000"/>
                </a:solidFill>
              </a:rPr>
              <a:t>, Foreign.</a:t>
            </a: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Search</a:t>
            </a:r>
            <a:r>
              <a:rPr kumimoji="0" lang="en-US" sz="1800" b="0" i="0" u="none" strike="noStrike" cap="none" spc="0" normalizeH="0" dirty="0" smtClean="0">
                <a:ln>
                  <a:noFill/>
                </a:ln>
                <a:solidFill>
                  <a:srgbClr val="000000"/>
                </a:solidFill>
                <a:effectLst/>
                <a:uFillTx/>
                <a:latin typeface="Arial"/>
                <a:ea typeface="Arial"/>
                <a:cs typeface="Arial"/>
                <a:sym typeface="Arial"/>
              </a:rPr>
              <a:t> by forms tied to Billet (MMMO, Motor-T, S4)</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4" name="TextBox 33"/>
          <p:cNvSpPr txBox="1"/>
          <p:nvPr/>
        </p:nvSpPr>
        <p:spPr>
          <a:xfrm>
            <a:off x="2856331" y="2211844"/>
            <a:ext cx="1011503" cy="389725"/>
          </a:xfrm>
          <a:prstGeom prst="rect">
            <a:avLst/>
          </a:prstGeom>
          <a:noFill/>
          <a:ln w="38100" cap="flat">
            <a:solidFill>
              <a:srgbClr val="7030A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5" name="TextBox 34"/>
          <p:cNvSpPr txBox="1"/>
          <p:nvPr/>
        </p:nvSpPr>
        <p:spPr>
          <a:xfrm>
            <a:off x="177595" y="4689265"/>
            <a:ext cx="2168039" cy="923328"/>
          </a:xfrm>
          <a:prstGeom prst="rect">
            <a:avLst/>
          </a:prstGeom>
          <a:noFill/>
          <a:ln w="38100" cap="flat">
            <a:solidFill>
              <a:srgbClr val="7030A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If</a:t>
            </a:r>
            <a:r>
              <a:rPr kumimoji="0" lang="en-US" sz="1800" b="0" i="0" u="none" strike="noStrike" cap="none" spc="0" normalizeH="0" dirty="0" smtClean="0">
                <a:ln>
                  <a:noFill/>
                </a:ln>
                <a:solidFill>
                  <a:srgbClr val="000000"/>
                </a:solidFill>
                <a:effectLst/>
                <a:uFillTx/>
                <a:latin typeface="Arial"/>
                <a:ea typeface="Arial"/>
                <a:cs typeface="Arial"/>
                <a:sym typeface="Arial"/>
              </a:rPr>
              <a:t> by title, </a:t>
            </a:r>
            <a:r>
              <a:rPr kumimoji="0" lang="en-US" sz="1800" b="0" i="0" u="none" strike="noStrike" cap="none" spc="0" normalizeH="0" baseline="0" dirty="0" smtClean="0">
                <a:ln>
                  <a:noFill/>
                </a:ln>
                <a:solidFill>
                  <a:srgbClr val="000000"/>
                </a:solidFill>
                <a:effectLst/>
                <a:uFillTx/>
                <a:latin typeface="Arial"/>
                <a:ea typeface="Arial"/>
                <a:cs typeface="Arial"/>
                <a:sym typeface="Arial"/>
              </a:rPr>
              <a:t>Sort A to Z or Z to A;</a:t>
            </a:r>
            <a:r>
              <a:rPr kumimoji="0" lang="en-US" sz="1800" b="0" i="0" u="none" strike="noStrike" cap="none" spc="0" normalizeH="0" dirty="0" smtClean="0">
                <a:ln>
                  <a:noFill/>
                </a:ln>
                <a:solidFill>
                  <a:srgbClr val="000000"/>
                </a:solidFill>
                <a:effectLst/>
                <a:uFillTx/>
                <a:latin typeface="Arial"/>
                <a:ea typeface="Arial"/>
                <a:cs typeface="Arial"/>
                <a:sym typeface="Arial"/>
              </a:rPr>
              <a:t> If by date (newest vs oldest)</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6" name="TextBox 35"/>
          <p:cNvSpPr txBox="1"/>
          <p:nvPr/>
        </p:nvSpPr>
        <p:spPr>
          <a:xfrm>
            <a:off x="5294712" y="1543265"/>
            <a:ext cx="657201" cy="521877"/>
          </a:xfrm>
          <a:prstGeom prst="rect">
            <a:avLst/>
          </a:prstGeom>
          <a:noFill/>
          <a:ln w="28575"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7" name="TextBox 36"/>
          <p:cNvSpPr txBox="1"/>
          <p:nvPr/>
        </p:nvSpPr>
        <p:spPr>
          <a:xfrm>
            <a:off x="6937848" y="1406023"/>
            <a:ext cx="2143519" cy="646329"/>
          </a:xfrm>
          <a:prstGeom prst="rect">
            <a:avLst/>
          </a:prstGeom>
          <a:noFill/>
          <a:ln w="28575"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smtClean="0">
                <a:ln>
                  <a:noFill/>
                </a:ln>
                <a:solidFill>
                  <a:srgbClr val="000000"/>
                </a:solidFill>
                <a:effectLst/>
                <a:uFillTx/>
                <a:latin typeface="Arial"/>
                <a:ea typeface="Arial"/>
                <a:cs typeface="Arial"/>
                <a:sym typeface="Arial"/>
              </a:rPr>
              <a:t>Change from list to Grid View</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8" name="TextBox 37"/>
          <p:cNvSpPr txBox="1"/>
          <p:nvPr/>
        </p:nvSpPr>
        <p:spPr>
          <a:xfrm>
            <a:off x="2885035" y="1547518"/>
            <a:ext cx="657201" cy="521877"/>
          </a:xfrm>
          <a:prstGeom prst="rect">
            <a:avLst/>
          </a:prstGeom>
          <a:noFill/>
          <a:ln w="28575"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9" name="TextBox 38"/>
          <p:cNvSpPr txBox="1"/>
          <p:nvPr/>
        </p:nvSpPr>
        <p:spPr>
          <a:xfrm>
            <a:off x="47203" y="1424933"/>
            <a:ext cx="2577368" cy="3139319"/>
          </a:xfrm>
          <a:prstGeom prst="rect">
            <a:avLst/>
          </a:prstGeom>
          <a:noFill/>
          <a:ln w="28575"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charset="0"/>
              <a:buChar char="•"/>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Change profiles</a:t>
            </a: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lang="en-US" dirty="0" smtClean="0">
                <a:solidFill>
                  <a:srgbClr val="000000"/>
                </a:solidFill>
              </a:rPr>
              <a:t>Mailbox</a:t>
            </a: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smtClean="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lang="en-US" dirty="0" err="1" smtClean="0">
                <a:solidFill>
                  <a:srgbClr val="000000"/>
                </a:solidFill>
              </a:rPr>
              <a:t>Recents</a:t>
            </a:r>
            <a:endParaRPr lang="en-US" dirty="0" smtClean="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smtClean="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lang="en-US" dirty="0" smtClean="0">
                <a:solidFill>
                  <a:srgbClr val="000000"/>
                </a:solidFill>
              </a:rPr>
              <a:t>Favorite Files</a:t>
            </a: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smtClean="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lang="en-US" dirty="0" smtClean="0">
                <a:solidFill>
                  <a:srgbClr val="000000"/>
                </a:solidFill>
              </a:rPr>
              <a:t>Local/Saved Files</a:t>
            </a: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smtClean="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Settings</a:t>
            </a:r>
          </a:p>
        </p:txBody>
      </p:sp>
      <p:pic>
        <p:nvPicPr>
          <p:cNvPr id="40" name="Picture 39"/>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398565" y="1922527"/>
            <a:ext cx="491570" cy="403855"/>
          </a:xfrm>
          <a:prstGeom prst="rect">
            <a:avLst/>
          </a:prstGeom>
        </p:spPr>
      </p:pic>
      <p:pic>
        <p:nvPicPr>
          <p:cNvPr id="42" name="Picture 41"/>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2014580" y="1464559"/>
            <a:ext cx="599256" cy="544200"/>
          </a:xfrm>
          <a:prstGeom prst="rect">
            <a:avLst/>
          </a:prstGeom>
        </p:spPr>
      </p:pic>
      <p:pic>
        <p:nvPicPr>
          <p:cNvPr id="43" name="Picture 42"/>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839305" y="3027944"/>
            <a:ext cx="379666" cy="501445"/>
          </a:xfrm>
          <a:prstGeom prst="rect">
            <a:avLst/>
          </a:prstGeom>
        </p:spPr>
      </p:pic>
      <p:sp>
        <p:nvSpPr>
          <p:cNvPr id="2" name="Oval 1"/>
          <p:cNvSpPr/>
          <p:nvPr/>
        </p:nvSpPr>
        <p:spPr>
          <a:xfrm>
            <a:off x="5887835" y="5768893"/>
            <a:ext cx="742610" cy="714522"/>
          </a:xfrm>
          <a:prstGeom prst="ellipse">
            <a:avLst/>
          </a:prstGeom>
          <a:noFill/>
          <a:ln w="25400" cap="flat">
            <a:solidFill>
              <a:schemeClr val="accent5">
                <a:lumMod val="50000"/>
              </a:schemeClr>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45" name="TextBox 44"/>
          <p:cNvSpPr txBox="1"/>
          <p:nvPr/>
        </p:nvSpPr>
        <p:spPr>
          <a:xfrm>
            <a:off x="522749" y="5612593"/>
            <a:ext cx="2143519" cy="1200327"/>
          </a:xfrm>
          <a:prstGeom prst="rect">
            <a:avLst/>
          </a:prstGeom>
          <a:noFill/>
          <a:ln w="28575" cap="flat">
            <a:solidFill>
              <a:schemeClr val="accent5">
                <a:lumMod val="50000"/>
              </a:schemeClr>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New</a:t>
            </a:r>
            <a:r>
              <a:rPr kumimoji="0" lang="en-US" sz="1800" b="0" i="0" u="none" strike="noStrike" cap="none" spc="0" normalizeH="0" dirty="0" smtClean="0">
                <a:ln>
                  <a:noFill/>
                </a:ln>
                <a:solidFill>
                  <a:srgbClr val="000000"/>
                </a:solidFill>
                <a:effectLst/>
                <a:uFillTx/>
                <a:latin typeface="Arial"/>
                <a:ea typeface="Arial"/>
                <a:cs typeface="Arial"/>
                <a:sym typeface="Arial"/>
              </a:rPr>
              <a:t> File</a:t>
            </a: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lang="en-US" baseline="0" dirty="0" smtClean="0">
                <a:solidFill>
                  <a:srgbClr val="000000"/>
                </a:solidFill>
              </a:rPr>
              <a:t>Upload</a:t>
            </a:r>
            <a:r>
              <a:rPr lang="en-US" dirty="0" smtClean="0">
                <a:solidFill>
                  <a:srgbClr val="000000"/>
                </a:solidFill>
              </a:rPr>
              <a:t> (from outside app)</a:t>
            </a: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Scan</a:t>
            </a:r>
            <a:r>
              <a:rPr kumimoji="0" lang="en-US" sz="1800" b="0" i="0" u="none" strike="noStrike" cap="none" spc="0" normalizeH="0" dirty="0" smtClean="0">
                <a:ln>
                  <a:noFill/>
                </a:ln>
                <a:solidFill>
                  <a:srgbClr val="000000"/>
                </a:solidFill>
                <a:effectLst/>
                <a:uFillTx/>
                <a:latin typeface="Arial"/>
                <a:ea typeface="Arial"/>
                <a:cs typeface="Arial"/>
                <a:sym typeface="Arial"/>
              </a:rPr>
              <a:t> w/ Camera</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4" name="Rectangle 3"/>
          <p:cNvSpPr/>
          <p:nvPr/>
        </p:nvSpPr>
        <p:spPr>
          <a:xfrm rot="19045150">
            <a:off x="3011270" y="3135249"/>
            <a:ext cx="575468" cy="369330"/>
          </a:xfrm>
          <a:prstGeom prst="rect">
            <a:avLst/>
          </a:prstGeom>
          <a:solidFill>
            <a:srgbClr val="FFFFFF"/>
          </a:solidFill>
          <a:ln w="25400" cap="flat">
            <a:no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PDF</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46" name="Rectangle 45"/>
          <p:cNvSpPr/>
          <p:nvPr/>
        </p:nvSpPr>
        <p:spPr>
          <a:xfrm rot="19045150">
            <a:off x="3001053" y="4206067"/>
            <a:ext cx="575468" cy="369330"/>
          </a:xfrm>
          <a:prstGeom prst="rect">
            <a:avLst/>
          </a:prstGeom>
          <a:solidFill>
            <a:srgbClr val="FFFFFF"/>
          </a:solidFill>
          <a:ln w="25400" cap="flat">
            <a:no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XLS</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48" name="Picture 47"/>
          <p:cNvPicPr>
            <a:picLocks noChangeAspect="1"/>
          </p:cNvPicPr>
          <p:nvPr/>
        </p:nvPicPr>
        <p:blipFill rotWithShape="1">
          <a:blip r:embed="rId17">
            <a:extLst>
              <a:ext uri="{28A0092B-C50C-407E-A947-70E740481C1C}">
                <a14:useLocalDpi xmlns:a14="http://schemas.microsoft.com/office/drawing/2010/main" val="0"/>
              </a:ext>
            </a:extLst>
          </a:blip>
          <a:srcRect l="19048" t="21428"/>
          <a:stretch/>
        </p:blipFill>
        <p:spPr>
          <a:xfrm>
            <a:off x="1362870" y="4126112"/>
            <a:ext cx="431800" cy="419100"/>
          </a:xfrm>
          <a:prstGeom prst="rect">
            <a:avLst/>
          </a:prstGeom>
        </p:spPr>
      </p:pic>
      <p:sp>
        <p:nvSpPr>
          <p:cNvPr id="49" name="TextBox 48"/>
          <p:cNvSpPr txBox="1"/>
          <p:nvPr/>
        </p:nvSpPr>
        <p:spPr>
          <a:xfrm>
            <a:off x="3534863" y="1523728"/>
            <a:ext cx="1515254" cy="5232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1400" b="1" dirty="0" smtClean="0">
                <a:solidFill>
                  <a:srgbClr val="000000"/>
                </a:solidFill>
              </a:rPr>
              <a:t>Personal Profile/OMB</a:t>
            </a:r>
            <a:endParaRPr kumimoji="0" lang="en-US" sz="1400" b="1" i="0" u="none" strike="noStrike" cap="none" spc="0" normalizeH="0" baseline="0" dirty="0">
              <a:ln>
                <a:noFill/>
              </a:ln>
              <a:solidFill>
                <a:srgbClr val="000000"/>
              </a:solidFill>
              <a:effectLst/>
              <a:uFillTx/>
              <a:sym typeface="Arial"/>
            </a:endParaRPr>
          </a:p>
        </p:txBody>
      </p:sp>
      <p:pic>
        <p:nvPicPr>
          <p:cNvPr id="41" name="Picture 4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921787" y="2401656"/>
            <a:ext cx="510467" cy="510467"/>
          </a:xfrm>
          <a:prstGeom prst="rect">
            <a:avLst/>
          </a:prstGeom>
        </p:spPr>
      </p:pic>
    </p:spTree>
    <p:extLst>
      <p:ext uri="{BB962C8B-B14F-4D97-AF65-F5344CB8AC3E}">
        <p14:creationId xmlns:p14="http://schemas.microsoft.com/office/powerpoint/2010/main" val="10791407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2068779" y="3278471"/>
            <a:ext cx="548330" cy="546292"/>
          </a:xfrm>
          <a:prstGeom prst="rect">
            <a:avLst/>
          </a:prstGeom>
        </p:spPr>
      </p:pic>
      <p:sp>
        <p:nvSpPr>
          <p:cNvPr id="47" name="Rectangle 46"/>
          <p:cNvSpPr/>
          <p:nvPr/>
        </p:nvSpPr>
        <p:spPr>
          <a:xfrm>
            <a:off x="1" y="1424933"/>
            <a:ext cx="8830490" cy="5163697"/>
          </a:xfrm>
          <a:prstGeom prst="rect">
            <a:avLst/>
          </a:prstGeom>
          <a:solidFill>
            <a:srgbClr val="FFFFFF"/>
          </a:solidFill>
          <a:ln w="25400" cap="flat">
            <a:solidFill>
              <a:schemeClr val="tx1"/>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cxnSp>
        <p:nvCxnSpPr>
          <p:cNvPr id="7" name="Straight Connector 6"/>
          <p:cNvCxnSpPr/>
          <p:nvPr/>
        </p:nvCxnSpPr>
        <p:spPr>
          <a:xfrm>
            <a:off x="2707822" y="2145740"/>
            <a:ext cx="6122669"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pic>
        <p:nvPicPr>
          <p:cNvPr id="20" name="Picture 1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900739" y="1550215"/>
            <a:ext cx="885069" cy="495117"/>
          </a:xfrm>
          <a:prstGeom prst="rect">
            <a:avLst/>
          </a:prstGeom>
        </p:spPr>
      </p:pic>
      <p:sp>
        <p:nvSpPr>
          <p:cNvPr id="24" name="Shape 62"/>
          <p:cNvSpPr>
            <a:spLocks noGrp="1"/>
          </p:cNvSpPr>
          <p:nvPr>
            <p:ph type="title"/>
          </p:nvPr>
        </p:nvSpPr>
        <p:spPr>
          <a:xfrm>
            <a:off x="714375" y="397685"/>
            <a:ext cx="7658099" cy="717550"/>
          </a:xfrm>
          <a:prstGeom prst="rect">
            <a:avLst/>
          </a:prstGeom>
        </p:spPr>
        <p:txBody>
          <a:bodyPr lIns="0" tIns="0" rIns="0" bIns="0">
            <a:noAutofit/>
          </a:bodyPr>
          <a:lstStyle/>
          <a:p>
            <a:pPr lvl="0" algn="ctr">
              <a:defRPr sz="1800" b="0" i="0">
                <a:solidFill>
                  <a:srgbClr val="000000"/>
                </a:solidFill>
                <a:effectLst/>
              </a:defRPr>
            </a:pPr>
            <a:r>
              <a:rPr lang="en-US" sz="3200" b="1" i="1" dirty="0" smtClean="0">
                <a:solidFill>
                  <a:srgbClr val="000066"/>
                </a:solidFill>
                <a:effectLst>
                  <a:outerShdw blurRad="38100" dist="38100" dir="2700000" rotWithShape="0">
                    <a:srgbClr val="C0C0C0"/>
                  </a:outerShdw>
                </a:effectLst>
              </a:rPr>
              <a:t>Option#2 Web-App Home Screen (Home)</a:t>
            </a:r>
            <a:endParaRPr sz="3200" b="1" i="1" dirty="0">
              <a:solidFill>
                <a:srgbClr val="000066"/>
              </a:solidFill>
              <a:effectLst>
                <a:outerShdw blurRad="38100" dist="38100" dir="2700000" rotWithShape="0">
                  <a:srgbClr val="C0C0C0"/>
                </a:outerShdw>
              </a:effectLst>
            </a:endParaRPr>
          </a:p>
        </p:txBody>
      </p:sp>
      <p:pic>
        <p:nvPicPr>
          <p:cNvPr id="13" name="Picture 1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48029" y="1538749"/>
            <a:ext cx="458006" cy="493175"/>
          </a:xfrm>
          <a:prstGeom prst="rect">
            <a:avLst/>
          </a:prstGeom>
        </p:spPr>
      </p:pic>
      <p:cxnSp>
        <p:nvCxnSpPr>
          <p:cNvPr id="16" name="Straight Connector 15"/>
          <p:cNvCxnSpPr/>
          <p:nvPr/>
        </p:nvCxnSpPr>
        <p:spPr>
          <a:xfrm>
            <a:off x="2707822" y="2633004"/>
            <a:ext cx="6142210"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395498" y="2241445"/>
            <a:ext cx="311689" cy="329074"/>
          </a:xfrm>
          <a:prstGeom prst="rect">
            <a:avLst/>
          </a:prstGeom>
        </p:spPr>
      </p:pic>
      <p:pic>
        <p:nvPicPr>
          <p:cNvPr id="23" name="Picture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881120" y="2187571"/>
            <a:ext cx="431935" cy="445433"/>
          </a:xfrm>
          <a:prstGeom prst="rect">
            <a:avLst/>
          </a:prstGeom>
        </p:spPr>
      </p:pic>
      <p:pic>
        <p:nvPicPr>
          <p:cNvPr id="25" name="Picture 24"/>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437500" y="2178667"/>
            <a:ext cx="430334" cy="454337"/>
          </a:xfrm>
          <a:prstGeom prst="rect">
            <a:avLst/>
          </a:prstGeom>
        </p:spPr>
      </p:pic>
      <p:pic>
        <p:nvPicPr>
          <p:cNvPr id="17" name="Picture 1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881931" y="2790670"/>
            <a:ext cx="813710" cy="958370"/>
          </a:xfrm>
          <a:prstGeom prst="rect">
            <a:avLst/>
          </a:prstGeom>
        </p:spPr>
      </p:pic>
      <p:pic>
        <p:nvPicPr>
          <p:cNvPr id="18" name="Picture 1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881930" y="3859415"/>
            <a:ext cx="862249" cy="1015538"/>
          </a:xfrm>
          <a:prstGeom prst="rect">
            <a:avLst/>
          </a:prstGeom>
        </p:spPr>
      </p:pic>
      <p:pic>
        <p:nvPicPr>
          <p:cNvPr id="21" name="Picture 2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881120" y="4923215"/>
            <a:ext cx="862249" cy="1015538"/>
          </a:xfrm>
          <a:prstGeom prst="rect">
            <a:avLst/>
          </a:prstGeom>
        </p:spPr>
      </p:pic>
      <p:sp>
        <p:nvSpPr>
          <p:cNvPr id="27" name="TextBox 26"/>
          <p:cNvSpPr txBox="1"/>
          <p:nvPr/>
        </p:nvSpPr>
        <p:spPr>
          <a:xfrm>
            <a:off x="3743369" y="2813982"/>
            <a:ext cx="2744354" cy="923328"/>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File Name; </a:t>
            </a:r>
            <a:r>
              <a:rPr kumimoji="0" lang="en-US" sz="1800" b="0" i="0" u="none" strike="noStrike" cap="none" spc="0" normalizeH="0" baseline="0" dirty="0" smtClean="0">
                <a:ln>
                  <a:noFill/>
                </a:ln>
                <a:solidFill>
                  <a:srgbClr val="000000"/>
                </a:solidFill>
                <a:effectLst/>
                <a:uFillTx/>
                <a:latin typeface="Arial"/>
                <a:ea typeface="Arial"/>
                <a:cs typeface="Arial"/>
                <a:sym typeface="Arial"/>
              </a:rPr>
              <a:t>File</a:t>
            </a:r>
            <a:r>
              <a:rPr kumimoji="0" lang="en-US" sz="1800" b="0" i="0" u="none" strike="noStrike" cap="none" spc="0" normalizeH="0" dirty="0" smtClean="0">
                <a:ln>
                  <a:noFill/>
                </a:ln>
                <a:solidFill>
                  <a:srgbClr val="000000"/>
                </a:solidFill>
                <a:effectLst/>
                <a:uFillTx/>
                <a:latin typeface="Arial"/>
                <a:ea typeface="Arial"/>
                <a:cs typeface="Arial"/>
                <a:sym typeface="Arial"/>
              </a:rPr>
              <a:t> Type;</a:t>
            </a:r>
          </a:p>
          <a:p>
            <a:pPr marL="0" marR="0" indent="0" algn="l" defTabSz="914400" rtl="0" fontAlgn="auto" latinLnBrk="1" hangingPunct="0">
              <a:lnSpc>
                <a:spcPct val="100000"/>
              </a:lnSpc>
              <a:spcBef>
                <a:spcPts val="0"/>
              </a:spcBef>
              <a:spcAft>
                <a:spcPts val="0"/>
              </a:spcAft>
              <a:buClrTx/>
              <a:buSzTx/>
              <a:buFontTx/>
              <a:buNone/>
              <a:tabLst/>
            </a:pPr>
            <a:r>
              <a:rPr lang="en-US" baseline="0" dirty="0" smtClean="0">
                <a:solidFill>
                  <a:srgbClr val="000000"/>
                </a:solidFill>
              </a:rPr>
              <a:t>File</a:t>
            </a:r>
            <a:r>
              <a:rPr lang="en-US" dirty="0" smtClean="0">
                <a:solidFill>
                  <a:srgbClr val="000000"/>
                </a:solidFill>
              </a:rPr>
              <a:t> Size; Date Created;</a:t>
            </a:r>
          </a:p>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Created</a:t>
            </a:r>
            <a:r>
              <a:rPr kumimoji="0" lang="en-US" sz="1800" b="0" i="0" u="none" strike="noStrike" cap="none" spc="0" normalizeH="0" dirty="0" smtClean="0">
                <a:ln>
                  <a:noFill/>
                </a:ln>
                <a:solidFill>
                  <a:srgbClr val="000000"/>
                </a:solidFill>
                <a:effectLst/>
                <a:uFillTx/>
                <a:latin typeface="Arial"/>
                <a:ea typeface="Arial"/>
                <a:cs typeface="Arial"/>
                <a:sym typeface="Arial"/>
              </a:rPr>
              <a:t> By</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pic>
        <p:nvPicPr>
          <p:cNvPr id="28" name="Picture 2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900739" y="1550215"/>
            <a:ext cx="885069" cy="495117"/>
          </a:xfrm>
          <a:prstGeom prst="rect">
            <a:avLst/>
          </a:prstGeom>
        </p:spPr>
      </p:pic>
      <p:pic>
        <p:nvPicPr>
          <p:cNvPr id="31" name="Picture 30"/>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351601" y="1524826"/>
            <a:ext cx="549138" cy="549138"/>
          </a:xfrm>
          <a:prstGeom prst="rect">
            <a:avLst/>
          </a:prstGeom>
        </p:spPr>
      </p:pic>
      <p:sp>
        <p:nvSpPr>
          <p:cNvPr id="39" name="TextBox 38"/>
          <p:cNvSpPr txBox="1"/>
          <p:nvPr/>
        </p:nvSpPr>
        <p:spPr>
          <a:xfrm>
            <a:off x="74185" y="1510768"/>
            <a:ext cx="2643407" cy="5078311"/>
          </a:xfrm>
          <a:prstGeom prst="rect">
            <a:avLst/>
          </a:prstGeom>
          <a:noFill/>
          <a:ln w="28575"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charset="0"/>
              <a:buChar char="•"/>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Change profiles</a:t>
            </a: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lang="en-US" dirty="0" smtClean="0">
                <a:solidFill>
                  <a:srgbClr val="000000"/>
                </a:solidFill>
              </a:rPr>
              <a:t>Mailbox</a:t>
            </a: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smtClean="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lang="en-US" dirty="0" smtClean="0">
                <a:solidFill>
                  <a:srgbClr val="000000"/>
                </a:solidFill>
              </a:rPr>
              <a:t>Favorite Files</a:t>
            </a: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smtClean="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lang="en-US" dirty="0" smtClean="0">
                <a:solidFill>
                  <a:srgbClr val="000000"/>
                </a:solidFill>
              </a:rPr>
              <a:t>Local/Saved Files</a:t>
            </a: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smtClean="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Settings</a:t>
            </a: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a:solidFill>
                <a:srgbClr val="000000"/>
              </a:solidFil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a:p>
            <a:pPr marL="285750" marR="0" indent="-285750" algn="l" defTabSz="914400" rtl="0" fontAlgn="auto" latinLnBrk="1" hangingPunct="0">
              <a:lnSpc>
                <a:spcPct val="100000"/>
              </a:lnSpc>
              <a:spcBef>
                <a:spcPts val="0"/>
              </a:spcBef>
              <a:spcAft>
                <a:spcPts val="0"/>
              </a:spcAft>
              <a:buClrTx/>
              <a:buSzTx/>
              <a:buFont typeface="Arial" charset="0"/>
              <a:buChar char="•"/>
              <a:tabLst/>
            </a:pPr>
            <a:endParaRPr lang="en-US" dirty="0">
              <a:solidFill>
                <a:srgbClr val="000000"/>
              </a:solidFill>
            </a:endParaRPr>
          </a:p>
        </p:txBody>
      </p:sp>
      <p:pic>
        <p:nvPicPr>
          <p:cNvPr id="40" name="Picture 3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2151171" y="2081281"/>
            <a:ext cx="491570" cy="403855"/>
          </a:xfrm>
          <a:prstGeom prst="rect">
            <a:avLst/>
          </a:prstGeom>
        </p:spPr>
      </p:pic>
      <p:pic>
        <p:nvPicPr>
          <p:cNvPr id="42" name="Picture 41"/>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2029138" y="1550215"/>
            <a:ext cx="599256" cy="544200"/>
          </a:xfrm>
          <a:prstGeom prst="rect">
            <a:avLst/>
          </a:prstGeom>
        </p:spPr>
      </p:pic>
      <p:pic>
        <p:nvPicPr>
          <p:cNvPr id="43" name="Picture 42"/>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177564" y="2676868"/>
            <a:ext cx="379666" cy="501445"/>
          </a:xfrm>
          <a:prstGeom prst="rect">
            <a:avLst/>
          </a:prstGeom>
        </p:spPr>
      </p:pic>
      <p:sp>
        <p:nvSpPr>
          <p:cNvPr id="4" name="Rectangle 3"/>
          <p:cNvSpPr/>
          <p:nvPr/>
        </p:nvSpPr>
        <p:spPr>
          <a:xfrm rot="19045150">
            <a:off x="3011270" y="3135249"/>
            <a:ext cx="575468" cy="369330"/>
          </a:xfrm>
          <a:prstGeom prst="rect">
            <a:avLst/>
          </a:prstGeom>
          <a:solidFill>
            <a:srgbClr val="FFFFFF"/>
          </a:solidFill>
          <a:ln w="25400" cap="flat">
            <a:no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PDF</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46" name="Rectangle 45"/>
          <p:cNvSpPr/>
          <p:nvPr/>
        </p:nvSpPr>
        <p:spPr>
          <a:xfrm rot="19045150">
            <a:off x="3001053" y="4206067"/>
            <a:ext cx="575468" cy="369330"/>
          </a:xfrm>
          <a:prstGeom prst="rect">
            <a:avLst/>
          </a:prstGeom>
          <a:solidFill>
            <a:srgbClr val="FFFFFF"/>
          </a:solidFill>
          <a:ln w="25400" cap="flat">
            <a:no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XLS</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48" name="Picture 47"/>
          <p:cNvPicPr>
            <a:picLocks noChangeAspect="1"/>
          </p:cNvPicPr>
          <p:nvPr/>
        </p:nvPicPr>
        <p:blipFill rotWithShape="1">
          <a:blip r:embed="rId15">
            <a:extLst>
              <a:ext uri="{28A0092B-C50C-407E-A947-70E740481C1C}">
                <a14:useLocalDpi xmlns:a14="http://schemas.microsoft.com/office/drawing/2010/main" val="0"/>
              </a:ext>
            </a:extLst>
          </a:blip>
          <a:srcRect l="19048" t="21428"/>
          <a:stretch/>
        </p:blipFill>
        <p:spPr>
          <a:xfrm>
            <a:off x="1358451" y="3623792"/>
            <a:ext cx="431800" cy="419100"/>
          </a:xfrm>
          <a:prstGeom prst="rect">
            <a:avLst/>
          </a:prstGeom>
        </p:spPr>
      </p:pic>
      <p:sp>
        <p:nvSpPr>
          <p:cNvPr id="49" name="TextBox 48"/>
          <p:cNvSpPr txBox="1"/>
          <p:nvPr/>
        </p:nvSpPr>
        <p:spPr>
          <a:xfrm>
            <a:off x="2790519" y="1575728"/>
            <a:ext cx="363133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dirty="0" smtClean="0">
                <a:solidFill>
                  <a:srgbClr val="000000"/>
                </a:solidFill>
              </a:rPr>
              <a:t>Personal Profile/OMB</a:t>
            </a:r>
            <a:endParaRPr kumimoji="0" lang="en-US" b="1" i="0" u="none" strike="noStrike" cap="none" spc="0" normalizeH="0" baseline="0" dirty="0">
              <a:ln>
                <a:noFill/>
              </a:ln>
              <a:solidFill>
                <a:srgbClr val="000000"/>
              </a:solidFill>
              <a:effectLst/>
              <a:uFillTx/>
              <a:sym typeface="Arial"/>
            </a:endParaRPr>
          </a:p>
        </p:txBody>
      </p:sp>
      <p:sp>
        <p:nvSpPr>
          <p:cNvPr id="11" name="TextBox 10"/>
          <p:cNvSpPr txBox="1"/>
          <p:nvPr/>
        </p:nvSpPr>
        <p:spPr>
          <a:xfrm>
            <a:off x="7173915" y="6031195"/>
            <a:ext cx="1533272" cy="369330"/>
          </a:xfrm>
          <a:prstGeom prst="rect">
            <a:avLst/>
          </a:prstGeom>
          <a:no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ADD FILE(S)</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93075051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Shape 54"/>
          <p:cNvSpPr>
            <a:spLocks noGrp="1"/>
          </p:cNvSpPr>
          <p:nvPr>
            <p:ph type="title"/>
          </p:nvPr>
        </p:nvSpPr>
        <p:spPr>
          <a:xfrm>
            <a:off x="609600" y="1600200"/>
            <a:ext cx="7772400" cy="1362075"/>
          </a:xfrm>
          <a:prstGeom prst="rect">
            <a:avLst/>
          </a:prstGeom>
        </p:spPr>
        <p:txBody>
          <a:bodyPr lIns="0" tIns="0" rIns="0" bIns="0">
            <a:normAutofit/>
          </a:bodyPr>
          <a:lstStyle/>
          <a:p>
            <a:pPr lvl="0" algn="ctr">
              <a:defRPr sz="1800" b="0" i="0" cap="none">
                <a:solidFill>
                  <a:srgbClr val="000000"/>
                </a:solidFill>
                <a:effectLst/>
              </a:defRPr>
            </a:pPr>
            <a:r>
              <a:rPr lang="en-US" sz="4000" b="1" i="1" cap="small" dirty="0" err="1" smtClean="0">
                <a:solidFill>
                  <a:srgbClr val="000066"/>
                </a:solidFill>
              </a:rPr>
              <a:t>a.l.f.a</a:t>
            </a:r>
            <a:r>
              <a:rPr lang="en-US" sz="4000" b="1" i="1" cap="small" dirty="0" smtClean="0">
                <a:solidFill>
                  <a:srgbClr val="000066"/>
                </a:solidFill>
              </a:rPr>
              <a:t> - Anytime logistics forms anywhere</a:t>
            </a:r>
            <a:endParaRPr sz="4000" b="1" i="1" dirty="0">
              <a:solidFill>
                <a:srgbClr val="000066"/>
              </a:solidFill>
            </a:endParaRPr>
          </a:p>
        </p:txBody>
      </p:sp>
      <p:sp>
        <p:nvSpPr>
          <p:cNvPr id="55" name="Shape 55"/>
          <p:cNvSpPr/>
          <p:nvPr/>
        </p:nvSpPr>
        <p:spPr>
          <a:xfrm>
            <a:off x="3261470" y="3320534"/>
            <a:ext cx="259301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lgn="ctr"/>
            <a:r>
              <a:rPr lang="en-US" dirty="0" smtClean="0">
                <a:solidFill>
                  <a:srgbClr val="000067"/>
                </a:solidFill>
                <a:latin typeface="Arial Bold"/>
                <a:ea typeface="Arial Bold"/>
                <a:cs typeface="Arial Bold"/>
                <a:sym typeface="Arial Bold"/>
              </a:rPr>
              <a:t>1st</a:t>
            </a:r>
            <a:r>
              <a:rPr dirty="0" smtClean="0">
                <a:solidFill>
                  <a:srgbClr val="000067"/>
                </a:solidFill>
                <a:latin typeface="Arial Bold"/>
                <a:ea typeface="Arial Bold"/>
                <a:cs typeface="Arial Bold"/>
                <a:sym typeface="Arial Bold"/>
              </a:rPr>
              <a:t>Lt </a:t>
            </a:r>
            <a:r>
              <a:rPr lang="en-US" dirty="0" smtClean="0">
                <a:solidFill>
                  <a:srgbClr val="000067"/>
                </a:solidFill>
                <a:latin typeface="Arial Bold"/>
                <a:ea typeface="Arial Bold"/>
                <a:cs typeface="Arial Bold"/>
                <a:sym typeface="Arial Bold"/>
              </a:rPr>
              <a:t>O. D. </a:t>
            </a:r>
            <a:r>
              <a:rPr dirty="0" smtClean="0">
                <a:solidFill>
                  <a:srgbClr val="000067"/>
                </a:solidFill>
                <a:latin typeface="Arial Bold"/>
                <a:ea typeface="Arial Bold"/>
                <a:cs typeface="Arial Bold"/>
                <a:sym typeface="Arial Bold"/>
              </a:rPr>
              <a:t>Grandisson</a:t>
            </a:r>
            <a:endParaRPr dirty="0">
              <a:solidFill>
                <a:srgbClr val="FFFFFF"/>
              </a:solidFill>
            </a:endParaRPr>
          </a:p>
          <a:p>
            <a:pPr lvl="0" algn="ctr"/>
            <a:r>
              <a:rPr dirty="0">
                <a:solidFill>
                  <a:srgbClr val="000067"/>
                </a:solidFill>
                <a:latin typeface="Arial Bold"/>
                <a:ea typeface="Arial Bold"/>
                <a:cs typeface="Arial Bold"/>
                <a:sym typeface="Arial Bold"/>
              </a:rPr>
              <a:t> </a:t>
            </a:r>
          </a:p>
        </p:txBody>
      </p:sp>
      <p:sp>
        <p:nvSpPr>
          <p:cNvPr id="56" name="Shape 56"/>
          <p:cNvSpPr/>
          <p:nvPr/>
        </p:nvSpPr>
        <p:spPr>
          <a:xfrm>
            <a:off x="2332313" y="4459068"/>
            <a:ext cx="4461382" cy="3506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a:solidFill>
                  <a:srgbClr val="000067"/>
                </a:solidFill>
                <a:latin typeface="Arial Bold"/>
                <a:ea typeface="Arial Bold"/>
                <a:cs typeface="Arial Bold"/>
                <a:sym typeface="Arial Bold"/>
              </a:defRPr>
            </a:lvl1pPr>
          </a:lstStyle>
          <a:p>
            <a:pPr lvl="0">
              <a:defRPr>
                <a:solidFill>
                  <a:srgbClr val="000000"/>
                </a:solidFill>
              </a:defRPr>
            </a:pPr>
            <a:r>
              <a:rPr>
                <a:solidFill>
                  <a:srgbClr val="000067"/>
                </a:solidFill>
              </a:rPr>
              <a:t>The overall classification of this brief is:</a:t>
            </a:r>
          </a:p>
        </p:txBody>
      </p:sp>
      <p:sp>
        <p:nvSpPr>
          <p:cNvPr id="57" name="Shape 57"/>
          <p:cNvSpPr/>
          <p:nvPr/>
        </p:nvSpPr>
        <p:spPr>
          <a:xfrm>
            <a:off x="3124200" y="4948535"/>
            <a:ext cx="2895600" cy="43706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400">
                <a:solidFill>
                  <a:srgbClr val="006600"/>
                </a:solidFill>
                <a:latin typeface="Arial Bold"/>
                <a:ea typeface="Arial Bold"/>
                <a:cs typeface="Arial Bold"/>
                <a:sym typeface="Arial Bold"/>
              </a:defRPr>
            </a:lvl1pPr>
          </a:lstStyle>
          <a:p>
            <a:pPr lvl="0">
              <a:defRPr sz="1800">
                <a:solidFill>
                  <a:srgbClr val="000000"/>
                </a:solidFill>
              </a:defRPr>
            </a:pPr>
            <a:r>
              <a:rPr sz="2400">
                <a:solidFill>
                  <a:srgbClr val="006600"/>
                </a:solidFill>
              </a:rPr>
              <a:t>UNCLASSIFIED</a:t>
            </a:r>
          </a:p>
        </p:txBody>
      </p:sp>
      <p:sp>
        <p:nvSpPr>
          <p:cNvPr id="58" name="Shape 58"/>
          <p:cNvSpPr/>
          <p:nvPr/>
        </p:nvSpPr>
        <p:spPr>
          <a:xfrm>
            <a:off x="4458394" y="304800"/>
            <a:ext cx="220571"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i="1">
                <a:solidFill>
                  <a:srgbClr val="00005E"/>
                </a:solidFill>
              </a:defRPr>
            </a:lvl1pPr>
          </a:lstStyle>
          <a:p>
            <a:pPr lvl="0">
              <a:defRPr sz="1800" b="0" i="0">
                <a:solidFill>
                  <a:srgbClr val="000000"/>
                </a:solidFill>
              </a:defRPr>
            </a:pPr>
            <a:r>
              <a:rPr lang="en-US" sz="3600" b="1" i="1" dirty="0" smtClean="0">
                <a:solidFill>
                  <a:srgbClr val="00005E"/>
                </a:solidFill>
              </a:rPr>
              <a:t> </a:t>
            </a:r>
            <a:endParaRPr sz="3600" b="1" i="1" dirty="0">
              <a:solidFill>
                <a:srgbClr val="00005E"/>
              </a:solidFill>
            </a:endParaRPr>
          </a:p>
        </p:txBody>
      </p:sp>
    </p:spTree>
    <p:extLst>
      <p:ext uri="{BB962C8B-B14F-4D97-AF65-F5344CB8AC3E}">
        <p14:creationId xmlns:p14="http://schemas.microsoft.com/office/powerpoint/2010/main" val="56026654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a:xfrm>
            <a:off x="2738944" y="1346288"/>
            <a:ext cx="3989627" cy="5341895"/>
          </a:xfrm>
          <a:prstGeom prst="rect">
            <a:avLst/>
          </a:prstGeom>
          <a:solidFill>
            <a:srgbClr val="FFFFFF"/>
          </a:solidFill>
          <a:ln w="25400" cap="flat">
            <a:solidFill>
              <a:schemeClr val="tx1"/>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cxnSp>
        <p:nvCxnSpPr>
          <p:cNvPr id="7" name="Straight Connector 6"/>
          <p:cNvCxnSpPr/>
          <p:nvPr/>
        </p:nvCxnSpPr>
        <p:spPr>
          <a:xfrm>
            <a:off x="2732768" y="5776885"/>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4" name="Shape 62"/>
          <p:cNvSpPr>
            <a:spLocks noGrp="1"/>
          </p:cNvSpPr>
          <p:nvPr>
            <p:ph type="title"/>
          </p:nvPr>
        </p:nvSpPr>
        <p:spPr>
          <a:xfrm>
            <a:off x="714375" y="397685"/>
            <a:ext cx="7658099" cy="717550"/>
          </a:xfrm>
          <a:prstGeom prst="rect">
            <a:avLst/>
          </a:prstGeom>
        </p:spPr>
        <p:txBody>
          <a:bodyPr lIns="0" tIns="0" rIns="0" bIns="0">
            <a:normAutofit/>
          </a:bodyPr>
          <a:lstStyle/>
          <a:p>
            <a:pPr lvl="0" algn="ctr">
              <a:defRPr sz="1800" b="0" i="0">
                <a:solidFill>
                  <a:srgbClr val="000000"/>
                </a:solidFill>
                <a:effectLst/>
              </a:defRPr>
            </a:pPr>
            <a:r>
              <a:rPr lang="en-US" sz="3600" b="1" i="1" dirty="0" smtClean="0">
                <a:solidFill>
                  <a:srgbClr val="000066"/>
                </a:solidFill>
                <a:effectLst>
                  <a:outerShdw blurRad="38100" dist="38100" dir="2700000" rotWithShape="0">
                    <a:srgbClr val="C0C0C0"/>
                  </a:outerShdw>
                </a:effectLst>
              </a:rPr>
              <a:t>GCSS MOBILE ONE WAY UPDATE</a:t>
            </a:r>
            <a:endParaRPr sz="3600" b="1" i="1" dirty="0">
              <a:solidFill>
                <a:srgbClr val="000066"/>
              </a:solidFill>
              <a:effectLst>
                <a:outerShdw blurRad="38100" dist="38100" dir="2700000" rotWithShape="0">
                  <a:srgbClr val="C0C0C0"/>
                </a:outerShdw>
              </a:effectLst>
            </a:endParaRPr>
          </a:p>
        </p:txBody>
      </p:sp>
      <p:cxnSp>
        <p:nvCxnSpPr>
          <p:cNvPr id="16" name="Straight Connector 15"/>
          <p:cNvCxnSpPr/>
          <p:nvPr/>
        </p:nvCxnSpPr>
        <p:spPr>
          <a:xfrm>
            <a:off x="2738944" y="1759612"/>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7" name="TextBox 26"/>
          <p:cNvSpPr txBox="1"/>
          <p:nvPr/>
        </p:nvSpPr>
        <p:spPr>
          <a:xfrm>
            <a:off x="3830767" y="2366355"/>
            <a:ext cx="2744354" cy="369330"/>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49" name="TextBox 48"/>
          <p:cNvSpPr txBox="1"/>
          <p:nvPr/>
        </p:nvSpPr>
        <p:spPr>
          <a:xfrm>
            <a:off x="3007248" y="1385143"/>
            <a:ext cx="4273545" cy="3385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1600" b="1" dirty="0" smtClean="0">
                <a:solidFill>
                  <a:srgbClr val="000000"/>
                </a:solidFill>
              </a:rPr>
              <a:t>GCSS MOBILE ONE WAY UPDATE</a:t>
            </a:r>
            <a:endParaRPr kumimoji="0" lang="en-US" sz="1600" b="1" i="0" u="none" strike="noStrike" cap="none" spc="0" normalizeH="0" baseline="0" dirty="0">
              <a:ln>
                <a:noFill/>
              </a:ln>
              <a:solidFill>
                <a:srgbClr val="000000"/>
              </a:solidFill>
              <a:effectLst/>
              <a:uFillTx/>
              <a:sym typeface="Arial"/>
            </a:endParaRPr>
          </a:p>
        </p:txBody>
      </p:sp>
      <p:sp>
        <p:nvSpPr>
          <p:cNvPr id="41" name="TextBox 40"/>
          <p:cNvSpPr txBox="1"/>
          <p:nvPr/>
        </p:nvSpPr>
        <p:spPr>
          <a:xfrm>
            <a:off x="2803675" y="2366355"/>
            <a:ext cx="221989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dirty="0" smtClean="0">
                <a:solidFill>
                  <a:srgbClr val="000000"/>
                </a:solidFill>
              </a:rPr>
              <a:t>RUC</a:t>
            </a:r>
            <a:endParaRPr kumimoji="0" lang="en-US" b="1" i="0" u="none" strike="noStrike" cap="none" spc="0" normalizeH="0" baseline="0" dirty="0">
              <a:ln>
                <a:noFill/>
              </a:ln>
              <a:solidFill>
                <a:srgbClr val="000000"/>
              </a:solidFill>
              <a:effectLst/>
              <a:uFillTx/>
              <a:sym typeface="Arial"/>
            </a:endParaRPr>
          </a:p>
        </p:txBody>
      </p:sp>
      <p:cxnSp>
        <p:nvCxnSpPr>
          <p:cNvPr id="50" name="Straight Connector 49"/>
          <p:cNvCxnSpPr/>
          <p:nvPr/>
        </p:nvCxnSpPr>
        <p:spPr>
          <a:xfrm>
            <a:off x="2738944" y="2789822"/>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51" name="TextBox 50"/>
          <p:cNvSpPr txBox="1"/>
          <p:nvPr/>
        </p:nvSpPr>
        <p:spPr>
          <a:xfrm>
            <a:off x="3813036" y="2907304"/>
            <a:ext cx="2744354" cy="369330"/>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52" name="TextBox 51"/>
          <p:cNvSpPr txBox="1"/>
          <p:nvPr/>
        </p:nvSpPr>
        <p:spPr>
          <a:xfrm>
            <a:off x="2738944" y="2940963"/>
            <a:ext cx="221989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dirty="0" smtClean="0">
                <a:solidFill>
                  <a:srgbClr val="000000"/>
                </a:solidFill>
              </a:rPr>
              <a:t>TAMCN</a:t>
            </a:r>
            <a:endParaRPr kumimoji="0" lang="en-US" b="1" i="0" u="none" strike="noStrike" cap="none" spc="0" normalizeH="0" baseline="0" dirty="0">
              <a:ln>
                <a:noFill/>
              </a:ln>
              <a:solidFill>
                <a:srgbClr val="000000"/>
              </a:solidFill>
              <a:effectLst/>
              <a:uFillTx/>
              <a:sym typeface="Arial"/>
            </a:endParaRPr>
          </a:p>
        </p:txBody>
      </p:sp>
      <p:cxnSp>
        <p:nvCxnSpPr>
          <p:cNvPr id="53" name="Straight Connector 52"/>
          <p:cNvCxnSpPr/>
          <p:nvPr/>
        </p:nvCxnSpPr>
        <p:spPr>
          <a:xfrm>
            <a:off x="2738944" y="3386898"/>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54" name="TextBox 53"/>
          <p:cNvSpPr txBox="1"/>
          <p:nvPr/>
        </p:nvSpPr>
        <p:spPr>
          <a:xfrm>
            <a:off x="3813036" y="3480162"/>
            <a:ext cx="2744354" cy="369330"/>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55" name="TextBox 54"/>
          <p:cNvSpPr txBox="1"/>
          <p:nvPr/>
        </p:nvSpPr>
        <p:spPr>
          <a:xfrm>
            <a:off x="2909502" y="3490157"/>
            <a:ext cx="221989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dirty="0" smtClean="0">
                <a:solidFill>
                  <a:srgbClr val="000000"/>
                </a:solidFill>
              </a:rPr>
              <a:t>S/N</a:t>
            </a:r>
            <a:endParaRPr kumimoji="0" lang="en-US" sz="1400" b="1" i="0" u="none" strike="noStrike" cap="none" spc="0" normalizeH="0" baseline="0" dirty="0">
              <a:ln>
                <a:noFill/>
              </a:ln>
              <a:solidFill>
                <a:srgbClr val="000000"/>
              </a:solidFill>
              <a:effectLst/>
              <a:uFillTx/>
              <a:sym typeface="Arial"/>
            </a:endParaRPr>
          </a:p>
        </p:txBody>
      </p:sp>
      <p:cxnSp>
        <p:nvCxnSpPr>
          <p:cNvPr id="56" name="Straight Connector 55"/>
          <p:cNvCxnSpPr/>
          <p:nvPr/>
        </p:nvCxnSpPr>
        <p:spPr>
          <a:xfrm>
            <a:off x="2732768" y="4434530"/>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57" name="TextBox 56"/>
          <p:cNvSpPr txBox="1"/>
          <p:nvPr/>
        </p:nvSpPr>
        <p:spPr>
          <a:xfrm>
            <a:off x="4683840" y="4530462"/>
            <a:ext cx="1855817" cy="379324"/>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YYYYMMMDD</a:t>
            </a:r>
          </a:p>
        </p:txBody>
      </p:sp>
      <p:sp>
        <p:nvSpPr>
          <p:cNvPr id="58" name="TextBox 57"/>
          <p:cNvSpPr txBox="1"/>
          <p:nvPr/>
        </p:nvSpPr>
        <p:spPr>
          <a:xfrm>
            <a:off x="2768212" y="4530462"/>
            <a:ext cx="221989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dirty="0" smtClean="0">
                <a:solidFill>
                  <a:srgbClr val="000000"/>
                </a:solidFill>
              </a:rPr>
              <a:t>CAL/MOD DATE</a:t>
            </a:r>
            <a:endParaRPr kumimoji="0" lang="en-US" b="1" i="0" u="none" strike="noStrike" cap="none" spc="0" normalizeH="0" baseline="0" dirty="0">
              <a:ln>
                <a:noFill/>
              </a:ln>
              <a:solidFill>
                <a:srgbClr val="000000"/>
              </a:solidFill>
              <a:effectLst/>
              <a:uFillTx/>
              <a:sym typeface="Arial"/>
            </a:endParaRPr>
          </a:p>
        </p:txBody>
      </p:sp>
      <p:cxnSp>
        <p:nvCxnSpPr>
          <p:cNvPr id="59" name="Straight Connector 58"/>
          <p:cNvCxnSpPr/>
          <p:nvPr/>
        </p:nvCxnSpPr>
        <p:spPr>
          <a:xfrm>
            <a:off x="2753565" y="4981621"/>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60" name="TextBox 59"/>
          <p:cNvSpPr txBox="1"/>
          <p:nvPr/>
        </p:nvSpPr>
        <p:spPr>
          <a:xfrm>
            <a:off x="5618205" y="5089755"/>
            <a:ext cx="939184" cy="555869"/>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61" name="TextBox 60"/>
          <p:cNvSpPr txBox="1"/>
          <p:nvPr/>
        </p:nvSpPr>
        <p:spPr>
          <a:xfrm>
            <a:off x="2723804" y="5017963"/>
            <a:ext cx="2873604" cy="523218"/>
          </a:xfrm>
          <a:prstGeom prst="rect">
            <a:avLst/>
          </a:prstGeom>
          <a:noFill/>
          <a:ln w="285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1400" b="1" dirty="0" smtClean="0">
                <a:solidFill>
                  <a:srgbClr val="000000"/>
                </a:solidFill>
              </a:rPr>
              <a:t>NEXT CAL DATE/NEW MILES/MOD STATUS/NEXT EOTC DATE</a:t>
            </a:r>
            <a:endParaRPr kumimoji="0" lang="en-US" sz="1400" b="1" i="0" u="none" strike="noStrike" cap="none" spc="0" normalizeH="0" baseline="0" dirty="0">
              <a:ln>
                <a:noFill/>
              </a:ln>
              <a:solidFill>
                <a:srgbClr val="000000"/>
              </a:solidFill>
              <a:effectLst/>
              <a:uFillTx/>
              <a:sym typeface="Arial"/>
            </a:endParaRPr>
          </a:p>
        </p:txBody>
      </p:sp>
      <p:cxnSp>
        <p:nvCxnSpPr>
          <p:cNvPr id="21" name="Straight Connector 20"/>
          <p:cNvCxnSpPr/>
          <p:nvPr/>
        </p:nvCxnSpPr>
        <p:spPr>
          <a:xfrm>
            <a:off x="2738944" y="2274675"/>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2" name="TextBox 21"/>
          <p:cNvSpPr txBox="1"/>
          <p:nvPr/>
        </p:nvSpPr>
        <p:spPr>
          <a:xfrm>
            <a:off x="3606907" y="1830888"/>
            <a:ext cx="2259875" cy="338552"/>
          </a:xfrm>
          <a:prstGeom prst="rect">
            <a:avLst/>
          </a:prstGeom>
          <a:noFill/>
          <a:ln w="28575" cap="flat">
            <a:solidFill>
              <a:schemeClr val="tx1"/>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600" dirty="0" smtClean="0">
                <a:solidFill>
                  <a:srgbClr val="000000"/>
                </a:solidFill>
              </a:rPr>
              <a:t>CAL | MOD | PMCS</a:t>
            </a:r>
            <a:endParaRPr kumimoji="0" lang="en-US" sz="16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23" name="TextBox 22"/>
          <p:cNvSpPr txBox="1"/>
          <p:nvPr/>
        </p:nvSpPr>
        <p:spPr>
          <a:xfrm>
            <a:off x="79513" y="1785483"/>
            <a:ext cx="2641700" cy="369330"/>
          </a:xfrm>
          <a:prstGeom prst="rect">
            <a:avLst/>
          </a:prstGeom>
          <a:noFill/>
          <a:ln w="28575" cap="flat">
            <a:solidFill>
              <a:srgbClr val="7030A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User selects one option</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25" name="TextBox 24"/>
          <p:cNvSpPr txBox="1"/>
          <p:nvPr/>
        </p:nvSpPr>
        <p:spPr>
          <a:xfrm>
            <a:off x="3398264" y="1814724"/>
            <a:ext cx="2641700" cy="369330"/>
          </a:xfrm>
          <a:prstGeom prst="rect">
            <a:avLst/>
          </a:prstGeom>
          <a:noFill/>
          <a:ln w="28575" cap="flat">
            <a:solidFill>
              <a:srgbClr val="7030A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26" name="TextBox 25"/>
          <p:cNvSpPr txBox="1"/>
          <p:nvPr/>
        </p:nvSpPr>
        <p:spPr>
          <a:xfrm>
            <a:off x="71107" y="4318419"/>
            <a:ext cx="2417130" cy="646329"/>
          </a:xfrm>
          <a:prstGeom prst="rect">
            <a:avLst/>
          </a:prstGeom>
          <a:noFill/>
          <a:ln w="28575" cap="flat">
            <a:solidFill>
              <a:srgbClr val="0070C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Options would vary by option selected </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cxnSp>
        <p:nvCxnSpPr>
          <p:cNvPr id="30" name="Straight Connector 29"/>
          <p:cNvCxnSpPr/>
          <p:nvPr/>
        </p:nvCxnSpPr>
        <p:spPr>
          <a:xfrm>
            <a:off x="2753565" y="3918278"/>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1" name="TextBox 30"/>
          <p:cNvSpPr txBox="1"/>
          <p:nvPr/>
        </p:nvSpPr>
        <p:spPr>
          <a:xfrm>
            <a:off x="3827657" y="4011542"/>
            <a:ext cx="2744354" cy="369330"/>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2" name="TextBox 31"/>
          <p:cNvSpPr txBox="1"/>
          <p:nvPr/>
        </p:nvSpPr>
        <p:spPr>
          <a:xfrm>
            <a:off x="2924123" y="4021537"/>
            <a:ext cx="221989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dirty="0" smtClean="0">
                <a:solidFill>
                  <a:srgbClr val="000000"/>
                </a:solidFill>
              </a:rPr>
              <a:t>S/R #</a:t>
            </a:r>
            <a:endParaRPr kumimoji="0" lang="en-US" sz="1400" b="1" i="0" u="none" strike="noStrike" cap="none" spc="0" normalizeH="0" baseline="0" dirty="0">
              <a:ln>
                <a:noFill/>
              </a:ln>
              <a:solidFill>
                <a:srgbClr val="000000"/>
              </a:solidFill>
              <a:effectLst/>
              <a:uFillTx/>
              <a:sym typeface="Arial"/>
            </a:endParaRPr>
          </a:p>
        </p:txBody>
      </p:sp>
      <p:sp>
        <p:nvSpPr>
          <p:cNvPr id="33" name="TextBox 32"/>
          <p:cNvSpPr txBox="1"/>
          <p:nvPr/>
        </p:nvSpPr>
        <p:spPr>
          <a:xfrm>
            <a:off x="2822069" y="5901103"/>
            <a:ext cx="3044713" cy="307775"/>
          </a:xfrm>
          <a:prstGeom prst="rect">
            <a:avLst/>
          </a:prstGeom>
          <a:noFill/>
          <a:ln w="285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1400" b="1" dirty="0" smtClean="0">
                <a:solidFill>
                  <a:srgbClr val="000000"/>
                </a:solidFill>
              </a:rPr>
              <a:t>PROBLEM SUMMARY UPDATE</a:t>
            </a:r>
            <a:endParaRPr kumimoji="0" lang="en-US" sz="1400" b="1" i="0" u="none" strike="noStrike" cap="none" spc="0" normalizeH="0" baseline="0" dirty="0">
              <a:ln>
                <a:noFill/>
              </a:ln>
              <a:solidFill>
                <a:srgbClr val="000000"/>
              </a:solidFill>
              <a:effectLst/>
              <a:uFillTx/>
              <a:sym typeface="Arial"/>
            </a:endParaRPr>
          </a:p>
        </p:txBody>
      </p:sp>
      <p:sp>
        <p:nvSpPr>
          <p:cNvPr id="35" name="TextBox 34"/>
          <p:cNvSpPr txBox="1"/>
          <p:nvPr/>
        </p:nvSpPr>
        <p:spPr>
          <a:xfrm>
            <a:off x="2862432" y="6385405"/>
            <a:ext cx="3821556" cy="307775"/>
          </a:xfrm>
          <a:prstGeom prst="rect">
            <a:avLst/>
          </a:prstGeom>
          <a:solidFill>
            <a:srgbClr val="00B050"/>
          </a:solidFill>
          <a:ln w="28575"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400" dirty="0" smtClean="0">
                <a:solidFill>
                  <a:srgbClr val="000000"/>
                </a:solidFill>
              </a:rPr>
              <a:t>SUBMIT</a:t>
            </a:r>
            <a:endParaRPr kumimoji="0" lang="en-US" sz="1400" b="0" i="0" u="none" strike="noStrike" cap="none" spc="0" normalizeH="0" baseline="0" dirty="0" smtClean="0">
              <a:ln>
                <a:noFill/>
              </a:ln>
              <a:solidFill>
                <a:srgbClr val="000000"/>
              </a:solidFill>
              <a:effectLst/>
              <a:uFillTx/>
              <a:sym typeface="Arial"/>
            </a:endParaRPr>
          </a:p>
        </p:txBody>
      </p:sp>
      <p:sp>
        <p:nvSpPr>
          <p:cNvPr id="34" name="TextBox 33"/>
          <p:cNvSpPr txBox="1"/>
          <p:nvPr/>
        </p:nvSpPr>
        <p:spPr>
          <a:xfrm>
            <a:off x="5615027" y="5869328"/>
            <a:ext cx="939184" cy="555869"/>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6" name="TextBox 35"/>
          <p:cNvSpPr txBox="1"/>
          <p:nvPr/>
        </p:nvSpPr>
        <p:spPr>
          <a:xfrm>
            <a:off x="46476" y="2550709"/>
            <a:ext cx="2549975" cy="939448"/>
          </a:xfrm>
          <a:prstGeom prst="rect">
            <a:avLst/>
          </a:prstGeom>
          <a:noFill/>
          <a:ln w="28575"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S/N should match TAMCN, if not, the request is rejected</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29" name="TextBox 28"/>
          <p:cNvSpPr txBox="1"/>
          <p:nvPr/>
        </p:nvSpPr>
        <p:spPr>
          <a:xfrm>
            <a:off x="2637408" y="3243426"/>
            <a:ext cx="4233656" cy="2660985"/>
          </a:xfrm>
          <a:prstGeom prst="rect">
            <a:avLst/>
          </a:prstGeom>
          <a:noFill/>
          <a:ln w="38100" cap="flat">
            <a:solidFill>
              <a:srgbClr val="0070C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35223038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a:xfrm>
            <a:off x="2738944" y="1346288"/>
            <a:ext cx="3989627" cy="5341895"/>
          </a:xfrm>
          <a:prstGeom prst="rect">
            <a:avLst/>
          </a:prstGeom>
          <a:solidFill>
            <a:srgbClr val="FFFFFF"/>
          </a:solidFill>
          <a:ln w="25400" cap="flat">
            <a:solidFill>
              <a:schemeClr val="tx1"/>
            </a:solidFill>
            <a:prstDash val="solid"/>
            <a:bevel/>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cxnSp>
        <p:nvCxnSpPr>
          <p:cNvPr id="7" name="Straight Connector 6"/>
          <p:cNvCxnSpPr/>
          <p:nvPr/>
        </p:nvCxnSpPr>
        <p:spPr>
          <a:xfrm>
            <a:off x="2732768" y="5776885"/>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4" name="Shape 62"/>
          <p:cNvSpPr>
            <a:spLocks noGrp="1"/>
          </p:cNvSpPr>
          <p:nvPr>
            <p:ph type="title"/>
          </p:nvPr>
        </p:nvSpPr>
        <p:spPr>
          <a:xfrm>
            <a:off x="714375" y="397685"/>
            <a:ext cx="7658099" cy="717550"/>
          </a:xfrm>
          <a:prstGeom prst="rect">
            <a:avLst/>
          </a:prstGeom>
        </p:spPr>
        <p:txBody>
          <a:bodyPr lIns="0" tIns="0" rIns="0" bIns="0">
            <a:normAutofit/>
          </a:bodyPr>
          <a:lstStyle/>
          <a:p>
            <a:pPr lvl="0" algn="ctr">
              <a:defRPr sz="1800" b="0" i="0">
                <a:solidFill>
                  <a:srgbClr val="000000"/>
                </a:solidFill>
                <a:effectLst/>
              </a:defRPr>
            </a:pPr>
            <a:r>
              <a:rPr lang="en-US" sz="3600" b="1" i="1" dirty="0" smtClean="0">
                <a:solidFill>
                  <a:srgbClr val="000066"/>
                </a:solidFill>
                <a:effectLst>
                  <a:outerShdw blurRad="38100" dist="38100" dir="2700000" rotWithShape="0">
                    <a:srgbClr val="C0C0C0"/>
                  </a:outerShdw>
                </a:effectLst>
              </a:rPr>
              <a:t>GCSS MOBILE ONE WAY UPDATE</a:t>
            </a:r>
            <a:endParaRPr sz="3600" b="1" i="1" dirty="0">
              <a:solidFill>
                <a:srgbClr val="000066"/>
              </a:solidFill>
              <a:effectLst>
                <a:outerShdw blurRad="38100" dist="38100" dir="2700000" rotWithShape="0">
                  <a:srgbClr val="C0C0C0"/>
                </a:outerShdw>
              </a:effectLst>
            </a:endParaRPr>
          </a:p>
        </p:txBody>
      </p:sp>
      <p:cxnSp>
        <p:nvCxnSpPr>
          <p:cNvPr id="16" name="Straight Connector 15"/>
          <p:cNvCxnSpPr/>
          <p:nvPr/>
        </p:nvCxnSpPr>
        <p:spPr>
          <a:xfrm>
            <a:off x="2738944" y="1759612"/>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7" name="TextBox 26"/>
          <p:cNvSpPr txBox="1"/>
          <p:nvPr/>
        </p:nvSpPr>
        <p:spPr>
          <a:xfrm>
            <a:off x="3830767" y="2366355"/>
            <a:ext cx="2744354" cy="369330"/>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49" name="TextBox 48"/>
          <p:cNvSpPr txBox="1"/>
          <p:nvPr/>
        </p:nvSpPr>
        <p:spPr>
          <a:xfrm>
            <a:off x="3007248" y="1385143"/>
            <a:ext cx="4273545" cy="3385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1600" b="1" dirty="0" smtClean="0">
                <a:solidFill>
                  <a:srgbClr val="000000"/>
                </a:solidFill>
              </a:rPr>
              <a:t>GCSS MOBILE ONE WAY UPDATE</a:t>
            </a:r>
            <a:endParaRPr kumimoji="0" lang="en-US" sz="1600" b="1" i="0" u="none" strike="noStrike" cap="none" spc="0" normalizeH="0" baseline="0" dirty="0">
              <a:ln>
                <a:noFill/>
              </a:ln>
              <a:solidFill>
                <a:srgbClr val="000000"/>
              </a:solidFill>
              <a:effectLst/>
              <a:uFillTx/>
              <a:sym typeface="Arial"/>
            </a:endParaRPr>
          </a:p>
        </p:txBody>
      </p:sp>
      <p:sp>
        <p:nvSpPr>
          <p:cNvPr id="41" name="TextBox 40"/>
          <p:cNvSpPr txBox="1"/>
          <p:nvPr/>
        </p:nvSpPr>
        <p:spPr>
          <a:xfrm>
            <a:off x="2803675" y="2366355"/>
            <a:ext cx="221989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dirty="0" smtClean="0">
                <a:solidFill>
                  <a:srgbClr val="000000"/>
                </a:solidFill>
              </a:rPr>
              <a:t>RUC</a:t>
            </a:r>
            <a:endParaRPr kumimoji="0" lang="en-US" b="1" i="0" u="none" strike="noStrike" cap="none" spc="0" normalizeH="0" baseline="0" dirty="0">
              <a:ln>
                <a:noFill/>
              </a:ln>
              <a:solidFill>
                <a:srgbClr val="000000"/>
              </a:solidFill>
              <a:effectLst/>
              <a:uFillTx/>
              <a:sym typeface="Arial"/>
            </a:endParaRPr>
          </a:p>
        </p:txBody>
      </p:sp>
      <p:cxnSp>
        <p:nvCxnSpPr>
          <p:cNvPr id="50" name="Straight Connector 49"/>
          <p:cNvCxnSpPr/>
          <p:nvPr/>
        </p:nvCxnSpPr>
        <p:spPr>
          <a:xfrm>
            <a:off x="2738944" y="2789822"/>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51" name="TextBox 50"/>
          <p:cNvSpPr txBox="1"/>
          <p:nvPr/>
        </p:nvSpPr>
        <p:spPr>
          <a:xfrm>
            <a:off x="3813036" y="2907304"/>
            <a:ext cx="2744354" cy="369330"/>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52" name="TextBox 51"/>
          <p:cNvSpPr txBox="1"/>
          <p:nvPr/>
        </p:nvSpPr>
        <p:spPr>
          <a:xfrm>
            <a:off x="2738944" y="2940963"/>
            <a:ext cx="221989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dirty="0" smtClean="0">
                <a:solidFill>
                  <a:srgbClr val="000000"/>
                </a:solidFill>
              </a:rPr>
              <a:t>TAMCN</a:t>
            </a:r>
            <a:endParaRPr kumimoji="0" lang="en-US" b="1" i="0" u="none" strike="noStrike" cap="none" spc="0" normalizeH="0" baseline="0" dirty="0">
              <a:ln>
                <a:noFill/>
              </a:ln>
              <a:solidFill>
                <a:srgbClr val="000000"/>
              </a:solidFill>
              <a:effectLst/>
              <a:uFillTx/>
              <a:sym typeface="Arial"/>
            </a:endParaRPr>
          </a:p>
        </p:txBody>
      </p:sp>
      <p:cxnSp>
        <p:nvCxnSpPr>
          <p:cNvPr id="53" name="Straight Connector 52"/>
          <p:cNvCxnSpPr/>
          <p:nvPr/>
        </p:nvCxnSpPr>
        <p:spPr>
          <a:xfrm>
            <a:off x="2738944" y="3386898"/>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54" name="TextBox 53"/>
          <p:cNvSpPr txBox="1"/>
          <p:nvPr/>
        </p:nvSpPr>
        <p:spPr>
          <a:xfrm>
            <a:off x="3813036" y="3480162"/>
            <a:ext cx="2744354" cy="369330"/>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55" name="TextBox 54"/>
          <p:cNvSpPr txBox="1"/>
          <p:nvPr/>
        </p:nvSpPr>
        <p:spPr>
          <a:xfrm>
            <a:off x="2909502" y="3490157"/>
            <a:ext cx="221989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dirty="0" smtClean="0">
                <a:solidFill>
                  <a:srgbClr val="000000"/>
                </a:solidFill>
              </a:rPr>
              <a:t>S/N</a:t>
            </a:r>
            <a:endParaRPr kumimoji="0" lang="en-US" sz="1400" b="1" i="0" u="none" strike="noStrike" cap="none" spc="0" normalizeH="0" baseline="0" dirty="0">
              <a:ln>
                <a:noFill/>
              </a:ln>
              <a:solidFill>
                <a:srgbClr val="000000"/>
              </a:solidFill>
              <a:effectLst/>
              <a:uFillTx/>
              <a:sym typeface="Arial"/>
            </a:endParaRPr>
          </a:p>
        </p:txBody>
      </p:sp>
      <p:cxnSp>
        <p:nvCxnSpPr>
          <p:cNvPr id="56" name="Straight Connector 55"/>
          <p:cNvCxnSpPr/>
          <p:nvPr/>
        </p:nvCxnSpPr>
        <p:spPr>
          <a:xfrm>
            <a:off x="2732768" y="4434530"/>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57" name="TextBox 56"/>
          <p:cNvSpPr txBox="1"/>
          <p:nvPr/>
        </p:nvSpPr>
        <p:spPr>
          <a:xfrm>
            <a:off x="4683840" y="4530462"/>
            <a:ext cx="1855817" cy="379324"/>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Arial"/>
                <a:ea typeface="Arial"/>
                <a:cs typeface="Arial"/>
                <a:sym typeface="Arial"/>
              </a:rPr>
              <a:t>YYYYMMMDD</a:t>
            </a:r>
          </a:p>
        </p:txBody>
      </p:sp>
      <p:sp>
        <p:nvSpPr>
          <p:cNvPr id="58" name="TextBox 57"/>
          <p:cNvSpPr txBox="1"/>
          <p:nvPr/>
        </p:nvSpPr>
        <p:spPr>
          <a:xfrm>
            <a:off x="2768212" y="4530462"/>
            <a:ext cx="221989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dirty="0" smtClean="0">
                <a:solidFill>
                  <a:srgbClr val="000000"/>
                </a:solidFill>
              </a:rPr>
              <a:t>CAL/MOD DATE</a:t>
            </a:r>
            <a:endParaRPr kumimoji="0" lang="en-US" b="1" i="0" u="none" strike="noStrike" cap="none" spc="0" normalizeH="0" baseline="0" dirty="0">
              <a:ln>
                <a:noFill/>
              </a:ln>
              <a:solidFill>
                <a:srgbClr val="000000"/>
              </a:solidFill>
              <a:effectLst/>
              <a:uFillTx/>
              <a:sym typeface="Arial"/>
            </a:endParaRPr>
          </a:p>
        </p:txBody>
      </p:sp>
      <p:cxnSp>
        <p:nvCxnSpPr>
          <p:cNvPr id="59" name="Straight Connector 58"/>
          <p:cNvCxnSpPr/>
          <p:nvPr/>
        </p:nvCxnSpPr>
        <p:spPr>
          <a:xfrm>
            <a:off x="2753565" y="4981621"/>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60" name="TextBox 59"/>
          <p:cNvSpPr txBox="1"/>
          <p:nvPr/>
        </p:nvSpPr>
        <p:spPr>
          <a:xfrm>
            <a:off x="5618205" y="5089755"/>
            <a:ext cx="939184" cy="555869"/>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61" name="TextBox 60"/>
          <p:cNvSpPr txBox="1"/>
          <p:nvPr/>
        </p:nvSpPr>
        <p:spPr>
          <a:xfrm>
            <a:off x="2723804" y="5017963"/>
            <a:ext cx="2873604" cy="523218"/>
          </a:xfrm>
          <a:prstGeom prst="rect">
            <a:avLst/>
          </a:prstGeom>
          <a:noFill/>
          <a:ln w="285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1400" b="1" dirty="0" smtClean="0">
                <a:solidFill>
                  <a:srgbClr val="000000"/>
                </a:solidFill>
              </a:rPr>
              <a:t>NEXT CAL DATE/NEW MILES/MOD STATUS/NEXT EOTC DATE</a:t>
            </a:r>
            <a:endParaRPr kumimoji="0" lang="en-US" sz="1400" b="1" i="0" u="none" strike="noStrike" cap="none" spc="0" normalizeH="0" baseline="0" dirty="0">
              <a:ln>
                <a:noFill/>
              </a:ln>
              <a:solidFill>
                <a:srgbClr val="000000"/>
              </a:solidFill>
              <a:effectLst/>
              <a:uFillTx/>
              <a:sym typeface="Arial"/>
            </a:endParaRPr>
          </a:p>
        </p:txBody>
      </p:sp>
      <p:cxnSp>
        <p:nvCxnSpPr>
          <p:cNvPr id="21" name="Straight Connector 20"/>
          <p:cNvCxnSpPr/>
          <p:nvPr/>
        </p:nvCxnSpPr>
        <p:spPr>
          <a:xfrm>
            <a:off x="2738944" y="2274675"/>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2" name="TextBox 21"/>
          <p:cNvSpPr txBox="1"/>
          <p:nvPr/>
        </p:nvSpPr>
        <p:spPr>
          <a:xfrm>
            <a:off x="3606907" y="1830888"/>
            <a:ext cx="2259875" cy="338552"/>
          </a:xfrm>
          <a:prstGeom prst="rect">
            <a:avLst/>
          </a:prstGeom>
          <a:noFill/>
          <a:ln w="28575" cap="flat">
            <a:solidFill>
              <a:schemeClr val="tx1"/>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600" dirty="0" smtClean="0">
                <a:solidFill>
                  <a:srgbClr val="000000"/>
                </a:solidFill>
              </a:rPr>
              <a:t>CAL | MOD | PMCS</a:t>
            </a:r>
            <a:endParaRPr kumimoji="0" lang="en-US" sz="16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23" name="TextBox 22"/>
          <p:cNvSpPr txBox="1"/>
          <p:nvPr/>
        </p:nvSpPr>
        <p:spPr>
          <a:xfrm>
            <a:off x="79513" y="1785483"/>
            <a:ext cx="2641700" cy="369330"/>
          </a:xfrm>
          <a:prstGeom prst="rect">
            <a:avLst/>
          </a:prstGeom>
          <a:noFill/>
          <a:ln w="28575" cap="flat">
            <a:solidFill>
              <a:srgbClr val="7030A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User selects one option</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25" name="TextBox 24"/>
          <p:cNvSpPr txBox="1"/>
          <p:nvPr/>
        </p:nvSpPr>
        <p:spPr>
          <a:xfrm>
            <a:off x="3398264" y="1814724"/>
            <a:ext cx="2641700" cy="369330"/>
          </a:xfrm>
          <a:prstGeom prst="rect">
            <a:avLst/>
          </a:prstGeom>
          <a:noFill/>
          <a:ln w="28575" cap="flat">
            <a:solidFill>
              <a:srgbClr val="7030A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26" name="TextBox 25"/>
          <p:cNvSpPr txBox="1"/>
          <p:nvPr/>
        </p:nvSpPr>
        <p:spPr>
          <a:xfrm>
            <a:off x="71107" y="4318419"/>
            <a:ext cx="2417130" cy="646329"/>
          </a:xfrm>
          <a:prstGeom prst="rect">
            <a:avLst/>
          </a:prstGeom>
          <a:noFill/>
          <a:ln w="28575" cap="flat">
            <a:solidFill>
              <a:srgbClr val="0070C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Options would vary by option selected </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cxnSp>
        <p:nvCxnSpPr>
          <p:cNvPr id="30" name="Straight Connector 29"/>
          <p:cNvCxnSpPr/>
          <p:nvPr/>
        </p:nvCxnSpPr>
        <p:spPr>
          <a:xfrm>
            <a:off x="2753565" y="3918278"/>
            <a:ext cx="3995803" cy="0"/>
          </a:xfrm>
          <a:prstGeom prst="line">
            <a:avLst/>
          </a:prstGeom>
          <a:noFill/>
          <a:ln w="25400" cap="flat">
            <a:solidFill>
              <a:schemeClr val="tx1"/>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1" name="TextBox 30"/>
          <p:cNvSpPr txBox="1"/>
          <p:nvPr/>
        </p:nvSpPr>
        <p:spPr>
          <a:xfrm>
            <a:off x="3827657" y="4011542"/>
            <a:ext cx="2744354" cy="369330"/>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2" name="TextBox 31"/>
          <p:cNvSpPr txBox="1"/>
          <p:nvPr/>
        </p:nvSpPr>
        <p:spPr>
          <a:xfrm>
            <a:off x="2924123" y="4021537"/>
            <a:ext cx="221989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b="1" dirty="0" smtClean="0">
                <a:solidFill>
                  <a:srgbClr val="000000"/>
                </a:solidFill>
              </a:rPr>
              <a:t>S/R #</a:t>
            </a:r>
            <a:endParaRPr kumimoji="0" lang="en-US" sz="1400" b="1" i="0" u="none" strike="noStrike" cap="none" spc="0" normalizeH="0" baseline="0" dirty="0">
              <a:ln>
                <a:noFill/>
              </a:ln>
              <a:solidFill>
                <a:srgbClr val="000000"/>
              </a:solidFill>
              <a:effectLst/>
              <a:uFillTx/>
              <a:sym typeface="Arial"/>
            </a:endParaRPr>
          </a:p>
        </p:txBody>
      </p:sp>
      <p:sp>
        <p:nvSpPr>
          <p:cNvPr id="33" name="TextBox 32"/>
          <p:cNvSpPr txBox="1"/>
          <p:nvPr/>
        </p:nvSpPr>
        <p:spPr>
          <a:xfrm>
            <a:off x="2822069" y="5901103"/>
            <a:ext cx="3044713" cy="307775"/>
          </a:xfrm>
          <a:prstGeom prst="rect">
            <a:avLst/>
          </a:prstGeom>
          <a:noFill/>
          <a:ln w="285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1400" b="1" dirty="0" smtClean="0">
                <a:solidFill>
                  <a:srgbClr val="000000"/>
                </a:solidFill>
              </a:rPr>
              <a:t>PROBLEM SUMMARY UPDATE</a:t>
            </a:r>
            <a:endParaRPr kumimoji="0" lang="en-US" sz="1400" b="1" i="0" u="none" strike="noStrike" cap="none" spc="0" normalizeH="0" baseline="0" dirty="0">
              <a:ln>
                <a:noFill/>
              </a:ln>
              <a:solidFill>
                <a:srgbClr val="000000"/>
              </a:solidFill>
              <a:effectLst/>
              <a:uFillTx/>
              <a:sym typeface="Arial"/>
            </a:endParaRPr>
          </a:p>
        </p:txBody>
      </p:sp>
      <p:sp>
        <p:nvSpPr>
          <p:cNvPr id="35" name="TextBox 34"/>
          <p:cNvSpPr txBox="1"/>
          <p:nvPr/>
        </p:nvSpPr>
        <p:spPr>
          <a:xfrm>
            <a:off x="2862432" y="6385405"/>
            <a:ext cx="3821556" cy="307775"/>
          </a:xfrm>
          <a:prstGeom prst="rect">
            <a:avLst/>
          </a:prstGeom>
          <a:solidFill>
            <a:srgbClr val="00B050"/>
          </a:solidFill>
          <a:ln w="28575" cap="flat">
            <a:solidFill>
              <a:srgbClr val="00B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400" dirty="0" smtClean="0">
                <a:solidFill>
                  <a:srgbClr val="000000"/>
                </a:solidFill>
              </a:rPr>
              <a:t>SUBMIT</a:t>
            </a:r>
            <a:endParaRPr kumimoji="0" lang="en-US" sz="1400" b="0" i="0" u="none" strike="noStrike" cap="none" spc="0" normalizeH="0" baseline="0" dirty="0" smtClean="0">
              <a:ln>
                <a:noFill/>
              </a:ln>
              <a:solidFill>
                <a:srgbClr val="000000"/>
              </a:solidFill>
              <a:effectLst/>
              <a:uFillTx/>
              <a:sym typeface="Arial"/>
            </a:endParaRPr>
          </a:p>
        </p:txBody>
      </p:sp>
      <p:sp>
        <p:nvSpPr>
          <p:cNvPr id="34" name="TextBox 33"/>
          <p:cNvSpPr txBox="1"/>
          <p:nvPr/>
        </p:nvSpPr>
        <p:spPr>
          <a:xfrm>
            <a:off x="5615027" y="5869328"/>
            <a:ext cx="939184" cy="555869"/>
          </a:xfrm>
          <a:prstGeom prst="rect">
            <a:avLst/>
          </a:prstGeom>
          <a:noFill/>
          <a:ln w="28575" cap="flat">
            <a:solidFill>
              <a:schemeClr val="tx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36" name="TextBox 35"/>
          <p:cNvSpPr txBox="1"/>
          <p:nvPr/>
        </p:nvSpPr>
        <p:spPr>
          <a:xfrm>
            <a:off x="46476" y="2550709"/>
            <a:ext cx="2549975" cy="939448"/>
          </a:xfrm>
          <a:prstGeom prst="rect">
            <a:avLst/>
          </a:prstGeom>
          <a:noFill/>
          <a:ln w="28575"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smtClean="0">
                <a:solidFill>
                  <a:srgbClr val="000000"/>
                </a:solidFill>
              </a:rPr>
              <a:t>S/N should match TAMCN, if not, the request is rejected</a:t>
            </a: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
        <p:nvSpPr>
          <p:cNvPr id="29" name="TextBox 28"/>
          <p:cNvSpPr txBox="1"/>
          <p:nvPr/>
        </p:nvSpPr>
        <p:spPr>
          <a:xfrm>
            <a:off x="2637408" y="3243426"/>
            <a:ext cx="4233656" cy="2660985"/>
          </a:xfrm>
          <a:prstGeom prst="rect">
            <a:avLst/>
          </a:prstGeom>
          <a:noFill/>
          <a:ln w="38100" cap="flat">
            <a:solidFill>
              <a:srgbClr val="0070C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1843114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Shape 62"/>
          <p:cNvSpPr>
            <a:spLocks noGrp="1"/>
          </p:cNvSpPr>
          <p:nvPr>
            <p:ph type="title"/>
          </p:nvPr>
        </p:nvSpPr>
        <p:spPr>
          <a:xfrm>
            <a:off x="685800" y="444759"/>
            <a:ext cx="8229600" cy="1325563"/>
          </a:xfrm>
          <a:prstGeom prst="rect">
            <a:avLst/>
          </a:prstGeom>
        </p:spPr>
        <p:txBody>
          <a:bodyPr lIns="0" tIns="0" rIns="0" bIns="0">
            <a:normAutofit/>
          </a:bodyPr>
          <a:lstStyle/>
          <a:p>
            <a:pPr lvl="0" algn="ctr">
              <a:defRPr sz="1800" b="0" i="0">
                <a:solidFill>
                  <a:srgbClr val="000000"/>
                </a:solidFill>
                <a:effectLst/>
              </a:defRPr>
            </a:pPr>
            <a:r>
              <a:rPr lang="en-US" sz="3200" b="1" i="1" dirty="0" smtClean="0">
                <a:solidFill>
                  <a:srgbClr val="000066"/>
                </a:solidFill>
                <a:effectLst>
                  <a:outerShdw blurRad="38100" dist="38100" dir="2700000" rotWithShape="0">
                    <a:srgbClr val="C0C0C0"/>
                  </a:outerShdw>
                </a:effectLst>
              </a:rPr>
              <a:t>How File Transfers and Notifications would work</a:t>
            </a:r>
            <a:endParaRPr sz="3200" b="1" i="1" dirty="0">
              <a:solidFill>
                <a:srgbClr val="000066"/>
              </a:solidFill>
              <a:effectLst>
                <a:outerShdw blurRad="38100" dist="38100" dir="2700000" rotWithShape="0">
                  <a:srgbClr val="C0C0C0"/>
                </a:outerShdw>
              </a:effectLst>
            </a:endParaRPr>
          </a:p>
        </p:txBody>
      </p:sp>
      <p:sp>
        <p:nvSpPr>
          <p:cNvPr id="4" name="Text Placeholder 3"/>
          <p:cNvSpPr>
            <a:spLocks noGrp="1"/>
          </p:cNvSpPr>
          <p:nvPr>
            <p:ph type="body" idx="1"/>
          </p:nvPr>
        </p:nvSpPr>
        <p:spPr>
          <a:xfrm>
            <a:off x="148856" y="1417320"/>
            <a:ext cx="2706988" cy="5257800"/>
          </a:xfrm>
        </p:spPr>
        <p:txBody>
          <a:bodyPr/>
          <a:lstStyle/>
          <a:p>
            <a:pPr marL="0" indent="0">
              <a:buNone/>
            </a:pPr>
            <a:r>
              <a:rPr lang="en-US" sz="1400" i="1" dirty="0" smtClean="0"/>
              <a:t>OPTION #1</a:t>
            </a:r>
            <a:endParaRPr lang="en-US" sz="1400" dirty="0"/>
          </a:p>
          <a:p>
            <a:pPr marL="0" indent="0">
              <a:buNone/>
            </a:pPr>
            <a:r>
              <a:rPr lang="en-US" sz="1400" dirty="0" smtClean="0"/>
              <a:t>Send a file directly from the </a:t>
            </a:r>
            <a:r>
              <a:rPr lang="en-US" sz="1400" dirty="0"/>
              <a:t>mobile/web app </a:t>
            </a:r>
            <a:r>
              <a:rPr lang="en-US" sz="1400" dirty="0" smtClean="0"/>
              <a:t>to a government email. (one way)</a:t>
            </a:r>
            <a:endParaRPr lang="en-US" sz="1800" dirty="0" smtClean="0"/>
          </a:p>
          <a:p>
            <a:r>
              <a:rPr lang="en-US" sz="1400" dirty="0" smtClean="0"/>
              <a:t>Recipients with government emails will receive the file as is.</a:t>
            </a:r>
          </a:p>
          <a:p>
            <a:r>
              <a:rPr lang="en-US" sz="1400" dirty="0" smtClean="0"/>
              <a:t>Recipients </a:t>
            </a:r>
            <a:r>
              <a:rPr lang="en-US" sz="1400" dirty="0"/>
              <a:t>will receive a notification in </a:t>
            </a:r>
            <a:r>
              <a:rPr lang="en-US" sz="1400" dirty="0" smtClean="0"/>
              <a:t>the mobile app or in their </a:t>
            </a:r>
            <a:r>
              <a:rPr lang="en-US" sz="1400" dirty="0"/>
              <a:t>government email from a </a:t>
            </a:r>
            <a:r>
              <a:rPr lang="en-US" sz="1400" dirty="0" smtClean="0"/>
              <a:t>“no-reply" email address </a:t>
            </a:r>
            <a:r>
              <a:rPr lang="en-US" sz="1400" dirty="0"/>
              <a:t>that a file is available for download in the mobile/web app</a:t>
            </a:r>
            <a:r>
              <a:rPr lang="en-US" sz="1400" dirty="0" smtClean="0"/>
              <a:t>.</a:t>
            </a:r>
          </a:p>
          <a:p>
            <a:pPr algn="l" rtl="0"/>
            <a:r>
              <a:rPr lang="en-US" sz="1400" dirty="0" smtClean="0">
                <a:solidFill>
                  <a:schemeClr val="accent2">
                    <a:lumMod val="50000"/>
                  </a:schemeClr>
                </a:solidFill>
              </a:rPr>
              <a:t>This option </a:t>
            </a:r>
            <a:r>
              <a:rPr lang="en-US" sz="1400" dirty="0">
                <a:solidFill>
                  <a:schemeClr val="accent2">
                    <a:lumMod val="50000"/>
                  </a:schemeClr>
                </a:solidFill>
              </a:rPr>
              <a:t>requires access to Global Address Lookup (GAL) for MC/USN </a:t>
            </a:r>
            <a:r>
              <a:rPr lang="en-US" sz="1400" dirty="0" smtClean="0">
                <a:solidFill>
                  <a:schemeClr val="accent2">
                    <a:lumMod val="50000"/>
                  </a:schemeClr>
                </a:solidFill>
              </a:rPr>
              <a:t>email addresses </a:t>
            </a:r>
            <a:r>
              <a:rPr lang="en-US" sz="1400" dirty="0">
                <a:solidFill>
                  <a:schemeClr val="accent2">
                    <a:lumMod val="50000"/>
                  </a:schemeClr>
                </a:solidFill>
              </a:rPr>
              <a:t>OR DISA 411 </a:t>
            </a:r>
            <a:r>
              <a:rPr lang="en-US" sz="1400" dirty="0" smtClean="0">
                <a:solidFill>
                  <a:schemeClr val="accent2">
                    <a:lumMod val="50000"/>
                  </a:schemeClr>
                </a:solidFill>
              </a:rPr>
              <a:t>Lookup</a:t>
            </a:r>
            <a:endParaRPr lang="en-US" sz="1400" dirty="0">
              <a:solidFill>
                <a:schemeClr val="accent2">
                  <a:lumMod val="50000"/>
                </a:schemeClr>
              </a:solidFill>
              <a:sym typeface="Arial"/>
            </a:endParaRPr>
          </a:p>
        </p:txBody>
      </p:sp>
      <p:sp>
        <p:nvSpPr>
          <p:cNvPr id="5" name="Text Placeholder 3"/>
          <p:cNvSpPr txBox="1">
            <a:spLocks/>
          </p:cNvSpPr>
          <p:nvPr/>
        </p:nvSpPr>
        <p:spPr>
          <a:xfrm>
            <a:off x="3233531" y="1416657"/>
            <a:ext cx="3074503"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marL="342900" indent="-342900">
              <a:spcBef>
                <a:spcPts val="600"/>
              </a:spcBef>
              <a:buSzPct val="100000"/>
              <a:buFont typeface="Arial Narrow"/>
              <a:buChar char="•"/>
              <a:defRPr sz="2800">
                <a:solidFill>
                  <a:srgbClr val="000058"/>
                </a:solidFill>
                <a:latin typeface="Arial Bold"/>
                <a:ea typeface="Arial Bold"/>
                <a:cs typeface="Arial Bold"/>
                <a:sym typeface="Arial Bold"/>
              </a:defRPr>
            </a:lvl1pPr>
            <a:lvl2pPr marL="790575" indent="-333375">
              <a:spcBef>
                <a:spcPts val="600"/>
              </a:spcBef>
              <a:buSzPct val="100000"/>
              <a:buFont typeface="Arial Narrow"/>
              <a:buChar char="−"/>
              <a:defRPr sz="2800">
                <a:solidFill>
                  <a:srgbClr val="000058"/>
                </a:solidFill>
                <a:latin typeface="Arial Bold"/>
                <a:ea typeface="Arial Bold"/>
                <a:cs typeface="Arial Bold"/>
                <a:sym typeface="Arial Bold"/>
              </a:defRPr>
            </a:lvl2pPr>
            <a:lvl3pPr marL="1234439" indent="-320039">
              <a:spcBef>
                <a:spcPts val="600"/>
              </a:spcBef>
              <a:buSzPct val="100000"/>
              <a:buFont typeface="Arial Narrow"/>
              <a:buChar char="•"/>
              <a:defRPr sz="2800">
                <a:solidFill>
                  <a:srgbClr val="000058"/>
                </a:solidFill>
                <a:latin typeface="Arial Bold"/>
                <a:ea typeface="Arial Bold"/>
                <a:cs typeface="Arial Bold"/>
                <a:sym typeface="Arial Bold"/>
              </a:defRPr>
            </a:lvl3pPr>
            <a:lvl4pPr marL="1727200" indent="-355600">
              <a:spcBef>
                <a:spcPts val="600"/>
              </a:spcBef>
              <a:buSzPct val="100000"/>
              <a:buFont typeface="Arial Narrow"/>
              <a:buChar char="➢"/>
              <a:defRPr sz="2800">
                <a:solidFill>
                  <a:srgbClr val="000058"/>
                </a:solidFill>
                <a:latin typeface="Arial Bold"/>
                <a:ea typeface="Arial Bold"/>
                <a:cs typeface="Arial Bold"/>
                <a:sym typeface="Arial Bold"/>
              </a:defRPr>
            </a:lvl4pPr>
            <a:lvl5pPr marL="2184400" indent="-355600">
              <a:spcBef>
                <a:spcPts val="600"/>
              </a:spcBef>
              <a:buSzPct val="100000"/>
              <a:buFont typeface="Arial Narrow"/>
              <a:buChar char="•"/>
              <a:defRPr sz="2800">
                <a:solidFill>
                  <a:srgbClr val="000058"/>
                </a:solidFill>
                <a:latin typeface="Arial Bold"/>
                <a:ea typeface="Arial Bold"/>
                <a:cs typeface="Arial Bold"/>
                <a:sym typeface="Arial Bold"/>
              </a:defRPr>
            </a:lvl5pPr>
            <a:lvl6pPr marL="2641600" indent="-355600">
              <a:spcBef>
                <a:spcPts val="600"/>
              </a:spcBef>
              <a:buSzPct val="100000"/>
              <a:buFont typeface="Arial Narrow"/>
              <a:buChar char="•"/>
              <a:defRPr sz="2800">
                <a:solidFill>
                  <a:srgbClr val="000058"/>
                </a:solidFill>
                <a:latin typeface="Arial Bold"/>
                <a:ea typeface="Arial Bold"/>
                <a:cs typeface="Arial Bold"/>
                <a:sym typeface="Arial Bold"/>
              </a:defRPr>
            </a:lvl6pPr>
            <a:lvl7pPr marL="3098800" indent="-355600">
              <a:spcBef>
                <a:spcPts val="600"/>
              </a:spcBef>
              <a:buSzPct val="100000"/>
              <a:buFont typeface="Arial Narrow"/>
              <a:buChar char="•"/>
              <a:defRPr sz="2800">
                <a:solidFill>
                  <a:srgbClr val="000058"/>
                </a:solidFill>
                <a:latin typeface="Arial Bold"/>
                <a:ea typeface="Arial Bold"/>
                <a:cs typeface="Arial Bold"/>
                <a:sym typeface="Arial Bold"/>
              </a:defRPr>
            </a:lvl7pPr>
            <a:lvl8pPr marL="3556000" indent="-355600">
              <a:spcBef>
                <a:spcPts val="600"/>
              </a:spcBef>
              <a:buSzPct val="100000"/>
              <a:buFont typeface="Arial Narrow"/>
              <a:buChar char="•"/>
              <a:defRPr sz="2800">
                <a:solidFill>
                  <a:srgbClr val="000058"/>
                </a:solidFill>
                <a:latin typeface="Arial Bold"/>
                <a:ea typeface="Arial Bold"/>
                <a:cs typeface="Arial Bold"/>
                <a:sym typeface="Arial Bold"/>
              </a:defRPr>
            </a:lvl8pPr>
            <a:lvl9pPr marL="4013200" indent="-355600">
              <a:spcBef>
                <a:spcPts val="600"/>
              </a:spcBef>
              <a:buSzPct val="100000"/>
              <a:buFont typeface="Arial Narrow"/>
              <a:buChar char="•"/>
              <a:defRPr sz="2800">
                <a:solidFill>
                  <a:srgbClr val="000058"/>
                </a:solidFill>
                <a:latin typeface="Arial Bold"/>
                <a:ea typeface="Arial Bold"/>
                <a:cs typeface="Arial Bold"/>
                <a:sym typeface="Arial Bold"/>
              </a:defRPr>
            </a:lvl9pPr>
          </a:lstStyle>
          <a:p>
            <a:pPr marL="0" indent="0">
              <a:buNone/>
            </a:pPr>
            <a:r>
              <a:rPr lang="en-US" sz="1400" i="1" dirty="0"/>
              <a:t>OPTION </a:t>
            </a:r>
            <a:r>
              <a:rPr lang="en-US" sz="1400" i="1" dirty="0" smtClean="0"/>
              <a:t>#2</a:t>
            </a:r>
            <a:endParaRPr lang="en-US" sz="1400" dirty="0"/>
          </a:p>
          <a:p>
            <a:pPr marL="0" indent="0">
              <a:buNone/>
            </a:pPr>
            <a:r>
              <a:rPr lang="en-US" sz="1400" dirty="0"/>
              <a:t>Send a </a:t>
            </a:r>
            <a:r>
              <a:rPr lang="en-US" sz="1400" dirty="0" smtClean="0"/>
              <a:t>file </a:t>
            </a:r>
            <a:r>
              <a:rPr lang="en-US" sz="1400" dirty="0"/>
              <a:t>directly </a:t>
            </a:r>
            <a:r>
              <a:rPr lang="en-US" sz="1400" dirty="0" smtClean="0"/>
              <a:t>between mobile/web apps to </a:t>
            </a:r>
            <a:r>
              <a:rPr lang="en-US" sz="1400" dirty="0"/>
              <a:t>mobile/web</a:t>
            </a:r>
            <a:r>
              <a:rPr lang="en-US" sz="1400" dirty="0" smtClean="0"/>
              <a:t> apps. (in a vacuum)</a:t>
            </a:r>
            <a:endParaRPr lang="en-US" sz="1600" dirty="0"/>
          </a:p>
          <a:p>
            <a:r>
              <a:rPr lang="en-US" sz="1400" dirty="0" smtClean="0"/>
              <a:t>Recipients </a:t>
            </a:r>
            <a:r>
              <a:rPr lang="en-US" sz="1400" dirty="0"/>
              <a:t>will receive </a:t>
            </a:r>
            <a:r>
              <a:rPr lang="en-US" sz="1400" dirty="0" smtClean="0"/>
              <a:t>a notification in their government </a:t>
            </a:r>
            <a:r>
              <a:rPr lang="en-US" sz="1400" dirty="0"/>
              <a:t>email </a:t>
            </a:r>
            <a:r>
              <a:rPr lang="en-US" sz="1400" dirty="0" smtClean="0"/>
              <a:t>from a “no-reply" email address that a file  is available for download in the mobile/web app.</a:t>
            </a:r>
            <a:endParaRPr lang="en-US" sz="1400" dirty="0"/>
          </a:p>
          <a:p>
            <a:r>
              <a:rPr lang="en-US" sz="1400" dirty="0" smtClean="0"/>
              <a:t>On the mobile device, users </a:t>
            </a:r>
            <a:r>
              <a:rPr lang="en-US" sz="1400" dirty="0"/>
              <a:t>will receive a </a:t>
            </a:r>
            <a:r>
              <a:rPr lang="en-US" sz="1400" dirty="0" smtClean="0"/>
              <a:t>app notification </a:t>
            </a:r>
            <a:r>
              <a:rPr lang="en-US" sz="1400" dirty="0"/>
              <a:t>that </a:t>
            </a:r>
            <a:r>
              <a:rPr lang="en-US" sz="1400" dirty="0" smtClean="0"/>
              <a:t>a file </a:t>
            </a:r>
            <a:r>
              <a:rPr lang="en-US" sz="1400" dirty="0"/>
              <a:t>was sent to their inbox</a:t>
            </a:r>
            <a:r>
              <a:rPr lang="en-US" sz="1400" dirty="0" smtClean="0"/>
              <a:t>.</a:t>
            </a:r>
          </a:p>
          <a:p>
            <a:pPr algn="l" rtl="0"/>
            <a:r>
              <a:rPr lang="en-US" sz="1400" dirty="0" smtClean="0">
                <a:solidFill>
                  <a:schemeClr val="accent2">
                    <a:lumMod val="50000"/>
                  </a:schemeClr>
                </a:solidFill>
              </a:rPr>
              <a:t>This option requires the recipient to have an account with the mobile/web app before receiving files. If no app-account is available, a notification to download a file  will be sent to their government email.</a:t>
            </a:r>
            <a:endParaRPr lang="en-US" sz="1400" dirty="0">
              <a:solidFill>
                <a:schemeClr val="accent2">
                  <a:lumMod val="50000"/>
                </a:schemeClr>
              </a:solidFill>
              <a:sym typeface="Arial"/>
            </a:endParaRPr>
          </a:p>
        </p:txBody>
      </p:sp>
      <p:cxnSp>
        <p:nvCxnSpPr>
          <p:cNvPr id="3" name="Straight Connector 2"/>
          <p:cNvCxnSpPr/>
          <p:nvPr/>
        </p:nvCxnSpPr>
        <p:spPr>
          <a:xfrm>
            <a:off x="3034748" y="1417320"/>
            <a:ext cx="0" cy="5056632"/>
          </a:xfrm>
          <a:prstGeom prst="line">
            <a:avLst/>
          </a:prstGeom>
          <a:noFill/>
          <a:ln w="38100" cap="flat">
            <a:solidFill>
              <a:schemeClr val="accent6">
                <a:lumMod val="75000"/>
              </a:schemeClr>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7" name="Straight Connector 6"/>
          <p:cNvCxnSpPr/>
          <p:nvPr/>
        </p:nvCxnSpPr>
        <p:spPr>
          <a:xfrm>
            <a:off x="6327914" y="1417320"/>
            <a:ext cx="0" cy="5056632"/>
          </a:xfrm>
          <a:prstGeom prst="line">
            <a:avLst/>
          </a:prstGeom>
          <a:noFill/>
          <a:ln w="38100" cap="flat">
            <a:solidFill>
              <a:schemeClr val="accent6">
                <a:lumMod val="75000"/>
              </a:schemeClr>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8" name="Text Placeholder 3"/>
          <p:cNvSpPr txBox="1">
            <a:spLocks/>
          </p:cNvSpPr>
          <p:nvPr/>
        </p:nvSpPr>
        <p:spPr>
          <a:xfrm>
            <a:off x="6506819" y="1416657"/>
            <a:ext cx="2607363"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marL="342900" indent="-342900">
              <a:spcBef>
                <a:spcPts val="600"/>
              </a:spcBef>
              <a:buSzPct val="100000"/>
              <a:buFont typeface="Arial Narrow"/>
              <a:buChar char="•"/>
              <a:defRPr sz="2800">
                <a:solidFill>
                  <a:srgbClr val="000058"/>
                </a:solidFill>
                <a:latin typeface="Arial Bold"/>
                <a:ea typeface="Arial Bold"/>
                <a:cs typeface="Arial Bold"/>
                <a:sym typeface="Arial Bold"/>
              </a:defRPr>
            </a:lvl1pPr>
            <a:lvl2pPr marL="790575" indent="-333375">
              <a:spcBef>
                <a:spcPts val="600"/>
              </a:spcBef>
              <a:buSzPct val="100000"/>
              <a:buFont typeface="Arial Narrow"/>
              <a:buChar char="−"/>
              <a:defRPr sz="2800">
                <a:solidFill>
                  <a:srgbClr val="000058"/>
                </a:solidFill>
                <a:latin typeface="Arial Bold"/>
                <a:ea typeface="Arial Bold"/>
                <a:cs typeface="Arial Bold"/>
                <a:sym typeface="Arial Bold"/>
              </a:defRPr>
            </a:lvl2pPr>
            <a:lvl3pPr marL="1234439" indent="-320039">
              <a:spcBef>
                <a:spcPts val="600"/>
              </a:spcBef>
              <a:buSzPct val="100000"/>
              <a:buFont typeface="Arial Narrow"/>
              <a:buChar char="•"/>
              <a:defRPr sz="2800">
                <a:solidFill>
                  <a:srgbClr val="000058"/>
                </a:solidFill>
                <a:latin typeface="Arial Bold"/>
                <a:ea typeface="Arial Bold"/>
                <a:cs typeface="Arial Bold"/>
                <a:sym typeface="Arial Bold"/>
              </a:defRPr>
            </a:lvl3pPr>
            <a:lvl4pPr marL="1727200" indent="-355600">
              <a:spcBef>
                <a:spcPts val="600"/>
              </a:spcBef>
              <a:buSzPct val="100000"/>
              <a:buFont typeface="Arial Narrow"/>
              <a:buChar char="➢"/>
              <a:defRPr sz="2800">
                <a:solidFill>
                  <a:srgbClr val="000058"/>
                </a:solidFill>
                <a:latin typeface="Arial Bold"/>
                <a:ea typeface="Arial Bold"/>
                <a:cs typeface="Arial Bold"/>
                <a:sym typeface="Arial Bold"/>
              </a:defRPr>
            </a:lvl4pPr>
            <a:lvl5pPr marL="2184400" indent="-355600">
              <a:spcBef>
                <a:spcPts val="600"/>
              </a:spcBef>
              <a:buSzPct val="100000"/>
              <a:buFont typeface="Arial Narrow"/>
              <a:buChar char="•"/>
              <a:defRPr sz="2800">
                <a:solidFill>
                  <a:srgbClr val="000058"/>
                </a:solidFill>
                <a:latin typeface="Arial Bold"/>
                <a:ea typeface="Arial Bold"/>
                <a:cs typeface="Arial Bold"/>
                <a:sym typeface="Arial Bold"/>
              </a:defRPr>
            </a:lvl5pPr>
            <a:lvl6pPr marL="2641600" indent="-355600">
              <a:spcBef>
                <a:spcPts val="600"/>
              </a:spcBef>
              <a:buSzPct val="100000"/>
              <a:buFont typeface="Arial Narrow"/>
              <a:buChar char="•"/>
              <a:defRPr sz="2800">
                <a:solidFill>
                  <a:srgbClr val="000058"/>
                </a:solidFill>
                <a:latin typeface="Arial Bold"/>
                <a:ea typeface="Arial Bold"/>
                <a:cs typeface="Arial Bold"/>
                <a:sym typeface="Arial Bold"/>
              </a:defRPr>
            </a:lvl6pPr>
            <a:lvl7pPr marL="3098800" indent="-355600">
              <a:spcBef>
                <a:spcPts val="600"/>
              </a:spcBef>
              <a:buSzPct val="100000"/>
              <a:buFont typeface="Arial Narrow"/>
              <a:buChar char="•"/>
              <a:defRPr sz="2800">
                <a:solidFill>
                  <a:srgbClr val="000058"/>
                </a:solidFill>
                <a:latin typeface="Arial Bold"/>
                <a:ea typeface="Arial Bold"/>
                <a:cs typeface="Arial Bold"/>
                <a:sym typeface="Arial Bold"/>
              </a:defRPr>
            </a:lvl7pPr>
            <a:lvl8pPr marL="3556000" indent="-355600">
              <a:spcBef>
                <a:spcPts val="600"/>
              </a:spcBef>
              <a:buSzPct val="100000"/>
              <a:buFont typeface="Arial Narrow"/>
              <a:buChar char="•"/>
              <a:defRPr sz="2800">
                <a:solidFill>
                  <a:srgbClr val="000058"/>
                </a:solidFill>
                <a:latin typeface="Arial Bold"/>
                <a:ea typeface="Arial Bold"/>
                <a:cs typeface="Arial Bold"/>
                <a:sym typeface="Arial Bold"/>
              </a:defRPr>
            </a:lvl8pPr>
            <a:lvl9pPr marL="4013200" indent="-355600">
              <a:spcBef>
                <a:spcPts val="600"/>
              </a:spcBef>
              <a:buSzPct val="100000"/>
              <a:buFont typeface="Arial Narrow"/>
              <a:buChar char="•"/>
              <a:defRPr sz="2800">
                <a:solidFill>
                  <a:srgbClr val="000058"/>
                </a:solidFill>
                <a:latin typeface="Arial Bold"/>
                <a:ea typeface="Arial Bold"/>
                <a:cs typeface="Arial Bold"/>
                <a:sym typeface="Arial Bold"/>
              </a:defRPr>
            </a:lvl9pPr>
          </a:lstStyle>
          <a:p>
            <a:pPr marL="0" indent="0">
              <a:buNone/>
            </a:pPr>
            <a:r>
              <a:rPr lang="en-US" sz="1400" i="1" dirty="0"/>
              <a:t>OPTION </a:t>
            </a:r>
            <a:r>
              <a:rPr lang="en-US" sz="1400" i="1" dirty="0" smtClean="0"/>
              <a:t>#</a:t>
            </a:r>
            <a:r>
              <a:rPr lang="en-US" sz="1400" i="1" dirty="0"/>
              <a:t>3</a:t>
            </a:r>
            <a:endParaRPr lang="en-US" sz="1400" dirty="0"/>
          </a:p>
          <a:p>
            <a:pPr marL="0" indent="0">
              <a:buNone/>
            </a:pPr>
            <a:r>
              <a:rPr lang="en-US" sz="1400" dirty="0" smtClean="0"/>
              <a:t>Send a file directly from mobile/web app to mobile/web app AND/OR government email.</a:t>
            </a:r>
          </a:p>
          <a:p>
            <a:r>
              <a:rPr lang="en-US" sz="200" dirty="0" smtClean="0"/>
              <a:t> </a:t>
            </a:r>
          </a:p>
          <a:p>
            <a:r>
              <a:rPr lang="en-US" sz="1400" dirty="0" smtClean="0"/>
              <a:t>Recipients </a:t>
            </a:r>
            <a:r>
              <a:rPr lang="en-US" sz="1400" dirty="0"/>
              <a:t>will receive </a:t>
            </a:r>
            <a:r>
              <a:rPr lang="en-US" sz="1400" dirty="0" smtClean="0"/>
              <a:t>a notification in their government </a:t>
            </a:r>
            <a:r>
              <a:rPr lang="en-US" sz="1400" dirty="0"/>
              <a:t>email </a:t>
            </a:r>
            <a:r>
              <a:rPr lang="en-US" sz="1400" dirty="0" smtClean="0"/>
              <a:t>from a “no-reply" email address that a file is available for download in the mobile/web app.</a:t>
            </a:r>
            <a:endParaRPr lang="en-US" sz="1400" dirty="0"/>
          </a:p>
          <a:p>
            <a:r>
              <a:rPr lang="en-US" sz="1400" dirty="0" smtClean="0"/>
              <a:t>On the mobile device, users </a:t>
            </a:r>
            <a:r>
              <a:rPr lang="en-US" sz="1400" dirty="0"/>
              <a:t>will receive a </a:t>
            </a:r>
            <a:r>
              <a:rPr lang="en-US" sz="1400" dirty="0" smtClean="0"/>
              <a:t>app notification </a:t>
            </a:r>
            <a:r>
              <a:rPr lang="en-US" sz="1400" dirty="0"/>
              <a:t>that </a:t>
            </a:r>
            <a:r>
              <a:rPr lang="en-US" sz="1400" dirty="0" smtClean="0"/>
              <a:t>a file </a:t>
            </a:r>
            <a:r>
              <a:rPr lang="en-US" sz="1400" dirty="0"/>
              <a:t>was sent to their inbox</a:t>
            </a:r>
            <a:r>
              <a:rPr lang="en-US" sz="1400" dirty="0" smtClean="0"/>
              <a:t>.</a:t>
            </a:r>
          </a:p>
          <a:p>
            <a:pPr algn="l" rtl="0"/>
            <a:r>
              <a:rPr lang="en-US" sz="1400" dirty="0">
                <a:solidFill>
                  <a:schemeClr val="accent2">
                    <a:lumMod val="50000"/>
                  </a:schemeClr>
                </a:solidFill>
              </a:rPr>
              <a:t>This option requires access to Global Address Lookup (GAL) for MC/USN email addresses OR DISA 411 </a:t>
            </a:r>
            <a:r>
              <a:rPr lang="en-US" sz="1400" dirty="0" smtClean="0">
                <a:solidFill>
                  <a:schemeClr val="accent2">
                    <a:lumMod val="50000"/>
                  </a:schemeClr>
                </a:solidFill>
              </a:rPr>
              <a:t>Lookup</a:t>
            </a:r>
            <a:endParaRPr lang="en-US" sz="1400" dirty="0">
              <a:solidFill>
                <a:schemeClr val="accent2">
                  <a:lumMod val="50000"/>
                </a:schemeClr>
              </a:solidFill>
              <a:sym typeface="Arial"/>
            </a:endParaRPr>
          </a:p>
        </p:txBody>
      </p:sp>
    </p:spTree>
    <p:extLst>
      <p:ext uri="{BB962C8B-B14F-4D97-AF65-F5344CB8AC3E}">
        <p14:creationId xmlns:p14="http://schemas.microsoft.com/office/powerpoint/2010/main" val="81349602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Shape 62"/>
          <p:cNvSpPr>
            <a:spLocks noGrp="1"/>
          </p:cNvSpPr>
          <p:nvPr>
            <p:ph type="title"/>
          </p:nvPr>
        </p:nvSpPr>
        <p:spPr>
          <a:xfrm>
            <a:off x="691116" y="597784"/>
            <a:ext cx="8229600" cy="1325563"/>
          </a:xfrm>
          <a:prstGeom prst="rect">
            <a:avLst/>
          </a:prstGeom>
        </p:spPr>
        <p:txBody>
          <a:bodyPr lIns="0" tIns="0" rIns="0" bIns="0">
            <a:normAutofit/>
          </a:bodyPr>
          <a:lstStyle/>
          <a:p>
            <a:pPr lvl="0" algn="ctr">
              <a:defRPr sz="1800" b="0" i="0">
                <a:solidFill>
                  <a:srgbClr val="000000"/>
                </a:solidFill>
                <a:effectLst/>
              </a:defRPr>
            </a:pPr>
            <a:r>
              <a:rPr lang="en-US" sz="3600" b="1" i="1" dirty="0" smtClean="0">
                <a:solidFill>
                  <a:srgbClr val="000066"/>
                </a:solidFill>
                <a:effectLst>
                  <a:outerShdw blurRad="38100" dist="38100" dir="2700000" rotWithShape="0">
                    <a:srgbClr val="C0C0C0"/>
                  </a:outerShdw>
                </a:effectLst>
              </a:rPr>
              <a:t>Sourcing content for Master/Central Library</a:t>
            </a:r>
            <a:endParaRPr sz="3600" b="1" i="1" dirty="0">
              <a:solidFill>
                <a:srgbClr val="000066"/>
              </a:solidFill>
              <a:effectLst>
                <a:outerShdw blurRad="38100" dist="38100" dir="2700000" rotWithShape="0">
                  <a:srgbClr val="C0C0C0"/>
                </a:outerShdw>
              </a:effectLst>
            </a:endParaRPr>
          </a:p>
        </p:txBody>
      </p:sp>
      <p:sp>
        <p:nvSpPr>
          <p:cNvPr id="4" name="Text Placeholder 3"/>
          <p:cNvSpPr>
            <a:spLocks noGrp="1"/>
          </p:cNvSpPr>
          <p:nvPr>
            <p:ph type="body" idx="1"/>
          </p:nvPr>
        </p:nvSpPr>
        <p:spPr>
          <a:xfrm>
            <a:off x="372139" y="1600200"/>
            <a:ext cx="8229600" cy="5257800"/>
          </a:xfrm>
        </p:spPr>
        <p:txBody>
          <a:bodyPr/>
          <a:lstStyle/>
          <a:p>
            <a:r>
              <a:rPr lang="en-US" sz="2400" dirty="0" smtClean="0"/>
              <a:t>Ask units in the Marine Forces, USMC Logistics Command, MC Systems Command, and Supporting Establishment to send forms and files to HQMC to create a master library for mobile/web app.</a:t>
            </a:r>
          </a:p>
          <a:p>
            <a:pPr marL="0" indent="0">
              <a:buNone/>
            </a:pPr>
            <a:endParaRPr lang="en-US" sz="2000" dirty="0"/>
          </a:p>
        </p:txBody>
      </p:sp>
    </p:spTree>
    <p:extLst>
      <p:ext uri="{BB962C8B-B14F-4D97-AF65-F5344CB8AC3E}">
        <p14:creationId xmlns:p14="http://schemas.microsoft.com/office/powerpoint/2010/main" val="45161271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Shape 62"/>
          <p:cNvSpPr>
            <a:spLocks noGrp="1"/>
          </p:cNvSpPr>
          <p:nvPr>
            <p:ph type="title"/>
          </p:nvPr>
        </p:nvSpPr>
        <p:spPr>
          <a:xfrm>
            <a:off x="691116" y="597784"/>
            <a:ext cx="8229600" cy="1325563"/>
          </a:xfrm>
          <a:prstGeom prst="rect">
            <a:avLst/>
          </a:prstGeom>
        </p:spPr>
        <p:txBody>
          <a:bodyPr lIns="0" tIns="0" rIns="0" bIns="0">
            <a:normAutofit/>
          </a:bodyPr>
          <a:lstStyle/>
          <a:p>
            <a:pPr lvl="0" algn="ctr">
              <a:defRPr sz="1800" b="0" i="0">
                <a:solidFill>
                  <a:srgbClr val="000000"/>
                </a:solidFill>
                <a:effectLst/>
              </a:defRPr>
            </a:pPr>
            <a:r>
              <a:rPr lang="en-US" sz="3600" b="1" i="1" dirty="0" smtClean="0">
                <a:solidFill>
                  <a:srgbClr val="000066"/>
                </a:solidFill>
                <a:effectLst>
                  <a:outerShdw blurRad="38100" dist="38100" dir="2700000" rotWithShape="0">
                    <a:srgbClr val="C0C0C0"/>
                  </a:outerShdw>
                </a:effectLst>
              </a:rPr>
              <a:t>Examples of Files to be used in the App</a:t>
            </a:r>
            <a:endParaRPr sz="3600" b="1" i="1" dirty="0">
              <a:solidFill>
                <a:srgbClr val="000066"/>
              </a:solidFill>
              <a:effectLst>
                <a:outerShdw blurRad="38100" dist="38100" dir="2700000" rotWithShape="0">
                  <a:srgbClr val="C0C0C0"/>
                </a:outerShdw>
              </a:effectLst>
            </a:endParaRPr>
          </a:p>
        </p:txBody>
      </p:sp>
      <p:sp>
        <p:nvSpPr>
          <p:cNvPr id="4" name="Text Placeholder 3"/>
          <p:cNvSpPr>
            <a:spLocks noGrp="1"/>
          </p:cNvSpPr>
          <p:nvPr>
            <p:ph type="body" idx="1"/>
          </p:nvPr>
        </p:nvSpPr>
        <p:spPr>
          <a:xfrm>
            <a:off x="457200" y="1260566"/>
            <a:ext cx="8229600" cy="5257800"/>
          </a:xfrm>
        </p:spPr>
        <p:txBody>
          <a:bodyPr/>
          <a:lstStyle/>
          <a:p>
            <a:r>
              <a:rPr lang="en-US" sz="2000" dirty="0" smtClean="0"/>
              <a:t>System Authorization Access Request (SAAR)</a:t>
            </a:r>
          </a:p>
          <a:p>
            <a:r>
              <a:rPr lang="en-US" sz="2000" dirty="0" smtClean="0"/>
              <a:t>Flash Report</a:t>
            </a:r>
          </a:p>
          <a:p>
            <a:r>
              <a:rPr lang="en-US" sz="2000" dirty="0" smtClean="0"/>
              <a:t>Special Meal Request</a:t>
            </a:r>
          </a:p>
          <a:p>
            <a:r>
              <a:rPr lang="en-US" sz="2000" dirty="0"/>
              <a:t>Expenditure </a:t>
            </a:r>
            <a:r>
              <a:rPr lang="en-US" sz="2000" dirty="0" smtClean="0"/>
              <a:t>Reports</a:t>
            </a:r>
          </a:p>
          <a:p>
            <a:r>
              <a:rPr lang="en-US" sz="2000" dirty="0"/>
              <a:t>Overnight </a:t>
            </a:r>
            <a:r>
              <a:rPr lang="en-US" sz="2000" dirty="0" smtClean="0"/>
              <a:t>Retention Letter</a:t>
            </a:r>
          </a:p>
          <a:p>
            <a:r>
              <a:rPr lang="en-US" sz="2000" dirty="0" smtClean="0"/>
              <a:t>Letters </a:t>
            </a:r>
            <a:r>
              <a:rPr lang="en-US" sz="2000" dirty="0"/>
              <a:t>for Temporary </a:t>
            </a:r>
            <a:r>
              <a:rPr lang="en-US" sz="2000" dirty="0" smtClean="0"/>
              <a:t>Storage</a:t>
            </a:r>
          </a:p>
          <a:p>
            <a:r>
              <a:rPr lang="en-US" sz="2000" dirty="0" smtClean="0"/>
              <a:t>Letters of Transmittal</a:t>
            </a:r>
            <a:endParaRPr lang="en-US" sz="2000" dirty="0"/>
          </a:p>
          <a:p>
            <a:r>
              <a:rPr lang="en-US" sz="2000" dirty="0" smtClean="0"/>
              <a:t>Selective Interchange Letters</a:t>
            </a:r>
          </a:p>
          <a:p>
            <a:r>
              <a:rPr lang="en-US" sz="2000" dirty="0" smtClean="0"/>
              <a:t>DSI Approval Letters</a:t>
            </a:r>
          </a:p>
          <a:p>
            <a:r>
              <a:rPr lang="en-US" sz="2000" dirty="0" smtClean="0"/>
              <a:t>1348</a:t>
            </a:r>
          </a:p>
          <a:p>
            <a:r>
              <a:rPr lang="en-US" sz="2000" dirty="0" smtClean="0"/>
              <a:t>Electronic Custody Record (ECR)</a:t>
            </a:r>
            <a:endParaRPr lang="en-US" sz="2000" dirty="0"/>
          </a:p>
          <a:p>
            <a:r>
              <a:rPr lang="en-US" sz="2000" dirty="0" smtClean="0"/>
              <a:t>Entry/exit </a:t>
            </a:r>
            <a:r>
              <a:rPr lang="en-US" sz="2000" dirty="0"/>
              <a:t>letters for </a:t>
            </a:r>
            <a:r>
              <a:rPr lang="en-US" sz="2000" dirty="0" smtClean="0"/>
              <a:t>foreign countries</a:t>
            </a:r>
          </a:p>
          <a:p>
            <a:r>
              <a:rPr lang="en-US" sz="2000" dirty="0" smtClean="0"/>
              <a:t>Multinational Logistics Support Request (MSLR)</a:t>
            </a:r>
          </a:p>
          <a:p>
            <a:pPr marL="0" indent="0">
              <a:buNone/>
            </a:pPr>
            <a:endParaRPr lang="en-US" sz="2000" dirty="0"/>
          </a:p>
        </p:txBody>
      </p:sp>
    </p:spTree>
    <p:extLst>
      <p:ext uri="{BB962C8B-B14F-4D97-AF65-F5344CB8AC3E}">
        <p14:creationId xmlns:p14="http://schemas.microsoft.com/office/powerpoint/2010/main" val="1985717861"/>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Shape 62"/>
          <p:cNvSpPr>
            <a:spLocks noGrp="1"/>
          </p:cNvSpPr>
          <p:nvPr>
            <p:ph type="title"/>
          </p:nvPr>
        </p:nvSpPr>
        <p:spPr>
          <a:xfrm>
            <a:off x="691116" y="597784"/>
            <a:ext cx="8229600" cy="1325563"/>
          </a:xfrm>
          <a:prstGeom prst="rect">
            <a:avLst/>
          </a:prstGeom>
        </p:spPr>
        <p:txBody>
          <a:bodyPr lIns="0" tIns="0" rIns="0" bIns="0">
            <a:normAutofit/>
          </a:bodyPr>
          <a:lstStyle/>
          <a:p>
            <a:pPr lvl="0" algn="ctr">
              <a:defRPr sz="1800" b="0" i="0">
                <a:solidFill>
                  <a:srgbClr val="000000"/>
                </a:solidFill>
                <a:effectLst/>
              </a:defRPr>
            </a:pPr>
            <a:r>
              <a:rPr lang="en-US" sz="3600" b="1" i="1" dirty="0" smtClean="0">
                <a:solidFill>
                  <a:srgbClr val="000066"/>
                </a:solidFill>
                <a:effectLst>
                  <a:outerShdw blurRad="38100" dist="38100" dir="2700000" rotWithShape="0">
                    <a:srgbClr val="C0C0C0"/>
                  </a:outerShdw>
                </a:effectLst>
              </a:rPr>
              <a:t> SCENARIOS FOR USE OF THE APP</a:t>
            </a:r>
            <a:endParaRPr sz="3600" b="1" i="1" dirty="0">
              <a:solidFill>
                <a:srgbClr val="000066"/>
              </a:solidFill>
              <a:effectLst>
                <a:outerShdw blurRad="38100" dist="38100" dir="2700000" rotWithShape="0">
                  <a:srgbClr val="C0C0C0"/>
                </a:outerShdw>
              </a:effectLst>
            </a:endParaRPr>
          </a:p>
        </p:txBody>
      </p:sp>
      <p:sp>
        <p:nvSpPr>
          <p:cNvPr id="4" name="Text Placeholder 3"/>
          <p:cNvSpPr>
            <a:spLocks noGrp="1"/>
          </p:cNvSpPr>
          <p:nvPr>
            <p:ph type="body" idx="1"/>
          </p:nvPr>
        </p:nvSpPr>
        <p:spPr>
          <a:xfrm>
            <a:off x="457200" y="1260566"/>
            <a:ext cx="8229600" cy="5257800"/>
          </a:xfrm>
        </p:spPr>
        <p:txBody>
          <a:bodyPr/>
          <a:lstStyle/>
          <a:p>
            <a:r>
              <a:rPr lang="en-US" sz="1600" dirty="0" smtClean="0"/>
              <a:t>Scenario #1</a:t>
            </a:r>
          </a:p>
          <a:p>
            <a:pPr lvl="1"/>
            <a:r>
              <a:rPr lang="en-US" sz="1600" dirty="0" smtClean="0"/>
              <a:t>A Marine has passed out during a platoon hike. Corpsmen were able to revive the Marine and provide medical attention. The command would like to know the full details of the situation as soon as possible. An NCO opens the mobile app, and uses the Flash Report template to submit information of the incident to his or her chain of command while still at the scene.</a:t>
            </a:r>
          </a:p>
          <a:p>
            <a:r>
              <a:rPr lang="en-US" sz="1600" dirty="0" smtClean="0"/>
              <a:t>Scenario #2</a:t>
            </a:r>
          </a:p>
          <a:p>
            <a:pPr lvl="1"/>
            <a:r>
              <a:rPr lang="en-US" sz="1600" dirty="0" smtClean="0"/>
              <a:t>Marines aboard a ship need to transfer gear locally but the printer is not working and there are no hard copy templates available. Marines with the mobile app use a digital 1348 or ECR card. This will serve as a receipt of transferring the custody of gear until paper copies are available.</a:t>
            </a:r>
          </a:p>
          <a:p>
            <a:r>
              <a:rPr lang="en-US" sz="1600" dirty="0" smtClean="0"/>
              <a:t>Scenarios #3</a:t>
            </a:r>
          </a:p>
          <a:p>
            <a:pPr lvl="1"/>
            <a:r>
              <a:rPr lang="en-US" sz="1600" dirty="0" smtClean="0"/>
              <a:t>Marines are requesting goods and services while in a foreign country. The Marines will require </a:t>
            </a:r>
            <a:r>
              <a:rPr lang="en-US" sz="1600" dirty="0"/>
              <a:t>a Multinational Logistics Support Request (MSLR</a:t>
            </a:r>
            <a:r>
              <a:rPr lang="en-US" sz="1600" dirty="0" smtClean="0"/>
              <a:t>). An When Marines use a local vendor, the vendor will charge the local government’s military and they will in turn will charge the USMC. The MLSR serves as an agreement that the USMC will pay X amount of dollars to the local military who is serving as the middle man for locally procured goods and services. The ability to access, change, and send the latest MLRSs on the move would allow those on the ground to focus on the mission instead of paperwork.</a:t>
            </a:r>
            <a:endParaRPr lang="en-US" sz="1600" dirty="0"/>
          </a:p>
        </p:txBody>
      </p:sp>
    </p:spTree>
    <p:extLst>
      <p:ext uri="{BB962C8B-B14F-4D97-AF65-F5344CB8AC3E}">
        <p14:creationId xmlns:p14="http://schemas.microsoft.com/office/powerpoint/2010/main" val="631246932"/>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Shape 62"/>
          <p:cNvSpPr>
            <a:spLocks noGrp="1"/>
          </p:cNvSpPr>
          <p:nvPr>
            <p:ph type="title"/>
          </p:nvPr>
        </p:nvSpPr>
        <p:spPr>
          <a:xfrm>
            <a:off x="714375" y="397685"/>
            <a:ext cx="7658099" cy="717550"/>
          </a:xfrm>
          <a:prstGeom prst="rect">
            <a:avLst/>
          </a:prstGeom>
        </p:spPr>
        <p:txBody>
          <a:bodyPr lIns="0" tIns="0" rIns="0" bIns="0">
            <a:normAutofit/>
          </a:bodyPr>
          <a:lstStyle/>
          <a:p>
            <a:pPr lvl="0" algn="ctr">
              <a:defRPr sz="1800" b="0" i="0">
                <a:solidFill>
                  <a:srgbClr val="000000"/>
                </a:solidFill>
                <a:effectLst/>
              </a:defRPr>
            </a:pPr>
            <a:r>
              <a:rPr lang="en-US" sz="3600" b="1" i="1" dirty="0" smtClean="0">
                <a:solidFill>
                  <a:srgbClr val="000066"/>
                </a:solidFill>
                <a:effectLst>
                  <a:outerShdw blurRad="38100" dist="38100" dir="2700000" rotWithShape="0">
                    <a:srgbClr val="C0C0C0"/>
                  </a:outerShdw>
                </a:effectLst>
              </a:rPr>
              <a:t>TIMELINE</a:t>
            </a:r>
            <a:endParaRPr sz="3600" b="1" i="1" dirty="0">
              <a:solidFill>
                <a:srgbClr val="000066"/>
              </a:solidFill>
              <a:effectLst>
                <a:outerShdw blurRad="38100" dist="38100" dir="2700000" rotWithShape="0">
                  <a:srgbClr val="C0C0C0"/>
                </a:outerShdw>
              </a:effectLst>
            </a:endParaRPr>
          </a:p>
        </p:txBody>
      </p:sp>
      <p:graphicFrame>
        <p:nvGraphicFramePr>
          <p:cNvPr id="3" name="Diagram 2"/>
          <p:cNvGraphicFramePr/>
          <p:nvPr>
            <p:extLst/>
          </p:nvPr>
        </p:nvGraphicFramePr>
        <p:xfrm>
          <a:off x="95121" y="1164957"/>
          <a:ext cx="8952412" cy="1907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nvPr>
        </p:nvGraphicFramePr>
        <p:xfrm>
          <a:off x="121037" y="1259460"/>
          <a:ext cx="8531136" cy="370840"/>
        </p:xfrm>
        <a:graphic>
          <a:graphicData uri="http://schemas.openxmlformats.org/drawingml/2006/table">
            <a:tbl>
              <a:tblPr firstRow="1" bandRow="1">
                <a:tableStyleId>{5940675A-B579-460E-94D1-54222C63F5DA}</a:tableStyleId>
              </a:tblPr>
              <a:tblGrid>
                <a:gridCol w="2132784"/>
                <a:gridCol w="2132784"/>
                <a:gridCol w="2132784"/>
                <a:gridCol w="2132784"/>
              </a:tblGrid>
              <a:tr h="370840">
                <a:tc>
                  <a:txBody>
                    <a:bodyPr/>
                    <a:lstStyle/>
                    <a:p>
                      <a:r>
                        <a:rPr lang="en-US" dirty="0" smtClean="0"/>
                        <a:t>X+12</a:t>
                      </a:r>
                      <a:r>
                        <a:rPr lang="en-US" baseline="0" dirty="0" smtClean="0"/>
                        <a:t> MONTHS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X+18 MONTHS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X+24 MONTHS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X+36 MONTHS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9" name="Table 8"/>
          <p:cNvGraphicFramePr>
            <a:graphicFrameLocks noGrp="1"/>
          </p:cNvGraphicFramePr>
          <p:nvPr>
            <p:extLst/>
          </p:nvPr>
        </p:nvGraphicFramePr>
        <p:xfrm>
          <a:off x="-2" y="2651490"/>
          <a:ext cx="9144004" cy="4206240"/>
        </p:xfrm>
        <a:graphic>
          <a:graphicData uri="http://schemas.openxmlformats.org/drawingml/2006/table">
            <a:tbl>
              <a:tblPr firstRow="1" bandRow="1">
                <a:tableStyleId>{5940675A-B579-460E-94D1-54222C63F5DA}</a:tableStyleId>
              </a:tblPr>
              <a:tblGrid>
                <a:gridCol w="2286001"/>
                <a:gridCol w="2286001"/>
                <a:gridCol w="2286001"/>
                <a:gridCol w="2286001"/>
              </a:tblGrid>
              <a:tr h="3966214">
                <a:tc>
                  <a:txBody>
                    <a:bodyPr/>
                    <a:lstStyle/>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Initial</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Operational </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Capable </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Development:</a:t>
                      </a:r>
                    </a:p>
                    <a:p>
                      <a:pPr marL="0" marR="0" indent="0" algn="l" defTabSz="914400" rtl="0" fontAlgn="auto" latinLnBrk="1" hangingPunct="0">
                        <a:lnSpc>
                          <a:spcPct val="100000"/>
                        </a:lnSpc>
                        <a:spcBef>
                          <a:spcPts val="0"/>
                        </a:spcBef>
                        <a:spcAft>
                          <a:spcPts val="0"/>
                        </a:spcAft>
                        <a:buClrTx/>
                        <a:buSzTx/>
                        <a:buFont typeface="Arial" panose="020B0604020202020204" pitchFamily="34" charset="0"/>
                        <a:buNone/>
                        <a:tabLst/>
                      </a:pPr>
                      <a:r>
                        <a:rPr kumimoji="0" lang="en-US" sz="1800" b="0" i="0" u="none" strike="noStrike" cap="none" spc="0" normalizeH="0" baseline="0" dirty="0" smtClean="0">
                          <a:ln>
                            <a:noFill/>
                          </a:ln>
                          <a:solidFill>
                            <a:srgbClr val="000000"/>
                          </a:solidFill>
                          <a:effectLst/>
                          <a:uFillTx/>
                          <a:sym typeface="Arial"/>
                        </a:rPr>
                        <a:t>Create an mobile app with the following features:</a:t>
                      </a:r>
                    </a:p>
                    <a:p>
                      <a:pPr marL="285750" marR="0" lvl="1"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smtClean="0">
                          <a:ln>
                            <a:noFill/>
                          </a:ln>
                          <a:solidFill>
                            <a:srgbClr val="000000"/>
                          </a:solidFill>
                          <a:effectLst/>
                          <a:uFillTx/>
                          <a:sym typeface="Arial"/>
                        </a:rPr>
                        <a:t>Fill-In</a:t>
                      </a:r>
                      <a:r>
                        <a:rPr kumimoji="0" lang="en-US" sz="1800" b="0" i="0" u="none" strike="noStrike" cap="none" spc="0" normalizeH="0" dirty="0" smtClean="0">
                          <a:ln>
                            <a:noFill/>
                          </a:ln>
                          <a:solidFill>
                            <a:srgbClr val="000000"/>
                          </a:solidFill>
                          <a:effectLst/>
                          <a:uFillTx/>
                          <a:sym typeface="Arial"/>
                        </a:rPr>
                        <a:t> PDFs</a:t>
                      </a:r>
                    </a:p>
                    <a:p>
                      <a:pPr marL="285750" marR="0" lvl="1"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1800" b="0" i="0" baseline="0" dirty="0" smtClean="0">
                          <a:solidFill>
                            <a:srgbClr val="000000"/>
                          </a:solidFill>
                          <a:effectLst/>
                        </a:rPr>
                        <a:t>Phantom</a:t>
                      </a:r>
                      <a:r>
                        <a:rPr lang="en-US" sz="1800" b="0" i="0" dirty="0" smtClean="0">
                          <a:solidFill>
                            <a:srgbClr val="000000"/>
                          </a:solidFill>
                          <a:effectLst/>
                        </a:rPr>
                        <a:t> Email</a:t>
                      </a:r>
                    </a:p>
                    <a:p>
                      <a:pPr marL="285750" marR="0" lvl="1"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smtClean="0">
                          <a:ln>
                            <a:noFill/>
                          </a:ln>
                          <a:solidFill>
                            <a:srgbClr val="000000"/>
                          </a:solidFill>
                          <a:effectLst/>
                          <a:uFillTx/>
                          <a:sym typeface="Arial"/>
                        </a:rPr>
                        <a:t>Data</a:t>
                      </a:r>
                      <a:r>
                        <a:rPr kumimoji="0" lang="en-US" sz="1800" b="0" i="0" u="none" strike="noStrike" cap="none" spc="0" normalizeH="0" dirty="0" smtClean="0">
                          <a:ln>
                            <a:noFill/>
                          </a:ln>
                          <a:solidFill>
                            <a:srgbClr val="000000"/>
                          </a:solidFill>
                          <a:effectLst/>
                          <a:uFillTx/>
                          <a:sym typeface="Arial"/>
                        </a:rPr>
                        <a:t> Repository maintained by</a:t>
                      </a:r>
                    </a:p>
                    <a:p>
                      <a:pPr marL="0" marR="0" lvl="1" indent="0" algn="l" defTabSz="914400" rtl="0" fontAlgn="auto" latinLnBrk="1" hangingPunct="0">
                        <a:lnSpc>
                          <a:spcPct val="100000"/>
                        </a:lnSpc>
                        <a:spcBef>
                          <a:spcPts val="0"/>
                        </a:spcBef>
                        <a:spcAft>
                          <a:spcPts val="0"/>
                        </a:spcAft>
                        <a:buClrTx/>
                        <a:buSzTx/>
                        <a:buFont typeface="Arial" panose="020B0604020202020204" pitchFamily="34" charset="0"/>
                        <a:buNone/>
                        <a:tabLst/>
                      </a:pPr>
                      <a:r>
                        <a:rPr kumimoji="0" lang="en-US" sz="1800" b="0" i="0" u="none" strike="noStrike" cap="none" spc="0" normalizeH="0" dirty="0" smtClean="0">
                          <a:ln>
                            <a:noFill/>
                          </a:ln>
                          <a:solidFill>
                            <a:srgbClr val="000000"/>
                          </a:solidFill>
                          <a:effectLst/>
                          <a:uFillTx/>
                          <a:sym typeface="Arial"/>
                        </a:rPr>
                        <a:t>HQMC</a:t>
                      </a:r>
                    </a:p>
                    <a:p>
                      <a:pPr marL="285750" marR="0" lvl="1"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1800" b="0" i="0" baseline="0" dirty="0" smtClean="0">
                          <a:solidFill>
                            <a:srgbClr val="000000"/>
                          </a:solidFill>
                          <a:effectLst/>
                        </a:rPr>
                        <a:t>CAC</a:t>
                      </a:r>
                      <a:r>
                        <a:rPr lang="en-US" sz="1800" b="0" i="0" dirty="0" smtClean="0">
                          <a:solidFill>
                            <a:srgbClr val="000000"/>
                          </a:solidFill>
                          <a:effectLst/>
                        </a:rPr>
                        <a:t> Login</a:t>
                      </a:r>
                      <a:endParaRPr kumimoji="0" lang="en-US" sz="1800" b="0" i="0" u="none" strike="noStrike" cap="none" spc="0" normalizeH="0" baseline="0" dirty="0" smtClean="0">
                        <a:ln>
                          <a:noFill/>
                        </a:ln>
                        <a:solidFill>
                          <a:srgbClr val="000000"/>
                        </a:solidFill>
                        <a:effectLst/>
                        <a:uFillTx/>
                        <a:sym typeface="Arial"/>
                      </a:endParaRPr>
                    </a:p>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Initial </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Operational </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Capable</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Implementation:</a:t>
                      </a:r>
                      <a:endParaRPr lang="en-US" sz="1800" dirty="0" smtClean="0">
                        <a:solidFill>
                          <a:schemeClr val="tx1"/>
                        </a:solidFill>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1800" b="0" i="0" dirty="0" smtClean="0">
                          <a:solidFill>
                            <a:schemeClr val="tx1"/>
                          </a:solidFill>
                          <a:effectLst/>
                        </a:rPr>
                        <a:t>Issue</a:t>
                      </a:r>
                      <a:r>
                        <a:rPr lang="en-US" sz="1800" b="0" i="0" baseline="0" dirty="0" smtClean="0">
                          <a:solidFill>
                            <a:schemeClr val="tx1"/>
                          </a:solidFill>
                          <a:effectLst/>
                        </a:rPr>
                        <a:t> mobile</a:t>
                      </a:r>
                    </a:p>
                    <a:p>
                      <a:pPr marL="0" marR="0" indent="0" algn="l" defTabSz="914400" rtl="0" fontAlgn="auto" latinLnBrk="1" hangingPunct="0">
                        <a:lnSpc>
                          <a:spcPct val="100000"/>
                        </a:lnSpc>
                        <a:spcBef>
                          <a:spcPts val="0"/>
                        </a:spcBef>
                        <a:spcAft>
                          <a:spcPts val="0"/>
                        </a:spcAft>
                        <a:buClrTx/>
                        <a:buSzTx/>
                        <a:buFont typeface="Arial" panose="020B0604020202020204" pitchFamily="34" charset="0"/>
                        <a:buNone/>
                        <a:tabLst/>
                      </a:pPr>
                      <a:r>
                        <a:rPr lang="en-US" sz="1800" b="0" i="0" baseline="0" dirty="0" smtClean="0">
                          <a:solidFill>
                            <a:schemeClr val="tx1"/>
                          </a:solidFill>
                          <a:effectLst/>
                        </a:rPr>
                        <a:t>CAC readers to participating logistics units</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1800" b="0" i="0" baseline="0" dirty="0" smtClean="0">
                          <a:solidFill>
                            <a:schemeClr val="tx1"/>
                          </a:solidFill>
                          <a:effectLst/>
                        </a:rPr>
                        <a:t>Deploy mobile</a:t>
                      </a:r>
                    </a:p>
                    <a:p>
                      <a:pPr marL="0" marR="0" indent="0" algn="l" defTabSz="914400" rtl="0" fontAlgn="auto" latinLnBrk="1" hangingPunct="0">
                        <a:lnSpc>
                          <a:spcPct val="100000"/>
                        </a:lnSpc>
                        <a:spcBef>
                          <a:spcPts val="0"/>
                        </a:spcBef>
                        <a:spcAft>
                          <a:spcPts val="0"/>
                        </a:spcAft>
                        <a:buClrTx/>
                        <a:buSzTx/>
                        <a:buFont typeface="Arial" panose="020B0604020202020204" pitchFamily="34" charset="0"/>
                        <a:buNone/>
                        <a:tabLst/>
                      </a:pPr>
                      <a:r>
                        <a:rPr lang="en-US" sz="1800" b="0" i="0" baseline="0" dirty="0" smtClean="0">
                          <a:solidFill>
                            <a:schemeClr val="tx1"/>
                          </a:solidFill>
                          <a:effectLst/>
                        </a:rPr>
                        <a:t>app to select logistic units</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1800" b="0" i="0" baseline="0" dirty="0" smtClean="0">
                          <a:solidFill>
                            <a:schemeClr val="tx1"/>
                          </a:solidFill>
                          <a:effectLst/>
                        </a:rPr>
                        <a:t>Collective feedback from participating units</a:t>
                      </a:r>
                      <a:endParaRPr lang="en-US" sz="1800" b="0" i="0" dirty="0" smtClean="0">
                        <a:solidFill>
                          <a:srgbClr val="00000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Final</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Operational </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Capable</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Development:</a:t>
                      </a:r>
                      <a:endParaRPr lang="en-US" sz="1800" dirty="0" smtClean="0">
                        <a:solidFill>
                          <a:schemeClr val="tx1"/>
                        </a:solidFill>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1800" b="0" i="0" dirty="0" smtClean="0">
                          <a:solidFill>
                            <a:schemeClr val="tx1"/>
                          </a:solidFill>
                          <a:effectLst/>
                        </a:rPr>
                        <a:t>Use</a:t>
                      </a:r>
                      <a:r>
                        <a:rPr lang="en-US" sz="1800" b="0" i="0" baseline="0" dirty="0" smtClean="0">
                          <a:solidFill>
                            <a:schemeClr val="tx1"/>
                          </a:solidFill>
                          <a:effectLst/>
                        </a:rPr>
                        <a:t> feedback </a:t>
                      </a:r>
                    </a:p>
                    <a:p>
                      <a:pPr marL="0" marR="0" indent="0" algn="l" defTabSz="914400" rtl="0" fontAlgn="auto" latinLnBrk="1" hangingPunct="0">
                        <a:lnSpc>
                          <a:spcPct val="100000"/>
                        </a:lnSpc>
                        <a:spcBef>
                          <a:spcPts val="0"/>
                        </a:spcBef>
                        <a:spcAft>
                          <a:spcPts val="0"/>
                        </a:spcAft>
                        <a:buClrTx/>
                        <a:buSzTx/>
                        <a:buFont typeface="Arial" panose="020B0604020202020204" pitchFamily="34" charset="0"/>
                        <a:buNone/>
                        <a:tabLst/>
                      </a:pPr>
                      <a:r>
                        <a:rPr lang="en-US" sz="1800" b="0" i="0" baseline="0" dirty="0" smtClean="0">
                          <a:solidFill>
                            <a:schemeClr val="tx1"/>
                          </a:solidFill>
                          <a:effectLst/>
                        </a:rPr>
                        <a:t>from units to improve mobile app</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1800" b="0" i="0" baseline="0" dirty="0" smtClean="0">
                          <a:solidFill>
                            <a:schemeClr val="tx1"/>
                          </a:solidFill>
                          <a:effectLst/>
                        </a:rPr>
                        <a:t>Add ability to submit forms into CLC2S, TCPT, GCSS</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1800" b="0" i="0" baseline="0" dirty="0" smtClean="0">
                          <a:solidFill>
                            <a:schemeClr val="tx1"/>
                          </a:solidFill>
                          <a:effectLst/>
                        </a:rPr>
                        <a:t>Add ability to use mobile device’s biometrics for secure login</a:t>
                      </a:r>
                      <a:endParaRPr lang="en-US" sz="1800" b="0" i="0" dirty="0" smtClean="0">
                        <a:solidFill>
                          <a:srgbClr val="00000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Final</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Operational </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Capable</a:t>
                      </a:r>
                    </a:p>
                    <a:p>
                      <a:pPr marL="0" marR="0" indent="0" algn="l" defTabSz="914400" rtl="0" fontAlgn="auto" latinLnBrk="1" hangingPunct="0">
                        <a:lnSpc>
                          <a:spcPct val="100000"/>
                        </a:lnSpc>
                        <a:spcBef>
                          <a:spcPts val="0"/>
                        </a:spcBef>
                        <a:spcAft>
                          <a:spcPts val="0"/>
                        </a:spcAft>
                        <a:buClrTx/>
                        <a:buSzTx/>
                        <a:buFontTx/>
                        <a:buNone/>
                        <a:tabLst/>
                      </a:pPr>
                      <a:r>
                        <a:rPr lang="en-US" sz="1800" dirty="0" smtClean="0">
                          <a:solidFill>
                            <a:srgbClr val="000000"/>
                          </a:solidFill>
                        </a:rPr>
                        <a:t>Implementation:</a:t>
                      </a:r>
                      <a:endParaRPr lang="en-US" sz="1800" dirty="0" smtClean="0">
                        <a:solidFill>
                          <a:schemeClr val="tx1"/>
                        </a:solidFill>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1800" b="0" i="0" dirty="0" smtClean="0">
                          <a:solidFill>
                            <a:schemeClr val="tx1"/>
                          </a:solidFill>
                          <a:effectLst/>
                        </a:rPr>
                        <a:t>Issue</a:t>
                      </a:r>
                      <a:r>
                        <a:rPr lang="en-US" sz="1800" b="0" i="0" baseline="0" dirty="0" smtClean="0">
                          <a:solidFill>
                            <a:schemeClr val="tx1"/>
                          </a:solidFill>
                          <a:effectLst/>
                        </a:rPr>
                        <a:t> mobile</a:t>
                      </a:r>
                    </a:p>
                    <a:p>
                      <a:pPr marL="0" marR="0" indent="0" algn="l" defTabSz="914400" rtl="0" fontAlgn="auto" latinLnBrk="1" hangingPunct="0">
                        <a:lnSpc>
                          <a:spcPct val="100000"/>
                        </a:lnSpc>
                        <a:spcBef>
                          <a:spcPts val="0"/>
                        </a:spcBef>
                        <a:spcAft>
                          <a:spcPts val="0"/>
                        </a:spcAft>
                        <a:buClrTx/>
                        <a:buSzTx/>
                        <a:buFont typeface="Arial" panose="020B0604020202020204" pitchFamily="34" charset="0"/>
                        <a:buNone/>
                        <a:tabLst/>
                      </a:pPr>
                      <a:r>
                        <a:rPr lang="en-US" sz="1800" b="0" i="0" baseline="0" dirty="0" smtClean="0">
                          <a:solidFill>
                            <a:schemeClr val="tx1"/>
                          </a:solidFill>
                          <a:effectLst/>
                        </a:rPr>
                        <a:t>CAC readers to all </a:t>
                      </a:r>
                    </a:p>
                    <a:p>
                      <a:pPr marL="0" marR="0" indent="0" algn="l" defTabSz="914400" rtl="0" fontAlgn="auto" latinLnBrk="1" hangingPunct="0">
                        <a:lnSpc>
                          <a:spcPct val="100000"/>
                        </a:lnSpc>
                        <a:spcBef>
                          <a:spcPts val="0"/>
                        </a:spcBef>
                        <a:spcAft>
                          <a:spcPts val="0"/>
                        </a:spcAft>
                        <a:buClrTx/>
                        <a:buSzTx/>
                        <a:buFont typeface="Arial" panose="020B0604020202020204" pitchFamily="34" charset="0"/>
                        <a:buNone/>
                        <a:tabLst/>
                      </a:pPr>
                      <a:r>
                        <a:rPr lang="en-US" sz="1800" b="0" i="0" baseline="0" dirty="0" smtClean="0">
                          <a:solidFill>
                            <a:schemeClr val="tx1"/>
                          </a:solidFill>
                          <a:effectLst/>
                        </a:rPr>
                        <a:t>04XX</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1800" b="0" i="0" baseline="0" dirty="0" smtClean="0">
                          <a:solidFill>
                            <a:schemeClr val="tx1"/>
                          </a:solidFill>
                          <a:effectLst/>
                        </a:rPr>
                        <a:t>Deploy mobile</a:t>
                      </a:r>
                    </a:p>
                    <a:p>
                      <a:pPr marL="0" marR="0" indent="0" algn="l" defTabSz="914400" rtl="0" fontAlgn="auto" latinLnBrk="1" hangingPunct="0">
                        <a:lnSpc>
                          <a:spcPct val="100000"/>
                        </a:lnSpc>
                        <a:spcBef>
                          <a:spcPts val="0"/>
                        </a:spcBef>
                        <a:spcAft>
                          <a:spcPts val="0"/>
                        </a:spcAft>
                        <a:buClrTx/>
                        <a:buSzTx/>
                        <a:buFont typeface="Arial" panose="020B0604020202020204" pitchFamily="34" charset="0"/>
                        <a:buNone/>
                        <a:tabLst/>
                      </a:pPr>
                      <a:r>
                        <a:rPr lang="en-US" sz="1800" b="0" i="0" baseline="0" dirty="0" smtClean="0">
                          <a:solidFill>
                            <a:schemeClr val="tx1"/>
                          </a:solidFill>
                          <a:effectLst/>
                        </a:rPr>
                        <a:t>app to marketplace </a:t>
                      </a:r>
                    </a:p>
                    <a:p>
                      <a:pPr marL="0" marR="0" indent="0" algn="l" defTabSz="914400" rtl="0" fontAlgn="auto" latinLnBrk="1" hangingPunct="0">
                        <a:lnSpc>
                          <a:spcPct val="100000"/>
                        </a:lnSpc>
                        <a:spcBef>
                          <a:spcPts val="0"/>
                        </a:spcBef>
                        <a:spcAft>
                          <a:spcPts val="0"/>
                        </a:spcAft>
                        <a:buClrTx/>
                        <a:buSzTx/>
                        <a:buFont typeface="Arial" panose="020B0604020202020204" pitchFamily="34" charset="0"/>
                        <a:buNone/>
                        <a:tabLst/>
                      </a:pPr>
                      <a:r>
                        <a:rPr lang="en-US" sz="1800" b="0" i="0" baseline="0" dirty="0" smtClean="0">
                          <a:solidFill>
                            <a:schemeClr val="tx1"/>
                          </a:solidFill>
                          <a:effectLst/>
                        </a:rPr>
                        <a:t>for download</a:t>
                      </a:r>
                    </a:p>
                    <a:p>
                      <a:pPr marL="0" marR="0" indent="0" algn="l" defTabSz="914400" rtl="0" fontAlgn="auto" latinLnBrk="1" hangingPunct="0">
                        <a:lnSpc>
                          <a:spcPct val="100000"/>
                        </a:lnSpc>
                        <a:spcBef>
                          <a:spcPts val="0"/>
                        </a:spcBef>
                        <a:spcAft>
                          <a:spcPts val="0"/>
                        </a:spcAft>
                        <a:buClrTx/>
                        <a:buSzTx/>
                        <a:buFont typeface="Arial" panose="020B0604020202020204" pitchFamily="34" charset="0"/>
                        <a:buNone/>
                        <a:tabLst/>
                      </a:pPr>
                      <a:endParaRPr lang="en-US" sz="1800" b="0" i="0" baseline="0" dirty="0" smtClean="0">
                        <a:solidFill>
                          <a:schemeClr val="tx1"/>
                        </a:solidFill>
                        <a:effectLst/>
                      </a:endParaRPr>
                    </a:p>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42" name="Table 41"/>
          <p:cNvGraphicFramePr>
            <a:graphicFrameLocks noGrp="1"/>
          </p:cNvGraphicFramePr>
          <p:nvPr>
            <p:extLst/>
          </p:nvPr>
        </p:nvGraphicFramePr>
        <p:xfrm>
          <a:off x="305759" y="6857730"/>
          <a:ext cx="8531136" cy="370840"/>
        </p:xfrm>
        <a:graphic>
          <a:graphicData uri="http://schemas.openxmlformats.org/drawingml/2006/table">
            <a:tbl>
              <a:tblPr firstRow="1" bandRow="1">
                <a:tableStyleId>{5940675A-B579-460E-94D1-54222C63F5DA}</a:tableStyleId>
              </a:tblPr>
              <a:tblGrid>
                <a:gridCol w="2132784"/>
                <a:gridCol w="2132784"/>
                <a:gridCol w="2132784"/>
                <a:gridCol w="2132784"/>
              </a:tblGrid>
              <a:tr h="370840">
                <a:tc>
                  <a:txBody>
                    <a:bodyPr/>
                    <a:lstStyle/>
                    <a:p>
                      <a:r>
                        <a:rPr lang="en-US" dirty="0" smtClean="0"/>
                        <a:t>6-12</a:t>
                      </a:r>
                      <a:r>
                        <a:rPr lang="en-US" baseline="0" dirty="0" smtClean="0"/>
                        <a:t> MONTHS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12-18 MONTHS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19-24 MONTHS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25-36 MONTHS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nvPr>
        </p:nvGraphicFramePr>
        <p:xfrm>
          <a:off x="5623827" y="53237"/>
          <a:ext cx="3520173" cy="400750"/>
        </p:xfrm>
        <a:graphic>
          <a:graphicData uri="http://schemas.openxmlformats.org/drawingml/2006/table">
            <a:tbl>
              <a:tblPr firstRow="1" bandRow="1">
                <a:tableStyleId>{5940675A-B579-460E-94D1-54222C63F5DA}</a:tableStyleId>
              </a:tblPr>
              <a:tblGrid>
                <a:gridCol w="3520173"/>
              </a:tblGrid>
              <a:tr h="400750">
                <a:tc>
                  <a:txBody>
                    <a:bodyPr/>
                    <a:lstStyle/>
                    <a:p>
                      <a:r>
                        <a:rPr lang="en-US" dirty="0" smtClean="0"/>
                        <a:t>X</a:t>
                      </a:r>
                      <a:r>
                        <a:rPr lang="en-US" baseline="0" dirty="0" smtClean="0"/>
                        <a:t> = SD HACKS CONFERENCE</a:t>
                      </a:r>
                      <a:endParaRPr lang="en-US" dirty="0"/>
                    </a:p>
                  </a:txBody>
                  <a:tcPr/>
                </a:tc>
              </a:tr>
            </a:tbl>
          </a:graphicData>
        </a:graphic>
      </p:graphicFrame>
    </p:spTree>
    <p:extLst>
      <p:ext uri="{BB962C8B-B14F-4D97-AF65-F5344CB8AC3E}">
        <p14:creationId xmlns:p14="http://schemas.microsoft.com/office/powerpoint/2010/main" val="60866697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21254" y="1503592"/>
            <a:ext cx="662397" cy="544200"/>
          </a:xfrm>
          <a:prstGeom prst="rect">
            <a:avLst/>
          </a:prstGeom>
        </p:spPr>
      </p:pic>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841255" y="1503592"/>
            <a:ext cx="599256" cy="544200"/>
          </a:xfrm>
          <a:prstGeom prst="rect">
            <a:avLst/>
          </a:prstGeom>
        </p:spPr>
      </p:pic>
      <p:pic>
        <p:nvPicPr>
          <p:cNvPr id="17" name="Picture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24361" y="6069964"/>
            <a:ext cx="601689" cy="495117"/>
          </a:xfrm>
          <a:prstGeom prst="rect">
            <a:avLst/>
          </a:prstGeom>
        </p:spPr>
      </p:pic>
      <p:pic>
        <p:nvPicPr>
          <p:cNvPr id="18" name="Picture 1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856470" y="6040428"/>
            <a:ext cx="379666" cy="501445"/>
          </a:xfrm>
          <a:prstGeom prst="rect">
            <a:avLst/>
          </a:prstGeom>
        </p:spPr>
      </p:pic>
      <p:pic>
        <p:nvPicPr>
          <p:cNvPr id="19" name="Picture 1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97582" y="6046417"/>
            <a:ext cx="510747" cy="518665"/>
          </a:xfrm>
          <a:prstGeom prst="rect">
            <a:avLst/>
          </a:prstGeom>
        </p:spPr>
      </p:pic>
      <p:pic>
        <p:nvPicPr>
          <p:cNvPr id="20" name="Picture 19"/>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5798582" y="6069964"/>
            <a:ext cx="885069" cy="495117"/>
          </a:xfrm>
          <a:prstGeom prst="rect">
            <a:avLst/>
          </a:prstGeom>
        </p:spPr>
      </p:pic>
      <p:sp>
        <p:nvSpPr>
          <p:cNvPr id="24" name="Shape 62"/>
          <p:cNvSpPr>
            <a:spLocks noGrp="1"/>
          </p:cNvSpPr>
          <p:nvPr>
            <p:ph type="title"/>
          </p:nvPr>
        </p:nvSpPr>
        <p:spPr>
          <a:xfrm>
            <a:off x="714375" y="397685"/>
            <a:ext cx="7658099"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Logo Library</a:t>
            </a:r>
            <a:endParaRPr sz="4400" b="1" i="1" dirty="0">
              <a:solidFill>
                <a:srgbClr val="000066"/>
              </a:solidFill>
              <a:effectLst>
                <a:outerShdw blurRad="38100" dist="38100" dir="2700000" rotWithShape="0">
                  <a:srgbClr val="C0C0C0"/>
                </a:outerShdw>
              </a:effectLst>
            </a:endParaRPr>
          </a:p>
        </p:txBody>
      </p:sp>
      <p:pic>
        <p:nvPicPr>
          <p:cNvPr id="2" name="Picture 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flipH="1">
            <a:off x="5207668" y="6040428"/>
            <a:ext cx="548330" cy="546292"/>
          </a:xfrm>
          <a:prstGeom prst="rect">
            <a:avLst/>
          </a:prstGeom>
        </p:spPr>
      </p:pic>
      <p:pic>
        <p:nvPicPr>
          <p:cNvPr id="3" name="Picture 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132590" y="4614063"/>
            <a:ext cx="889977" cy="889977"/>
          </a:xfrm>
          <a:prstGeom prst="rect">
            <a:avLst/>
          </a:prstGeom>
        </p:spPr>
      </p:pic>
      <p:pic>
        <p:nvPicPr>
          <p:cNvPr id="5" name="Picture 4"/>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996431" y="4369700"/>
            <a:ext cx="1133632" cy="1196863"/>
          </a:xfrm>
          <a:prstGeom prst="rect">
            <a:avLst/>
          </a:prstGeom>
        </p:spPr>
      </p:pic>
      <p:pic>
        <p:nvPicPr>
          <p:cNvPr id="6" name="Picture 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45739" y="4544646"/>
            <a:ext cx="1125693" cy="1121508"/>
          </a:xfrm>
          <a:prstGeom prst="rect">
            <a:avLst/>
          </a:prstGeom>
        </p:spPr>
      </p:pic>
      <p:pic>
        <p:nvPicPr>
          <p:cNvPr id="8" name="Picture 7"/>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13935" y="5914988"/>
            <a:ext cx="827251" cy="797169"/>
          </a:xfrm>
          <a:prstGeom prst="rect">
            <a:avLst/>
          </a:prstGeom>
        </p:spPr>
      </p:pic>
      <p:pic>
        <p:nvPicPr>
          <p:cNvPr id="9" name="Picture 8"/>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771432" y="5879907"/>
            <a:ext cx="829486" cy="867333"/>
          </a:xfrm>
          <a:prstGeom prst="rect">
            <a:avLst/>
          </a:prstGeom>
        </p:spPr>
      </p:pic>
      <p:pic>
        <p:nvPicPr>
          <p:cNvPr id="10" name="Picture 9"/>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7241150" y="2979560"/>
            <a:ext cx="1565086" cy="1565086"/>
          </a:xfrm>
          <a:prstGeom prst="rect">
            <a:avLst/>
          </a:prstGeom>
        </p:spPr>
      </p:pic>
      <p:pic>
        <p:nvPicPr>
          <p:cNvPr id="11" name="Picture 10"/>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7286102" y="5178776"/>
            <a:ext cx="1472423" cy="1472423"/>
          </a:xfrm>
          <a:prstGeom prst="rect">
            <a:avLst/>
          </a:prstGeom>
        </p:spPr>
      </p:pic>
      <p:pic>
        <p:nvPicPr>
          <p:cNvPr id="13" name="Picture 12"/>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018585" y="2004697"/>
            <a:ext cx="862249" cy="1015538"/>
          </a:xfrm>
          <a:prstGeom prst="rect">
            <a:avLst/>
          </a:prstGeom>
        </p:spPr>
      </p:pic>
      <p:pic>
        <p:nvPicPr>
          <p:cNvPr id="15" name="Picture 14"/>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215832" y="2885922"/>
            <a:ext cx="1380746" cy="1423894"/>
          </a:xfrm>
          <a:prstGeom prst="rect">
            <a:avLst/>
          </a:prstGeom>
        </p:spPr>
      </p:pic>
      <p:pic>
        <p:nvPicPr>
          <p:cNvPr id="16" name="Picture 15"/>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271224" y="1401670"/>
            <a:ext cx="1269962" cy="1340797"/>
          </a:xfrm>
          <a:prstGeom prst="rect">
            <a:avLst/>
          </a:prstGeom>
        </p:spPr>
      </p:pic>
      <p:pic>
        <p:nvPicPr>
          <p:cNvPr id="22" name="Picture 21"/>
          <p:cNvPicPr>
            <a:picLocks noChangeAspect="1"/>
          </p:cNvPicPr>
          <p:nvPr/>
        </p:nvPicPr>
        <p:blipFill rotWithShape="1">
          <a:blip r:embed="rId20">
            <a:extLst>
              <a:ext uri="{28A0092B-C50C-407E-A947-70E740481C1C}">
                <a14:useLocalDpi xmlns:a14="http://schemas.microsoft.com/office/drawing/2010/main" val="0"/>
              </a:ext>
            </a:extLst>
          </a:blip>
          <a:srcRect l="19048" t="21428"/>
          <a:stretch/>
        </p:blipFill>
        <p:spPr>
          <a:xfrm>
            <a:off x="4406900" y="3276600"/>
            <a:ext cx="431800" cy="419100"/>
          </a:xfrm>
          <a:prstGeom prst="rect">
            <a:avLst/>
          </a:prstGeom>
        </p:spPr>
      </p:pic>
      <p:pic>
        <p:nvPicPr>
          <p:cNvPr id="4" name="Picture 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217946" y="1478353"/>
            <a:ext cx="1483778" cy="1483778"/>
          </a:xfrm>
          <a:prstGeom prst="rect">
            <a:avLst/>
          </a:prstGeom>
        </p:spPr>
      </p:pic>
    </p:spTree>
    <p:extLst>
      <p:ext uri="{BB962C8B-B14F-4D97-AF65-F5344CB8AC3E}">
        <p14:creationId xmlns:p14="http://schemas.microsoft.com/office/powerpoint/2010/main" val="21823967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xfrm>
            <a:off x="1669167" y="398461"/>
            <a:ext cx="5743575"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Where the idea came from</a:t>
            </a: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1" y="1509888"/>
            <a:ext cx="8291689" cy="5348111"/>
          </a:xfrm>
        </p:spPr>
        <p:txBody>
          <a:bodyPr/>
          <a:lstStyle/>
          <a:p>
            <a:r>
              <a:rPr lang="en-US" sz="2000" dirty="0" smtClean="0"/>
              <a:t>While in Australia supporting the Marine Rotational Force </a:t>
            </a:r>
            <a:r>
              <a:rPr lang="mr-IN" sz="2000" dirty="0" smtClean="0"/>
              <a:t>–</a:t>
            </a:r>
            <a:r>
              <a:rPr lang="en-US" sz="2000" dirty="0" smtClean="0"/>
              <a:t> Darwin, (MRF-D), I witnessed the enormous challenges my neighbor, the S4 logistics officer, endured. He was tasked with coordinating and tracking flights, handling meal requests, executing contracts, assigning billeting, and tracking shipments to support Marines inbound from the U.S., as well as supporting exercises conducted in the Australian </a:t>
            </a:r>
            <a:r>
              <a:rPr lang="en-US" sz="2000" dirty="0" err="1" smtClean="0"/>
              <a:t>Defence</a:t>
            </a:r>
            <a:r>
              <a:rPr lang="en-US" sz="2000" dirty="0" smtClean="0"/>
              <a:t> Force (ADF) training areas. </a:t>
            </a:r>
          </a:p>
          <a:p>
            <a:r>
              <a:rPr lang="en-US" sz="2000" dirty="0" smtClean="0"/>
              <a:t>Coordinating all of these efforts were difficult enough from his computer, but his job required he personally supervise the arrival of personnel and equipment, attend meetings on different military bases, and visit local vendors.</a:t>
            </a:r>
          </a:p>
          <a:p>
            <a:r>
              <a:rPr lang="en-US" sz="2000" dirty="0" smtClean="0"/>
              <a:t>If he could access request forms, manifests, equipment density lists and other data while on the move, he could reduce the time behind his computer and focus on ensuring mission success, no matter his location. </a:t>
            </a:r>
            <a:endParaRPr lang="en-US" sz="2000"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Shape 62"/>
          <p:cNvSpPr>
            <a:spLocks noGrp="1"/>
          </p:cNvSpPr>
          <p:nvPr>
            <p:ph type="title"/>
          </p:nvPr>
        </p:nvSpPr>
        <p:spPr>
          <a:xfrm>
            <a:off x="3109559" y="241299"/>
            <a:ext cx="2862792"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Orientation</a:t>
            </a: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1" y="1509888"/>
            <a:ext cx="8291689" cy="5348111"/>
          </a:xfrm>
        </p:spPr>
        <p:txBody>
          <a:bodyPr/>
          <a:lstStyle/>
          <a:p>
            <a:endParaRPr lang="en-US" dirty="0"/>
          </a:p>
        </p:txBody>
      </p:sp>
      <p:sp>
        <p:nvSpPr>
          <p:cNvPr id="66" name="Shape 66"/>
          <p:cNvSpPr>
            <a:spLocks noGrp="1"/>
          </p:cNvSpPr>
          <p:nvPr>
            <p:ph type="sldNum" sz="quarter" idx="4294967295"/>
          </p:nvPr>
        </p:nvSpPr>
        <p:spPr>
          <a:xfrm>
            <a:off x="5410200" y="6299200"/>
            <a:ext cx="3733800" cy="357188"/>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b="0" i="0">
                <a:solidFill>
                  <a:srgbClr val="000000"/>
                </a:solidFill>
                <a:effectLst/>
              </a:defRPr>
            </a:pPr>
            <a:fld id="{86CB4B4D-7CA3-9044-876B-883B54F8677D}" type="slidenum">
              <a:rPr b="1" i="1">
                <a:solidFill>
                  <a:srgbClr val="000066"/>
                </a:solidFill>
                <a:effectLst>
                  <a:outerShdw blurRad="38100" dist="38100" dir="2700000" rotWithShape="0">
                    <a:srgbClr val="C0C0C0"/>
                  </a:outerShdw>
                </a:effectLst>
              </a:rPr>
              <a:pPr lvl="0">
                <a:defRPr b="0" i="0">
                  <a:solidFill>
                    <a:srgbClr val="000000"/>
                  </a:solidFill>
                  <a:effectLst/>
                </a:defRPr>
              </a:pPr>
              <a:t>4</a:t>
            </a:fld>
            <a:endParaRPr b="1" i="1">
              <a:solidFill>
                <a:srgbClr val="000066"/>
              </a:solidFill>
              <a:effectLst>
                <a:outerShdw blurRad="38100" dist="38100" dir="2700000" rotWithShape="0">
                  <a:srgbClr val="C0C0C0"/>
                </a:outerShdw>
              </a:effectLst>
            </a:endParaRPr>
          </a:p>
        </p:txBody>
      </p:sp>
      <p:graphicFrame>
        <p:nvGraphicFramePr>
          <p:cNvPr id="2" name="Diagram 1"/>
          <p:cNvGraphicFramePr/>
          <p:nvPr>
            <p:extLst>
              <p:ext uri="{D42A27DB-BD31-4B8C-83A1-F6EECF244321}">
                <p14:modId xmlns:p14="http://schemas.microsoft.com/office/powerpoint/2010/main" val="1373954914"/>
              </p:ext>
            </p:extLst>
          </p:nvPr>
        </p:nvGraphicFramePr>
        <p:xfrm>
          <a:off x="1108553" y="1383031"/>
          <a:ext cx="6905625" cy="490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3201495" y="3537614"/>
            <a:ext cx="2719740"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b="1" dirty="0" smtClean="0"/>
              <a:t>Six </a:t>
            </a:r>
            <a:r>
              <a:rPr lang="en-US" b="1" dirty="0"/>
              <a:t>tactical functions of logistics</a:t>
            </a:r>
            <a:endParaRPr kumimoji="0" lang="en-US" sz="1800" b="1" i="0" u="none" strike="noStrike" cap="none" spc="0" normalizeH="0" baseline="0" dirty="0">
              <a:ln>
                <a:noFill/>
              </a:ln>
              <a:solidFill>
                <a:srgbClr val="000000"/>
              </a:solidFill>
              <a:effectLst/>
              <a:uFillTx/>
              <a:sym typeface="Arial"/>
            </a:endParaRPr>
          </a:p>
        </p:txBody>
      </p:sp>
    </p:spTree>
    <p:extLst>
      <p:ext uri="{BB962C8B-B14F-4D97-AF65-F5344CB8AC3E}">
        <p14:creationId xmlns:p14="http://schemas.microsoft.com/office/powerpoint/2010/main" val="15694479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xfrm>
            <a:off x="3109559" y="397685"/>
            <a:ext cx="2862792"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Problem</a:t>
            </a: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1" y="1509888"/>
            <a:ext cx="8291689" cy="5348111"/>
          </a:xfrm>
        </p:spPr>
        <p:txBody>
          <a:bodyPr/>
          <a:lstStyle/>
          <a:p>
            <a:r>
              <a:rPr lang="en-US" dirty="0" smtClean="0"/>
              <a:t>Information on forms is often changed last minute which may impact the timely delivery of a product.</a:t>
            </a:r>
          </a:p>
          <a:p>
            <a:r>
              <a:rPr lang="en-US" dirty="0" smtClean="0"/>
              <a:t>Logisticians need </a:t>
            </a:r>
            <a:r>
              <a:rPr lang="en-US" dirty="0"/>
              <a:t>to have the ability </a:t>
            </a:r>
            <a:r>
              <a:rPr lang="en-US" dirty="0" smtClean="0"/>
              <a:t>to access, create, edit, </a:t>
            </a:r>
            <a:r>
              <a:rPr lang="en-US" dirty="0"/>
              <a:t>and </a:t>
            </a:r>
            <a:r>
              <a:rPr lang="en-US" dirty="0" smtClean="0"/>
              <a:t>send forms </a:t>
            </a:r>
            <a:r>
              <a:rPr lang="en-US" dirty="0"/>
              <a:t>even when they are on the move</a:t>
            </a:r>
            <a:r>
              <a:rPr lang="en-US" dirty="0" smtClean="0"/>
              <a:t>.</a:t>
            </a:r>
          </a:p>
        </p:txBody>
      </p:sp>
    </p:spTree>
    <p:extLst>
      <p:ext uri="{BB962C8B-B14F-4D97-AF65-F5344CB8AC3E}">
        <p14:creationId xmlns:p14="http://schemas.microsoft.com/office/powerpoint/2010/main" val="119906192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xfrm>
            <a:off x="3109559" y="397685"/>
            <a:ext cx="2862792"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Solution</a:t>
            </a: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1" y="1509888"/>
            <a:ext cx="8291689" cy="5348111"/>
          </a:xfrm>
        </p:spPr>
        <p:txBody>
          <a:bodyPr/>
          <a:lstStyle/>
          <a:p>
            <a:r>
              <a:rPr lang="en-US" dirty="0" smtClean="0"/>
              <a:t>A mobile application on </a:t>
            </a:r>
            <a:r>
              <a:rPr lang="en-US" dirty="0"/>
              <a:t>a Personal Electronic Device (PED) or </a:t>
            </a:r>
            <a:r>
              <a:rPr lang="en-US" dirty="0" smtClean="0"/>
              <a:t>government-issued </a:t>
            </a:r>
            <a:r>
              <a:rPr lang="en-US" dirty="0"/>
              <a:t>mobile device with the </a:t>
            </a:r>
            <a:r>
              <a:rPr lang="en-US" dirty="0" smtClean="0"/>
              <a:t>ability to </a:t>
            </a:r>
            <a:r>
              <a:rPr lang="en-US" dirty="0"/>
              <a:t>access, create, edit, and </a:t>
            </a:r>
            <a:r>
              <a:rPr lang="en-US" dirty="0" smtClean="0"/>
              <a:t>send or receive forms regularly used by logisticians.</a:t>
            </a:r>
            <a:endParaRPr lang="en-US" u="sng" dirty="0"/>
          </a:p>
          <a:p>
            <a:endParaRPr lang="en-US" dirty="0"/>
          </a:p>
        </p:txBody>
      </p:sp>
    </p:spTree>
    <p:extLst>
      <p:ext uri="{BB962C8B-B14F-4D97-AF65-F5344CB8AC3E}">
        <p14:creationId xmlns:p14="http://schemas.microsoft.com/office/powerpoint/2010/main" val="168809722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xfrm>
            <a:off x="3109559" y="397685"/>
            <a:ext cx="2862792"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Features</a:t>
            </a: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1" y="1352726"/>
            <a:ext cx="6820078" cy="5348111"/>
          </a:xfrm>
        </p:spPr>
        <p:txBody>
          <a:bodyPr/>
          <a:lstStyle/>
          <a:p>
            <a:r>
              <a:rPr lang="en-US" sz="2000" dirty="0" smtClean="0"/>
              <a:t>Access to a centralized </a:t>
            </a:r>
            <a:r>
              <a:rPr lang="en-US" sz="2000" dirty="0"/>
              <a:t>m</a:t>
            </a:r>
            <a:r>
              <a:rPr lang="en-US" sz="2000" dirty="0" smtClean="0"/>
              <a:t>aster library (shared drive) of common forms used by logisticians.</a:t>
            </a:r>
          </a:p>
          <a:p>
            <a:r>
              <a:rPr lang="en-US" sz="2000" dirty="0" smtClean="0"/>
              <a:t>All forms are synced with web-based companion app.</a:t>
            </a:r>
          </a:p>
          <a:p>
            <a:r>
              <a:rPr lang="en-US" sz="2000" dirty="0" smtClean="0"/>
              <a:t>A local library for offline use.</a:t>
            </a:r>
          </a:p>
          <a:p>
            <a:r>
              <a:rPr lang="en-US" sz="2000" dirty="0" smtClean="0"/>
              <a:t>App-based mailbox (personal or Organizational Mailbox) for sending and receiving forms. </a:t>
            </a:r>
          </a:p>
          <a:p>
            <a:r>
              <a:rPr lang="en-US" sz="2000" dirty="0" smtClean="0"/>
              <a:t>Create, edit, and digitally sign forms within the mobile app or </a:t>
            </a:r>
            <a:r>
              <a:rPr lang="en-US" sz="2000" dirty="0"/>
              <a:t>web-based companion app</a:t>
            </a:r>
            <a:r>
              <a:rPr lang="en-US" sz="2000" dirty="0" smtClean="0"/>
              <a:t>.</a:t>
            </a:r>
          </a:p>
          <a:p>
            <a:r>
              <a:rPr lang="en-US" sz="2000" dirty="0" smtClean="0"/>
              <a:t>Scan and upload hard copies of a form to the mobile app using the mobile device’s camera for editing and sharing with other users.</a:t>
            </a:r>
          </a:p>
          <a:p>
            <a:r>
              <a:rPr lang="en-US" sz="2000" dirty="0" smtClean="0"/>
              <a:t>Send and receive files in a degraded communication environment to nearby users using Bluetooth technology.</a:t>
            </a: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87975" y="4026781"/>
            <a:ext cx="1521414" cy="1006474"/>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53415" y="1352726"/>
            <a:ext cx="1390536" cy="1332377"/>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53415" y="2685103"/>
            <a:ext cx="1353853" cy="1167453"/>
          </a:xfrm>
          <a:prstGeom prst="rect">
            <a:avLst/>
          </a:prstGeom>
        </p:spPr>
      </p:pic>
      <p:pic>
        <p:nvPicPr>
          <p:cNvPr id="6" name="Picture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353415" y="5184933"/>
            <a:ext cx="1368096" cy="1401330"/>
          </a:xfrm>
          <a:prstGeom prst="rect">
            <a:avLst/>
          </a:prstGeom>
        </p:spPr>
      </p:pic>
      <p:sp>
        <p:nvSpPr>
          <p:cNvPr id="8" name="Shape 66"/>
          <p:cNvSpPr txBox="1">
            <a:spLocks/>
          </p:cNvSpPr>
          <p:nvPr/>
        </p:nvSpPr>
        <p:spPr>
          <a:xfrm>
            <a:off x="5410200" y="6299200"/>
            <a:ext cx="3733800" cy="35718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ctr">
              <a:defRPr b="1" i="1">
                <a:solidFill>
                  <a:srgbClr val="000066"/>
                </a:solidFill>
                <a:effectLst>
                  <a:outerShdw blurRad="38100" dist="38100" dir="2700000" rotWithShape="0">
                    <a:srgbClr val="C0C0C0"/>
                  </a:outerShdw>
                </a:effectLst>
                <a:latin typeface="Arial Narrow"/>
                <a:ea typeface="Arial Narrow"/>
                <a:cs typeface="Arial Narrow"/>
                <a:sym typeface="Arial Narrow"/>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indent="2286000">
              <a:defRPr>
                <a:latin typeface="Arial"/>
                <a:ea typeface="Arial"/>
                <a:cs typeface="Arial"/>
                <a:sym typeface="Arial"/>
              </a:defRPr>
            </a:lvl6pPr>
            <a:lvl7pPr indent="2743200">
              <a:defRPr>
                <a:latin typeface="Arial"/>
                <a:ea typeface="Arial"/>
                <a:cs typeface="Arial"/>
                <a:sym typeface="Arial"/>
              </a:defRPr>
            </a:lvl7pPr>
            <a:lvl8pPr indent="3200400">
              <a:defRPr>
                <a:latin typeface="Arial"/>
                <a:ea typeface="Arial"/>
                <a:cs typeface="Arial"/>
                <a:sym typeface="Arial"/>
              </a:defRPr>
            </a:lvl8pPr>
            <a:lvl9pPr indent="3657600">
              <a:defRPr>
                <a:latin typeface="Arial"/>
                <a:ea typeface="Arial"/>
                <a:cs typeface="Arial"/>
                <a:sym typeface="Arial"/>
              </a:defRPr>
            </a:lvl9pPr>
          </a:lstStyle>
          <a:p>
            <a:pPr>
              <a:defRPr b="0" i="0">
                <a:solidFill>
                  <a:srgbClr val="000000"/>
                </a:solidFill>
                <a:effectLst/>
              </a:defRPr>
            </a:pPr>
            <a:endParaRPr lang="en-US" dirty="0"/>
          </a:p>
        </p:txBody>
      </p:sp>
    </p:spTree>
    <p:extLst>
      <p:ext uri="{BB962C8B-B14F-4D97-AF65-F5344CB8AC3E}">
        <p14:creationId xmlns:p14="http://schemas.microsoft.com/office/powerpoint/2010/main" val="10964354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Shape 62"/>
          <p:cNvSpPr>
            <a:spLocks noGrp="1"/>
          </p:cNvSpPr>
          <p:nvPr>
            <p:ph type="title"/>
          </p:nvPr>
        </p:nvSpPr>
        <p:spPr>
          <a:xfrm>
            <a:off x="3109559" y="397685"/>
            <a:ext cx="2862792"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Features</a:t>
            </a: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0" y="1352726"/>
            <a:ext cx="8291689" cy="5348111"/>
          </a:xfrm>
        </p:spPr>
        <p:txBody>
          <a:bodyPr/>
          <a:lstStyle/>
          <a:p>
            <a:r>
              <a:rPr lang="en-US" sz="1500" dirty="0" smtClean="0"/>
              <a:t>The Mobile app’s features would mirror the companion web </a:t>
            </a:r>
            <a:r>
              <a:rPr lang="en-US" sz="1500" dirty="0"/>
              <a:t>a</a:t>
            </a:r>
            <a:r>
              <a:rPr lang="en-US" sz="1500" dirty="0" smtClean="0"/>
              <a:t>pp’s features and sync all edits, local files, and settings.</a:t>
            </a:r>
          </a:p>
          <a:p>
            <a:r>
              <a:rPr lang="en-US" sz="1500" dirty="0" smtClean="0"/>
              <a:t>The mobile app would feature </a:t>
            </a:r>
            <a:r>
              <a:rPr lang="en-US" sz="1500" dirty="0"/>
              <a:t>c</a:t>
            </a:r>
            <a:r>
              <a:rPr lang="en-US" sz="1500" dirty="0" smtClean="0"/>
              <a:t>entralized Master Library of all forms used by logisticians.</a:t>
            </a:r>
          </a:p>
          <a:p>
            <a:pPr lvl="1"/>
            <a:r>
              <a:rPr lang="en-US" sz="1500" dirty="0" smtClean="0"/>
              <a:t>Supported Formats for reading and editing forms/files would include Excel Documents, PDFs, etc.</a:t>
            </a:r>
          </a:p>
          <a:p>
            <a:pPr lvl="1"/>
            <a:r>
              <a:rPr lang="en-US" sz="1500" dirty="0" smtClean="0"/>
              <a:t>All files in the Master Library would be read-only and maintained by an office at HQMC.</a:t>
            </a:r>
          </a:p>
          <a:p>
            <a:r>
              <a:rPr lang="en-US" sz="1500" dirty="0"/>
              <a:t>The mobile app </a:t>
            </a:r>
            <a:r>
              <a:rPr lang="en-US" sz="1500" dirty="0" smtClean="0"/>
              <a:t>and web-based companion app would </a:t>
            </a:r>
            <a:r>
              <a:rPr lang="en-US" sz="1500" dirty="0"/>
              <a:t>feature </a:t>
            </a:r>
            <a:r>
              <a:rPr lang="en-US" sz="1500" dirty="0" smtClean="0"/>
              <a:t>a local library for offline use in order catalog custom-made or personal forms </a:t>
            </a:r>
            <a:r>
              <a:rPr lang="en-US" sz="1500" dirty="0"/>
              <a:t>used by </a:t>
            </a:r>
            <a:r>
              <a:rPr lang="en-US" sz="1500" dirty="0" smtClean="0"/>
              <a:t>the mobile app’s user.</a:t>
            </a:r>
          </a:p>
          <a:p>
            <a:pPr lvl="1"/>
            <a:r>
              <a:rPr lang="en-US" sz="1500" dirty="0" smtClean="0"/>
              <a:t>Files or forms in the local library may be downloaded from the Master Library then may be edited and sent to other mobile app users.</a:t>
            </a:r>
          </a:p>
          <a:p>
            <a:r>
              <a:rPr lang="en-US" sz="1500" dirty="0" smtClean="0"/>
              <a:t>App-based Inbox for sending and receiving documents. The mobile app would use a app-based government email for sending and receiving emails</a:t>
            </a:r>
            <a:r>
              <a:rPr lang="mr-IN" sz="1500" dirty="0" smtClean="0"/>
              <a:t>…</a:t>
            </a:r>
            <a:r>
              <a:rPr lang="en-US" sz="1500" dirty="0" smtClean="0"/>
              <a:t>Ability to pull addresses from Global Address </a:t>
            </a:r>
            <a:r>
              <a:rPr lang="en-US" sz="1500" dirty="0" err="1" smtClean="0"/>
              <a:t>LookUp</a:t>
            </a:r>
            <a:r>
              <a:rPr lang="en-US" sz="1500" smtClean="0"/>
              <a:t> (GAL).</a:t>
            </a:r>
            <a:endParaRPr lang="en-US" sz="1500" dirty="0" smtClean="0"/>
          </a:p>
          <a:p>
            <a:r>
              <a:rPr lang="en-US" sz="1500" dirty="0" smtClean="0"/>
              <a:t>The mobile app would be able to edit and create forms within the mobile or web-based app.</a:t>
            </a:r>
          </a:p>
          <a:p>
            <a:r>
              <a:rPr lang="en-US" sz="1500" dirty="0" smtClean="0"/>
              <a:t>Ability to upload a form or document with using a the mobile device’s camera to scan a hard copy and convert to digital version.</a:t>
            </a:r>
          </a:p>
          <a:p>
            <a:r>
              <a:rPr lang="en-US" sz="1500" dirty="0" smtClean="0"/>
              <a:t>The mobile app would be able to send files to nearby users locally using Bluetooth technology.</a:t>
            </a:r>
          </a:p>
        </p:txBody>
      </p:sp>
    </p:spTree>
    <p:extLst>
      <p:ext uri="{BB962C8B-B14F-4D97-AF65-F5344CB8AC3E}">
        <p14:creationId xmlns:p14="http://schemas.microsoft.com/office/powerpoint/2010/main" val="148204316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99170" y="5065476"/>
            <a:ext cx="2498530" cy="1792523"/>
          </a:xfrm>
          <a:prstGeom prst="rect">
            <a:avLst/>
          </a:prstGeom>
        </p:spPr>
      </p:pic>
      <p:sp>
        <p:nvSpPr>
          <p:cNvPr id="62" name="Shape 62"/>
          <p:cNvSpPr>
            <a:spLocks noGrp="1"/>
          </p:cNvSpPr>
          <p:nvPr>
            <p:ph type="title"/>
          </p:nvPr>
        </p:nvSpPr>
        <p:spPr>
          <a:xfrm>
            <a:off x="3109559" y="397685"/>
            <a:ext cx="2862792" cy="717550"/>
          </a:xfrm>
          <a:prstGeom prst="rect">
            <a:avLst/>
          </a:prstGeom>
        </p:spPr>
        <p:txBody>
          <a:bodyPr lIns="0" tIns="0" rIns="0" bIns="0">
            <a:normAutofit/>
          </a:bodyPr>
          <a:lstStyle/>
          <a:p>
            <a:pPr lvl="0" algn="ctr">
              <a:defRPr sz="1800" b="0" i="0">
                <a:solidFill>
                  <a:srgbClr val="000000"/>
                </a:solidFill>
                <a:effectLst/>
              </a:defRPr>
            </a:pPr>
            <a:r>
              <a:rPr lang="en-US" sz="4400" b="1" i="1" dirty="0" smtClean="0">
                <a:solidFill>
                  <a:srgbClr val="000066"/>
                </a:solidFill>
                <a:effectLst>
                  <a:outerShdw blurRad="38100" dist="38100" dir="2700000" rotWithShape="0">
                    <a:srgbClr val="C0C0C0"/>
                  </a:outerShdw>
                </a:effectLst>
              </a:rPr>
              <a:t>Security</a:t>
            </a:r>
            <a:endParaRPr sz="4400" b="1" i="1" dirty="0">
              <a:solidFill>
                <a:srgbClr val="000066"/>
              </a:solidFill>
              <a:effectLst>
                <a:outerShdw blurRad="38100" dist="38100" dir="2700000" rotWithShape="0">
                  <a:srgbClr val="C0C0C0"/>
                </a:outerShdw>
              </a:effectLst>
            </a:endParaRPr>
          </a:p>
        </p:txBody>
      </p:sp>
      <p:sp>
        <p:nvSpPr>
          <p:cNvPr id="3" name="Text Placeholder 2"/>
          <p:cNvSpPr>
            <a:spLocks noGrp="1"/>
          </p:cNvSpPr>
          <p:nvPr>
            <p:ph type="body" idx="1"/>
          </p:nvPr>
        </p:nvSpPr>
        <p:spPr>
          <a:xfrm>
            <a:off x="395111" y="1509888"/>
            <a:ext cx="6805789" cy="5348111"/>
          </a:xfrm>
        </p:spPr>
        <p:txBody>
          <a:bodyPr/>
          <a:lstStyle/>
          <a:p>
            <a:r>
              <a:rPr lang="en-US" sz="1600" dirty="0" smtClean="0"/>
              <a:t>App requires username and password or Single Sign On (SSO) credentials via a mobile Common Access Card (CAC) reader.</a:t>
            </a:r>
          </a:p>
          <a:p>
            <a:r>
              <a:rPr lang="en-US" sz="1600" dirty="0" smtClean="0"/>
              <a:t>All files are “sandboxed” within the app meaning they are inaccessible from outside apps.</a:t>
            </a:r>
          </a:p>
          <a:p>
            <a:r>
              <a:rPr lang="en-US" sz="1600" dirty="0" smtClean="0"/>
              <a:t>Forms may only be sent to other users using the same mobile app, web-based companion app or “.</a:t>
            </a:r>
            <a:r>
              <a:rPr lang="en-US" sz="1600" dirty="0" err="1" smtClean="0"/>
              <a:t>gov</a:t>
            </a:r>
            <a:r>
              <a:rPr lang="en-US" sz="1600" dirty="0" smtClean="0"/>
              <a:t>” or “.mil” email accounts.</a:t>
            </a:r>
          </a:p>
          <a:p>
            <a:r>
              <a:rPr lang="en-US" sz="1600" dirty="0" smtClean="0"/>
              <a:t>All files marked For Official Use Only (FOUO) or containing Personal Identifiable Information (PII) can be sent encrypted and password protected to ensure confidentiality.</a:t>
            </a:r>
            <a:endParaRPr lang="en-US" sz="1600" dirty="0"/>
          </a:p>
          <a:p>
            <a:r>
              <a:rPr lang="en-US" sz="1600" dirty="0" smtClean="0"/>
              <a:t>The web-based companion app will use the Secure Socket Layer (SSL) protocol to allow users to access, send, receive, and sync all files between on the user’s mobile application and web-based companion app.</a:t>
            </a:r>
          </a:p>
        </p:txBody>
      </p:sp>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200900" y="1385888"/>
            <a:ext cx="1743075" cy="4743426"/>
          </a:xfrm>
          <a:prstGeom prst="rect">
            <a:avLst/>
          </a:prstGeom>
        </p:spPr>
      </p:pic>
      <p:pic>
        <p:nvPicPr>
          <p:cNvPr id="7" name="Picture 6"/>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540742" y="5472730"/>
            <a:ext cx="2119092" cy="1219200"/>
          </a:xfrm>
          <a:prstGeom prst="rect">
            <a:avLst/>
          </a:prstGeom>
        </p:spPr>
      </p:pic>
      <p:pic>
        <p:nvPicPr>
          <p:cNvPr id="2" name="Pictur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8311" y="5619360"/>
            <a:ext cx="2114665" cy="941209"/>
          </a:xfrm>
          <a:prstGeom prst="rect">
            <a:avLst/>
          </a:prstGeom>
        </p:spPr>
      </p:pic>
    </p:spTree>
    <p:extLst>
      <p:ext uri="{BB962C8B-B14F-4D97-AF65-F5344CB8AC3E}">
        <p14:creationId xmlns:p14="http://schemas.microsoft.com/office/powerpoint/2010/main" val="185124374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CC99"/>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CC99"/>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7600</TotalTime>
  <Words>3251</Words>
  <Application>Microsoft Office PowerPoint</Application>
  <PresentationFormat>On-screen Show (4:3)</PresentationFormat>
  <Paragraphs>328</Paragraphs>
  <Slides>27</Slides>
  <Notes>25</Notes>
  <HiddenSlides>18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Bold</vt:lpstr>
      <vt:lpstr>Arial Narrow</vt:lpstr>
      <vt:lpstr>Avenir Roman</vt:lpstr>
      <vt:lpstr>Helvetica</vt:lpstr>
      <vt:lpstr>Helvetica Bold Oblique</vt:lpstr>
      <vt:lpstr>Default</vt:lpstr>
      <vt:lpstr>mobile app for on the move (OTM) access to Digital forms for logisticians</vt:lpstr>
      <vt:lpstr>a.l.f.a - Anytime logistics forms anywhere</vt:lpstr>
      <vt:lpstr>Where the idea came from</vt:lpstr>
      <vt:lpstr>Orientation</vt:lpstr>
      <vt:lpstr>Problem</vt:lpstr>
      <vt:lpstr>Solution</vt:lpstr>
      <vt:lpstr>Features</vt:lpstr>
      <vt:lpstr>Features</vt:lpstr>
      <vt:lpstr>Security</vt:lpstr>
      <vt:lpstr>Security</vt:lpstr>
      <vt:lpstr>Benefits</vt:lpstr>
      <vt:lpstr>Challenges</vt:lpstr>
      <vt:lpstr>PowerPoint Presentation</vt:lpstr>
      <vt:lpstr>PowerPoint Presentation</vt:lpstr>
      <vt:lpstr>PowerPoint Presentation</vt:lpstr>
      <vt:lpstr>Welcome Screen</vt:lpstr>
      <vt:lpstr>Option#1 Home Screen (Master Library)</vt:lpstr>
      <vt:lpstr>Option#2 App Home Screen (Master Library)</vt:lpstr>
      <vt:lpstr>Option#2 Web-App Home Screen (Home)</vt:lpstr>
      <vt:lpstr>GCSS MOBILE ONE WAY UPDATE</vt:lpstr>
      <vt:lpstr>GCSS MOBILE ONE WAY UPDATE</vt:lpstr>
      <vt:lpstr>How File Transfers and Notifications would work</vt:lpstr>
      <vt:lpstr>Sourcing content for Master/Central Library</vt:lpstr>
      <vt:lpstr>Examples of Files to be used in the App</vt:lpstr>
      <vt:lpstr> SCENARIOS FOR USE OF THE APP</vt:lpstr>
      <vt:lpstr>TIMELINE</vt:lpstr>
      <vt:lpstr>Logo Library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Intelligence Update  16 September 2014</dc:title>
  <dc:creator>Grandisson 1stLt Obakai D</dc:creator>
  <cp:lastModifiedBy>Grandisson 1stLt Obakai D</cp:lastModifiedBy>
  <cp:revision>148</cp:revision>
  <cp:lastPrinted>2017-10-13T01:25:53Z</cp:lastPrinted>
  <dcterms:created xsi:type="dcterms:W3CDTF">2014-09-13T17:31:31Z</dcterms:created>
  <dcterms:modified xsi:type="dcterms:W3CDTF">2017-10-17T22:53:20Z</dcterms:modified>
</cp:coreProperties>
</file>