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0" r:id="rId5"/>
    <p:sldId id="273" r:id="rId6"/>
    <p:sldId id="272" r:id="rId7"/>
    <p:sldId id="259" r:id="rId8"/>
    <p:sldId id="267" r:id="rId9"/>
    <p:sldId id="269" r:id="rId10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41BD"/>
    <a:srgbClr val="26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3669" autoAdjust="0"/>
  </p:normalViewPr>
  <p:slideViewPr>
    <p:cSldViewPr>
      <p:cViewPr varScale="1">
        <p:scale>
          <a:sx n="68" d="100"/>
          <a:sy n="68" d="100"/>
        </p:scale>
        <p:origin x="17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1014" cy="464024"/>
          </a:xfrm>
          <a:prstGeom prst="rect">
            <a:avLst/>
          </a:prstGeom>
        </p:spPr>
        <p:txBody>
          <a:bodyPr vert="horz" lIns="92317" tIns="46158" rIns="92317" bIns="46158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322" y="1"/>
            <a:ext cx="3041014" cy="464024"/>
          </a:xfrm>
          <a:prstGeom prst="rect">
            <a:avLst/>
          </a:prstGeom>
        </p:spPr>
        <p:txBody>
          <a:bodyPr vert="horz" lIns="92317" tIns="46158" rIns="92317" bIns="46158" rtlCol="0"/>
          <a:lstStyle>
            <a:lvl1pPr algn="r">
              <a:defRPr sz="1200"/>
            </a:lvl1pPr>
          </a:lstStyle>
          <a:p>
            <a:pPr>
              <a:defRPr/>
            </a:pPr>
            <a:fld id="{E19E0DB0-0F74-4600-A143-C0B14B4B8989}" type="datetimeFigureOut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700088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17" tIns="46158" rIns="92317" bIns="4615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9" y="4420951"/>
            <a:ext cx="5614669" cy="4185759"/>
          </a:xfrm>
          <a:prstGeom prst="rect">
            <a:avLst/>
          </a:prstGeom>
        </p:spPr>
        <p:txBody>
          <a:bodyPr vert="horz" lIns="92317" tIns="46158" rIns="92317" bIns="4615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0312"/>
            <a:ext cx="3041014" cy="464024"/>
          </a:xfrm>
          <a:prstGeom prst="rect">
            <a:avLst/>
          </a:prstGeom>
        </p:spPr>
        <p:txBody>
          <a:bodyPr vert="horz" lIns="92317" tIns="46158" rIns="92317" bIns="4615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322" y="8840312"/>
            <a:ext cx="3041014" cy="464024"/>
          </a:xfrm>
          <a:prstGeom prst="rect">
            <a:avLst/>
          </a:prstGeom>
        </p:spPr>
        <p:txBody>
          <a:bodyPr vert="horz" lIns="92317" tIns="46158" rIns="92317" bIns="46158" rtlCol="0" anchor="b"/>
          <a:lstStyle>
            <a:lvl1pPr algn="r">
              <a:defRPr sz="1200"/>
            </a:lvl1pPr>
          </a:lstStyle>
          <a:p>
            <a:pPr>
              <a:defRPr/>
            </a:pPr>
            <a:fld id="{97CD5454-7E01-4BFF-BB22-170D94E7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D5454-7E01-4BFF-BB22-170D94E7DC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D5454-7E01-4BFF-BB22-170D94E7DCE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D5454-7E01-4BFF-BB22-170D94E7DCE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8593-892A-4BBD-8DAB-87CCF2C5078A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8E9D-E09E-459C-ADA4-8402641A1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86758-24D4-41BC-BFD8-D650BC18B35B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822EF-05F5-4D4E-AD1B-DABB80220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83A8B-180A-4132-8E84-16F0D8473693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5A8D-B852-40E5-850C-A61666D7B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8C39-B881-4326-8D60-959B69ADE8BD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FB67-AC07-4C8A-952E-2918BAF8F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53644-38D4-4B70-9F27-4E6E45BE88A6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AFCBF-7CA7-40E8-863B-DE0C78A82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5704-6F13-42D5-83C5-1E16713727F1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FCDA4-BC36-4BD0-9639-8215A7DA2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A143A-052B-48FA-8190-733C9325F30E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254D1-A26E-473E-9474-05AD8C5A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230F8-81AB-421B-B5DB-7E63610675C5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BA10E-7848-4D6F-AC4B-A58DC2306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B8CF-C011-421D-9F8D-8DA883DF124D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7B7A-CB1A-4C82-9378-610F11C4D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399C-B2DB-4C9B-AE0E-2820219780F4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2EBB6-1188-4B73-A94F-FB93602C8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B164-E3B9-4844-A2C2-64AE1528118E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7315F-4E75-4350-B50E-0D7BBAFC6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8588600-E1FE-41D2-9351-7CBC09DDA139}" type="datetime1">
              <a:rPr lang="en-US"/>
              <a:pPr>
                <a:defRPr/>
              </a:pPr>
              <a:t>8/22/2017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0C21012-EB85-456D-9938-951B98E4B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UNCLASS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2971800"/>
            <a:ext cx="712797" cy="65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10630"/>
              </p:ext>
            </p:extLst>
          </p:nvPr>
        </p:nvGraphicFramePr>
        <p:xfrm>
          <a:off x="326418" y="3300570"/>
          <a:ext cx="3635982" cy="3094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103"/>
                <a:gridCol w="1148879"/>
              </a:tblGrid>
              <a:tr h="2512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(-------- PORT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– 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--------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PORT)</a:t>
                      </a: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302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lang="en-US" sz="11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QTY</a:t>
                      </a:r>
                      <a:endParaRPr lang="en-US" sz="11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79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CONTAINERS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VEHICLES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32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TRAILERS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9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463L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ECUs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65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GENERATORS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9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FLOOD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LIGHT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9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TOTAL#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9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68759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---------------------- HSV </a:t>
            </a:r>
            <a:r>
              <a:rPr lang="en-US" sz="2800" b="1" dirty="0" smtClean="0"/>
              <a:t>RETROGRADE</a:t>
            </a:r>
            <a:endParaRPr lang="en-US" sz="28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95370"/>
              </p:ext>
            </p:extLst>
          </p:nvPr>
        </p:nvGraphicFramePr>
        <p:xfrm>
          <a:off x="5502639" y="3300575"/>
          <a:ext cx="3352800" cy="302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1676400"/>
              </a:tblGrid>
              <a:tr h="5105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PAX/CARGO ROLLUP</a:t>
                      </a:r>
                      <a:endParaRPr lang="en-US" sz="14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5322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# OF PAX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# OF CARGO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PAX S/T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S/T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846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CARGO S/T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+mn-lt"/>
                        </a:rPr>
                        <a:t>S/T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TOTAL</a:t>
                      </a:r>
                      <a:r>
                        <a:rPr lang="en-US" sz="1400" baseline="0" dirty="0" smtClean="0">
                          <a:latin typeface="+mn-lt"/>
                        </a:rPr>
                        <a:t> S/T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S/T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31293"/>
              </p:ext>
            </p:extLst>
          </p:nvPr>
        </p:nvGraphicFramePr>
        <p:xfrm>
          <a:off x="2413798" y="1170017"/>
          <a:ext cx="4419600" cy="196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054"/>
                <a:gridCol w="846306"/>
                <a:gridCol w="658240"/>
              </a:tblGrid>
              <a:tr h="5277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---------------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HSV RETROGRADE SCHEDULE</a:t>
                      </a:r>
                      <a:endParaRPr lang="en-US" sz="16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</a:tr>
              <a:tr h="324775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EVENT</a:t>
                      </a:r>
                      <a:endParaRPr lang="en-US" sz="11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en-US" sz="1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</a:tr>
              <a:tr h="287638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j-lt"/>
                        </a:rPr>
                        <a:t>ARRIVE </a:t>
                      </a:r>
                      <a:r>
                        <a:rPr lang="en-US" sz="1050" dirty="0" smtClean="0">
                          <a:latin typeface="+mj-lt"/>
                        </a:rPr>
                        <a:t>---------------</a:t>
                      </a:r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638"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latin typeface="+mj-lt"/>
                        </a:rPr>
                        <a:t>ONLOAD CARGO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lt"/>
                      </a:endParaRPr>
                    </a:p>
                  </a:txBody>
                  <a:tcPr/>
                </a:tc>
              </a:tr>
              <a:tr h="22157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+mj-lt"/>
                        </a:rPr>
                        <a:t>ONLOAD PAX</a:t>
                      </a:r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7638">
                <a:tc>
                  <a:txBody>
                    <a:bodyPr/>
                    <a:lstStyle/>
                    <a:p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 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C:\Users\christopher.j.raines\Desktop\7th%20comm%20logo -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0026"/>
            <a:ext cx="1090613" cy="851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9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UNCLASS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304799" y="1077157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239548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------------------------- HSV </a:t>
            </a:r>
            <a:r>
              <a:rPr lang="en-US" sz="2800" b="1" dirty="0" smtClean="0"/>
              <a:t>RETROGRADE</a:t>
            </a:r>
            <a:endParaRPr lang="en-US" sz="2800" b="1" dirty="0"/>
          </a:p>
        </p:txBody>
      </p:sp>
      <p:pic>
        <p:nvPicPr>
          <p:cNvPr id="7" name="Picture 6" descr="C:\Users\christopher.j.raines\Desktop\7th%20comm%20logo -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0026"/>
            <a:ext cx="1090613" cy="8515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97613"/>
              </p:ext>
            </p:extLst>
          </p:nvPr>
        </p:nvGraphicFramePr>
        <p:xfrm>
          <a:off x="76201" y="1182706"/>
          <a:ext cx="8991600" cy="529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233"/>
                <a:gridCol w="654477"/>
                <a:gridCol w="624727"/>
                <a:gridCol w="507588"/>
                <a:gridCol w="2342727"/>
                <a:gridCol w="377247"/>
                <a:gridCol w="381000"/>
                <a:gridCol w="304800"/>
                <a:gridCol w="457200"/>
                <a:gridCol w="552874"/>
                <a:gridCol w="2342727"/>
              </a:tblGrid>
              <a:tr h="233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UIC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NSN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PKG 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ITEM 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WEIGTH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WIDTH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HEIGHT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JCS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remarks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M21635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2320014559593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606088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D1158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TRK, UTILITY, CARGO TRP CARR 1 1/4 TON W/EQUIP, HM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2320014559593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609993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D1158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TRK, UTILITY, CARGO TRP CARR 1 1/4 TON W/EQUIP, HM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2320014559593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612847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D1158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TRK, UTILITY, CARGO TRP CARR 1 1/4 TON W/EQUIP, HM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2320014559593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620402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D1158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TRK, UTILITY, CARGO TRP CARR 1 1/4 TON W/EQUIP, HM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2330015435794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635300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D0017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M1102 TRAILER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76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(2) GENERATORS B130462047 &amp; B130462050 LOAD ONTO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2330015435794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636064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D0017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M1102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u="none" strike="noStrike">
                          <a:effectLst/>
                        </a:rPr>
                        <a:t>(1) GENERATOR E130498555 LOAD ONTO</a:t>
                      </a:r>
                      <a:endParaRPr lang="it-I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2330015435794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637047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D0017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M1102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(2) GENERATORS B130462100 &amp; B130462101 LOAD ONTO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780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2330015435794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637071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D0017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M1102 TRAILER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135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91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u="none" strike="noStrike">
                          <a:effectLst/>
                        </a:rPr>
                        <a:t>(1) GENERATOR E130498570 LOAD ONTO</a:t>
                      </a:r>
                      <a:endParaRPr lang="it-IT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3805015497814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105150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TRACTOR, RUBBER-TIRED, ARTICULATED STEERING, MULTI-PURPOSE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4120015811276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GL33971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ENVIRONMENTAL CONTROL UNIT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J3B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4120015811276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GL33505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ENVIRONMENTAL CONTROL UNIT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J3B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4120015811276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GL33617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ENVIRONMENTAL CONTROL UNIT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J3B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4120015811276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GL33644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ENVIRONMENTAL CONTROL UNIT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J3B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4120015811276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GL33871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B0014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ENVIRONMENTAL CONTROL UNIT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J3B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5411012949866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SHELTER, TACTICAL EXPANDABLE, TWO-SIDED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609251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TRC-170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620393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TRC-170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620864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TRC-170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620417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A2179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TRC-170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631829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TRC-170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R1D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564352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TRC-170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R1D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564358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TRC-170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564379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TRC-170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567332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A2179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TRC-170 TRAILER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5820015505231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M10016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A2179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TRC-170 TRAILER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R1D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8115014747089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USMC0201879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C4433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7TH COMM QUADCON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8115014747089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USMC0202089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C4433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7TH COMM QUADCON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1478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8115014747089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USMC0233388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C4433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7TH COMM QUADCON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  <a:tr h="23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M21635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8115014747089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USMC110408-7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C4433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7TH COMM QUADCON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96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J2D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7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UNCLASS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2971800"/>
            <a:ext cx="712797" cy="65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51137"/>
            <a:ext cx="7239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-------------------------------- HSV </a:t>
            </a:r>
            <a:r>
              <a:rPr lang="en-US" sz="2400" b="1" dirty="0"/>
              <a:t>RETROGRADE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   TRIM AND LIST</a:t>
            </a:r>
            <a:endParaRPr lang="en-US" sz="2400" b="1" dirty="0"/>
          </a:p>
        </p:txBody>
      </p:sp>
      <p:pic>
        <p:nvPicPr>
          <p:cNvPr id="10" name="Picture 9" descr="C:\Users\christopher.j.raines\Desktop\7th%20comm%20logo -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0026"/>
            <a:ext cx="1090613" cy="85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5849" t="24211" r="33962" b="32954"/>
          <a:stretch/>
        </p:blipFill>
        <p:spPr>
          <a:xfrm>
            <a:off x="171306" y="1676400"/>
            <a:ext cx="4408715" cy="39624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35849" t="24108" r="33962" b="33343"/>
          <a:stretch/>
        </p:blipFill>
        <p:spPr>
          <a:xfrm>
            <a:off x="4724400" y="1676400"/>
            <a:ext cx="4114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7239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----------------------------------- </a:t>
            </a:r>
            <a:r>
              <a:rPr lang="en-US" sz="2000" b="1" dirty="0" smtClean="0"/>
              <a:t>HSV </a:t>
            </a:r>
            <a:r>
              <a:rPr lang="en-US" sz="2000" b="1" dirty="0"/>
              <a:t>RETROGRADE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/>
              <a:t> MAINDECK CENTER LANES</a:t>
            </a:r>
            <a:endParaRPr lang="en-US" sz="2000" b="1" dirty="0"/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UNCLASS</a:t>
            </a: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309563" y="104775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13343"/>
              </p:ext>
            </p:extLst>
          </p:nvPr>
        </p:nvGraphicFramePr>
        <p:xfrm>
          <a:off x="1985963" y="3184793"/>
          <a:ext cx="51816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345"/>
                <a:gridCol w="1637255"/>
              </a:tblGrid>
              <a:tr h="25544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QTY</a:t>
                      </a: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CONTAINERS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VEHICLES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TRAILERS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463L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ECUs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GENERATORS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FLOOD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LIGHT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TOTAL#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3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C:\Users\christopher.j.raines\Desktop\7th%20comm%20logo -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0026"/>
            <a:ext cx="1090613" cy="85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8096" t="19270" r="18571" b="58336"/>
          <a:stretch/>
        </p:blipFill>
        <p:spPr>
          <a:xfrm>
            <a:off x="726281" y="1216660"/>
            <a:ext cx="7700963" cy="1679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UNCLASS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2971800"/>
            <a:ext cx="712797" cy="65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68759"/>
            <a:ext cx="7239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--------------------------- HSV </a:t>
            </a:r>
            <a:r>
              <a:rPr lang="en-US" sz="2400" b="1" dirty="0"/>
              <a:t>RETROGRADE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 MAINDECK OUTBOARD LANES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85267"/>
              </p:ext>
            </p:extLst>
          </p:nvPr>
        </p:nvGraphicFramePr>
        <p:xfrm>
          <a:off x="3048000" y="4267200"/>
          <a:ext cx="3162300" cy="155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093"/>
                <a:gridCol w="999207"/>
              </a:tblGrid>
              <a:tr h="389729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lang="en-US" sz="14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QTY</a:t>
                      </a:r>
                      <a:endParaRPr lang="en-US" sz="140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89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VEHICLES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89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TRAILERS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972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TOTAL#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C:\Users\christopher.j.raines\Desktop\7th%20comm%20logo -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0026"/>
            <a:ext cx="1090613" cy="85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372" t="21793" r="37746" b="63543"/>
          <a:stretch/>
        </p:blipFill>
        <p:spPr>
          <a:xfrm>
            <a:off x="841375" y="1540844"/>
            <a:ext cx="7575550" cy="2164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733800" y="6491288"/>
            <a:ext cx="1905000" cy="3667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UNCLASS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2971800"/>
            <a:ext cx="712797" cy="65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66800" y="68759"/>
            <a:ext cx="7239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/>
              <a:t>------------------------- HSV </a:t>
            </a:r>
            <a:r>
              <a:rPr lang="en-US" sz="2400" b="1" dirty="0"/>
              <a:t>RETROGRADE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 MEZZANNE DECK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4" y="1600200"/>
            <a:ext cx="8774112" cy="320039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55938"/>
            <a:ext cx="64801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C:\Users\christopher.j.raines\Desktop\7th%20comm%20logo - Cop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0026"/>
            <a:ext cx="1090613" cy="851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3971E8B60784BA7619CBB8D8BD1E9" ma:contentTypeVersion="0" ma:contentTypeDescription="Create a new document." ma:contentTypeScope="" ma:versionID="e40876c12363f125e037fbb61ac450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D5209-6D96-4A6E-B1CC-23A22C8105B7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55B6F5-099B-4794-98F2-EA77D9BFD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22AE74-1563-4E47-85EB-C884F28A29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535</Words>
  <Application>Microsoft Office PowerPoint</Application>
  <PresentationFormat>On-screen Show (4:3)</PresentationFormat>
  <Paragraphs>395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gabrielle.tolliver</dc:creator>
  <cp:lastModifiedBy>Bement LCpl Anthonette N</cp:lastModifiedBy>
  <cp:revision>263</cp:revision>
  <cp:lastPrinted>2017-08-09T05:35:45Z</cp:lastPrinted>
  <dcterms:created xsi:type="dcterms:W3CDTF">2010-07-14T00:26:58Z</dcterms:created>
  <dcterms:modified xsi:type="dcterms:W3CDTF">2017-08-22T00:38:45Z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0x0101009123971E8B60784BA7619CBB8D8BD1E9</vt:lpwstr>
  </property>
</Properties>
</file>