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handoutMasterIdLst>
    <p:handoutMasterId r:id="rId68"/>
  </p:handoutMasterIdLst>
  <p:sldIdLst>
    <p:sldId id="256" r:id="rId2"/>
    <p:sldId id="271" r:id="rId3"/>
    <p:sldId id="258" r:id="rId4"/>
    <p:sldId id="260" r:id="rId5"/>
    <p:sldId id="259" r:id="rId6"/>
    <p:sldId id="261" r:id="rId7"/>
    <p:sldId id="321" r:id="rId8"/>
    <p:sldId id="262" r:id="rId9"/>
    <p:sldId id="296" r:id="rId10"/>
    <p:sldId id="324" r:id="rId11"/>
    <p:sldId id="325" r:id="rId12"/>
    <p:sldId id="323" r:id="rId13"/>
    <p:sldId id="334" r:id="rId14"/>
    <p:sldId id="304" r:id="rId15"/>
    <p:sldId id="327" r:id="rId16"/>
    <p:sldId id="335" r:id="rId17"/>
    <p:sldId id="330" r:id="rId18"/>
    <p:sldId id="331" r:id="rId19"/>
    <p:sldId id="332" r:id="rId20"/>
    <p:sldId id="333" r:id="rId21"/>
    <p:sldId id="272" r:id="rId22"/>
    <p:sldId id="273" r:id="rId23"/>
    <p:sldId id="274" r:id="rId24"/>
    <p:sldId id="275" r:id="rId25"/>
    <p:sldId id="336" r:id="rId26"/>
    <p:sldId id="279" r:id="rId27"/>
    <p:sldId id="281" r:id="rId28"/>
    <p:sldId id="282" r:id="rId29"/>
    <p:sldId id="283" r:id="rId30"/>
    <p:sldId id="285" r:id="rId31"/>
    <p:sldId id="284" r:id="rId32"/>
    <p:sldId id="286" r:id="rId33"/>
    <p:sldId id="340" r:id="rId34"/>
    <p:sldId id="341" r:id="rId35"/>
    <p:sldId id="263" r:id="rId36"/>
    <p:sldId id="264" r:id="rId37"/>
    <p:sldId id="342" r:id="rId38"/>
    <p:sldId id="343" r:id="rId39"/>
    <p:sldId id="266" r:id="rId40"/>
    <p:sldId id="267" r:id="rId41"/>
    <p:sldId id="268" r:id="rId42"/>
    <p:sldId id="269" r:id="rId43"/>
    <p:sldId id="344" r:id="rId44"/>
    <p:sldId id="345" r:id="rId45"/>
    <p:sldId id="346" r:id="rId46"/>
    <p:sldId id="337" r:id="rId47"/>
    <p:sldId id="298" r:id="rId48"/>
    <p:sldId id="301" r:id="rId49"/>
    <p:sldId id="338" r:id="rId50"/>
    <p:sldId id="302" r:id="rId51"/>
    <p:sldId id="347" r:id="rId52"/>
    <p:sldId id="257" r:id="rId53"/>
    <p:sldId id="348" r:id="rId54"/>
    <p:sldId id="349" r:id="rId55"/>
    <p:sldId id="350" r:id="rId56"/>
    <p:sldId id="351" r:id="rId57"/>
    <p:sldId id="352" r:id="rId58"/>
    <p:sldId id="353" r:id="rId59"/>
    <p:sldId id="339" r:id="rId60"/>
    <p:sldId id="270" r:id="rId61"/>
    <p:sldId id="292" r:id="rId62"/>
    <p:sldId id="294" r:id="rId63"/>
    <p:sldId id="295" r:id="rId64"/>
    <p:sldId id="297" r:id="rId65"/>
    <p:sldId id="322" r:id="rId66"/>
  </p:sldIdLst>
  <p:sldSz cx="10287000" cy="6858000" type="35mm"/>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210" y="53"/>
      </p:cViewPr>
      <p:guideLst>
        <p:guide orient="horz" pos="2160"/>
        <p:guide pos="32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31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Graphique%20dans%20Microsoft%20Office%20PowerPoint"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France métropolitaine (2011)</a:t>
            </a:r>
          </a:p>
        </c:rich>
      </c:tx>
      <c:overlay val="0"/>
    </c:title>
    <c:autoTitleDeleted val="0"/>
    <c:plotArea>
      <c:layout/>
      <c:barChart>
        <c:barDir val="col"/>
        <c:grouping val="clustered"/>
        <c:varyColors val="0"/>
        <c:dLbls>
          <c:showLegendKey val="0"/>
          <c:showVal val="0"/>
          <c:showCatName val="0"/>
          <c:showSerName val="0"/>
          <c:showPercent val="0"/>
          <c:showBubbleSize val="0"/>
        </c:dLbls>
        <c:gapWidth val="150"/>
        <c:axId val="80264192"/>
        <c:axId val="90059520"/>
      </c:barChart>
      <c:catAx>
        <c:axId val="80264192"/>
        <c:scaling>
          <c:orientation val="minMax"/>
        </c:scaling>
        <c:delete val="0"/>
        <c:axPos val="b"/>
        <c:numFmt formatCode="General" sourceLinked="0"/>
        <c:majorTickMark val="out"/>
        <c:minorTickMark val="none"/>
        <c:tickLblPos val="nextTo"/>
        <c:crossAx val="90059520"/>
        <c:crosses val="autoZero"/>
        <c:auto val="1"/>
        <c:lblAlgn val="ctr"/>
        <c:lblOffset val="100"/>
        <c:noMultiLvlLbl val="0"/>
      </c:catAx>
      <c:valAx>
        <c:axId val="90059520"/>
        <c:scaling>
          <c:orientation val="minMax"/>
        </c:scaling>
        <c:delete val="0"/>
        <c:axPos val="l"/>
        <c:title>
          <c:tx>
            <c:rich>
              <a:bodyPr rot="-5400000" vert="horz"/>
              <a:lstStyle/>
              <a:p>
                <a:pPr>
                  <a:defRPr/>
                </a:pPr>
                <a:r>
                  <a:rPr lang="fr-FR"/>
                  <a:t>Production de fromage (tonnes)</a:t>
                </a:r>
              </a:p>
            </c:rich>
          </c:tx>
          <c:overlay val="0"/>
        </c:title>
        <c:numFmt formatCode="#,##0" sourceLinked="1"/>
        <c:majorTickMark val="out"/>
        <c:minorTickMark val="none"/>
        <c:tickLblPos val="nextTo"/>
        <c:crossAx val="80264192"/>
        <c:crosses val="autoZero"/>
        <c:crossBetween val="between"/>
        <c:majorUnit val="200"/>
      </c:valAx>
    </c:plotArea>
    <c:plotVisOnly val="1"/>
    <c:dispBlanksAs val="gap"/>
    <c:showDLblsOverMax val="0"/>
  </c:chart>
  <c:txPr>
    <a:bodyPr/>
    <a:lstStyle/>
    <a:p>
      <a:pPr>
        <a:defRPr sz="1400" b="0">
          <a:latin typeface="+mn-lt"/>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Production de fromage en France métropolitaine (2011)</a:t>
            </a:r>
          </a:p>
        </c:rich>
      </c:tx>
      <c:overlay val="0"/>
    </c:title>
    <c:autoTitleDeleted val="0"/>
    <c:plotArea>
      <c:layout/>
      <c:pieChart>
        <c:varyColors val="1"/>
        <c:dLbls>
          <c:showLegendKey val="0"/>
          <c:showVal val="0"/>
          <c:showCatName val="0"/>
          <c:showSerName val="0"/>
          <c:showPercent val="0"/>
          <c:showBubbleSize val="0"/>
          <c:showLeaderLines val="0"/>
        </c:dLbls>
        <c:firstSliceAng val="0"/>
      </c:pieChart>
    </c:plotArea>
    <c:legend>
      <c:legendPos val="r"/>
      <c:overlay val="0"/>
    </c:legend>
    <c:plotVisOnly val="1"/>
    <c:dispBlanksAs val="gap"/>
    <c:showDLblsOverMax val="0"/>
  </c:chart>
  <c:txPr>
    <a:bodyPr/>
    <a:lstStyle/>
    <a:p>
      <a:pPr>
        <a:defRPr sz="1400"/>
      </a:pPr>
      <a:endParaRPr lang="fr-F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dirty="0"/>
              <a:t>3 intervalles</a:t>
            </a:r>
          </a:p>
        </c:rich>
      </c:tx>
      <c:layout>
        <c:manualLayout>
          <c:xMode val="edge"/>
          <c:yMode val="edge"/>
          <c:x val="0.40901915834787045"/>
          <c:y val="2.0980453486169438E-2"/>
        </c:manualLayout>
      </c:layout>
      <c:overlay val="1"/>
    </c:title>
    <c:autoTitleDeleted val="0"/>
    <c:plotArea>
      <c:layout/>
      <c:barChart>
        <c:barDir val="col"/>
        <c:grouping val="clustered"/>
        <c:varyColors val="0"/>
        <c:ser>
          <c:idx val="3"/>
          <c:order val="0"/>
          <c:tx>
            <c:strRef>
              <c:f>Feuil1!$A$1</c:f>
              <c:strCache>
                <c:ptCount val="1"/>
                <c:pt idx="0">
                  <c:v>Fréquence cardiaque (pulsations/min)</c:v>
                </c:pt>
              </c:strCache>
            </c:strRef>
          </c:tx>
          <c:invertIfNegative val="0"/>
          <c:cat>
            <c:strRef>
              <c:f>Feuil1!$A$2:$A$4</c:f>
              <c:strCache>
                <c:ptCount val="3"/>
                <c:pt idx="0">
                  <c:v>55-61</c:v>
                </c:pt>
                <c:pt idx="1">
                  <c:v>62-68</c:v>
                </c:pt>
                <c:pt idx="2">
                  <c:v>69-75</c:v>
                </c:pt>
              </c:strCache>
            </c:strRef>
          </c:cat>
          <c:val>
            <c:numRef>
              <c:f>Feuil1!$B$2:$B$4</c:f>
              <c:numCache>
                <c:formatCode>General</c:formatCode>
                <c:ptCount val="3"/>
                <c:pt idx="0">
                  <c:v>8</c:v>
                </c:pt>
                <c:pt idx="1">
                  <c:v>14</c:v>
                </c:pt>
                <c:pt idx="2">
                  <c:v>2</c:v>
                </c:pt>
              </c:numCache>
            </c:numRef>
          </c:val>
          <c:extLst>
            <c:ext xmlns:c16="http://schemas.microsoft.com/office/drawing/2014/chart" uri="{C3380CC4-5D6E-409C-BE32-E72D297353CC}">
              <c16:uniqueId val="{00000000-05E0-40BF-8B85-966B5084A107}"/>
            </c:ext>
          </c:extLst>
        </c:ser>
        <c:dLbls>
          <c:showLegendKey val="0"/>
          <c:showVal val="0"/>
          <c:showCatName val="0"/>
          <c:showSerName val="0"/>
          <c:showPercent val="0"/>
          <c:showBubbleSize val="0"/>
        </c:dLbls>
        <c:gapWidth val="150"/>
        <c:axId val="116154368"/>
        <c:axId val="116157824"/>
      </c:barChart>
      <c:catAx>
        <c:axId val="116154368"/>
        <c:scaling>
          <c:orientation val="minMax"/>
        </c:scaling>
        <c:delete val="0"/>
        <c:axPos val="b"/>
        <c:title>
          <c:tx>
            <c:rich>
              <a:bodyPr/>
              <a:lstStyle/>
              <a:p>
                <a:pPr>
                  <a:defRPr/>
                </a:pPr>
                <a:r>
                  <a:rPr lang="fr-FR"/>
                  <a:t>Fréquence cardiaque (pulsations/min)</a:t>
                </a:r>
              </a:p>
            </c:rich>
          </c:tx>
          <c:overlay val="0"/>
        </c:title>
        <c:numFmt formatCode="General" sourceLinked="0"/>
        <c:majorTickMark val="out"/>
        <c:minorTickMark val="none"/>
        <c:tickLblPos val="nextTo"/>
        <c:crossAx val="116157824"/>
        <c:crosses val="autoZero"/>
        <c:auto val="1"/>
        <c:lblAlgn val="ctr"/>
        <c:lblOffset val="100"/>
        <c:noMultiLvlLbl val="0"/>
      </c:catAx>
      <c:valAx>
        <c:axId val="116157824"/>
        <c:scaling>
          <c:orientation val="minMax"/>
        </c:scaling>
        <c:delete val="0"/>
        <c:axPos val="l"/>
        <c:title>
          <c:tx>
            <c:rich>
              <a:bodyPr rot="-5400000" vert="horz"/>
              <a:lstStyle/>
              <a:p>
                <a:pPr>
                  <a:defRPr/>
                </a:pPr>
                <a:r>
                  <a:rPr lang="fr-FR"/>
                  <a:t>Effectifs</a:t>
                </a:r>
              </a:p>
            </c:rich>
          </c:tx>
          <c:overlay val="0"/>
        </c:title>
        <c:numFmt formatCode="General" sourceLinked="1"/>
        <c:majorTickMark val="out"/>
        <c:minorTickMark val="none"/>
        <c:tickLblPos val="nextTo"/>
        <c:crossAx val="116154368"/>
        <c:crosses val="autoZero"/>
        <c:crossBetween val="between"/>
      </c:valAx>
    </c:plotArea>
    <c:plotVisOnly val="1"/>
    <c:dispBlanksAs val="gap"/>
    <c:showDLblsOverMax val="0"/>
  </c:chart>
  <c:txPr>
    <a:bodyPr/>
    <a:lstStyle/>
    <a:p>
      <a:pPr>
        <a:defRPr sz="1400" b="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a:t>4 intervalles</a:t>
            </a:r>
          </a:p>
        </c:rich>
      </c:tx>
      <c:overlay val="1"/>
    </c:title>
    <c:autoTitleDeleted val="0"/>
    <c:plotArea>
      <c:layout/>
      <c:barChart>
        <c:barDir val="col"/>
        <c:grouping val="clustered"/>
        <c:varyColors val="0"/>
        <c:ser>
          <c:idx val="3"/>
          <c:order val="0"/>
          <c:tx>
            <c:strRef>
              <c:f>'Feuil1'!$A$1</c:f>
              <c:strCache>
                <c:ptCount val="1"/>
                <c:pt idx="0">
                  <c:v>Fréquence cardiaque (pulsations/min)</c:v>
                </c:pt>
              </c:strCache>
            </c:strRef>
          </c:tx>
          <c:invertIfNegative val="0"/>
          <c:cat>
            <c:strRef>
              <c:f>'Feuil1'!$A$2:$A$5</c:f>
              <c:strCache>
                <c:ptCount val="4"/>
                <c:pt idx="0">
                  <c:v>57-60</c:v>
                </c:pt>
                <c:pt idx="1">
                  <c:v>61-64</c:v>
                </c:pt>
                <c:pt idx="2">
                  <c:v>65-68</c:v>
                </c:pt>
                <c:pt idx="3">
                  <c:v>69-72</c:v>
                </c:pt>
              </c:strCache>
            </c:strRef>
          </c:cat>
          <c:val>
            <c:numRef>
              <c:f>'Feuil1'!$B$2:$B$5</c:f>
              <c:numCache>
                <c:formatCode>General</c:formatCode>
                <c:ptCount val="4"/>
                <c:pt idx="0">
                  <c:v>6</c:v>
                </c:pt>
                <c:pt idx="1">
                  <c:v>10</c:v>
                </c:pt>
                <c:pt idx="2">
                  <c:v>6</c:v>
                </c:pt>
                <c:pt idx="3">
                  <c:v>2</c:v>
                </c:pt>
              </c:numCache>
            </c:numRef>
          </c:val>
          <c:extLst>
            <c:ext xmlns:c16="http://schemas.microsoft.com/office/drawing/2014/chart" uri="{C3380CC4-5D6E-409C-BE32-E72D297353CC}">
              <c16:uniqueId val="{00000000-CB83-4C70-A4D5-8F599BC66D79}"/>
            </c:ext>
          </c:extLst>
        </c:ser>
        <c:dLbls>
          <c:showLegendKey val="0"/>
          <c:showVal val="0"/>
          <c:showCatName val="0"/>
          <c:showSerName val="0"/>
          <c:showPercent val="0"/>
          <c:showBubbleSize val="0"/>
        </c:dLbls>
        <c:gapWidth val="150"/>
        <c:axId val="116986624"/>
        <c:axId val="116988928"/>
      </c:barChart>
      <c:catAx>
        <c:axId val="116986624"/>
        <c:scaling>
          <c:orientation val="minMax"/>
        </c:scaling>
        <c:delete val="0"/>
        <c:axPos val="b"/>
        <c:title>
          <c:tx>
            <c:rich>
              <a:bodyPr/>
              <a:lstStyle/>
              <a:p>
                <a:pPr>
                  <a:defRPr/>
                </a:pPr>
                <a:r>
                  <a:rPr lang="fr-FR"/>
                  <a:t>Fréquence cardiaque (pulsations/min)</a:t>
                </a:r>
              </a:p>
            </c:rich>
          </c:tx>
          <c:overlay val="0"/>
        </c:title>
        <c:numFmt formatCode="General" sourceLinked="0"/>
        <c:majorTickMark val="out"/>
        <c:minorTickMark val="none"/>
        <c:tickLblPos val="nextTo"/>
        <c:crossAx val="116988928"/>
        <c:crosses val="autoZero"/>
        <c:auto val="1"/>
        <c:lblAlgn val="ctr"/>
        <c:lblOffset val="100"/>
        <c:noMultiLvlLbl val="0"/>
      </c:catAx>
      <c:valAx>
        <c:axId val="116988928"/>
        <c:scaling>
          <c:orientation val="minMax"/>
        </c:scaling>
        <c:delete val="0"/>
        <c:axPos val="l"/>
        <c:title>
          <c:tx>
            <c:rich>
              <a:bodyPr rot="-5400000" vert="horz"/>
              <a:lstStyle/>
              <a:p>
                <a:pPr>
                  <a:defRPr/>
                </a:pPr>
                <a:r>
                  <a:rPr lang="fr-FR"/>
                  <a:t>Effectifs</a:t>
                </a:r>
              </a:p>
            </c:rich>
          </c:tx>
          <c:overlay val="0"/>
        </c:title>
        <c:numFmt formatCode="General" sourceLinked="1"/>
        <c:majorTickMark val="out"/>
        <c:minorTickMark val="none"/>
        <c:tickLblPos val="nextTo"/>
        <c:crossAx val="116986624"/>
        <c:crosses val="autoZero"/>
        <c:crossBetween val="between"/>
      </c:valAx>
    </c:plotArea>
    <c:plotVisOnly val="1"/>
    <c:dispBlanksAs val="gap"/>
    <c:showDLblsOverMax val="0"/>
  </c:chart>
  <c:txPr>
    <a:bodyPr/>
    <a:lstStyle/>
    <a:p>
      <a:pPr>
        <a:defRPr sz="1400" b="0"/>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dirty="0"/>
              <a:t>6 intervalles</a:t>
            </a:r>
          </a:p>
        </c:rich>
      </c:tx>
      <c:overlay val="1"/>
    </c:title>
    <c:autoTitleDeleted val="0"/>
    <c:plotArea>
      <c:layout/>
      <c:barChart>
        <c:barDir val="col"/>
        <c:grouping val="clustered"/>
        <c:varyColors val="0"/>
        <c:ser>
          <c:idx val="3"/>
          <c:order val="0"/>
          <c:tx>
            <c:strRef>
              <c:f>Feuil1!$A$1</c:f>
              <c:strCache>
                <c:ptCount val="1"/>
                <c:pt idx="0">
                  <c:v>Fréquence cardiaque (pulsations/min)</c:v>
                </c:pt>
              </c:strCache>
            </c:strRef>
          </c:tx>
          <c:invertIfNegative val="0"/>
          <c:cat>
            <c:strRef>
              <c:f>Feuil1!$A$2:$A$7</c:f>
              <c:strCache>
                <c:ptCount val="6"/>
                <c:pt idx="0">
                  <c:v>57-59</c:v>
                </c:pt>
                <c:pt idx="1">
                  <c:v>60-62</c:v>
                </c:pt>
                <c:pt idx="2">
                  <c:v>63-65</c:v>
                </c:pt>
                <c:pt idx="3">
                  <c:v>66-68</c:v>
                </c:pt>
                <c:pt idx="4">
                  <c:v>69-71</c:v>
                </c:pt>
                <c:pt idx="5">
                  <c:v>72-74</c:v>
                </c:pt>
              </c:strCache>
            </c:strRef>
          </c:cat>
          <c:val>
            <c:numRef>
              <c:f>Feuil1!$B$2:$B$7</c:f>
              <c:numCache>
                <c:formatCode>General</c:formatCode>
                <c:ptCount val="6"/>
                <c:pt idx="0">
                  <c:v>3</c:v>
                </c:pt>
                <c:pt idx="1">
                  <c:v>7</c:v>
                </c:pt>
                <c:pt idx="2">
                  <c:v>7</c:v>
                </c:pt>
                <c:pt idx="3">
                  <c:v>4</c:v>
                </c:pt>
                <c:pt idx="4">
                  <c:v>0</c:v>
                </c:pt>
                <c:pt idx="5">
                  <c:v>2</c:v>
                </c:pt>
              </c:numCache>
            </c:numRef>
          </c:val>
          <c:extLst>
            <c:ext xmlns:c16="http://schemas.microsoft.com/office/drawing/2014/chart" uri="{C3380CC4-5D6E-409C-BE32-E72D297353CC}">
              <c16:uniqueId val="{00000000-7F5A-4CEA-A3ED-8F4D8FD33585}"/>
            </c:ext>
          </c:extLst>
        </c:ser>
        <c:dLbls>
          <c:showLegendKey val="0"/>
          <c:showVal val="0"/>
          <c:showCatName val="0"/>
          <c:showSerName val="0"/>
          <c:showPercent val="0"/>
          <c:showBubbleSize val="0"/>
        </c:dLbls>
        <c:gapWidth val="150"/>
        <c:axId val="117353088"/>
        <c:axId val="118605312"/>
      </c:barChart>
      <c:catAx>
        <c:axId val="117353088"/>
        <c:scaling>
          <c:orientation val="minMax"/>
        </c:scaling>
        <c:delete val="0"/>
        <c:axPos val="b"/>
        <c:title>
          <c:tx>
            <c:rich>
              <a:bodyPr/>
              <a:lstStyle/>
              <a:p>
                <a:pPr>
                  <a:defRPr/>
                </a:pPr>
                <a:r>
                  <a:rPr lang="fr-FR"/>
                  <a:t>Fréquence cardiaque (pulsations/min)</a:t>
                </a:r>
              </a:p>
            </c:rich>
          </c:tx>
          <c:overlay val="0"/>
        </c:title>
        <c:numFmt formatCode="General" sourceLinked="0"/>
        <c:majorTickMark val="out"/>
        <c:minorTickMark val="none"/>
        <c:tickLblPos val="nextTo"/>
        <c:crossAx val="118605312"/>
        <c:crosses val="autoZero"/>
        <c:auto val="1"/>
        <c:lblAlgn val="ctr"/>
        <c:lblOffset val="100"/>
        <c:noMultiLvlLbl val="0"/>
      </c:catAx>
      <c:valAx>
        <c:axId val="118605312"/>
        <c:scaling>
          <c:orientation val="minMax"/>
        </c:scaling>
        <c:delete val="0"/>
        <c:axPos val="l"/>
        <c:title>
          <c:tx>
            <c:rich>
              <a:bodyPr rot="-5400000" vert="horz"/>
              <a:lstStyle/>
              <a:p>
                <a:pPr>
                  <a:defRPr/>
                </a:pPr>
                <a:r>
                  <a:rPr lang="fr-FR"/>
                  <a:t>Effectifs</a:t>
                </a:r>
              </a:p>
            </c:rich>
          </c:tx>
          <c:overlay val="0"/>
        </c:title>
        <c:numFmt formatCode="General" sourceLinked="1"/>
        <c:majorTickMark val="out"/>
        <c:minorTickMark val="none"/>
        <c:tickLblPos val="nextTo"/>
        <c:crossAx val="117353088"/>
        <c:crosses val="autoZero"/>
        <c:crossBetween val="between"/>
      </c:valAx>
    </c:plotArea>
    <c:plotVisOnly val="1"/>
    <c:dispBlanksAs val="gap"/>
    <c:showDLblsOverMax val="0"/>
  </c:chart>
  <c:txPr>
    <a:bodyPr/>
    <a:lstStyle/>
    <a:p>
      <a:pPr>
        <a:defRPr sz="1400" b="0"/>
      </a:pPr>
      <a:endParaRPr lang="fr-FR"/>
    </a:p>
  </c:txPr>
  <c:externalData r:id="rId1">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94AA206F-3B9F-3052-D88A-B75567761FA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734050" cy="488632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FA46F1-A0B8-4B9E-93EA-53F3918B0EDF}" type="slidenum">
              <a:rPr lang="fr-FR" smtClean="0"/>
              <a:pPr/>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B4E30-313A-40FC-AE80-331955E131F4}" type="datetimeFigureOut">
              <a:rPr lang="fr-FR" smtClean="0"/>
              <a:pPr/>
              <a:t>02/06/2023</a:t>
            </a:fld>
            <a:endParaRPr lang="fr-FR"/>
          </a:p>
        </p:txBody>
      </p:sp>
      <p:sp>
        <p:nvSpPr>
          <p:cNvPr id="4" name="Espace réservé de l'image des diapositives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5FD6E2-A5FC-41F5-87F7-A6A1E3349C29}" type="slidenum">
              <a:rPr lang="fr-FR" smtClean="0"/>
              <a:pPr/>
              <a:t>‹N°›</a:t>
            </a:fld>
            <a:endParaRPr lang="fr-F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57250" y="685800"/>
            <a:ext cx="51435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5FD6E2-A5FC-41F5-87F7-A6A1E3349C29}"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71525" y="2130427"/>
            <a:ext cx="8743950" cy="1470025"/>
          </a:xfrm>
        </p:spPr>
        <p:txBody>
          <a:bodyPr/>
          <a:lstStyle/>
          <a:p>
            <a:r>
              <a:rPr lang="fr-FR"/>
              <a:t>Cliquez pour modifier le style du titre</a:t>
            </a:r>
          </a:p>
        </p:txBody>
      </p:sp>
      <p:sp>
        <p:nvSpPr>
          <p:cNvPr id="3" name="Sous-titr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7" name="Espace réservé du pied de page 7"/>
          <p:cNvSpPr>
            <a:spLocks noGrp="1"/>
          </p:cNvSpPr>
          <p:nvPr userDrawn="1">
            <p:ph type="ftr" sz="quarter" idx="11"/>
          </p:nvPr>
        </p:nvSpPr>
        <p:spPr>
          <a:xfrm>
            <a:off x="0" y="6492877"/>
            <a:ext cx="7492761" cy="365125"/>
          </a:xfrm>
          <a:prstGeom prst="rect">
            <a:avLst/>
          </a:prstGeo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458075" y="274640"/>
            <a:ext cx="2314575"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514350" y="274640"/>
            <a:ext cx="6772275"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endParaRPr lang="fr-FR"/>
          </a:p>
        </p:txBody>
      </p:sp>
      <p:sp>
        <p:nvSpPr>
          <p:cNvPr id="5" name="Espace réservé du numéro de diapositive 4"/>
          <p:cNvSpPr>
            <a:spLocks noGrp="1"/>
          </p:cNvSpPr>
          <p:nvPr>
            <p:ph type="sldNum" sz="quarter" idx="12"/>
          </p:nvPr>
        </p:nvSpPr>
        <p:spPr>
          <a:xfrm>
            <a:off x="7372350" y="6356352"/>
            <a:ext cx="2400300" cy="365125"/>
          </a:xfrm>
          <a:prstGeom prst="rect">
            <a:avLst/>
          </a:prstGeom>
        </p:spPr>
        <p:txBody>
          <a:bodyPr/>
          <a:lstStyle/>
          <a:p>
            <a:fld id="{58FC2014-9BC5-478E-9E59-76A111378D5F}" type="slidenum">
              <a:rPr lang="fr-FR" smtClean="0"/>
              <a:pPr/>
              <a:t>‹N°›</a:t>
            </a:fld>
            <a:endParaRPr lang="fr-FR"/>
          </a:p>
        </p:txBody>
      </p:sp>
      <p:sp>
        <p:nvSpPr>
          <p:cNvPr id="6" name="Espace réservé du pied de page 7">
            <a:extLst>
              <a:ext uri="{FF2B5EF4-FFF2-40B4-BE49-F238E27FC236}">
                <a16:creationId xmlns:a16="http://schemas.microsoft.com/office/drawing/2014/main" id="{ED41FAD3-0C93-F86A-DFB0-BE1A98AA5047}"/>
              </a:ext>
            </a:extLst>
          </p:cNvPr>
          <p:cNvSpPr>
            <a:spLocks noGrp="1"/>
          </p:cNvSpPr>
          <p:nvPr>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Tree>
    <p:extLst>
      <p:ext uri="{BB962C8B-B14F-4D97-AF65-F5344CB8AC3E}">
        <p14:creationId xmlns:p14="http://schemas.microsoft.com/office/powerpoint/2010/main" val="235213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12602" y="4406902"/>
            <a:ext cx="874395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514350" y="1600202"/>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229225" y="1600202"/>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6"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514350" y="1535113"/>
            <a:ext cx="454521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514350" y="2174875"/>
            <a:ext cx="454521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8" name="Espace réservé du numéro de diapositive 7"/>
          <p:cNvSpPr>
            <a:spLocks noGrp="1"/>
          </p:cNvSpPr>
          <p:nvPr>
            <p:ph type="sldNum" sz="quarter" idx="12"/>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4"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3"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14350" y="273050"/>
            <a:ext cx="3384352"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021932" y="273052"/>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514350" y="1435102"/>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Espace réservé du pied de page 7"/>
          <p:cNvSpPr>
            <a:spLocks noGrp="1"/>
          </p:cNvSpPr>
          <p:nvPr userDrawn="1">
            <p:ph type="ftr" sz="quarter" idx="11"/>
          </p:nvPr>
        </p:nvSpPr>
        <p:spPr>
          <a:xfrm>
            <a:off x="0" y="6492877"/>
            <a:ext cx="7492761" cy="365125"/>
          </a:xfrm>
        </p:spPr>
        <p:txBody>
          <a:bodyPr/>
          <a:lstStyle/>
          <a:p>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a:p>
            <a:endParaRPr lang="fr-FR" sz="800" b="1" dirty="0">
              <a:solidFill>
                <a:schemeClr val="tx2"/>
              </a:solidFill>
              <a:latin typeface="+mj-lt"/>
            </a:endParaRPr>
          </a:p>
        </p:txBody>
      </p:sp>
      <p:sp>
        <p:nvSpPr>
          <p:cNvPr id="6"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016324" y="4800600"/>
            <a:ext cx="6172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6"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14350" y="274638"/>
            <a:ext cx="92583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514350" y="1600202"/>
            <a:ext cx="9258300" cy="452596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pied de page 7"/>
          <p:cNvSpPr>
            <a:spLocks noGrp="1"/>
          </p:cNvSpPr>
          <p:nvPr userDrawn="1">
            <p:ph type="ftr" sz="quarter" idx="3"/>
          </p:nvPr>
        </p:nvSpPr>
        <p:spPr>
          <a:xfrm>
            <a:off x="0" y="6492877"/>
            <a:ext cx="7492761" cy="365125"/>
          </a:xfrm>
          <a:prstGeom prst="rect">
            <a:avLst/>
          </a:prstGeo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8"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pic>
        <p:nvPicPr>
          <p:cNvPr id="5" name="Image 4" descr="Une image contenant texte, Police, Graphique, graphisme&#10;&#10;Description générée automatiquement">
            <a:extLst>
              <a:ext uri="{FF2B5EF4-FFF2-40B4-BE49-F238E27FC236}">
                <a16:creationId xmlns:a16="http://schemas.microsoft.com/office/drawing/2014/main" id="{4A5CF7C4-0CC6-BF7F-E6BF-B28D3E385F2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74948" y="92074"/>
            <a:ext cx="2284106" cy="71085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22" r:id="rId12"/>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editions-eni.fr/livre/langage-r-et-statistiques-initiation-a-l-analyse-de-donnees-9782409036934" TargetMode="External"/><Relationship Id="rId7" Type="http://schemas.openxmlformats.org/officeDocument/2006/relationships/hyperlink" Target="https://linktr.ee/mstats" TargetMode="External"/><Relationship Id="rId12" Type="http://schemas.openxmlformats.org/officeDocument/2006/relationships/image" Target="../media/image7.png"/><Relationship Id="rId2" Type="http://schemas.openxmlformats.org/officeDocument/2006/relationships/hyperlink" Target="https://www.linkedin.com/in/marie-vaugoyeau-72ab64153/" TargetMode="External"/><Relationship Id="rId1" Type="http://schemas.openxmlformats.org/officeDocument/2006/relationships/slideLayout" Target="../slideLayouts/slideLayout2.xml"/><Relationship Id="rId6" Type="http://schemas.openxmlformats.org/officeDocument/2006/relationships/hyperlink" Target="https://www.twitch.tv/marievaugoyeau/videos" TargetMode="External"/><Relationship Id="rId11" Type="http://schemas.openxmlformats.org/officeDocument/2006/relationships/image" Target="../media/image6.png"/><Relationship Id="rId5" Type="http://schemas.openxmlformats.org/officeDocument/2006/relationships/hyperlink" Target="https://mvaugoyeau.netlify.app/fr/" TargetMode="External"/><Relationship Id="rId10" Type="http://schemas.openxmlformats.org/officeDocument/2006/relationships/image" Target="../media/image5.png"/><Relationship Id="rId4" Type="http://schemas.openxmlformats.org/officeDocument/2006/relationships/hyperlink" Target="https://lnkd.in/eapfqc4J" TargetMode="Externa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in/marie-vaugoyeau-72ab64153/"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marievaugoyeau.notion.site/MStats-Marie-Vaugoyeau-d69b566c83414152ac85eae012c970f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ce réservé du pied de page 7"/>
          <p:cNvSpPr>
            <a:spLocks noGrp="1"/>
          </p:cNvSpPr>
          <p:nvPr>
            <p:ph type="ftr" sz="quarter" idx="11"/>
          </p:nvPr>
        </p:nvSpPr>
        <p:spPr>
          <a:xfrm>
            <a:off x="0" y="6453336"/>
            <a:ext cx="6943700" cy="365125"/>
          </a:xfrm>
        </p:spPr>
        <p:txBody>
          <a:bodyPr/>
          <a:lstStyle/>
          <a:p>
            <a:r>
              <a:rPr lang="fr-FR" sz="900" dirty="0">
                <a:solidFill>
                  <a:srgbClr val="488284"/>
                </a:solidFill>
              </a:rPr>
              <a:t>International </a:t>
            </a:r>
            <a:r>
              <a:rPr lang="fr-FR" sz="900" dirty="0" err="1">
                <a:solidFill>
                  <a:srgbClr val="488284"/>
                </a:solidFill>
              </a:rPr>
              <a:t>Congress</a:t>
            </a:r>
            <a:r>
              <a:rPr lang="fr-FR" sz="900" dirty="0">
                <a:solidFill>
                  <a:srgbClr val="488284"/>
                </a:solidFill>
              </a:rPr>
              <a:t> on </a:t>
            </a:r>
            <a:r>
              <a:rPr lang="fr-FR" sz="900" dirty="0" err="1">
                <a:solidFill>
                  <a:srgbClr val="488284"/>
                </a:solidFill>
              </a:rPr>
              <a:t>Measurement</a:t>
            </a:r>
            <a:r>
              <a:rPr lang="fr-FR" sz="900" dirty="0">
                <a:solidFill>
                  <a:srgbClr val="488284"/>
                </a:solidFill>
              </a:rPr>
              <a:t>, </a:t>
            </a:r>
            <a:r>
              <a:rPr lang="fr-FR" sz="900" dirty="0" err="1">
                <a:solidFill>
                  <a:srgbClr val="488284"/>
                </a:solidFill>
              </a:rPr>
              <a:t>Quality</a:t>
            </a:r>
            <a:r>
              <a:rPr lang="fr-FR" sz="900" dirty="0">
                <a:solidFill>
                  <a:srgbClr val="488284"/>
                </a:solidFill>
              </a:rPr>
              <a:t> and Data Science – MQDS 2023 – June 5-7, 2023 – Bordeaux, France</a:t>
            </a:r>
          </a:p>
        </p:txBody>
      </p:sp>
      <p:sp>
        <p:nvSpPr>
          <p:cNvPr id="9" name="Espace réservé du numéro de diapositive 6"/>
          <p:cNvSpPr>
            <a:spLocks noGrp="1"/>
          </p:cNvSpPr>
          <p:nvPr>
            <p:ph type="sldNum" sz="quarter" idx="12"/>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1</a:t>
            </a:fld>
            <a:endParaRPr lang="fr-FR" sz="1000" dirty="0">
              <a:solidFill>
                <a:schemeClr val="tx1"/>
              </a:solidFill>
            </a:endParaRPr>
          </a:p>
        </p:txBody>
      </p:sp>
      <p:sp>
        <p:nvSpPr>
          <p:cNvPr id="5" name="ZoneTexte 4"/>
          <p:cNvSpPr txBox="1"/>
          <p:nvPr/>
        </p:nvSpPr>
        <p:spPr>
          <a:xfrm>
            <a:off x="2875248" y="1916834"/>
            <a:ext cx="4374486" cy="830997"/>
          </a:xfrm>
          <a:prstGeom prst="rect">
            <a:avLst/>
          </a:prstGeom>
          <a:noFill/>
          <a:ln>
            <a:noFill/>
          </a:ln>
        </p:spPr>
        <p:txBody>
          <a:bodyPr wrap="square" rtlCol="0">
            <a:spAutoFit/>
          </a:bodyPr>
          <a:lstStyle/>
          <a:p>
            <a:pPr algn="ctr"/>
            <a:r>
              <a:rPr lang="fr-FR" sz="4800" b="1" dirty="0"/>
              <a:t>Data </a:t>
            </a:r>
            <a:r>
              <a:rPr lang="fr-FR" sz="4800" b="1" dirty="0" err="1"/>
              <a:t>Analysis</a:t>
            </a:r>
            <a:endParaRPr lang="fr-FR" sz="4800" b="1" dirty="0"/>
          </a:p>
        </p:txBody>
      </p:sp>
      <p:sp>
        <p:nvSpPr>
          <p:cNvPr id="8" name="ZoneTexte 7"/>
          <p:cNvSpPr txBox="1"/>
          <p:nvPr/>
        </p:nvSpPr>
        <p:spPr>
          <a:xfrm>
            <a:off x="4071419" y="3429000"/>
            <a:ext cx="1982146" cy="923330"/>
          </a:xfrm>
          <a:prstGeom prst="rect">
            <a:avLst/>
          </a:prstGeom>
          <a:noFill/>
        </p:spPr>
        <p:txBody>
          <a:bodyPr wrap="none" rtlCol="0">
            <a:spAutoFit/>
          </a:bodyPr>
          <a:lstStyle/>
          <a:p>
            <a:pPr algn="ctr"/>
            <a:r>
              <a:rPr lang="fr-FR" dirty="0"/>
              <a:t>Marie VAUGOYEAU</a:t>
            </a:r>
          </a:p>
          <a:p>
            <a:pPr algn="ctr"/>
            <a:r>
              <a:rPr lang="fr-FR" dirty="0" err="1"/>
              <a:t>MStats</a:t>
            </a:r>
            <a:endParaRPr lang="fr-FR" dirty="0"/>
          </a:p>
          <a:p>
            <a:pPr algn="ctr"/>
            <a:r>
              <a:rPr lang="fr-FR" dirty="0"/>
              <a:t>France</a:t>
            </a:r>
          </a:p>
        </p:txBody>
      </p:sp>
      <p:pic>
        <p:nvPicPr>
          <p:cNvPr id="3" name="Image 2">
            <a:extLst>
              <a:ext uri="{FF2B5EF4-FFF2-40B4-BE49-F238E27FC236}">
                <a16:creationId xmlns:a16="http://schemas.microsoft.com/office/drawing/2014/main" id="{455808F1-147F-5110-4B96-F1090D454C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0946" y="188640"/>
            <a:ext cx="2031807" cy="23534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48680"/>
            <a:ext cx="9258300" cy="1143000"/>
          </a:xfrm>
        </p:spPr>
        <p:txBody>
          <a:bodyPr/>
          <a:lstStyle/>
          <a:p>
            <a:r>
              <a:rPr lang="fr-FR" dirty="0"/>
              <a:t>Le traitement et l’interprétation</a:t>
            </a:r>
          </a:p>
        </p:txBody>
      </p:sp>
      <p:sp>
        <p:nvSpPr>
          <p:cNvPr id="3" name="Espace réservé du contenu 2"/>
          <p:cNvSpPr>
            <a:spLocks noGrp="1"/>
          </p:cNvSpPr>
          <p:nvPr>
            <p:ph idx="1"/>
          </p:nvPr>
        </p:nvSpPr>
        <p:spPr/>
        <p:txBody>
          <a:bodyPr/>
          <a:lstStyle/>
          <a:p>
            <a:endParaRPr lang="fr-FR" dirty="0"/>
          </a:p>
          <a:p>
            <a:r>
              <a:rPr lang="fr-FR" dirty="0"/>
              <a:t>Le traitement et l’interprétation des données dépend de leurs natures, de leurs variations, de la quantité disponible, de la question posée…</a:t>
            </a:r>
          </a:p>
          <a:p>
            <a:endParaRPr lang="fr-FR" dirty="0"/>
          </a:p>
          <a:p>
            <a:pPr>
              <a:buNone/>
            </a:pPr>
            <a:r>
              <a:rPr lang="fr-FR" dirty="0">
                <a:sym typeface="Wingdings" pitchFamily="2" charset="2"/>
              </a:rPr>
              <a:t> I</a:t>
            </a:r>
            <a:r>
              <a:rPr lang="fr-FR" dirty="0"/>
              <a:t>l faut réfléchir pour analyser les données de </a:t>
            </a:r>
            <a:r>
              <a:rPr lang="fr-FR" b="1" dirty="0"/>
              <a:t>manière adaptée </a:t>
            </a:r>
            <a:r>
              <a:rPr lang="fr-FR" dirty="0"/>
              <a:t>et </a:t>
            </a:r>
            <a:r>
              <a:rPr lang="fr-FR" b="1" dirty="0"/>
              <a:t>interpréter correctement </a:t>
            </a:r>
            <a:r>
              <a:rPr lang="fr-FR" dirty="0"/>
              <a:t>les résultats</a:t>
            </a:r>
          </a:p>
          <a:p>
            <a:endParaRPr lang="fr-FR"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2661" y="476672"/>
            <a:ext cx="9381678" cy="1143000"/>
          </a:xfrm>
        </p:spPr>
        <p:txBody>
          <a:bodyPr>
            <a:normAutofit/>
          </a:bodyPr>
          <a:lstStyle/>
          <a:p>
            <a:r>
              <a:rPr lang="fr-FR" dirty="0"/>
              <a:t>Pourquoi faire une analyse descriptive ?</a:t>
            </a:r>
          </a:p>
        </p:txBody>
      </p:sp>
      <p:sp>
        <p:nvSpPr>
          <p:cNvPr id="3" name="Espace réservé du contenu 2"/>
          <p:cNvSpPr>
            <a:spLocks noGrp="1"/>
          </p:cNvSpPr>
          <p:nvPr>
            <p:ph idx="1"/>
          </p:nvPr>
        </p:nvSpPr>
        <p:spPr/>
        <p:txBody>
          <a:bodyPr>
            <a:normAutofit fontScale="70000" lnSpcReduction="20000"/>
          </a:bodyPr>
          <a:lstStyle/>
          <a:p>
            <a:r>
              <a:rPr lang="fr-FR" dirty="0"/>
              <a:t>Première exploration des données</a:t>
            </a:r>
          </a:p>
          <a:p>
            <a:endParaRPr lang="fr-FR" dirty="0"/>
          </a:p>
          <a:p>
            <a:r>
              <a:rPr lang="fr-FR" dirty="0"/>
              <a:t>Basées sur des graphiques et des calculs simples</a:t>
            </a:r>
          </a:p>
          <a:p>
            <a:endParaRPr lang="fr-FR" dirty="0"/>
          </a:p>
          <a:p>
            <a:r>
              <a:rPr lang="fr-FR" dirty="0"/>
              <a:t>But :</a:t>
            </a:r>
          </a:p>
          <a:p>
            <a:pPr lvl="1"/>
            <a:r>
              <a:rPr lang="fr-FR" dirty="0"/>
              <a:t>Avoir un </a:t>
            </a:r>
            <a:r>
              <a:rPr lang="fr-FR" b="1" dirty="0"/>
              <a:t>premier aperçu </a:t>
            </a:r>
            <a:r>
              <a:rPr lang="fr-FR" dirty="0"/>
              <a:t>des données qui peut montrer des tendances.</a:t>
            </a:r>
          </a:p>
          <a:p>
            <a:pPr lvl="1"/>
            <a:r>
              <a:rPr lang="fr-FR" b="1" dirty="0"/>
              <a:t>Caractériser les données</a:t>
            </a:r>
            <a:r>
              <a:rPr lang="fr-FR" dirty="0"/>
              <a:t>, ce qui est nécessaire pour choisir ensuite la manière de les analyser. </a:t>
            </a:r>
          </a:p>
          <a:p>
            <a:endParaRPr lang="fr-FR" dirty="0"/>
          </a:p>
          <a:p>
            <a:r>
              <a:rPr lang="fr-FR" dirty="0"/>
              <a:t>Déroulement :</a:t>
            </a:r>
          </a:p>
          <a:p>
            <a:pPr lvl="1"/>
            <a:r>
              <a:rPr lang="fr-FR" dirty="0"/>
              <a:t>Aperçu graphique rapide</a:t>
            </a:r>
          </a:p>
          <a:p>
            <a:pPr lvl="1"/>
            <a:r>
              <a:rPr lang="fr-FR" dirty="0"/>
              <a:t>Statistiques </a:t>
            </a:r>
            <a:r>
              <a:rPr lang="fr-FR" b="1" dirty="0"/>
              <a:t>univariées</a:t>
            </a:r>
            <a:r>
              <a:rPr lang="fr-FR" dirty="0"/>
              <a:t> : Décrire les variables une par une</a:t>
            </a:r>
          </a:p>
          <a:p>
            <a:pPr lvl="1"/>
            <a:r>
              <a:rPr lang="fr-FR" dirty="0"/>
              <a:t>Statistiques </a:t>
            </a:r>
            <a:r>
              <a:rPr lang="fr-FR" b="1" dirty="0"/>
              <a:t>bivariées</a:t>
            </a:r>
            <a:r>
              <a:rPr lang="fr-FR" dirty="0"/>
              <a:t> : Explorer les variations d’une variable en fonction d’une autre</a:t>
            </a:r>
          </a:p>
          <a:p>
            <a:endParaRPr lang="fr-F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de données</a:t>
            </a:r>
          </a:p>
        </p:txBody>
      </p:sp>
      <p:sp>
        <p:nvSpPr>
          <p:cNvPr id="3" name="Espace réservé du contenu 2"/>
          <p:cNvSpPr>
            <a:spLocks noGrp="1"/>
          </p:cNvSpPr>
          <p:nvPr>
            <p:ph idx="1"/>
          </p:nvPr>
        </p:nvSpPr>
        <p:spPr/>
        <p:txBody>
          <a:bodyPr/>
          <a:lstStyle/>
          <a:p>
            <a:r>
              <a:rPr lang="fr-FR" dirty="0"/>
              <a:t>Variables qualitatives :</a:t>
            </a:r>
          </a:p>
          <a:p>
            <a:pPr lvl="1"/>
            <a:r>
              <a:rPr lang="fr-FR" dirty="0"/>
              <a:t>Dichotomiques (♀ ♂) ou pas</a:t>
            </a:r>
          </a:p>
          <a:p>
            <a:pPr lvl="1"/>
            <a:r>
              <a:rPr lang="fr-FR" dirty="0"/>
              <a:t>Nominale (couleur…) ou ordinale (taille de vêtement…)</a:t>
            </a:r>
          </a:p>
          <a:p>
            <a:endParaRPr lang="fr-FR" dirty="0"/>
          </a:p>
          <a:p>
            <a:r>
              <a:rPr lang="fr-FR" dirty="0"/>
              <a:t>Variables quantitatives :</a:t>
            </a:r>
          </a:p>
          <a:p>
            <a:pPr lvl="1"/>
            <a:r>
              <a:rPr lang="fr-FR" dirty="0"/>
              <a:t>Discrètes (nombre de personnes,…)</a:t>
            </a:r>
          </a:p>
          <a:p>
            <a:pPr lvl="1"/>
            <a:r>
              <a:rPr lang="fr-FR" dirty="0"/>
              <a:t>Continues (masse, taille,…)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univariée</a:t>
            </a:r>
          </a:p>
        </p:txBody>
      </p:sp>
      <p:sp>
        <p:nvSpPr>
          <p:cNvPr id="3" name="Sous-titre 2"/>
          <p:cNvSpPr>
            <a:spLocks noGrp="1"/>
          </p:cNvSpPr>
          <p:nvPr>
            <p:ph type="subTitle" idx="1"/>
          </p:nvPr>
        </p:nvSpPr>
        <p:spPr/>
        <p:txBody>
          <a:bodyPr/>
          <a:lstStyle/>
          <a:p>
            <a:r>
              <a:rPr lang="fr-FR" dirty="0"/>
              <a:t>Variable qualitative</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13</a:t>
            </a:fld>
            <a:endParaRPr lang="fr-FR" sz="1000" dirty="0">
              <a:solidFill>
                <a:schemeClr val="tx1"/>
              </a:solidFill>
            </a:endParaRPr>
          </a:p>
        </p:txBody>
      </p:sp>
    </p:spTree>
    <p:extLst>
      <p:ext uri="{BB962C8B-B14F-4D97-AF65-F5344CB8AC3E}">
        <p14:creationId xmlns:p14="http://schemas.microsoft.com/office/powerpoint/2010/main" val="38857703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387AB15-0B3F-5CAA-8A30-4C285E50C6BC}"/>
              </a:ext>
            </a:extLst>
          </p:cNvPr>
          <p:cNvSpPr>
            <a:spLocks noGrp="1"/>
          </p:cNvSpPr>
          <p:nvPr>
            <p:ph type="title"/>
          </p:nvPr>
        </p:nvSpPr>
        <p:spPr>
          <a:xfrm>
            <a:off x="514350" y="413792"/>
            <a:ext cx="9258300" cy="1143000"/>
          </a:xfrm>
        </p:spPr>
        <p:txBody>
          <a:bodyPr>
            <a:normAutofit/>
          </a:bodyPr>
          <a:lstStyle/>
          <a:p>
            <a:r>
              <a:rPr lang="fr-FR" dirty="0"/>
              <a:t>Description des variables qualitatives</a:t>
            </a:r>
          </a:p>
        </p:txBody>
      </p:sp>
      <p:sp>
        <p:nvSpPr>
          <p:cNvPr id="5" name="Espace réservé du contenu 4">
            <a:extLst>
              <a:ext uri="{FF2B5EF4-FFF2-40B4-BE49-F238E27FC236}">
                <a16:creationId xmlns:a16="http://schemas.microsoft.com/office/drawing/2014/main" id="{482F0864-F7C4-0C19-F66B-A2EE1EE0DC7A}"/>
              </a:ext>
            </a:extLst>
          </p:cNvPr>
          <p:cNvSpPr>
            <a:spLocks noGrp="1"/>
          </p:cNvSpPr>
          <p:nvPr>
            <p:ph idx="1"/>
          </p:nvPr>
        </p:nvSpPr>
        <p:spPr/>
        <p:txBody>
          <a:bodyPr>
            <a:normAutofit fontScale="92500" lnSpcReduction="10000"/>
          </a:bodyPr>
          <a:lstStyle/>
          <a:p>
            <a:r>
              <a:rPr lang="fr-FR" dirty="0"/>
              <a:t>Type de modalités</a:t>
            </a:r>
          </a:p>
          <a:p>
            <a:endParaRPr lang="fr-FR" dirty="0"/>
          </a:p>
          <a:p>
            <a:r>
              <a:rPr lang="fr-FR" dirty="0"/>
              <a:t>Nombre de modalités :</a:t>
            </a:r>
          </a:p>
          <a:p>
            <a:pPr lvl="1"/>
            <a:r>
              <a:rPr lang="fr-FR" dirty="0"/>
              <a:t>Infinies </a:t>
            </a:r>
            <a:r>
              <a:rPr lang="fr-FR" dirty="0">
                <a:sym typeface="Wingdings" panose="05000000000000000000" pitchFamily="2" charset="2"/>
              </a:rPr>
              <a:t></a:t>
            </a:r>
            <a:r>
              <a:rPr lang="fr-FR" dirty="0"/>
              <a:t> variables simplificatrices : </a:t>
            </a:r>
          </a:p>
          <a:p>
            <a:pPr lvl="2"/>
            <a:r>
              <a:rPr lang="fr-FR" dirty="0"/>
              <a:t>Nombre de mots</a:t>
            </a:r>
          </a:p>
          <a:p>
            <a:pPr lvl="2"/>
            <a:r>
              <a:rPr lang="fr-FR" dirty="0"/>
              <a:t>Recherche de groupement (couleurs, sentiments…)</a:t>
            </a:r>
          </a:p>
          <a:p>
            <a:pPr lvl="2"/>
            <a:r>
              <a:rPr lang="fr-FR" dirty="0"/>
              <a:t>Etude des modalités les plus présentes…</a:t>
            </a:r>
          </a:p>
          <a:p>
            <a:pPr lvl="1"/>
            <a:r>
              <a:rPr lang="fr-FR" dirty="0"/>
              <a:t>Finies : </a:t>
            </a:r>
          </a:p>
          <a:p>
            <a:pPr lvl="2"/>
            <a:r>
              <a:rPr lang="fr-FR" dirty="0"/>
              <a:t>Tableau de contingence</a:t>
            </a:r>
          </a:p>
          <a:p>
            <a:pPr lvl="2"/>
            <a:r>
              <a:rPr lang="fr-FR" dirty="0"/>
              <a:t>Représentations graphiques</a:t>
            </a:r>
          </a:p>
          <a:p>
            <a:pPr lvl="2"/>
            <a:endParaRPr lang="fr-FR" dirty="0"/>
          </a:p>
        </p:txBody>
      </p:sp>
    </p:spTree>
    <p:extLst>
      <p:ext uri="{BB962C8B-B14F-4D97-AF65-F5344CB8AC3E}">
        <p14:creationId xmlns:p14="http://schemas.microsoft.com/office/powerpoint/2010/main" val="17604001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Distribution</a:t>
            </a:r>
          </a:p>
        </p:txBody>
      </p:sp>
      <p:sp>
        <p:nvSpPr>
          <p:cNvPr id="4" name="Espace réservé du texte 3"/>
          <p:cNvSpPr>
            <a:spLocks noGrp="1"/>
          </p:cNvSpPr>
          <p:nvPr>
            <p:ph type="body" idx="1"/>
          </p:nvPr>
        </p:nvSpPr>
        <p:spPr/>
        <p:txBody>
          <a:bodyPr/>
          <a:lstStyle/>
          <a:p>
            <a:r>
              <a:rPr lang="fr-FR" dirty="0"/>
              <a:t>Diagramme en barres</a:t>
            </a:r>
          </a:p>
        </p:txBody>
      </p:sp>
      <p:sp>
        <p:nvSpPr>
          <p:cNvPr id="6" name="Espace réservé du texte 5"/>
          <p:cNvSpPr>
            <a:spLocks noGrp="1"/>
          </p:cNvSpPr>
          <p:nvPr>
            <p:ph type="body" sz="half" idx="3"/>
          </p:nvPr>
        </p:nvSpPr>
        <p:spPr/>
        <p:txBody>
          <a:bodyPr/>
          <a:lstStyle/>
          <a:p>
            <a:r>
              <a:rPr lang="fr-FR" dirty="0"/>
              <a:t>Diagramme circulaire</a:t>
            </a:r>
          </a:p>
        </p:txBody>
      </p:sp>
      <p:graphicFrame>
        <p:nvGraphicFramePr>
          <p:cNvPr id="12" name="Espace réservé du contenu 11"/>
          <p:cNvGraphicFramePr>
            <a:graphicFrameLocks noGrp="1"/>
          </p:cNvGraphicFramePr>
          <p:nvPr>
            <p:ph sz="quarter" idx="2"/>
          </p:nvPr>
        </p:nvGraphicFramePr>
        <p:xfrm>
          <a:off x="952500" y="2276475"/>
          <a:ext cx="4046538" cy="431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Espace réservé du contenu 12"/>
          <p:cNvGraphicFramePr>
            <a:graphicFrameLocks noGrp="1"/>
          </p:cNvGraphicFramePr>
          <p:nvPr>
            <p:ph sz="quarter" idx="4"/>
            <p:extLst>
              <p:ext uri="{D42A27DB-BD31-4B8C-83A1-F6EECF244321}">
                <p14:modId xmlns:p14="http://schemas.microsoft.com/office/powerpoint/2010/main" val="2328663527"/>
              </p:ext>
            </p:extLst>
          </p:nvPr>
        </p:nvGraphicFramePr>
        <p:xfrm>
          <a:off x="5287962" y="2276475"/>
          <a:ext cx="4752082" cy="431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AutoShape 2">
            <a:extLst>
              <a:ext uri="{FF2B5EF4-FFF2-40B4-BE49-F238E27FC236}">
                <a16:creationId xmlns:a16="http://schemas.microsoft.com/office/drawing/2014/main" id="{432A547C-8FC9-6833-C1C5-ECDF716DF183}"/>
              </a:ext>
            </a:extLst>
          </p:cNvPr>
          <p:cNvSpPr>
            <a:spLocks noChangeAspect="1" noChangeArrowheads="1"/>
          </p:cNvSpPr>
          <p:nvPr/>
        </p:nvSpPr>
        <p:spPr bwMode="auto">
          <a:xfrm>
            <a:off x="49911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a:extLst>
              <a:ext uri="{FF2B5EF4-FFF2-40B4-BE49-F238E27FC236}">
                <a16:creationId xmlns:a16="http://schemas.microsoft.com/office/drawing/2014/main" id="{28B7D1C1-11E3-776D-FFA2-90DAE9703C57}"/>
              </a:ext>
            </a:extLst>
          </p:cNvPr>
          <p:cNvSpPr>
            <a:spLocks noChangeAspect="1" noChangeArrowheads="1"/>
          </p:cNvSpPr>
          <p:nvPr/>
        </p:nvSpPr>
        <p:spPr bwMode="auto">
          <a:xfrm>
            <a:off x="51435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a:extLst>
              <a:ext uri="{FF2B5EF4-FFF2-40B4-BE49-F238E27FC236}">
                <a16:creationId xmlns:a16="http://schemas.microsoft.com/office/drawing/2014/main" id="{728A0401-E2EF-C22E-E0F4-78E21000D5C1}"/>
              </a:ext>
            </a:extLst>
          </p:cNvPr>
          <p:cNvPicPr>
            <a:picLocks noChangeAspect="1"/>
          </p:cNvPicPr>
          <p:nvPr/>
        </p:nvPicPr>
        <p:blipFill>
          <a:blip r:embed="rId4"/>
          <a:stretch>
            <a:fillRect/>
          </a:stretch>
        </p:blipFill>
        <p:spPr>
          <a:xfrm>
            <a:off x="182439" y="2636912"/>
            <a:ext cx="4519736" cy="3851536"/>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univariée</a:t>
            </a:r>
          </a:p>
        </p:txBody>
      </p:sp>
      <p:sp>
        <p:nvSpPr>
          <p:cNvPr id="3" name="Sous-titre 2"/>
          <p:cNvSpPr>
            <a:spLocks noGrp="1"/>
          </p:cNvSpPr>
          <p:nvPr>
            <p:ph type="subTitle" idx="1"/>
          </p:nvPr>
        </p:nvSpPr>
        <p:spPr/>
        <p:txBody>
          <a:bodyPr/>
          <a:lstStyle/>
          <a:p>
            <a:r>
              <a:rPr lang="fr-FR" dirty="0"/>
              <a:t>Variable quantitative</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16</a:t>
            </a:fld>
            <a:endParaRPr lang="fr-FR" sz="1000" dirty="0">
              <a:solidFill>
                <a:schemeClr val="tx1"/>
              </a:solidFill>
            </a:endParaRPr>
          </a:p>
        </p:txBody>
      </p:sp>
    </p:spTree>
    <p:extLst>
      <p:ext uri="{BB962C8B-B14F-4D97-AF65-F5344CB8AC3E}">
        <p14:creationId xmlns:p14="http://schemas.microsoft.com/office/powerpoint/2010/main" val="33157448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lstStyle/>
          <a:p>
            <a:r>
              <a:rPr lang="fr-FR" dirty="0"/>
              <a:t>Histogrammes de la distribution</a:t>
            </a:r>
          </a:p>
        </p:txBody>
      </p:sp>
      <p:sp>
        <p:nvSpPr>
          <p:cNvPr id="3" name="Espace réservé du contenu 2"/>
          <p:cNvSpPr>
            <a:spLocks noGrp="1"/>
          </p:cNvSpPr>
          <p:nvPr>
            <p:ph idx="1"/>
          </p:nvPr>
        </p:nvSpPr>
        <p:spPr/>
        <p:txBody>
          <a:bodyPr/>
          <a:lstStyle/>
          <a:p>
            <a:r>
              <a:rPr lang="en-US" dirty="0" err="1"/>
              <a:t>Règle</a:t>
            </a:r>
            <a:r>
              <a:rPr lang="en-US" dirty="0"/>
              <a:t> de Moore : </a:t>
            </a:r>
            <a:r>
              <a:rPr lang="en-US" dirty="0" err="1"/>
              <a:t>Nombre</a:t>
            </a:r>
            <a:r>
              <a:rPr lang="en-US" dirty="0"/>
              <a:t> </a:t>
            </a:r>
            <a:r>
              <a:rPr lang="en-US" dirty="0" err="1"/>
              <a:t>d’intervalles</a:t>
            </a:r>
            <a:r>
              <a:rPr lang="en-US" dirty="0"/>
              <a:t> environ </a:t>
            </a:r>
            <a:r>
              <a:rPr lang="en-US" dirty="0" err="1"/>
              <a:t>égal</a:t>
            </a:r>
            <a:r>
              <a:rPr lang="en-US" dirty="0"/>
              <a:t> à la </a:t>
            </a:r>
            <a:r>
              <a:rPr lang="en-US" dirty="0" err="1"/>
              <a:t>racine</a:t>
            </a:r>
            <a:r>
              <a:rPr lang="en-US" dirty="0"/>
              <a:t> </a:t>
            </a:r>
            <a:r>
              <a:rPr lang="en-US" dirty="0" err="1"/>
              <a:t>carrée</a:t>
            </a:r>
            <a:r>
              <a:rPr lang="en-US" dirty="0"/>
              <a:t> de </a:t>
            </a:r>
            <a:r>
              <a:rPr lang="en-US" dirty="0" err="1"/>
              <a:t>l’effectif</a:t>
            </a:r>
            <a:r>
              <a:rPr lang="en-US" dirty="0"/>
              <a:t> total</a:t>
            </a:r>
          </a:p>
          <a:p>
            <a:endParaRPr lang="fr-FR" dirty="0"/>
          </a:p>
        </p:txBody>
      </p:sp>
      <p:graphicFrame>
        <p:nvGraphicFramePr>
          <p:cNvPr id="5" name="Graphique 4"/>
          <p:cNvGraphicFramePr/>
          <p:nvPr/>
        </p:nvGraphicFramePr>
        <p:xfrm>
          <a:off x="7087716" y="3068960"/>
          <a:ext cx="2627784" cy="36319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aphique 6"/>
          <p:cNvGraphicFramePr/>
          <p:nvPr/>
        </p:nvGraphicFramePr>
        <p:xfrm>
          <a:off x="4063380" y="3068960"/>
          <a:ext cx="3240360" cy="36319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p:nvPr/>
        </p:nvGraphicFramePr>
        <p:xfrm>
          <a:off x="571500" y="3068960"/>
          <a:ext cx="3635896" cy="363195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Description de la distribution</a:t>
            </a:r>
          </a:p>
        </p:txBody>
      </p:sp>
      <p:sp>
        <p:nvSpPr>
          <p:cNvPr id="3" name="Espace réservé du contenu 2"/>
          <p:cNvSpPr>
            <a:spLocks noGrp="1"/>
          </p:cNvSpPr>
          <p:nvPr>
            <p:ph idx="1"/>
          </p:nvPr>
        </p:nvSpPr>
        <p:spPr/>
        <p:txBody>
          <a:bodyPr>
            <a:normAutofit fontScale="92500" lnSpcReduction="10000"/>
          </a:bodyPr>
          <a:lstStyle/>
          <a:p>
            <a:r>
              <a:rPr lang="fr-FR" b="1" dirty="0"/>
              <a:t>Le centre </a:t>
            </a:r>
            <a:r>
              <a:rPr lang="fr-FR" dirty="0"/>
              <a:t>: Valeur moyenne, valeur médiane</a:t>
            </a:r>
          </a:p>
          <a:p>
            <a:endParaRPr lang="fr-FR" sz="2400" dirty="0"/>
          </a:p>
          <a:p>
            <a:r>
              <a:rPr lang="fr-FR" b="1" dirty="0"/>
              <a:t>La dispersion </a:t>
            </a:r>
            <a:r>
              <a:rPr lang="fr-FR" dirty="0"/>
              <a:t>: Comment les valeurs s’écartent du centre (étendue, variance, écart-type)</a:t>
            </a:r>
          </a:p>
          <a:p>
            <a:endParaRPr lang="fr-FR" sz="2400" dirty="0"/>
          </a:p>
          <a:p>
            <a:r>
              <a:rPr lang="fr-FR" b="1" dirty="0"/>
              <a:t>La symétrie </a:t>
            </a:r>
            <a:r>
              <a:rPr lang="fr-FR" dirty="0"/>
              <a:t>: Répartition des données de part et d’autre du centre</a:t>
            </a:r>
          </a:p>
          <a:p>
            <a:endParaRPr lang="fr-FR" sz="2400" dirty="0"/>
          </a:p>
          <a:p>
            <a:r>
              <a:rPr lang="fr-FR" b="1" dirty="0"/>
              <a:t>Les points extrêmes </a:t>
            </a:r>
            <a:r>
              <a:rPr lang="fr-FR" dirty="0"/>
              <a:t>: Valeurs beaucoup plus faibles ou plus fortes que les autres</a:t>
            </a:r>
          </a:p>
          <a:p>
            <a:endParaRPr lang="fr-FR"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Décrire le centre</a:t>
            </a:r>
          </a:p>
        </p:txBody>
      </p:sp>
      <p:sp>
        <p:nvSpPr>
          <p:cNvPr id="3" name="Espace réservé du contenu 2"/>
          <p:cNvSpPr>
            <a:spLocks noGrp="1"/>
          </p:cNvSpPr>
          <p:nvPr>
            <p:ph idx="1"/>
          </p:nvPr>
        </p:nvSpPr>
        <p:spPr/>
        <p:txBody>
          <a:bodyPr>
            <a:normAutofit fontScale="70000" lnSpcReduction="20000"/>
          </a:bodyPr>
          <a:lstStyle/>
          <a:p>
            <a:r>
              <a:rPr lang="fr-FR" dirty="0"/>
              <a:t>Moyenne arithmétique : Somme des valeurs divisée par le nombre total de valeurs</a:t>
            </a:r>
          </a:p>
          <a:p>
            <a:pPr algn="ctr">
              <a:buNone/>
            </a:pPr>
            <a:r>
              <a:rPr lang="fr-FR" dirty="0"/>
              <a:t>͞x = (x</a:t>
            </a:r>
            <a:r>
              <a:rPr lang="fr-FR" baseline="-25000" dirty="0"/>
              <a:t>1</a:t>
            </a:r>
            <a:r>
              <a:rPr lang="fr-FR" dirty="0"/>
              <a:t> + x</a:t>
            </a:r>
            <a:r>
              <a:rPr lang="fr-FR" baseline="-25000" dirty="0"/>
              <a:t>2</a:t>
            </a:r>
            <a:r>
              <a:rPr lang="fr-FR" dirty="0"/>
              <a:t> + x</a:t>
            </a:r>
            <a:r>
              <a:rPr lang="fr-FR" baseline="-25000" dirty="0"/>
              <a:t>3</a:t>
            </a:r>
            <a:r>
              <a:rPr lang="fr-FR" dirty="0"/>
              <a:t> + …) / n</a:t>
            </a:r>
          </a:p>
          <a:p>
            <a:pPr lvl="1"/>
            <a:r>
              <a:rPr lang="fr-FR" dirty="0"/>
              <a:t>= centre des données si distribution symétrique</a:t>
            </a:r>
          </a:p>
          <a:p>
            <a:pPr lvl="1"/>
            <a:r>
              <a:rPr lang="fr-FR" dirty="0"/>
              <a:t>Sensible aux valeurs extrêmes</a:t>
            </a:r>
          </a:p>
          <a:p>
            <a:endParaRPr lang="fr-FR" dirty="0"/>
          </a:p>
          <a:p>
            <a:r>
              <a:rPr lang="fr-FR" dirty="0"/>
              <a:t>Médiane : Valeur centrale si données triées par ordre</a:t>
            </a:r>
          </a:p>
          <a:p>
            <a:pPr lvl="1"/>
            <a:r>
              <a:rPr lang="fr-FR" dirty="0"/>
              <a:t>Une moitié des données &gt; Médiane, l’autre moitié &lt; Médiane</a:t>
            </a:r>
          </a:p>
          <a:p>
            <a:pPr lvl="1"/>
            <a:r>
              <a:rPr lang="fr-FR" dirty="0"/>
              <a:t>Valeurs extrêmes n’influencent pas la médiane </a:t>
            </a:r>
            <a:r>
              <a:rPr lang="fr-FR" dirty="0">
                <a:sym typeface="Wingdings" pitchFamily="2" charset="2"/>
              </a:rPr>
              <a:t></a:t>
            </a:r>
            <a:r>
              <a:rPr lang="fr-FR" dirty="0"/>
              <a:t> plus robuste que la moyenne</a:t>
            </a:r>
          </a:p>
          <a:p>
            <a:pPr lvl="1"/>
            <a:r>
              <a:rPr lang="fr-FR" dirty="0"/>
              <a:t>Si nombre de données pair, médiane = valeur moyenne des 2 valeurs centrales</a:t>
            </a:r>
          </a:p>
          <a:p>
            <a:pPr lvl="2"/>
            <a:r>
              <a:rPr lang="fr-FR" i="1" dirty="0"/>
              <a:t>Ex.</a:t>
            </a:r>
            <a:r>
              <a:rPr lang="fr-FR" dirty="0"/>
              <a:t> Données = 2.05 ; 3.56 ; 4.67 ; 6.90 ; 7.53 / Médiane : 4.67</a:t>
            </a:r>
          </a:p>
          <a:p>
            <a:pPr lvl="2"/>
            <a:r>
              <a:rPr lang="fr-FR" i="1" dirty="0"/>
              <a:t>Ex.</a:t>
            </a:r>
            <a:r>
              <a:rPr lang="fr-FR" dirty="0"/>
              <a:t> Données = 2.05 ; 3.56 ; 4.67 ; 6.90 ; 7.53 ; 8.75 : Médiane : (4.67+6.90) /2 = 5.785</a:t>
            </a:r>
          </a:p>
          <a:p>
            <a:endParaRPr lang="fr-FR"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 de commencer</a:t>
            </a:r>
          </a:p>
        </p:txBody>
      </p:sp>
      <p:sp>
        <p:nvSpPr>
          <p:cNvPr id="3" name="Espace réservé du contenu 2"/>
          <p:cNvSpPr>
            <a:spLocks noGrp="1"/>
          </p:cNvSpPr>
          <p:nvPr>
            <p:ph idx="1"/>
          </p:nvPr>
        </p:nvSpPr>
        <p:spPr>
          <a:xfrm>
            <a:off x="289764" y="1772816"/>
            <a:ext cx="6731636" cy="4801720"/>
          </a:xfrm>
        </p:spPr>
        <p:txBody>
          <a:bodyPr>
            <a:normAutofit fontScale="92500" lnSpcReduction="10000"/>
          </a:bodyPr>
          <a:lstStyle/>
          <a:p>
            <a:pPr>
              <a:buNone/>
            </a:pPr>
            <a:r>
              <a:rPr lang="fr-FR" sz="3600" dirty="0"/>
              <a:t>Marie VAUGOYEAU</a:t>
            </a:r>
          </a:p>
          <a:p>
            <a:pPr marL="109728" indent="0">
              <a:buNone/>
            </a:pPr>
            <a:endParaRPr lang="fr-FR" sz="1400" dirty="0"/>
          </a:p>
          <a:p>
            <a:pPr marL="109728" indent="0">
              <a:buNone/>
            </a:pPr>
            <a:r>
              <a:rPr lang="fr-FR" sz="2000" u="sng" dirty="0">
                <a:hlinkClick r:id="rId2">
                  <a:extLst>
                    <a:ext uri="{A12FA001-AC4F-418D-AE19-62706E023703}">
                      <ahyp:hlinkClr xmlns:ahyp="http://schemas.microsoft.com/office/drawing/2018/hyperlinkcolor" val="tx"/>
                    </a:ext>
                  </a:extLst>
                </a:hlinkClick>
              </a:rPr>
              <a:t>Accompagnatrice indépendante à l'analyse de données et la formation au langage R </a:t>
            </a:r>
            <a:endParaRPr lang="fr-FR" sz="2000" u="sng" dirty="0"/>
          </a:p>
          <a:p>
            <a:pPr marL="109728" indent="0">
              <a:buNone/>
            </a:pPr>
            <a:endParaRPr lang="fr-FR" sz="2000" dirty="0"/>
          </a:p>
          <a:p>
            <a:pPr marL="109728" indent="0">
              <a:buNone/>
            </a:pPr>
            <a:r>
              <a:rPr lang="fr-FR" sz="2000" dirty="0"/>
              <a:t>Dr en biologie évolutive et écologie comportementale</a:t>
            </a:r>
          </a:p>
          <a:p>
            <a:pPr marL="109728" indent="0">
              <a:buNone/>
            </a:pPr>
            <a:endParaRPr lang="fr-FR" sz="2000" dirty="0"/>
          </a:p>
          <a:p>
            <a:pPr marL="109728" indent="0">
              <a:buNone/>
            </a:pPr>
            <a:r>
              <a:rPr lang="fr-FR" sz="2000" dirty="0"/>
              <a:t>Partage de connaissances :</a:t>
            </a:r>
          </a:p>
          <a:p>
            <a:pPr marL="452628"/>
            <a:r>
              <a:rPr lang="fr-FR" sz="2000" dirty="0"/>
              <a:t>Auteure de </a:t>
            </a:r>
            <a:r>
              <a:rPr lang="fr-FR" sz="2000" u="sng" dirty="0">
                <a:hlinkClick r:id="rId3"/>
              </a:rPr>
              <a:t>Langage R et Statistiques</a:t>
            </a:r>
            <a:endParaRPr lang="fr-FR" sz="2000" u="sng" dirty="0"/>
          </a:p>
          <a:p>
            <a:pPr marL="452628"/>
            <a:r>
              <a:rPr lang="fr-FR" sz="2000" dirty="0"/>
              <a:t>Rédactrice de la newsletter </a:t>
            </a:r>
            <a:r>
              <a:rPr lang="fr-FR" sz="2000" u="sng" dirty="0">
                <a:hlinkClick r:id="rId4"/>
              </a:rPr>
              <a:t>Aime les Stats</a:t>
            </a:r>
            <a:r>
              <a:rPr lang="fr-FR" sz="2000" b="0" i="0" dirty="0">
                <a:effectLst/>
              </a:rPr>
              <a:t> et du blog </a:t>
            </a:r>
            <a:r>
              <a:rPr lang="fr-FR" sz="2000" u="sng" dirty="0">
                <a:hlinkClick r:id="rId5"/>
              </a:rPr>
              <a:t>Statistiques et R </a:t>
            </a:r>
            <a:endParaRPr lang="fr-FR" sz="2000" b="0" i="0" dirty="0">
              <a:effectLst/>
            </a:endParaRPr>
          </a:p>
          <a:p>
            <a:pPr marL="452628"/>
            <a:r>
              <a:rPr lang="fr-FR" sz="2000" dirty="0"/>
              <a:t>Réalisation de </a:t>
            </a:r>
            <a:r>
              <a:rPr lang="fr-FR" sz="2000" dirty="0">
                <a:hlinkClick r:id="rId6"/>
              </a:rPr>
              <a:t>directs sur Twitch </a:t>
            </a:r>
            <a:r>
              <a:rPr lang="fr-FR" sz="2000" dirty="0"/>
              <a:t>pour présenter des packages R et/ou des analyses statistiques</a:t>
            </a:r>
          </a:p>
          <a:p>
            <a:pPr marL="109728" indent="0">
              <a:buNone/>
            </a:pPr>
            <a:endParaRPr lang="fr-FR" sz="2000" dirty="0"/>
          </a:p>
          <a:p>
            <a:pPr marL="109728" indent="0">
              <a:buNone/>
            </a:pPr>
            <a:r>
              <a:rPr lang="fr-FR" sz="2000" dirty="0"/>
              <a:t>Tous ces liens et bien plus sur (</a:t>
            </a:r>
            <a:r>
              <a:rPr lang="fr-FR" sz="2000" dirty="0">
                <a:hlinkClick r:id="rId7"/>
              </a:rPr>
              <a:t>https://linktr.ee/mstats</a:t>
            </a:r>
            <a:r>
              <a:rPr lang="fr-FR" sz="2000" dirty="0"/>
              <a:t>)</a:t>
            </a:r>
          </a:p>
          <a:p>
            <a:pPr marL="109728" indent="0">
              <a:buNone/>
            </a:pPr>
            <a:endParaRPr lang="fr-FR" sz="2000" dirty="0"/>
          </a:p>
          <a:p>
            <a:pPr marL="109728" indent="0">
              <a:buNone/>
            </a:pPr>
            <a:endParaRPr lang="fr-FR" dirty="0"/>
          </a:p>
        </p:txBody>
      </p:sp>
      <p:pic>
        <p:nvPicPr>
          <p:cNvPr id="11" name="Image 10">
            <a:extLst>
              <a:ext uri="{FF2B5EF4-FFF2-40B4-BE49-F238E27FC236}">
                <a16:creationId xmlns:a16="http://schemas.microsoft.com/office/drawing/2014/main" id="{4C3312EC-D6C6-5CA2-E58A-01F80ACF4131}"/>
              </a:ext>
            </a:extLst>
          </p:cNvPr>
          <p:cNvPicPr>
            <a:picLocks noChangeAspect="1"/>
          </p:cNvPicPr>
          <p:nvPr/>
        </p:nvPicPr>
        <p:blipFill rotWithShape="1">
          <a:blip r:embed="rId8">
            <a:extLst>
              <a:ext uri="{28A0092B-C50C-407E-A947-70E740481C1C}">
                <a14:useLocalDpi xmlns:a14="http://schemas.microsoft.com/office/drawing/2010/main" val="0"/>
              </a:ext>
            </a:extLst>
          </a:blip>
          <a:srcRect t="4218" b="2979"/>
          <a:stretch/>
        </p:blipFill>
        <p:spPr>
          <a:xfrm>
            <a:off x="6963175" y="2122871"/>
            <a:ext cx="3034062" cy="1368152"/>
          </a:xfrm>
          <a:prstGeom prst="rect">
            <a:avLst/>
          </a:prstGeom>
        </p:spPr>
      </p:pic>
      <p:pic>
        <p:nvPicPr>
          <p:cNvPr id="5" name="Image 4">
            <a:hlinkClick r:id="rId2"/>
            <a:extLst>
              <a:ext uri="{FF2B5EF4-FFF2-40B4-BE49-F238E27FC236}">
                <a16:creationId xmlns:a16="http://schemas.microsoft.com/office/drawing/2014/main" id="{7A44D39B-6718-E2A0-F8DC-8013E31FEB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3860" y="334215"/>
            <a:ext cx="1613377" cy="1619922"/>
          </a:xfrm>
          <a:prstGeom prst="rect">
            <a:avLst/>
          </a:prstGeom>
        </p:spPr>
      </p:pic>
      <p:pic>
        <p:nvPicPr>
          <p:cNvPr id="7" name="Image 6">
            <a:extLst>
              <a:ext uri="{FF2B5EF4-FFF2-40B4-BE49-F238E27FC236}">
                <a16:creationId xmlns:a16="http://schemas.microsoft.com/office/drawing/2014/main" id="{F18F53EF-778F-1D3F-4AED-F70BB1FF5C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7210" y="3848073"/>
            <a:ext cx="1062594" cy="1062594"/>
          </a:xfrm>
          <a:prstGeom prst="rect">
            <a:avLst/>
          </a:prstGeom>
        </p:spPr>
      </p:pic>
      <p:pic>
        <p:nvPicPr>
          <p:cNvPr id="10" name="Image 9">
            <a:extLst>
              <a:ext uri="{FF2B5EF4-FFF2-40B4-BE49-F238E27FC236}">
                <a16:creationId xmlns:a16="http://schemas.microsoft.com/office/drawing/2014/main" id="{A6D9DDEE-6D27-98CB-F3F3-0ECEB209E3C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68515" y="5375739"/>
            <a:ext cx="2534025" cy="1425389"/>
          </a:xfrm>
          <a:prstGeom prst="rect">
            <a:avLst/>
          </a:prstGeom>
        </p:spPr>
      </p:pic>
      <p:pic>
        <p:nvPicPr>
          <p:cNvPr id="13" name="Image 12">
            <a:extLst>
              <a:ext uri="{FF2B5EF4-FFF2-40B4-BE49-F238E27FC236}">
                <a16:creationId xmlns:a16="http://schemas.microsoft.com/office/drawing/2014/main" id="{FB898F6B-3997-DBAB-7C98-F3AC2D5D4B2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6920" y="3861659"/>
            <a:ext cx="1938596" cy="1425388"/>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629816"/>
            <a:ext cx="9258300" cy="1143000"/>
          </a:xfrm>
        </p:spPr>
        <p:txBody>
          <a:bodyPr/>
          <a:lstStyle/>
          <a:p>
            <a:r>
              <a:rPr lang="fr-FR" dirty="0"/>
              <a:t>Moyenne, médiane et symétrie</a:t>
            </a:r>
          </a:p>
        </p:txBody>
      </p:sp>
      <p:sp>
        <p:nvSpPr>
          <p:cNvPr id="3" name="Espace réservé du contenu 2"/>
          <p:cNvSpPr>
            <a:spLocks noGrp="1"/>
          </p:cNvSpPr>
          <p:nvPr>
            <p:ph idx="1"/>
          </p:nvPr>
        </p:nvSpPr>
        <p:spPr/>
        <p:txBody>
          <a:bodyPr/>
          <a:lstStyle/>
          <a:p>
            <a:pPr>
              <a:buNone/>
            </a:pPr>
            <a:r>
              <a:rPr lang="fr-FR" dirty="0"/>
              <a:t>Position relative de la médiane et de la moyenne</a:t>
            </a:r>
          </a:p>
          <a:p>
            <a:pPr lvl="1"/>
            <a:r>
              <a:rPr lang="fr-FR" dirty="0"/>
              <a:t>Distribution symétrique : Médiane = Moyenne</a:t>
            </a:r>
          </a:p>
          <a:p>
            <a:pPr lvl="1"/>
            <a:endParaRPr lang="fr-FR" dirty="0"/>
          </a:p>
          <a:p>
            <a:pPr lvl="1"/>
            <a:endParaRPr lang="fr-FR" dirty="0"/>
          </a:p>
          <a:p>
            <a:pPr lvl="1"/>
            <a:endParaRPr lang="fr-FR" dirty="0"/>
          </a:p>
          <a:p>
            <a:pPr lvl="1"/>
            <a:endParaRPr lang="fr-FR" dirty="0"/>
          </a:p>
          <a:p>
            <a:pPr lvl="1"/>
            <a:r>
              <a:rPr lang="fr-FR" dirty="0"/>
              <a:t>Distribution asymétrique</a:t>
            </a:r>
          </a:p>
          <a:p>
            <a:endParaRPr lang="fr-FR" dirty="0"/>
          </a:p>
          <a:p>
            <a:endParaRPr lang="fr-FR" dirty="0"/>
          </a:p>
        </p:txBody>
      </p:sp>
      <p:sp>
        <p:nvSpPr>
          <p:cNvPr id="6" name="Forme libre 5"/>
          <p:cNvSpPr/>
          <p:nvPr/>
        </p:nvSpPr>
        <p:spPr>
          <a:xfrm>
            <a:off x="3680461" y="2851053"/>
            <a:ext cx="2883877" cy="1045698"/>
          </a:xfrm>
          <a:custGeom>
            <a:avLst/>
            <a:gdLst>
              <a:gd name="connsiteX0" fmla="*/ 0 w 2883877"/>
              <a:gd name="connsiteY0" fmla="*/ 1045698 h 1045698"/>
              <a:gd name="connsiteX1" fmla="*/ 1463040 w 2883877"/>
              <a:gd name="connsiteY1" fmla="*/ 4689 h 1045698"/>
              <a:gd name="connsiteX2" fmla="*/ 2883877 w 2883877"/>
              <a:gd name="connsiteY2" fmla="*/ 1017562 h 1045698"/>
            </a:gdLst>
            <a:ahLst/>
            <a:cxnLst>
              <a:cxn ang="0">
                <a:pos x="connsiteX0" y="connsiteY0"/>
              </a:cxn>
              <a:cxn ang="0">
                <a:pos x="connsiteX1" y="connsiteY1"/>
              </a:cxn>
              <a:cxn ang="0">
                <a:pos x="connsiteX2" y="connsiteY2"/>
              </a:cxn>
            </a:cxnLst>
            <a:rect l="l" t="t" r="r" b="b"/>
            <a:pathLst>
              <a:path w="2883877" h="1045698">
                <a:moveTo>
                  <a:pt x="0" y="1045698"/>
                </a:moveTo>
                <a:cubicBezTo>
                  <a:pt x="491197" y="527538"/>
                  <a:pt x="982394" y="9378"/>
                  <a:pt x="1463040" y="4689"/>
                </a:cubicBezTo>
                <a:cubicBezTo>
                  <a:pt x="1943686" y="0"/>
                  <a:pt x="2413781" y="508781"/>
                  <a:pt x="2883877" y="101756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p:cNvSpPr txBox="1"/>
          <p:nvPr/>
        </p:nvSpPr>
        <p:spPr>
          <a:xfrm>
            <a:off x="3919364" y="3861048"/>
            <a:ext cx="2448272" cy="369332"/>
          </a:xfrm>
          <a:prstGeom prst="rect">
            <a:avLst/>
          </a:prstGeom>
          <a:noFill/>
        </p:spPr>
        <p:txBody>
          <a:bodyPr wrap="square" rtlCol="0">
            <a:spAutoFit/>
          </a:bodyPr>
          <a:lstStyle/>
          <a:p>
            <a:pPr algn="ctr"/>
            <a:r>
              <a:rPr lang="fr-FR" dirty="0">
                <a:solidFill>
                  <a:srgbClr val="C00000"/>
                </a:solidFill>
              </a:rPr>
              <a:t>Médiane</a:t>
            </a:r>
            <a:r>
              <a:rPr lang="fr-FR" dirty="0"/>
              <a:t> = </a:t>
            </a:r>
            <a:r>
              <a:rPr lang="fr-FR" dirty="0">
                <a:solidFill>
                  <a:srgbClr val="7030A0"/>
                </a:solidFill>
              </a:rPr>
              <a:t>Moyenne</a:t>
            </a:r>
          </a:p>
        </p:txBody>
      </p:sp>
      <p:cxnSp>
        <p:nvCxnSpPr>
          <p:cNvPr id="9" name="Connecteur droit avec flèche 8"/>
          <p:cNvCxnSpPr>
            <a:stCxn id="7" idx="0"/>
          </p:cNvCxnSpPr>
          <p:nvPr/>
        </p:nvCxnSpPr>
        <p:spPr>
          <a:xfrm flipV="1">
            <a:off x="5143500" y="306896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orme libre 13"/>
          <p:cNvSpPr/>
          <p:nvPr/>
        </p:nvSpPr>
        <p:spPr>
          <a:xfrm>
            <a:off x="1528104" y="4869160"/>
            <a:ext cx="2039815" cy="1409114"/>
          </a:xfrm>
          <a:custGeom>
            <a:avLst/>
            <a:gdLst>
              <a:gd name="connsiteX0" fmla="*/ 0 w 2039815"/>
              <a:gd name="connsiteY0" fmla="*/ 888609 h 1409114"/>
              <a:gd name="connsiteX1" fmla="*/ 140677 w 2039815"/>
              <a:gd name="connsiteY1" fmla="*/ 325901 h 1409114"/>
              <a:gd name="connsiteX2" fmla="*/ 393895 w 2039815"/>
              <a:gd name="connsiteY2" fmla="*/ 2344 h 1409114"/>
              <a:gd name="connsiteX3" fmla="*/ 689317 w 2039815"/>
              <a:gd name="connsiteY3" fmla="*/ 311834 h 1409114"/>
              <a:gd name="connsiteX4" fmla="*/ 1069145 w 2039815"/>
              <a:gd name="connsiteY4" fmla="*/ 1071489 h 1409114"/>
              <a:gd name="connsiteX5" fmla="*/ 2039815 w 2039815"/>
              <a:gd name="connsiteY5" fmla="*/ 1409114 h 140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409114">
                <a:moveTo>
                  <a:pt x="0" y="888609"/>
                </a:moveTo>
                <a:cubicBezTo>
                  <a:pt x="37514" y="681110"/>
                  <a:pt x="75028" y="473612"/>
                  <a:pt x="140677" y="325901"/>
                </a:cubicBezTo>
                <a:cubicBezTo>
                  <a:pt x="206326" y="178190"/>
                  <a:pt x="302455" y="4689"/>
                  <a:pt x="393895" y="2344"/>
                </a:cubicBezTo>
                <a:cubicBezTo>
                  <a:pt x="485335" y="0"/>
                  <a:pt x="576775" y="133643"/>
                  <a:pt x="689317" y="311834"/>
                </a:cubicBezTo>
                <a:cubicBezTo>
                  <a:pt x="801859" y="490025"/>
                  <a:pt x="844062" y="888609"/>
                  <a:pt x="1069145" y="1071489"/>
                </a:cubicBezTo>
                <a:cubicBezTo>
                  <a:pt x="1294228" y="1254369"/>
                  <a:pt x="1667021" y="1331741"/>
                  <a:pt x="2039815" y="14091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Forme libre 14"/>
          <p:cNvSpPr/>
          <p:nvPr/>
        </p:nvSpPr>
        <p:spPr>
          <a:xfrm flipH="1">
            <a:off x="6704086" y="4869160"/>
            <a:ext cx="2039815" cy="1409114"/>
          </a:xfrm>
          <a:custGeom>
            <a:avLst/>
            <a:gdLst>
              <a:gd name="connsiteX0" fmla="*/ 0 w 2039815"/>
              <a:gd name="connsiteY0" fmla="*/ 888609 h 1409114"/>
              <a:gd name="connsiteX1" fmla="*/ 140677 w 2039815"/>
              <a:gd name="connsiteY1" fmla="*/ 325901 h 1409114"/>
              <a:gd name="connsiteX2" fmla="*/ 393895 w 2039815"/>
              <a:gd name="connsiteY2" fmla="*/ 2344 h 1409114"/>
              <a:gd name="connsiteX3" fmla="*/ 689317 w 2039815"/>
              <a:gd name="connsiteY3" fmla="*/ 311834 h 1409114"/>
              <a:gd name="connsiteX4" fmla="*/ 1069145 w 2039815"/>
              <a:gd name="connsiteY4" fmla="*/ 1071489 h 1409114"/>
              <a:gd name="connsiteX5" fmla="*/ 2039815 w 2039815"/>
              <a:gd name="connsiteY5" fmla="*/ 1409114 h 140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409114">
                <a:moveTo>
                  <a:pt x="0" y="888609"/>
                </a:moveTo>
                <a:cubicBezTo>
                  <a:pt x="37514" y="681110"/>
                  <a:pt x="75028" y="473612"/>
                  <a:pt x="140677" y="325901"/>
                </a:cubicBezTo>
                <a:cubicBezTo>
                  <a:pt x="206326" y="178190"/>
                  <a:pt x="302455" y="4689"/>
                  <a:pt x="393895" y="2344"/>
                </a:cubicBezTo>
                <a:cubicBezTo>
                  <a:pt x="485335" y="0"/>
                  <a:pt x="576775" y="133643"/>
                  <a:pt x="689317" y="311834"/>
                </a:cubicBezTo>
                <a:cubicBezTo>
                  <a:pt x="801859" y="490025"/>
                  <a:pt x="844062" y="888609"/>
                  <a:pt x="1069145" y="1071489"/>
                </a:cubicBezTo>
                <a:cubicBezTo>
                  <a:pt x="1294228" y="1254369"/>
                  <a:pt x="1667021" y="1331741"/>
                  <a:pt x="2039815" y="14091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p:cNvSpPr txBox="1"/>
          <p:nvPr/>
        </p:nvSpPr>
        <p:spPr>
          <a:xfrm>
            <a:off x="1111052" y="6309320"/>
            <a:ext cx="2448272" cy="369332"/>
          </a:xfrm>
          <a:prstGeom prst="rect">
            <a:avLst/>
          </a:prstGeom>
          <a:noFill/>
        </p:spPr>
        <p:txBody>
          <a:bodyPr wrap="square" rtlCol="0">
            <a:spAutoFit/>
          </a:bodyPr>
          <a:lstStyle/>
          <a:p>
            <a:pPr algn="ctr"/>
            <a:r>
              <a:rPr lang="fr-FR" dirty="0">
                <a:solidFill>
                  <a:srgbClr val="C00000"/>
                </a:solidFill>
              </a:rPr>
              <a:t>Médiane</a:t>
            </a:r>
            <a:r>
              <a:rPr lang="fr-FR" dirty="0"/>
              <a:t>  </a:t>
            </a:r>
            <a:r>
              <a:rPr lang="fr-FR" dirty="0">
                <a:solidFill>
                  <a:srgbClr val="7030A0"/>
                </a:solidFill>
              </a:rPr>
              <a:t>Moyenne</a:t>
            </a:r>
          </a:p>
        </p:txBody>
      </p:sp>
      <p:cxnSp>
        <p:nvCxnSpPr>
          <p:cNvPr id="19" name="Connecteur droit avec flèche 18"/>
          <p:cNvCxnSpPr/>
          <p:nvPr/>
        </p:nvCxnSpPr>
        <p:spPr>
          <a:xfrm flipV="1">
            <a:off x="2119164" y="5445224"/>
            <a:ext cx="0" cy="792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2407196" y="5877272"/>
            <a:ext cx="0" cy="36004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6871692" y="6309320"/>
            <a:ext cx="2448272" cy="369332"/>
          </a:xfrm>
          <a:prstGeom prst="rect">
            <a:avLst/>
          </a:prstGeom>
          <a:noFill/>
        </p:spPr>
        <p:txBody>
          <a:bodyPr wrap="square" rtlCol="0">
            <a:spAutoFit/>
          </a:bodyPr>
          <a:lstStyle/>
          <a:p>
            <a:pPr algn="ctr"/>
            <a:r>
              <a:rPr lang="fr-FR" dirty="0">
                <a:solidFill>
                  <a:srgbClr val="7030A0"/>
                </a:solidFill>
              </a:rPr>
              <a:t>Moyenne </a:t>
            </a:r>
            <a:r>
              <a:rPr lang="fr-FR" dirty="0">
                <a:solidFill>
                  <a:srgbClr val="C00000"/>
                </a:solidFill>
              </a:rPr>
              <a:t>Médiane</a:t>
            </a:r>
            <a:endParaRPr lang="fr-FR" dirty="0">
              <a:solidFill>
                <a:srgbClr val="7030A0"/>
              </a:solidFill>
            </a:endParaRPr>
          </a:p>
        </p:txBody>
      </p:sp>
      <p:cxnSp>
        <p:nvCxnSpPr>
          <p:cNvPr id="23" name="Connecteur droit avec flèche 22"/>
          <p:cNvCxnSpPr/>
          <p:nvPr/>
        </p:nvCxnSpPr>
        <p:spPr>
          <a:xfrm flipV="1">
            <a:off x="8239844" y="5445224"/>
            <a:ext cx="0" cy="792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V="1">
            <a:off x="7879804" y="5877272"/>
            <a:ext cx="0" cy="36004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dispersion</a:t>
            </a:r>
          </a:p>
        </p:txBody>
      </p:sp>
      <p:sp>
        <p:nvSpPr>
          <p:cNvPr id="3" name="Espace réservé du contenu 2"/>
          <p:cNvSpPr>
            <a:spLocks noGrp="1"/>
          </p:cNvSpPr>
          <p:nvPr>
            <p:ph idx="1"/>
          </p:nvPr>
        </p:nvSpPr>
        <p:spPr/>
        <p:txBody>
          <a:bodyPr>
            <a:normAutofit fontScale="85000" lnSpcReduction="20000"/>
          </a:bodyPr>
          <a:lstStyle/>
          <a:p>
            <a:r>
              <a:rPr lang="fr-FR" b="1" dirty="0"/>
              <a:t>L’étendue</a:t>
            </a:r>
            <a:r>
              <a:rPr lang="fr-FR" dirty="0"/>
              <a:t> : Différence entre la valeur maximale et la valeur minimale</a:t>
            </a:r>
          </a:p>
          <a:p>
            <a:pPr algn="ctr">
              <a:buNone/>
            </a:pPr>
            <a:r>
              <a:rPr lang="fr-FR" dirty="0"/>
              <a:t>e = </a:t>
            </a:r>
            <a:r>
              <a:rPr lang="fr-FR" dirty="0" err="1"/>
              <a:t>x</a:t>
            </a:r>
            <a:r>
              <a:rPr lang="fr-FR" baseline="-25000" dirty="0" err="1"/>
              <a:t>max</a:t>
            </a:r>
            <a:r>
              <a:rPr lang="fr-FR" dirty="0"/>
              <a:t> – </a:t>
            </a:r>
            <a:r>
              <a:rPr lang="fr-FR" dirty="0" err="1"/>
              <a:t>x</a:t>
            </a:r>
            <a:r>
              <a:rPr lang="fr-FR" baseline="-25000" dirty="0" err="1"/>
              <a:t>min</a:t>
            </a:r>
            <a:endParaRPr lang="fr-FR" dirty="0"/>
          </a:p>
          <a:p>
            <a:pPr lvl="1"/>
            <a:r>
              <a:rPr lang="fr-FR" dirty="0"/>
              <a:t>Ne prend pas en compte l’ensemble des valeurs.</a:t>
            </a:r>
          </a:p>
          <a:p>
            <a:endParaRPr lang="fr-FR" dirty="0"/>
          </a:p>
          <a:p>
            <a:r>
              <a:rPr lang="fr-FR" b="1" dirty="0"/>
              <a:t>L’écart type</a:t>
            </a:r>
            <a:r>
              <a:rPr lang="fr-FR" dirty="0"/>
              <a:t> : Dépend de la déviation des valeurs par rapport à la moyenne (x-͞x) et de l’effectif n de l’échantillon</a:t>
            </a:r>
          </a:p>
          <a:p>
            <a:endParaRPr lang="fr-FR" dirty="0"/>
          </a:p>
          <a:p>
            <a:pPr lvl="1"/>
            <a:r>
              <a:rPr lang="fr-FR" dirty="0"/>
              <a:t>Même unité que les données</a:t>
            </a:r>
          </a:p>
          <a:p>
            <a:pPr lvl="1"/>
            <a:r>
              <a:rPr lang="fr-FR" dirty="0"/>
              <a:t>Généralement, la grande majorité des données est à moins de 2 écarts types de la moyenne  (entre ͞x - 2</a:t>
            </a:r>
            <a:r>
              <a:rPr lang="el-GR" dirty="0"/>
              <a:t>σ</a:t>
            </a:r>
            <a:r>
              <a:rPr lang="fr-FR" dirty="0"/>
              <a:t> et ͞x + 2</a:t>
            </a:r>
            <a:r>
              <a:rPr lang="el-GR" dirty="0"/>
              <a:t>σ</a:t>
            </a:r>
            <a:r>
              <a:rPr lang="fr-FR" dirty="0"/>
              <a:t>)</a:t>
            </a:r>
          </a:p>
          <a:p>
            <a:endParaRPr lang="fr-FR" dirty="0"/>
          </a:p>
          <a:p>
            <a:endParaRPr lang="fr-FR" dirty="0"/>
          </a:p>
        </p:txBody>
      </p:sp>
      <p:pic>
        <p:nvPicPr>
          <p:cNvPr id="4" name="Picture 7" descr="statth10"/>
          <p:cNvPicPr>
            <a:picLocks noChangeAspect="1" noChangeArrowheads="1"/>
          </p:cNvPicPr>
          <p:nvPr/>
        </p:nvPicPr>
        <p:blipFill>
          <a:blip r:embed="rId2" cstate="print"/>
          <a:srcRect/>
          <a:stretch>
            <a:fillRect/>
          </a:stretch>
        </p:blipFill>
        <p:spPr bwMode="auto">
          <a:xfrm>
            <a:off x="6367660" y="4077073"/>
            <a:ext cx="2808288" cy="1112837"/>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dispersion (suite)</a:t>
            </a:r>
          </a:p>
        </p:txBody>
      </p:sp>
      <p:sp>
        <p:nvSpPr>
          <p:cNvPr id="3" name="Espace réservé du contenu 2"/>
          <p:cNvSpPr>
            <a:spLocks noGrp="1"/>
          </p:cNvSpPr>
          <p:nvPr>
            <p:ph idx="1"/>
          </p:nvPr>
        </p:nvSpPr>
        <p:spPr>
          <a:ln>
            <a:noFill/>
          </a:ln>
        </p:spPr>
        <p:txBody>
          <a:bodyPr>
            <a:normAutofit fontScale="70000" lnSpcReduction="20000"/>
          </a:bodyPr>
          <a:lstStyle/>
          <a:p>
            <a:r>
              <a:rPr lang="fr-FR" b="1" dirty="0"/>
              <a:t>La variance </a:t>
            </a:r>
            <a:r>
              <a:rPr lang="fr-FR" dirty="0"/>
              <a:t>: Ecart type au carré</a:t>
            </a:r>
          </a:p>
          <a:p>
            <a:pPr algn="ctr">
              <a:buNone/>
            </a:pPr>
            <a:r>
              <a:rPr lang="fr-FR" dirty="0"/>
              <a:t>V = </a:t>
            </a:r>
            <a:r>
              <a:rPr lang="el-GR" dirty="0"/>
              <a:t>σ</a:t>
            </a:r>
            <a:r>
              <a:rPr lang="fr-FR" dirty="0"/>
              <a:t>²</a:t>
            </a:r>
          </a:p>
          <a:p>
            <a:pPr lvl="1"/>
            <a:r>
              <a:rPr lang="en-US" dirty="0"/>
              <a:t>On </a:t>
            </a:r>
            <a:r>
              <a:rPr lang="en-US" dirty="0" err="1"/>
              <a:t>utilise</a:t>
            </a:r>
            <a:r>
              <a:rPr lang="en-US" dirty="0"/>
              <a:t> </a:t>
            </a:r>
            <a:r>
              <a:rPr lang="en-US" dirty="0" err="1"/>
              <a:t>généralement</a:t>
            </a:r>
            <a:r>
              <a:rPr lang="en-US" dirty="0"/>
              <a:t> plus </a:t>
            </a:r>
            <a:r>
              <a:rPr lang="en-US" dirty="0" err="1"/>
              <a:t>l’écart</a:t>
            </a:r>
            <a:r>
              <a:rPr lang="en-US" dirty="0"/>
              <a:t> type </a:t>
            </a:r>
            <a:r>
              <a:rPr lang="en-US" dirty="0" err="1"/>
              <a:t>que</a:t>
            </a:r>
            <a:r>
              <a:rPr lang="en-US" dirty="0"/>
              <a:t> la variance</a:t>
            </a:r>
            <a:endParaRPr lang="fr-FR" dirty="0"/>
          </a:p>
          <a:p>
            <a:endParaRPr lang="fr-FR" dirty="0"/>
          </a:p>
          <a:p>
            <a:r>
              <a:rPr lang="fr-FR" b="1" dirty="0"/>
              <a:t>Les quartiles </a:t>
            </a:r>
            <a:r>
              <a:rPr lang="fr-FR" dirty="0"/>
              <a:t>: </a:t>
            </a:r>
            <a:r>
              <a:rPr lang="en-US" dirty="0" err="1"/>
              <a:t>Sépare</a:t>
            </a:r>
            <a:r>
              <a:rPr lang="en-US" dirty="0"/>
              <a:t> les </a:t>
            </a:r>
            <a:r>
              <a:rPr lang="en-US" dirty="0" err="1"/>
              <a:t>données</a:t>
            </a:r>
            <a:r>
              <a:rPr lang="en-US" dirty="0"/>
              <a:t> </a:t>
            </a:r>
            <a:r>
              <a:rPr lang="en-US" dirty="0" err="1"/>
              <a:t>triées</a:t>
            </a:r>
            <a:r>
              <a:rPr lang="en-US" dirty="0"/>
              <a:t> en 4 parties </a:t>
            </a:r>
            <a:r>
              <a:rPr lang="en-US" dirty="0" err="1"/>
              <a:t>égales</a:t>
            </a:r>
            <a:endParaRPr lang="en-US" dirty="0"/>
          </a:p>
          <a:p>
            <a:pPr lvl="1"/>
            <a:r>
              <a:rPr lang="fr-FR" dirty="0"/>
              <a:t>Premier quartile (Q</a:t>
            </a:r>
            <a:r>
              <a:rPr lang="fr-FR" baseline="-25000" dirty="0"/>
              <a:t>1</a:t>
            </a:r>
            <a:r>
              <a:rPr lang="fr-FR" dirty="0"/>
              <a:t>) sépare dans données triées les premiers 25% des 75% restants (médiane des données inférieures à la médiane)</a:t>
            </a:r>
          </a:p>
          <a:p>
            <a:pPr lvl="1"/>
            <a:r>
              <a:rPr lang="fr-FR" dirty="0"/>
              <a:t>Deuxième quartile (Q</a:t>
            </a:r>
            <a:r>
              <a:rPr lang="fr-FR" baseline="-25000" dirty="0"/>
              <a:t>2</a:t>
            </a:r>
            <a:r>
              <a:rPr lang="fr-FR" dirty="0"/>
              <a:t>) sépare les premiers 50% des données triées des 50% restants (médiane)</a:t>
            </a:r>
          </a:p>
          <a:p>
            <a:pPr lvl="1"/>
            <a:r>
              <a:rPr lang="fr-FR" dirty="0"/>
              <a:t>Troisième quartile (Q</a:t>
            </a:r>
            <a:r>
              <a:rPr lang="fr-FR" baseline="-25000" dirty="0"/>
              <a:t>3</a:t>
            </a:r>
            <a:r>
              <a:rPr lang="fr-FR" dirty="0"/>
              <a:t>) sépare les premiers 75% des données triées des 25% restants (médiane des données supérieures à la médiane)</a:t>
            </a:r>
          </a:p>
          <a:p>
            <a:pPr lvl="1"/>
            <a:r>
              <a:rPr lang="fr-FR" dirty="0"/>
              <a:t>Etendue interquartile (EIQ = Q</a:t>
            </a:r>
            <a:r>
              <a:rPr lang="fr-FR" baseline="-25000" dirty="0"/>
              <a:t>3</a:t>
            </a:r>
            <a:r>
              <a:rPr lang="fr-FR" dirty="0"/>
              <a:t> - Q</a:t>
            </a:r>
            <a:r>
              <a:rPr lang="fr-FR" baseline="-25000" dirty="0"/>
              <a:t>1</a:t>
            </a:r>
            <a:r>
              <a:rPr lang="fr-FR" dirty="0"/>
              <a:t>) </a:t>
            </a:r>
            <a:r>
              <a:rPr lang="en-US" dirty="0" err="1"/>
              <a:t>exprime</a:t>
            </a:r>
            <a:r>
              <a:rPr lang="en-US" dirty="0"/>
              <a:t> la dispersion de la portion </a:t>
            </a:r>
            <a:r>
              <a:rPr lang="en-US" dirty="0" err="1"/>
              <a:t>centrale</a:t>
            </a:r>
            <a:r>
              <a:rPr lang="en-US" dirty="0"/>
              <a:t> des </a:t>
            </a:r>
            <a:r>
              <a:rPr lang="en-US" dirty="0" err="1"/>
              <a:t>données</a:t>
            </a:r>
            <a:endParaRPr lang="fr-FR" dirty="0"/>
          </a:p>
          <a:p>
            <a:pPr marL="0" lvl="2" indent="0">
              <a:buNone/>
            </a:pPr>
            <a:r>
              <a:rPr lang="en-US" altLang="fr-FR" sz="2600" i="1" dirty="0"/>
              <a:t>Ex. </a:t>
            </a:r>
            <a:r>
              <a:rPr lang="en-US" altLang="fr-FR" sz="2500" dirty="0"/>
              <a:t>81.6 91 92.5 </a:t>
            </a:r>
            <a:r>
              <a:rPr lang="en-US" altLang="fr-FR" sz="2500" dirty="0">
                <a:solidFill>
                  <a:srgbClr val="009900"/>
                </a:solidFill>
              </a:rPr>
              <a:t>92.5</a:t>
            </a:r>
            <a:r>
              <a:rPr lang="en-US" altLang="fr-FR" sz="2500" dirty="0"/>
              <a:t> 99.8 110.3 </a:t>
            </a:r>
            <a:r>
              <a:rPr lang="en-US" altLang="fr-FR" sz="2500" dirty="0">
                <a:solidFill>
                  <a:srgbClr val="FF0000"/>
                </a:solidFill>
              </a:rPr>
              <a:t>118.8</a:t>
            </a:r>
            <a:r>
              <a:rPr lang="en-US" altLang="fr-FR" sz="2500" dirty="0"/>
              <a:t> 130.7 150.6 </a:t>
            </a:r>
            <a:r>
              <a:rPr lang="en-US" altLang="fr-FR" sz="2500" dirty="0">
                <a:solidFill>
                  <a:schemeClr val="accent4">
                    <a:lumMod val="60000"/>
                    <a:lumOff val="40000"/>
                  </a:schemeClr>
                </a:solidFill>
              </a:rPr>
              <a:t>156.0</a:t>
            </a:r>
            <a:r>
              <a:rPr lang="en-US" altLang="fr-FR" sz="2500" dirty="0"/>
              <a:t> 157.9 159 163.3</a:t>
            </a:r>
            <a:endParaRPr lang="fr-FR" sz="2500" dirty="0"/>
          </a:p>
          <a:p>
            <a:pPr>
              <a:buNone/>
            </a:pPr>
            <a:r>
              <a:rPr lang="fr-FR" dirty="0"/>
              <a:t>			 </a:t>
            </a:r>
            <a:r>
              <a:rPr lang="fr-FR" sz="2600" dirty="0">
                <a:solidFill>
                  <a:srgbClr val="00B050"/>
                </a:solidFill>
              </a:rPr>
              <a:t>Q</a:t>
            </a:r>
            <a:r>
              <a:rPr lang="fr-FR" sz="2600" baseline="-25000" dirty="0">
                <a:solidFill>
                  <a:srgbClr val="00B050"/>
                </a:solidFill>
              </a:rPr>
              <a:t>1</a:t>
            </a:r>
            <a:r>
              <a:rPr lang="fr-FR" baseline="-25000" dirty="0"/>
              <a:t> </a:t>
            </a:r>
            <a:r>
              <a:rPr lang="fr-FR" dirty="0"/>
              <a:t>		 </a:t>
            </a:r>
            <a:r>
              <a:rPr lang="fr-FR" sz="2600" dirty="0">
                <a:solidFill>
                  <a:srgbClr val="FF0000"/>
                </a:solidFill>
              </a:rPr>
              <a:t>Q</a:t>
            </a:r>
            <a:r>
              <a:rPr lang="fr-FR" sz="2600" baseline="-25000" dirty="0">
                <a:solidFill>
                  <a:srgbClr val="FF0000"/>
                </a:solidFill>
              </a:rPr>
              <a:t>2</a:t>
            </a:r>
            <a:r>
              <a:rPr lang="fr-FR" baseline="-25000" dirty="0"/>
              <a:t> </a:t>
            </a:r>
            <a:r>
              <a:rPr lang="fr-FR" dirty="0"/>
              <a:t>		   </a:t>
            </a:r>
            <a:r>
              <a:rPr lang="fr-FR" sz="2600" dirty="0">
                <a:solidFill>
                  <a:schemeClr val="accent4">
                    <a:lumMod val="60000"/>
                    <a:lumOff val="40000"/>
                  </a:schemeClr>
                </a:solidFill>
              </a:rPr>
              <a:t>Q</a:t>
            </a:r>
            <a:r>
              <a:rPr lang="fr-FR" sz="2600" baseline="-25000" dirty="0">
                <a:solidFill>
                  <a:schemeClr val="accent4">
                    <a:lumMod val="60000"/>
                    <a:lumOff val="40000"/>
                  </a:schemeClr>
                </a:solidFill>
              </a:rPr>
              <a:t>3</a:t>
            </a:r>
            <a:r>
              <a:rPr lang="fr-FR" baseline="-25000" dirty="0">
                <a:solidFill>
                  <a:schemeClr val="accent4">
                    <a:lumMod val="60000"/>
                    <a:lumOff val="40000"/>
                  </a:schemeClr>
                </a:solidFill>
              </a:rPr>
              <a:t> </a:t>
            </a:r>
            <a:r>
              <a:rPr lang="fr-FR" dirty="0"/>
              <a:t>		</a:t>
            </a:r>
          </a:p>
          <a:p>
            <a:endParaRPr lang="fr-FR"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4350" y="1600202"/>
            <a:ext cx="9453686" cy="4525963"/>
          </a:xfrm>
        </p:spPr>
        <p:txBody>
          <a:bodyPr/>
          <a:lstStyle/>
          <a:p>
            <a:pPr>
              <a:buNone/>
            </a:pPr>
            <a:r>
              <a:rPr lang="fr-FR" sz="2400" dirty="0"/>
              <a:t>Les boîtes à moustaches montrent si la distribution est symétrique ou non</a:t>
            </a:r>
          </a:p>
        </p:txBody>
      </p:sp>
      <p:sp>
        <p:nvSpPr>
          <p:cNvPr id="2" name="Titre 1"/>
          <p:cNvSpPr>
            <a:spLocks noGrp="1"/>
          </p:cNvSpPr>
          <p:nvPr>
            <p:ph type="title"/>
          </p:nvPr>
        </p:nvSpPr>
        <p:spPr>
          <a:xfrm>
            <a:off x="514350" y="485800"/>
            <a:ext cx="9258300" cy="1143000"/>
          </a:xfrm>
        </p:spPr>
        <p:txBody>
          <a:bodyPr>
            <a:normAutofit/>
          </a:bodyPr>
          <a:lstStyle/>
          <a:p>
            <a:r>
              <a:rPr lang="fr-FR" dirty="0"/>
              <a:t>La dispersion : graphique de synthèse</a:t>
            </a:r>
          </a:p>
        </p:txBody>
      </p:sp>
      <p:pic>
        <p:nvPicPr>
          <p:cNvPr id="7" name="Image 6">
            <a:extLst>
              <a:ext uri="{FF2B5EF4-FFF2-40B4-BE49-F238E27FC236}">
                <a16:creationId xmlns:a16="http://schemas.microsoft.com/office/drawing/2014/main" id="{CC403501-FE82-5D2E-2795-14CA8CC8F310}"/>
              </a:ext>
            </a:extLst>
          </p:cNvPr>
          <p:cNvPicPr>
            <a:picLocks noChangeAspect="1"/>
          </p:cNvPicPr>
          <p:nvPr/>
        </p:nvPicPr>
        <p:blipFill rotWithShape="1">
          <a:blip r:embed="rId2">
            <a:extLst>
              <a:ext uri="{28A0092B-C50C-407E-A947-70E740481C1C}">
                <a14:useLocalDpi xmlns:a14="http://schemas.microsoft.com/office/drawing/2010/main" val="0"/>
              </a:ext>
            </a:extLst>
          </a:blip>
          <a:srcRect l="11056" b="14379"/>
          <a:stretch/>
        </p:blipFill>
        <p:spPr>
          <a:xfrm>
            <a:off x="1648526" y="2604069"/>
            <a:ext cx="6989948" cy="4002246"/>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points extrêmes</a:t>
            </a:r>
          </a:p>
        </p:txBody>
      </p:sp>
      <p:sp>
        <p:nvSpPr>
          <p:cNvPr id="3" name="Espace réservé du contenu 2"/>
          <p:cNvSpPr>
            <a:spLocks noGrp="1"/>
          </p:cNvSpPr>
          <p:nvPr>
            <p:ph idx="1"/>
          </p:nvPr>
        </p:nvSpPr>
        <p:spPr/>
        <p:txBody>
          <a:bodyPr>
            <a:normAutofit fontScale="92500" lnSpcReduction="20000"/>
          </a:bodyPr>
          <a:lstStyle/>
          <a:p>
            <a:r>
              <a:rPr lang="fr-FR" dirty="0"/>
              <a:t>Les valeurs extrêmes méritent qu’on s’y intéresse :</a:t>
            </a:r>
          </a:p>
          <a:p>
            <a:pPr lvl="1"/>
            <a:r>
              <a:rPr lang="fr-FR" dirty="0"/>
              <a:t>Possibilité d’erreur (de mesure, de frappe, …) </a:t>
            </a:r>
          </a:p>
          <a:p>
            <a:pPr lvl="1">
              <a:buNone/>
            </a:pPr>
            <a:r>
              <a:rPr lang="fr-FR" dirty="0">
                <a:sym typeface="Wingdings" pitchFamily="2" charset="2"/>
              </a:rPr>
              <a:t></a:t>
            </a:r>
            <a:r>
              <a:rPr lang="fr-FR" dirty="0"/>
              <a:t> Corriger ou retirer la valeur</a:t>
            </a:r>
          </a:p>
          <a:p>
            <a:pPr lvl="1"/>
            <a:r>
              <a:rPr lang="fr-FR" dirty="0"/>
              <a:t>Si valeurs confirmées</a:t>
            </a:r>
          </a:p>
          <a:p>
            <a:pPr lvl="1">
              <a:buNone/>
            </a:pPr>
            <a:r>
              <a:rPr lang="fr-FR" dirty="0">
                <a:sym typeface="Wingdings" pitchFamily="2" charset="2"/>
              </a:rPr>
              <a:t> P</a:t>
            </a:r>
            <a:r>
              <a:rPr lang="fr-FR" dirty="0"/>
              <a:t>résente un intérêt (cas particulier…)</a:t>
            </a:r>
          </a:p>
          <a:p>
            <a:endParaRPr lang="fr-FR" dirty="0"/>
          </a:p>
          <a:p>
            <a:r>
              <a:rPr lang="fr-FR" dirty="0"/>
              <a:t>Valeurs extrêmes &lt; Q</a:t>
            </a:r>
            <a:r>
              <a:rPr lang="fr-FR" baseline="-25000" dirty="0"/>
              <a:t>1</a:t>
            </a:r>
            <a:r>
              <a:rPr lang="fr-FR" dirty="0"/>
              <a:t> - 1.5 EIQ </a:t>
            </a:r>
            <a:r>
              <a:rPr lang="fr-FR" i="1" dirty="0"/>
              <a:t>ou</a:t>
            </a:r>
            <a:r>
              <a:rPr lang="fr-FR" dirty="0"/>
              <a:t> &gt; Q</a:t>
            </a:r>
            <a:r>
              <a:rPr lang="fr-FR" baseline="-25000" dirty="0"/>
              <a:t>3</a:t>
            </a:r>
            <a:r>
              <a:rPr lang="fr-FR" dirty="0"/>
              <a:t> + 1.5 EIQ</a:t>
            </a:r>
          </a:p>
          <a:p>
            <a:endParaRPr lang="fr-FR" dirty="0"/>
          </a:p>
          <a:p>
            <a:r>
              <a:rPr lang="fr-FR" dirty="0"/>
              <a:t>Sur une boîte à moustaches, ces points sont représentés par des petits cercles à l’extérieur des moustaches</a:t>
            </a:r>
          </a:p>
          <a:p>
            <a:endParaRPr lang="fr-FR"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bivariée</a:t>
            </a:r>
          </a:p>
        </p:txBody>
      </p:sp>
      <p:sp>
        <p:nvSpPr>
          <p:cNvPr id="3" name="Sous-titre 2"/>
          <p:cNvSpPr>
            <a:spLocks noGrp="1"/>
          </p:cNvSpPr>
          <p:nvPr>
            <p:ph type="subTitle" idx="1"/>
          </p:nvPr>
        </p:nvSpPr>
        <p:spPr/>
        <p:txBody>
          <a:bodyPr/>
          <a:lstStyle/>
          <a:p>
            <a:r>
              <a:rPr lang="fr-FR" dirty="0"/>
              <a:t>Deux variables quantitatives</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25</a:t>
            </a:fld>
            <a:endParaRPr lang="fr-FR" sz="1000" dirty="0">
              <a:solidFill>
                <a:schemeClr val="tx1"/>
              </a:solidFill>
            </a:endParaRPr>
          </a:p>
        </p:txBody>
      </p:sp>
    </p:spTree>
    <p:extLst>
      <p:ext uri="{BB962C8B-B14F-4D97-AF65-F5344CB8AC3E}">
        <p14:creationId xmlns:p14="http://schemas.microsoft.com/office/powerpoint/2010/main" val="22852474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8700" y="188640"/>
            <a:ext cx="8229600" cy="1066800"/>
          </a:xfrm>
        </p:spPr>
        <p:txBody>
          <a:bodyPr/>
          <a:lstStyle/>
          <a:p>
            <a:r>
              <a:rPr lang="fr-FR" dirty="0"/>
              <a:t>Le nuage de points</a:t>
            </a:r>
          </a:p>
        </p:txBody>
      </p:sp>
      <p:pic>
        <p:nvPicPr>
          <p:cNvPr id="4" name="Picture 8"/>
          <p:cNvPicPr>
            <a:picLocks noChangeAspect="1" noChangeArrowheads="1"/>
          </p:cNvPicPr>
          <p:nvPr/>
        </p:nvPicPr>
        <p:blipFill>
          <a:blip r:embed="rId2" cstate="print"/>
          <a:srcRect/>
          <a:stretch>
            <a:fillRect/>
          </a:stretch>
        </p:blipFill>
        <p:spPr bwMode="auto">
          <a:xfrm>
            <a:off x="1599829" y="3634756"/>
            <a:ext cx="3328987" cy="3322637"/>
          </a:xfrm>
          <a:prstGeom prst="rect">
            <a:avLst/>
          </a:prstGeom>
          <a:noFill/>
          <a:ln w="9525">
            <a:noFill/>
            <a:miter lim="800000"/>
            <a:headEnd/>
            <a:tailEnd/>
          </a:ln>
        </p:spPr>
      </p:pic>
      <p:pic>
        <p:nvPicPr>
          <p:cNvPr id="5" name="Picture 9"/>
          <p:cNvPicPr>
            <a:picLocks noChangeAspect="1" noChangeArrowheads="1"/>
          </p:cNvPicPr>
          <p:nvPr/>
        </p:nvPicPr>
        <p:blipFill>
          <a:blip r:embed="rId3" cstate="print"/>
          <a:srcRect/>
          <a:stretch>
            <a:fillRect/>
          </a:stretch>
        </p:blipFill>
        <p:spPr bwMode="auto">
          <a:xfrm>
            <a:off x="5774954" y="720081"/>
            <a:ext cx="3328987" cy="3322637"/>
          </a:xfrm>
          <a:prstGeom prst="rect">
            <a:avLst/>
          </a:prstGeom>
          <a:noFill/>
          <a:ln w="9525">
            <a:noFill/>
            <a:miter lim="800000"/>
            <a:headEnd/>
            <a:tailEnd/>
          </a:ln>
        </p:spPr>
      </p:pic>
      <p:pic>
        <p:nvPicPr>
          <p:cNvPr id="6" name="Picture 10"/>
          <p:cNvPicPr>
            <a:picLocks noChangeAspect="1" noChangeArrowheads="1"/>
          </p:cNvPicPr>
          <p:nvPr/>
        </p:nvPicPr>
        <p:blipFill>
          <a:blip r:embed="rId4" cstate="print"/>
          <a:srcRect/>
          <a:stretch>
            <a:fillRect/>
          </a:stretch>
        </p:blipFill>
        <p:spPr bwMode="auto">
          <a:xfrm>
            <a:off x="1598241" y="720080"/>
            <a:ext cx="3313113" cy="3306762"/>
          </a:xfrm>
          <a:prstGeom prst="rect">
            <a:avLst/>
          </a:prstGeom>
          <a:noFill/>
          <a:ln w="9525">
            <a:noFill/>
            <a:miter lim="800000"/>
            <a:headEnd/>
            <a:tailEnd/>
          </a:ln>
        </p:spPr>
      </p:pic>
      <p:pic>
        <p:nvPicPr>
          <p:cNvPr id="7" name="Picture 12"/>
          <p:cNvPicPr>
            <a:picLocks noChangeAspect="1" noChangeArrowheads="1"/>
          </p:cNvPicPr>
          <p:nvPr/>
        </p:nvPicPr>
        <p:blipFill>
          <a:blip r:embed="rId5" cstate="print"/>
          <a:srcRect/>
          <a:stretch>
            <a:fillRect/>
          </a:stretch>
        </p:blipFill>
        <p:spPr bwMode="auto">
          <a:xfrm>
            <a:off x="5774953" y="3599830"/>
            <a:ext cx="3313112" cy="330835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nuage de points</a:t>
            </a:r>
          </a:p>
        </p:txBody>
      </p:sp>
      <p:sp>
        <p:nvSpPr>
          <p:cNvPr id="4" name="Espace réservé du contenu 3"/>
          <p:cNvSpPr>
            <a:spLocks noGrp="1"/>
          </p:cNvSpPr>
          <p:nvPr>
            <p:ph sz="half" idx="1"/>
          </p:nvPr>
        </p:nvSpPr>
        <p:spPr>
          <a:xfrm>
            <a:off x="1028700" y="2564905"/>
            <a:ext cx="4038600" cy="4210483"/>
          </a:xfrm>
        </p:spPr>
        <p:txBody>
          <a:bodyPr>
            <a:normAutofit fontScale="70000" lnSpcReduction="20000"/>
          </a:bodyPr>
          <a:lstStyle/>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spcBef>
                <a:spcPct val="50000"/>
              </a:spcBef>
              <a:buNone/>
            </a:pPr>
            <a:r>
              <a:rPr lang="en-US" dirty="0"/>
              <a:t>Relation </a:t>
            </a:r>
            <a:r>
              <a:rPr lang="en-US" dirty="0" err="1"/>
              <a:t>linéaire</a:t>
            </a:r>
            <a:r>
              <a:rPr lang="en-US" dirty="0"/>
              <a:t> </a:t>
            </a:r>
            <a:r>
              <a:rPr lang="en-US" b="1" dirty="0"/>
              <a:t>positive</a:t>
            </a:r>
            <a:r>
              <a:rPr lang="en-US" dirty="0"/>
              <a:t> : Les </a:t>
            </a:r>
            <a:r>
              <a:rPr lang="en-US" dirty="0" err="1"/>
              <a:t>deux</a:t>
            </a:r>
            <a:r>
              <a:rPr lang="en-US" dirty="0"/>
              <a:t> variables </a:t>
            </a:r>
            <a:r>
              <a:rPr lang="en-US" dirty="0" err="1"/>
              <a:t>évoluent</a:t>
            </a:r>
            <a:r>
              <a:rPr lang="en-US" dirty="0"/>
              <a:t> </a:t>
            </a:r>
            <a:r>
              <a:rPr lang="en-US" dirty="0" err="1"/>
              <a:t>dans</a:t>
            </a:r>
            <a:r>
              <a:rPr lang="en-US" dirty="0"/>
              <a:t> le </a:t>
            </a:r>
            <a:r>
              <a:rPr lang="en-US" b="1" dirty="0" err="1"/>
              <a:t>même</a:t>
            </a:r>
            <a:r>
              <a:rPr lang="en-US" b="1" dirty="0"/>
              <a:t> </a:t>
            </a:r>
            <a:r>
              <a:rPr lang="en-US" b="1" dirty="0" err="1"/>
              <a:t>sens</a:t>
            </a:r>
            <a:r>
              <a:rPr lang="en-US" b="1" dirty="0"/>
              <a:t> </a:t>
            </a:r>
            <a:r>
              <a:rPr lang="en-US" dirty="0"/>
              <a:t>(b tend à augmenter </a:t>
            </a:r>
            <a:r>
              <a:rPr lang="en-US" dirty="0" err="1"/>
              <a:t>quand</a:t>
            </a:r>
            <a:r>
              <a:rPr lang="en-US" dirty="0"/>
              <a:t> a </a:t>
            </a:r>
            <a:r>
              <a:rPr lang="en-US" dirty="0" err="1"/>
              <a:t>augmente</a:t>
            </a:r>
            <a:r>
              <a:rPr lang="en-US" dirty="0"/>
              <a:t>)</a:t>
            </a:r>
          </a:p>
        </p:txBody>
      </p:sp>
      <p:sp>
        <p:nvSpPr>
          <p:cNvPr id="5" name="Espace réservé du contenu 4"/>
          <p:cNvSpPr>
            <a:spLocks noGrp="1"/>
          </p:cNvSpPr>
          <p:nvPr>
            <p:ph sz="half" idx="2"/>
          </p:nvPr>
        </p:nvSpPr>
        <p:spPr>
          <a:xfrm>
            <a:off x="5219700" y="2564905"/>
            <a:ext cx="4038600" cy="4210483"/>
          </a:xfrm>
        </p:spPr>
        <p:txBody>
          <a:bodyPr>
            <a:normAutofit fontScale="70000" lnSpcReduction="20000"/>
          </a:bodyPr>
          <a:lstStyle/>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r>
              <a:rPr lang="en-US" dirty="0"/>
              <a:t>Relation </a:t>
            </a:r>
            <a:r>
              <a:rPr lang="en-US" dirty="0" err="1"/>
              <a:t>linéaire</a:t>
            </a:r>
            <a:r>
              <a:rPr lang="en-US" dirty="0"/>
              <a:t> </a:t>
            </a:r>
            <a:r>
              <a:rPr lang="en-US" b="1" dirty="0" err="1"/>
              <a:t>négative</a:t>
            </a:r>
            <a:r>
              <a:rPr lang="en-US" dirty="0"/>
              <a:t> : les </a:t>
            </a:r>
            <a:r>
              <a:rPr lang="en-US" dirty="0" err="1"/>
              <a:t>deux</a:t>
            </a:r>
            <a:r>
              <a:rPr lang="en-US" dirty="0"/>
              <a:t> variables </a:t>
            </a:r>
            <a:r>
              <a:rPr lang="en-US" dirty="0" err="1"/>
              <a:t>évoluent</a:t>
            </a:r>
            <a:r>
              <a:rPr lang="en-US" dirty="0"/>
              <a:t> en </a:t>
            </a:r>
            <a:r>
              <a:rPr lang="en-US" b="1" dirty="0" err="1"/>
              <a:t>sens</a:t>
            </a:r>
            <a:r>
              <a:rPr lang="en-US" b="1" dirty="0"/>
              <a:t> contraire </a:t>
            </a:r>
            <a:r>
              <a:rPr lang="en-US" dirty="0"/>
              <a:t>(b tend à </a:t>
            </a:r>
            <a:r>
              <a:rPr lang="en-US" dirty="0" err="1"/>
              <a:t>diminuer</a:t>
            </a:r>
            <a:r>
              <a:rPr lang="en-US" dirty="0"/>
              <a:t> </a:t>
            </a:r>
            <a:r>
              <a:rPr lang="en-US" dirty="0" err="1"/>
              <a:t>quand</a:t>
            </a:r>
            <a:r>
              <a:rPr lang="en-US" dirty="0"/>
              <a:t> a </a:t>
            </a:r>
            <a:r>
              <a:rPr lang="en-US" dirty="0" err="1"/>
              <a:t>augmente</a:t>
            </a:r>
            <a:r>
              <a:rPr lang="en-US" dirty="0"/>
              <a:t>)</a:t>
            </a:r>
          </a:p>
          <a:p>
            <a:pPr>
              <a:buNone/>
            </a:pPr>
            <a:endParaRPr lang="fr-FR" dirty="0"/>
          </a:p>
        </p:txBody>
      </p:sp>
      <p:sp>
        <p:nvSpPr>
          <p:cNvPr id="6" name="Rectangle 5"/>
          <p:cNvSpPr/>
          <p:nvPr/>
        </p:nvSpPr>
        <p:spPr>
          <a:xfrm>
            <a:off x="1039044" y="1628801"/>
            <a:ext cx="8208912" cy="830997"/>
          </a:xfrm>
          <a:prstGeom prst="rect">
            <a:avLst/>
          </a:prstGeom>
        </p:spPr>
        <p:txBody>
          <a:bodyPr wrap="square">
            <a:spAutoFit/>
          </a:bodyPr>
          <a:lstStyle/>
          <a:p>
            <a:pPr>
              <a:spcBef>
                <a:spcPct val="50000"/>
              </a:spcBef>
            </a:pPr>
            <a:r>
              <a:rPr lang="en-US" sz="2400" dirty="0" err="1"/>
              <a:t>Une</a:t>
            </a:r>
            <a:r>
              <a:rPr lang="en-US" sz="2400" dirty="0"/>
              <a:t> relation </a:t>
            </a:r>
            <a:r>
              <a:rPr lang="en-US" sz="2400" dirty="0" err="1"/>
              <a:t>est</a:t>
            </a:r>
            <a:r>
              <a:rPr lang="en-US" sz="2400" dirty="0"/>
              <a:t> </a:t>
            </a:r>
            <a:r>
              <a:rPr lang="en-US" sz="2400" dirty="0" err="1"/>
              <a:t>linéaire</a:t>
            </a:r>
            <a:r>
              <a:rPr lang="en-US" sz="2400" dirty="0"/>
              <a:t> </a:t>
            </a:r>
            <a:r>
              <a:rPr lang="en-US" sz="2400" dirty="0" err="1"/>
              <a:t>lorsque</a:t>
            </a:r>
            <a:r>
              <a:rPr lang="en-US" sz="2400" dirty="0"/>
              <a:t> le </a:t>
            </a:r>
            <a:r>
              <a:rPr lang="en-US" sz="2400" dirty="0" err="1"/>
              <a:t>nuage</a:t>
            </a:r>
            <a:r>
              <a:rPr lang="en-US" sz="2400" dirty="0"/>
              <a:t> de points </a:t>
            </a:r>
            <a:r>
              <a:rPr lang="en-US" sz="2400" dirty="0" err="1"/>
              <a:t>paraît</a:t>
            </a:r>
            <a:r>
              <a:rPr lang="en-US" sz="2400" dirty="0"/>
              <a:t> </a:t>
            </a:r>
            <a:r>
              <a:rPr lang="en-US" sz="2400" dirty="0" err="1"/>
              <a:t>étiré</a:t>
            </a:r>
            <a:r>
              <a:rPr lang="en-US" sz="2400" dirty="0"/>
              <a:t> le long </a:t>
            </a:r>
            <a:r>
              <a:rPr lang="en-US" sz="2400" dirty="0" err="1"/>
              <a:t>d’une</a:t>
            </a:r>
            <a:r>
              <a:rPr lang="en-US" sz="2400" dirty="0"/>
              <a:t> </a:t>
            </a:r>
            <a:r>
              <a:rPr lang="en-US" sz="2400" dirty="0" err="1"/>
              <a:t>droite</a:t>
            </a:r>
            <a:endParaRPr lang="en-US" sz="2400" dirty="0"/>
          </a:p>
        </p:txBody>
      </p:sp>
      <p:pic>
        <p:nvPicPr>
          <p:cNvPr id="7" name="Picture 5"/>
          <p:cNvPicPr>
            <a:picLocks noChangeAspect="1" noChangeArrowheads="1"/>
          </p:cNvPicPr>
          <p:nvPr/>
        </p:nvPicPr>
        <p:blipFill>
          <a:blip r:embed="rId2" cstate="print"/>
          <a:srcRect/>
          <a:stretch>
            <a:fillRect/>
          </a:stretch>
        </p:blipFill>
        <p:spPr bwMode="auto">
          <a:xfrm>
            <a:off x="1327077" y="2132856"/>
            <a:ext cx="3328987" cy="3322638"/>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359400" y="2137444"/>
            <a:ext cx="3384550" cy="3379788"/>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nuage de points</a:t>
            </a:r>
          </a:p>
        </p:txBody>
      </p:sp>
      <p:sp>
        <p:nvSpPr>
          <p:cNvPr id="3" name="Espace réservé du contenu 2"/>
          <p:cNvSpPr>
            <a:spLocks noGrp="1"/>
          </p:cNvSpPr>
          <p:nvPr>
            <p:ph sz="half" idx="1"/>
          </p:nvPr>
        </p:nvSpPr>
        <p:spPr/>
        <p:txBody>
          <a:bodyPr>
            <a:normAutofit fontScale="70000" lnSpcReduction="20000"/>
          </a:bodyPr>
          <a:lstStyle/>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lgn="ctr">
              <a:buNone/>
            </a:pPr>
            <a:r>
              <a:rPr lang="fr-FR" dirty="0"/>
              <a:t>+</a:t>
            </a:r>
          </a:p>
        </p:txBody>
      </p:sp>
      <p:sp>
        <p:nvSpPr>
          <p:cNvPr id="4" name="Espace réservé du contenu 3"/>
          <p:cNvSpPr>
            <a:spLocks noGrp="1"/>
          </p:cNvSpPr>
          <p:nvPr>
            <p:ph sz="half" idx="2"/>
          </p:nvPr>
        </p:nvSpPr>
        <p:spPr/>
        <p:txBody>
          <a:bodyPr>
            <a:normAutofit fontScale="70000" lnSpcReduction="2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algn="ctr">
              <a:buNone/>
            </a:pPr>
            <a:r>
              <a:rPr lang="fr-FR" dirty="0"/>
              <a:t>+++</a:t>
            </a:r>
          </a:p>
        </p:txBody>
      </p:sp>
      <p:sp>
        <p:nvSpPr>
          <p:cNvPr id="5" name="Rectangle 4"/>
          <p:cNvSpPr/>
          <p:nvPr/>
        </p:nvSpPr>
        <p:spPr>
          <a:xfrm>
            <a:off x="1039044" y="1661900"/>
            <a:ext cx="8208912" cy="830997"/>
          </a:xfrm>
          <a:prstGeom prst="rect">
            <a:avLst/>
          </a:prstGeom>
        </p:spPr>
        <p:txBody>
          <a:bodyPr wrap="square">
            <a:spAutoFit/>
          </a:bodyPr>
          <a:lstStyle/>
          <a:p>
            <a:pPr>
              <a:spcBef>
                <a:spcPct val="50000"/>
              </a:spcBef>
            </a:pPr>
            <a:r>
              <a:rPr lang="en-US" sz="2400" dirty="0"/>
              <a:t>Plus les </a:t>
            </a:r>
            <a:r>
              <a:rPr lang="en-US" sz="2400" dirty="0" err="1"/>
              <a:t>données</a:t>
            </a:r>
            <a:r>
              <a:rPr lang="en-US" sz="2400" dirty="0"/>
              <a:t> </a:t>
            </a:r>
            <a:r>
              <a:rPr lang="en-US" sz="2400" dirty="0" err="1"/>
              <a:t>s’organisent</a:t>
            </a:r>
            <a:r>
              <a:rPr lang="en-US" sz="2400" dirty="0"/>
              <a:t> en </a:t>
            </a:r>
            <a:r>
              <a:rPr lang="en-US" sz="2400" dirty="0" err="1"/>
              <a:t>droite</a:t>
            </a:r>
            <a:r>
              <a:rPr lang="en-US" sz="2400" dirty="0"/>
              <a:t>, plus la relation entre les </a:t>
            </a:r>
            <a:r>
              <a:rPr lang="en-US" sz="2400" dirty="0" err="1"/>
              <a:t>deux</a:t>
            </a:r>
            <a:r>
              <a:rPr lang="en-US" sz="2400" dirty="0"/>
              <a:t> variables </a:t>
            </a:r>
            <a:r>
              <a:rPr lang="en-US" sz="2400" dirty="0" err="1"/>
              <a:t>est</a:t>
            </a:r>
            <a:r>
              <a:rPr lang="en-US" sz="2400" dirty="0"/>
              <a:t> forte</a:t>
            </a:r>
          </a:p>
        </p:txBody>
      </p:sp>
      <p:pic>
        <p:nvPicPr>
          <p:cNvPr id="6" name="Picture 4"/>
          <p:cNvPicPr>
            <a:picLocks noChangeAspect="1" noChangeArrowheads="1"/>
          </p:cNvPicPr>
          <p:nvPr/>
        </p:nvPicPr>
        <p:blipFill>
          <a:blip r:embed="rId2" cstate="print"/>
          <a:srcRect/>
          <a:stretch>
            <a:fillRect/>
          </a:stretch>
        </p:blipFill>
        <p:spPr bwMode="auto">
          <a:xfrm>
            <a:off x="1398589" y="2571080"/>
            <a:ext cx="3328987" cy="3322638"/>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5430838" y="2571080"/>
            <a:ext cx="3384550" cy="3378200"/>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normAutofit/>
          </a:bodyPr>
          <a:lstStyle/>
          <a:p>
            <a:r>
              <a:rPr lang="fr-FR" dirty="0"/>
              <a:t>Le coefficient de corrélation linéaire (r)</a:t>
            </a:r>
          </a:p>
        </p:txBody>
      </p:sp>
      <p:sp>
        <p:nvSpPr>
          <p:cNvPr id="3" name="Espace réservé du contenu 2"/>
          <p:cNvSpPr>
            <a:spLocks noGrp="1"/>
          </p:cNvSpPr>
          <p:nvPr>
            <p:ph idx="1"/>
          </p:nvPr>
        </p:nvSpPr>
        <p:spPr/>
        <p:txBody>
          <a:bodyPr>
            <a:normAutofit fontScale="70000" lnSpcReduction="20000"/>
          </a:bodyPr>
          <a:lstStyle/>
          <a:p>
            <a:r>
              <a:rPr lang="fr-FR" dirty="0"/>
              <a:t>Définit l’intensité et le sens d’une relation linéaire entre deux variables quantitatives</a:t>
            </a:r>
          </a:p>
          <a:p>
            <a:endParaRPr lang="fr-FR" dirty="0"/>
          </a:p>
          <a:p>
            <a:r>
              <a:rPr lang="fr-FR" dirty="0"/>
              <a:t>Toujours compris entre -1 et 1</a:t>
            </a:r>
          </a:p>
          <a:p>
            <a:endParaRPr lang="fr-FR" dirty="0"/>
          </a:p>
          <a:p>
            <a:r>
              <a:rPr lang="fr-FR" dirty="0"/>
              <a:t>Le signe indique le sens de la relation et la valeur absolue indique l’intensité de la relation :</a:t>
            </a:r>
          </a:p>
          <a:p>
            <a:pPr lvl="1"/>
            <a:r>
              <a:rPr lang="fr-FR" dirty="0"/>
              <a:t>Proche de 1 : relation positive forte</a:t>
            </a:r>
          </a:p>
          <a:p>
            <a:pPr lvl="1"/>
            <a:r>
              <a:rPr lang="fr-FR" dirty="0"/>
              <a:t>Proche de 0 : relation très faible</a:t>
            </a:r>
          </a:p>
          <a:p>
            <a:pPr lvl="1"/>
            <a:r>
              <a:rPr lang="fr-FR" dirty="0"/>
              <a:t>Proche de -1 : relation négative forte</a:t>
            </a:r>
          </a:p>
          <a:p>
            <a:endParaRPr lang="fr-FR" dirty="0"/>
          </a:p>
          <a:p>
            <a:r>
              <a:rPr lang="fr-FR" dirty="0"/>
              <a:t>Calcul :</a:t>
            </a:r>
          </a:p>
          <a:p>
            <a:pPr>
              <a:buNone/>
            </a:pPr>
            <a:r>
              <a:rPr lang="fr-FR" dirty="0"/>
              <a:t> </a:t>
            </a:r>
          </a:p>
        </p:txBody>
      </p:sp>
      <p:pic>
        <p:nvPicPr>
          <p:cNvPr id="5" name="Picture 2" descr="r_p = \dfrac{\displaystyle \sum_{i=1}^N (x_i - \bar x)\cdot(y_i - \bar y)}{\sqrt{\displaystyle \sum_{i=1}^N (x_i - \bar x)^2}\cdot\sqrt{\displaystyle \sum_{i=1}^N (y_i - \bar y)^2}}"/>
          <p:cNvPicPr>
            <a:picLocks noChangeAspect="1" noChangeArrowheads="1"/>
          </p:cNvPicPr>
          <p:nvPr/>
        </p:nvPicPr>
        <p:blipFill>
          <a:blip r:embed="rId2" cstate="print"/>
          <a:srcRect/>
          <a:stretch>
            <a:fillRect/>
          </a:stretch>
        </p:blipFill>
        <p:spPr bwMode="auto">
          <a:xfrm>
            <a:off x="3631333" y="5301208"/>
            <a:ext cx="3328987" cy="1490662"/>
          </a:xfrm>
          <a:prstGeom prst="rect">
            <a:avLst/>
          </a:prstGeom>
          <a:noFill/>
          <a:ln w="9525">
            <a:noFill/>
            <a:miter lim="800000"/>
            <a:headEnd/>
            <a:tailEnd/>
          </a:ln>
        </p:spPr>
      </p:pic>
      <p:sp>
        <p:nvSpPr>
          <p:cNvPr id="7" name="ZoneTexte 6"/>
          <p:cNvSpPr txBox="1"/>
          <p:nvPr/>
        </p:nvSpPr>
        <p:spPr>
          <a:xfrm>
            <a:off x="6799684" y="5405154"/>
            <a:ext cx="2304256" cy="400110"/>
          </a:xfrm>
          <a:prstGeom prst="rect">
            <a:avLst/>
          </a:prstGeom>
          <a:noFill/>
        </p:spPr>
        <p:txBody>
          <a:bodyPr wrap="square" rtlCol="0">
            <a:spAutoFit/>
          </a:bodyPr>
          <a:lstStyle/>
          <a:p>
            <a:r>
              <a:rPr lang="fr-FR" sz="2000" dirty="0">
                <a:solidFill>
                  <a:srgbClr val="00B0F0"/>
                </a:solidFill>
              </a:rPr>
              <a:t>= </a:t>
            </a:r>
            <a:r>
              <a:rPr lang="fr-FR" sz="2000" dirty="0" err="1">
                <a:solidFill>
                  <a:srgbClr val="00B0F0"/>
                </a:solidFill>
              </a:rPr>
              <a:t>cov</a:t>
            </a:r>
            <a:r>
              <a:rPr lang="fr-FR" sz="2000" dirty="0">
                <a:solidFill>
                  <a:srgbClr val="00B0F0"/>
                </a:solidFill>
              </a:rPr>
              <a:t>(</a:t>
            </a:r>
            <a:r>
              <a:rPr lang="fr-FR" sz="2000" dirty="0" err="1">
                <a:solidFill>
                  <a:srgbClr val="00B0F0"/>
                </a:solidFill>
              </a:rPr>
              <a:t>x,y</a:t>
            </a:r>
            <a:r>
              <a:rPr lang="fr-FR" sz="2000" dirty="0">
                <a:solidFill>
                  <a:srgbClr val="00B0F0"/>
                </a:solidFill>
              </a:rPr>
              <a:t>) × N</a:t>
            </a:r>
          </a:p>
        </p:txBody>
      </p:sp>
      <p:sp>
        <p:nvSpPr>
          <p:cNvPr id="9" name="ZoneTexte 8"/>
          <p:cNvSpPr txBox="1"/>
          <p:nvPr/>
        </p:nvSpPr>
        <p:spPr>
          <a:xfrm>
            <a:off x="7411244" y="6197242"/>
            <a:ext cx="2304256" cy="400110"/>
          </a:xfrm>
          <a:prstGeom prst="rect">
            <a:avLst/>
          </a:prstGeom>
          <a:noFill/>
        </p:spPr>
        <p:txBody>
          <a:bodyPr wrap="square" rtlCol="0">
            <a:spAutoFit/>
          </a:bodyPr>
          <a:lstStyle/>
          <a:p>
            <a:r>
              <a:rPr lang="fr-FR" sz="2000" dirty="0">
                <a:solidFill>
                  <a:srgbClr val="FF0000"/>
                </a:solidFill>
              </a:rPr>
              <a:t>= </a:t>
            </a:r>
            <a:r>
              <a:rPr lang="el-GR" sz="2000" dirty="0">
                <a:solidFill>
                  <a:srgbClr val="FF0000"/>
                </a:solidFill>
              </a:rPr>
              <a:t>σ</a:t>
            </a:r>
            <a:r>
              <a:rPr lang="fr-FR" sz="2000" dirty="0">
                <a:solidFill>
                  <a:srgbClr val="FF0000"/>
                </a:solidFill>
              </a:rPr>
              <a:t>(y) × √N</a:t>
            </a:r>
          </a:p>
        </p:txBody>
      </p:sp>
      <p:sp>
        <p:nvSpPr>
          <p:cNvPr id="11" name="ZoneTexte 10"/>
          <p:cNvSpPr txBox="1"/>
          <p:nvPr/>
        </p:nvSpPr>
        <p:spPr>
          <a:xfrm>
            <a:off x="2335188" y="6237312"/>
            <a:ext cx="1584176" cy="400110"/>
          </a:xfrm>
          <a:prstGeom prst="rect">
            <a:avLst/>
          </a:prstGeom>
          <a:noFill/>
        </p:spPr>
        <p:txBody>
          <a:bodyPr wrap="square" rtlCol="0">
            <a:spAutoFit/>
          </a:bodyPr>
          <a:lstStyle/>
          <a:p>
            <a:r>
              <a:rPr lang="el-GR" sz="2000" dirty="0">
                <a:solidFill>
                  <a:srgbClr val="00B050"/>
                </a:solidFill>
              </a:rPr>
              <a:t>σ</a:t>
            </a:r>
            <a:r>
              <a:rPr lang="fr-FR" sz="2000" dirty="0">
                <a:solidFill>
                  <a:srgbClr val="00B050"/>
                </a:solidFill>
              </a:rPr>
              <a:t>(x) × √N =</a:t>
            </a:r>
          </a:p>
        </p:txBody>
      </p:sp>
      <p:sp>
        <p:nvSpPr>
          <p:cNvPr id="12" name="Rectangle 11"/>
          <p:cNvSpPr/>
          <p:nvPr/>
        </p:nvSpPr>
        <p:spPr>
          <a:xfrm>
            <a:off x="4063380" y="5949280"/>
            <a:ext cx="1440160" cy="9087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5575548" y="5949280"/>
            <a:ext cx="1440160" cy="908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4351412" y="5157192"/>
            <a:ext cx="2232248" cy="79208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Atelier d’analyse de données</a:t>
            </a:r>
          </a:p>
        </p:txBody>
      </p:sp>
      <p:sp>
        <p:nvSpPr>
          <p:cNvPr id="3" name="Sous-titre 2"/>
          <p:cNvSpPr>
            <a:spLocks noGrp="1"/>
          </p:cNvSpPr>
          <p:nvPr>
            <p:ph type="subTitle" idx="1"/>
          </p:nvPr>
        </p:nvSpPr>
        <p:spPr/>
        <p:txBody>
          <a:bodyPr/>
          <a:lstStyle/>
          <a:p>
            <a:r>
              <a:rPr lang="fr-FR" dirty="0"/>
              <a:t>Utiliser R pour valoriser ses données</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3</a:t>
            </a:fld>
            <a:endParaRPr lang="fr-FR" sz="1000" dirty="0">
              <a:solidFill>
                <a:schemeClr val="tx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normAutofit/>
          </a:bodyPr>
          <a:lstStyle/>
          <a:p>
            <a:r>
              <a:rPr lang="fr-FR" dirty="0"/>
              <a:t>Le coefficient de corrélation linéaire (r)</a:t>
            </a:r>
          </a:p>
        </p:txBody>
      </p:sp>
      <p:sp>
        <p:nvSpPr>
          <p:cNvPr id="3" name="Espace réservé du contenu 2"/>
          <p:cNvSpPr>
            <a:spLocks noGrp="1"/>
          </p:cNvSpPr>
          <p:nvPr>
            <p:ph idx="1"/>
          </p:nvPr>
        </p:nvSpPr>
        <p:spPr/>
        <p:txBody>
          <a:bodyPr>
            <a:normAutofit/>
          </a:bodyPr>
          <a:lstStyle/>
          <a:p>
            <a:r>
              <a:rPr lang="fr-FR" dirty="0"/>
              <a:t>Quelques erreurs à ne pas commettre :</a:t>
            </a:r>
          </a:p>
          <a:p>
            <a:pPr lvl="1"/>
            <a:r>
              <a:rPr lang="fr-FR" dirty="0"/>
              <a:t>r fort </a:t>
            </a:r>
            <a:r>
              <a:rPr lang="fr-FR" dirty="0">
                <a:sym typeface="Wingdings" pitchFamily="2" charset="2"/>
              </a:rPr>
              <a:t> R</a:t>
            </a:r>
            <a:r>
              <a:rPr lang="fr-FR" dirty="0"/>
              <a:t>elation de cause à effet entre les deux variable</a:t>
            </a:r>
          </a:p>
          <a:p>
            <a:pPr lvl="1"/>
            <a:r>
              <a:rPr lang="fr-FR" dirty="0"/>
              <a:t>r faible </a:t>
            </a:r>
            <a:r>
              <a:rPr lang="fr-FR" dirty="0">
                <a:sym typeface="Wingdings" pitchFamily="2" charset="2"/>
              </a:rPr>
              <a:t></a:t>
            </a:r>
            <a:r>
              <a:rPr lang="fr-FR" dirty="0"/>
              <a:t> pas de relation entre les deux variables Il peut y avoir une </a:t>
            </a:r>
            <a:r>
              <a:rPr lang="fr-FR" b="1" dirty="0"/>
              <a:t>relation non linéaire</a:t>
            </a:r>
          </a:p>
          <a:p>
            <a:pPr lvl="1"/>
            <a:endParaRPr lang="fr-FR" b="1" dirty="0"/>
          </a:p>
          <a:p>
            <a:pPr lvl="1"/>
            <a:r>
              <a:rPr lang="fr-FR" dirty="0"/>
              <a:t>Une association de groupes hétérogènes peut créer une corrélation artificielle</a:t>
            </a:r>
          </a:p>
          <a:p>
            <a:pPr lvl="2"/>
            <a:r>
              <a:rPr lang="fr-FR" i="1" dirty="0"/>
              <a:t>Ex. </a:t>
            </a:r>
            <a:r>
              <a:rPr lang="fr-FR" dirty="0"/>
              <a:t>Relation entre la masse des individus adultes et le nombre de passages au nid pendant sa construction </a:t>
            </a:r>
          </a:p>
          <a:p>
            <a:pPr lvl="2"/>
            <a:endParaRPr lang="fr-FR" dirty="0"/>
          </a:p>
          <a:p>
            <a:endParaRPr lang="fr-FR" dirty="0"/>
          </a:p>
        </p:txBody>
      </p:sp>
      <p:sp>
        <p:nvSpPr>
          <p:cNvPr id="4" name="ZoneTexte 3"/>
          <p:cNvSpPr txBox="1"/>
          <p:nvPr/>
        </p:nvSpPr>
        <p:spPr>
          <a:xfrm>
            <a:off x="2191172" y="2204864"/>
            <a:ext cx="354584" cy="461665"/>
          </a:xfrm>
          <a:prstGeom prst="rect">
            <a:avLst/>
          </a:prstGeom>
          <a:noFill/>
        </p:spPr>
        <p:txBody>
          <a:bodyPr wrap="none" rtlCol="0">
            <a:spAutoFit/>
          </a:bodyPr>
          <a:lstStyle/>
          <a:p>
            <a:r>
              <a:rPr lang="fr-FR" sz="2400" b="1" dirty="0">
                <a:solidFill>
                  <a:srgbClr val="FF0000"/>
                </a:solidFill>
              </a:rPr>
              <a:t>X</a:t>
            </a:r>
          </a:p>
        </p:txBody>
      </p:sp>
      <p:sp>
        <p:nvSpPr>
          <p:cNvPr id="5" name="ZoneTexte 4"/>
          <p:cNvSpPr txBox="1"/>
          <p:nvPr/>
        </p:nvSpPr>
        <p:spPr>
          <a:xfrm>
            <a:off x="2407196" y="2708920"/>
            <a:ext cx="354584" cy="461665"/>
          </a:xfrm>
          <a:prstGeom prst="rect">
            <a:avLst/>
          </a:prstGeom>
          <a:noFill/>
        </p:spPr>
        <p:txBody>
          <a:bodyPr wrap="none" rtlCol="0">
            <a:spAutoFit/>
          </a:bodyPr>
          <a:lstStyle/>
          <a:p>
            <a:r>
              <a:rPr lang="fr-FR" sz="2400" b="1" dirty="0">
                <a:solidFill>
                  <a:srgbClr val="FF0000"/>
                </a:solidFill>
              </a:rPr>
              <a:t>X</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a:t>Quelques erreurs à ne pas commettre :</a:t>
            </a:r>
          </a:p>
          <a:p>
            <a:pPr lvl="1"/>
            <a:r>
              <a:rPr lang="fr-FR" dirty="0"/>
              <a:t>r fort </a:t>
            </a:r>
            <a:r>
              <a:rPr lang="fr-FR" dirty="0">
                <a:sym typeface="Wingdings" pitchFamily="2" charset="2"/>
              </a:rPr>
              <a:t> R</a:t>
            </a:r>
            <a:r>
              <a:rPr lang="fr-FR" dirty="0"/>
              <a:t>elation de cause à effet entre les deux variable</a:t>
            </a:r>
          </a:p>
          <a:p>
            <a:pPr lvl="1"/>
            <a:r>
              <a:rPr lang="fr-FR" dirty="0"/>
              <a:t>r faible </a:t>
            </a:r>
            <a:r>
              <a:rPr lang="fr-FR" dirty="0">
                <a:sym typeface="Wingdings" pitchFamily="2" charset="2"/>
              </a:rPr>
              <a:t></a:t>
            </a:r>
            <a:r>
              <a:rPr lang="fr-FR" dirty="0"/>
              <a:t> pas de relation entre les deux variables Il peut y avoir une </a:t>
            </a:r>
            <a:r>
              <a:rPr lang="fr-FR" b="1" dirty="0"/>
              <a:t>relation non linéaire</a:t>
            </a:r>
          </a:p>
          <a:p>
            <a:pPr lvl="1"/>
            <a:endParaRPr lang="fr-FR" b="1" dirty="0"/>
          </a:p>
          <a:p>
            <a:pPr lvl="1"/>
            <a:r>
              <a:rPr lang="fr-FR" dirty="0"/>
              <a:t>Une association de groupes hétérogènes peut créer une corrélation artificielle</a:t>
            </a:r>
          </a:p>
          <a:p>
            <a:pPr lvl="2"/>
            <a:r>
              <a:rPr lang="fr-FR" i="1" dirty="0"/>
              <a:t>Ex. </a:t>
            </a:r>
            <a:r>
              <a:rPr lang="fr-FR" dirty="0"/>
              <a:t>Relation entre la masse des individus adultes et le nombre de passages au nid pendant sa construction </a:t>
            </a:r>
          </a:p>
          <a:p>
            <a:pPr lvl="2"/>
            <a:endParaRPr lang="fr-FR" dirty="0"/>
          </a:p>
          <a:p>
            <a:endParaRPr lang="fr-FR" dirty="0"/>
          </a:p>
          <a:p>
            <a:endParaRPr lang="fr-FR" dirty="0"/>
          </a:p>
        </p:txBody>
      </p:sp>
      <p:sp>
        <p:nvSpPr>
          <p:cNvPr id="13" name="Rectangle 12"/>
          <p:cNvSpPr/>
          <p:nvPr/>
        </p:nvSpPr>
        <p:spPr>
          <a:xfrm>
            <a:off x="4495428" y="2780928"/>
            <a:ext cx="5220072" cy="40770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514350" y="485800"/>
            <a:ext cx="9258300" cy="1143000"/>
          </a:xfrm>
        </p:spPr>
        <p:txBody>
          <a:bodyPr>
            <a:normAutofit/>
          </a:bodyPr>
          <a:lstStyle/>
          <a:p>
            <a:r>
              <a:rPr lang="fr-FR" dirty="0"/>
              <a:t>Le coefficient de corrélation linéaire (r)</a:t>
            </a:r>
          </a:p>
        </p:txBody>
      </p:sp>
      <p:sp>
        <p:nvSpPr>
          <p:cNvPr id="4" name="ZoneTexte 3"/>
          <p:cNvSpPr txBox="1"/>
          <p:nvPr/>
        </p:nvSpPr>
        <p:spPr>
          <a:xfrm>
            <a:off x="2191172" y="2229216"/>
            <a:ext cx="354584" cy="461665"/>
          </a:xfrm>
          <a:prstGeom prst="rect">
            <a:avLst/>
          </a:prstGeom>
          <a:noFill/>
        </p:spPr>
        <p:txBody>
          <a:bodyPr wrap="none" rtlCol="0">
            <a:spAutoFit/>
          </a:bodyPr>
          <a:lstStyle/>
          <a:p>
            <a:r>
              <a:rPr lang="fr-FR" sz="2400" b="1" dirty="0">
                <a:solidFill>
                  <a:srgbClr val="FF0000"/>
                </a:solidFill>
              </a:rPr>
              <a:t>X</a:t>
            </a:r>
          </a:p>
        </p:txBody>
      </p:sp>
      <p:sp>
        <p:nvSpPr>
          <p:cNvPr id="5" name="ZoneTexte 4"/>
          <p:cNvSpPr txBox="1"/>
          <p:nvPr/>
        </p:nvSpPr>
        <p:spPr>
          <a:xfrm>
            <a:off x="2453876" y="2713887"/>
            <a:ext cx="354584" cy="461665"/>
          </a:xfrm>
          <a:prstGeom prst="rect">
            <a:avLst/>
          </a:prstGeom>
          <a:noFill/>
        </p:spPr>
        <p:txBody>
          <a:bodyPr wrap="none" rtlCol="0">
            <a:spAutoFit/>
          </a:bodyPr>
          <a:lstStyle/>
          <a:p>
            <a:r>
              <a:rPr lang="fr-FR" sz="2400" b="1" dirty="0">
                <a:solidFill>
                  <a:srgbClr val="FF0000"/>
                </a:solidFill>
              </a:rPr>
              <a:t>X</a:t>
            </a:r>
          </a:p>
        </p:txBody>
      </p:sp>
      <p:pic>
        <p:nvPicPr>
          <p:cNvPr id="6" name="Picture 2"/>
          <p:cNvPicPr>
            <a:picLocks noChangeAspect="1" noChangeArrowheads="1"/>
          </p:cNvPicPr>
          <p:nvPr/>
        </p:nvPicPr>
        <p:blipFill>
          <a:blip r:embed="rId2" cstate="print"/>
          <a:srcRect/>
          <a:stretch>
            <a:fillRect/>
          </a:stretch>
        </p:blipFill>
        <p:spPr bwMode="auto">
          <a:xfrm>
            <a:off x="4927154" y="2708921"/>
            <a:ext cx="3889375" cy="3883025"/>
          </a:xfrm>
          <a:prstGeom prst="rect">
            <a:avLst/>
          </a:prstGeom>
          <a:noFill/>
          <a:ln w="9525">
            <a:noFill/>
            <a:miter lim="800000"/>
            <a:headEnd/>
            <a:tailEnd/>
          </a:ln>
        </p:spPr>
      </p:pic>
      <p:sp>
        <p:nvSpPr>
          <p:cNvPr id="7" name="ZoneTexte 3"/>
          <p:cNvSpPr txBox="1">
            <a:spLocks noChangeArrowheads="1"/>
          </p:cNvSpPr>
          <p:nvPr/>
        </p:nvSpPr>
        <p:spPr bwMode="auto">
          <a:xfrm>
            <a:off x="5503415" y="6250633"/>
            <a:ext cx="3168650" cy="368300"/>
          </a:xfrm>
          <a:prstGeom prst="rect">
            <a:avLst/>
          </a:prstGeom>
          <a:solidFill>
            <a:schemeClr val="bg1"/>
          </a:solidFill>
          <a:ln w="9525">
            <a:noFill/>
            <a:miter lim="800000"/>
            <a:headEnd/>
            <a:tailEnd/>
          </a:ln>
        </p:spPr>
        <p:txBody>
          <a:bodyPr>
            <a:spAutoFit/>
          </a:bodyPr>
          <a:lstStyle/>
          <a:p>
            <a:pPr algn="ctr"/>
            <a:r>
              <a:rPr lang="fr-FR" dirty="0"/>
              <a:t>Masse  (g)</a:t>
            </a:r>
          </a:p>
        </p:txBody>
      </p:sp>
      <p:sp>
        <p:nvSpPr>
          <p:cNvPr id="8" name="ZoneTexte 4"/>
          <p:cNvSpPr txBox="1">
            <a:spLocks noChangeArrowheads="1"/>
          </p:cNvSpPr>
          <p:nvPr/>
        </p:nvSpPr>
        <p:spPr bwMode="auto">
          <a:xfrm rot="-5400000">
            <a:off x="3419028" y="4382145"/>
            <a:ext cx="3097212" cy="369888"/>
          </a:xfrm>
          <a:prstGeom prst="rect">
            <a:avLst/>
          </a:prstGeom>
          <a:solidFill>
            <a:schemeClr val="bg1"/>
          </a:solidFill>
          <a:ln w="9525">
            <a:noFill/>
            <a:miter lim="800000"/>
            <a:headEnd/>
            <a:tailEnd/>
          </a:ln>
        </p:spPr>
        <p:txBody>
          <a:bodyPr>
            <a:spAutoFit/>
          </a:bodyPr>
          <a:lstStyle/>
          <a:p>
            <a:r>
              <a:rPr lang="fr-FR"/>
              <a:t>Nombre de passages au nid</a:t>
            </a:r>
          </a:p>
        </p:txBody>
      </p:sp>
      <p:sp>
        <p:nvSpPr>
          <p:cNvPr id="9" name="Ellipse 8"/>
          <p:cNvSpPr/>
          <p:nvPr/>
        </p:nvSpPr>
        <p:spPr>
          <a:xfrm>
            <a:off x="6727378" y="3162945"/>
            <a:ext cx="1871662" cy="10795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 name="ZoneTexte 6"/>
          <p:cNvSpPr txBox="1">
            <a:spLocks noChangeArrowheads="1"/>
          </p:cNvSpPr>
          <p:nvPr/>
        </p:nvSpPr>
        <p:spPr bwMode="auto">
          <a:xfrm>
            <a:off x="7016304" y="5323533"/>
            <a:ext cx="1150937" cy="368300"/>
          </a:xfrm>
          <a:prstGeom prst="rect">
            <a:avLst/>
          </a:prstGeom>
          <a:noFill/>
          <a:ln w="9525">
            <a:noFill/>
            <a:miter lim="800000"/>
            <a:headEnd/>
            <a:tailEnd/>
          </a:ln>
        </p:spPr>
        <p:txBody>
          <a:bodyPr>
            <a:spAutoFit/>
          </a:bodyPr>
          <a:lstStyle/>
          <a:p>
            <a:r>
              <a:rPr lang="fr-FR" dirty="0">
                <a:solidFill>
                  <a:srgbClr val="FF0000"/>
                </a:solidFill>
              </a:rPr>
              <a:t>mâles</a:t>
            </a:r>
          </a:p>
        </p:txBody>
      </p:sp>
      <p:sp>
        <p:nvSpPr>
          <p:cNvPr id="11" name="Ellipse 10"/>
          <p:cNvSpPr/>
          <p:nvPr/>
        </p:nvSpPr>
        <p:spPr>
          <a:xfrm>
            <a:off x="5143054" y="4818709"/>
            <a:ext cx="1800225" cy="12969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2" name="ZoneTexte 9"/>
          <p:cNvSpPr txBox="1">
            <a:spLocks noChangeArrowheads="1"/>
          </p:cNvSpPr>
          <p:nvPr/>
        </p:nvSpPr>
        <p:spPr bwMode="auto">
          <a:xfrm>
            <a:off x="8672066" y="3450284"/>
            <a:ext cx="1223963" cy="369887"/>
          </a:xfrm>
          <a:prstGeom prst="rect">
            <a:avLst/>
          </a:prstGeom>
          <a:noFill/>
          <a:ln w="9525">
            <a:noFill/>
            <a:miter lim="800000"/>
            <a:headEnd/>
            <a:tailEnd/>
          </a:ln>
        </p:spPr>
        <p:txBody>
          <a:bodyPr>
            <a:spAutoFit/>
          </a:bodyPr>
          <a:lstStyle/>
          <a:p>
            <a:r>
              <a:rPr lang="fr-FR">
                <a:solidFill>
                  <a:srgbClr val="00B050"/>
                </a:solidFill>
              </a:rPr>
              <a:t>femelles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Le coefficient de détermination (r²)</a:t>
            </a:r>
          </a:p>
        </p:txBody>
      </p:sp>
      <p:sp>
        <p:nvSpPr>
          <p:cNvPr id="3" name="Espace réservé du contenu 2"/>
          <p:cNvSpPr>
            <a:spLocks noGrp="1"/>
          </p:cNvSpPr>
          <p:nvPr>
            <p:ph idx="1"/>
          </p:nvPr>
        </p:nvSpPr>
        <p:spPr/>
        <p:txBody>
          <a:bodyPr>
            <a:normAutofit lnSpcReduction="10000"/>
          </a:bodyPr>
          <a:lstStyle/>
          <a:p>
            <a:r>
              <a:rPr lang="fr-FR" dirty="0"/>
              <a:t>Définie l’intensité de la relation entre les variables quelque soit son sens</a:t>
            </a:r>
          </a:p>
          <a:p>
            <a:endParaRPr lang="fr-FR" dirty="0"/>
          </a:p>
          <a:p>
            <a:r>
              <a:rPr lang="fr-FR" dirty="0"/>
              <a:t>Varie entre 0 et 1</a:t>
            </a:r>
          </a:p>
          <a:p>
            <a:endParaRPr lang="fr-FR" dirty="0"/>
          </a:p>
          <a:p>
            <a:r>
              <a:rPr lang="fr-FR" dirty="0"/>
              <a:t>Méthode : Pour savoir si la relation peut être considérée comme linéaire, on compare avec le seuil disponible dans une table. Le seuil dépend de l’effectif de l’échantillon.</a:t>
            </a:r>
          </a:p>
          <a:p>
            <a:endParaRPr lang="fr-FR"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droite de régression</a:t>
            </a:r>
          </a:p>
        </p:txBody>
      </p:sp>
      <p:sp>
        <p:nvSpPr>
          <p:cNvPr id="3" name="Espace réservé du contenu 2"/>
          <p:cNvSpPr>
            <a:spLocks noGrp="1"/>
          </p:cNvSpPr>
          <p:nvPr>
            <p:ph idx="1"/>
          </p:nvPr>
        </p:nvSpPr>
        <p:spPr/>
        <p:txBody>
          <a:bodyPr>
            <a:normAutofit lnSpcReduction="10000"/>
          </a:bodyPr>
          <a:lstStyle/>
          <a:p>
            <a:r>
              <a:rPr lang="fr-FR" dirty="0"/>
              <a:t>But de la régression : essayer de prévoir l’une des variables par rapport à l’autre</a:t>
            </a:r>
          </a:p>
          <a:p>
            <a:endParaRPr lang="fr-FR" dirty="0"/>
          </a:p>
          <a:p>
            <a:r>
              <a:rPr lang="fr-FR" dirty="0"/>
              <a:t>Droite de régression : modélise la réponse moyenne de y en tout point d’abscisse x</a:t>
            </a:r>
          </a:p>
          <a:p>
            <a:endParaRPr lang="fr-FR" dirty="0"/>
          </a:p>
          <a:p>
            <a:r>
              <a:rPr lang="fr-FR" dirty="0"/>
              <a:t>Son équation est de la forme y = </a:t>
            </a:r>
            <a:r>
              <a:rPr lang="fr-FR" dirty="0" err="1"/>
              <a:t>ax</a:t>
            </a:r>
            <a:r>
              <a:rPr lang="fr-FR" dirty="0"/>
              <a:t> + b, avec :</a:t>
            </a:r>
          </a:p>
          <a:p>
            <a:pPr lvl="1"/>
            <a:r>
              <a:rPr lang="fr-FR" dirty="0"/>
              <a:t>a : la pente de la droite de régression</a:t>
            </a:r>
          </a:p>
          <a:p>
            <a:pPr lvl="1"/>
            <a:r>
              <a:rPr lang="fr-FR" dirty="0"/>
              <a:t>b : l’ordonnée à l’origine,</a:t>
            </a:r>
          </a:p>
          <a:p>
            <a:endParaRPr lang="fr-FR"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lstStyle/>
          <a:p>
            <a:r>
              <a:rPr lang="fr-FR" dirty="0"/>
              <a:t>La droite de régression : y = </a:t>
            </a:r>
            <a:r>
              <a:rPr lang="fr-FR" dirty="0" err="1"/>
              <a:t>ax</a:t>
            </a:r>
            <a:r>
              <a:rPr lang="fr-FR" dirty="0"/>
              <a:t> + b</a:t>
            </a:r>
          </a:p>
        </p:txBody>
      </p:sp>
      <p:pic>
        <p:nvPicPr>
          <p:cNvPr id="4" name="Picture 2"/>
          <p:cNvPicPr>
            <a:picLocks noGrp="1" noChangeAspect="1" noChangeArrowheads="1"/>
          </p:cNvPicPr>
          <p:nvPr>
            <p:ph idx="1"/>
          </p:nvPr>
        </p:nvPicPr>
        <p:blipFill>
          <a:blip r:embed="rId2" cstate="print"/>
          <a:srcRect/>
          <a:stretch>
            <a:fillRect/>
          </a:stretch>
        </p:blipFill>
        <p:spPr bwMode="auto">
          <a:xfrm>
            <a:off x="2335189" y="1315814"/>
            <a:ext cx="5688631" cy="5644004"/>
          </a:xfrm>
          <a:prstGeom prst="rect">
            <a:avLst/>
          </a:prstGeom>
          <a:noFill/>
          <a:ln w="9525">
            <a:noFill/>
            <a:miter lim="800000"/>
            <a:headEnd/>
            <a:tailEnd/>
          </a:ln>
          <a:effectLst/>
        </p:spPr>
      </p:pic>
      <p:cxnSp>
        <p:nvCxnSpPr>
          <p:cNvPr id="6" name="Connecteur droit 5"/>
          <p:cNvCxnSpPr/>
          <p:nvPr/>
        </p:nvCxnSpPr>
        <p:spPr>
          <a:xfrm flipH="1">
            <a:off x="2911252" y="4941168"/>
            <a:ext cx="504056" cy="288032"/>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1831132" y="5085184"/>
            <a:ext cx="122413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183060" y="4869161"/>
            <a:ext cx="648072" cy="461665"/>
          </a:xfrm>
          <a:prstGeom prst="rect">
            <a:avLst/>
          </a:prstGeom>
          <a:noFill/>
        </p:spPr>
        <p:txBody>
          <a:bodyPr wrap="square" rtlCol="0">
            <a:spAutoFit/>
          </a:bodyPr>
          <a:lstStyle/>
          <a:p>
            <a:pPr algn="ctr"/>
            <a:r>
              <a:rPr lang="fr-FR" sz="2400" dirty="0">
                <a:solidFill>
                  <a:srgbClr val="FF0000"/>
                </a:solidFill>
              </a:rPr>
              <a:t>b</a:t>
            </a:r>
          </a:p>
        </p:txBody>
      </p:sp>
      <p:cxnSp>
        <p:nvCxnSpPr>
          <p:cNvPr id="15" name="Connecteur droit 14"/>
          <p:cNvCxnSpPr/>
          <p:nvPr/>
        </p:nvCxnSpPr>
        <p:spPr>
          <a:xfrm>
            <a:off x="4423420" y="4365104"/>
            <a:ext cx="129614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V="1">
            <a:off x="5719564" y="3645024"/>
            <a:ext cx="0" cy="7200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876365" y="3789041"/>
            <a:ext cx="1499128" cy="461665"/>
          </a:xfrm>
          <a:prstGeom prst="rect">
            <a:avLst/>
          </a:prstGeom>
          <a:noFill/>
        </p:spPr>
        <p:txBody>
          <a:bodyPr wrap="none" rtlCol="0">
            <a:spAutoFit/>
          </a:bodyPr>
          <a:lstStyle/>
          <a:p>
            <a:r>
              <a:rPr lang="fr-FR" sz="2400" dirty="0"/>
              <a:t>a = </a:t>
            </a:r>
            <a:r>
              <a:rPr lang="fr-FR" sz="2400" dirty="0">
                <a:solidFill>
                  <a:srgbClr val="7030A0"/>
                </a:solidFill>
              </a:rPr>
              <a:t>∆y</a:t>
            </a:r>
            <a:r>
              <a:rPr lang="fr-FR" sz="2400" dirty="0"/>
              <a:t> / </a:t>
            </a:r>
            <a:r>
              <a:rPr lang="fr-FR" sz="2400" dirty="0">
                <a:solidFill>
                  <a:srgbClr val="00B050"/>
                </a:solidFill>
              </a:rPr>
              <a:t>∆x</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sp>
        <p:nvSpPr>
          <p:cNvPr id="3" name="Espace réservé du contenu 2"/>
          <p:cNvSpPr>
            <a:spLocks noGrp="1"/>
          </p:cNvSpPr>
          <p:nvPr>
            <p:ph idx="1"/>
          </p:nvPr>
        </p:nvSpPr>
        <p:spPr>
          <a:xfrm>
            <a:off x="1028700" y="1772816"/>
            <a:ext cx="8229600" cy="5256584"/>
          </a:xfrm>
        </p:spPr>
        <p:txBody>
          <a:bodyPr>
            <a:normAutofit/>
          </a:bodyPr>
          <a:lstStyle/>
          <a:p>
            <a:r>
              <a:rPr lang="fr-FR" dirty="0"/>
              <a:t>Ecarts entre les valeurs prédites et les valeurs réellement mesurées</a:t>
            </a:r>
          </a:p>
          <a:p>
            <a:pPr>
              <a:buNone/>
            </a:pPr>
            <a:endParaRPr lang="fr-FR" dirty="0"/>
          </a:p>
          <a:p>
            <a:pPr>
              <a:buNone/>
            </a:pPr>
            <a:r>
              <a:rPr lang="fr-FR" dirty="0"/>
              <a:t>E = Y – (</a:t>
            </a:r>
            <a:r>
              <a:rPr lang="fr-FR" dirty="0" err="1"/>
              <a:t>aX</a:t>
            </a:r>
            <a:r>
              <a:rPr lang="fr-FR" dirty="0"/>
              <a:t> + b)</a:t>
            </a:r>
          </a:p>
          <a:p>
            <a:pPr>
              <a:buNone/>
            </a:pPr>
            <a:endParaRPr lang="fr-FR" dirty="0"/>
          </a:p>
          <a:p>
            <a:endParaRPr lang="fr-FR" b="1" dirty="0"/>
          </a:p>
          <a:p>
            <a:pPr>
              <a:buNone/>
            </a:pP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4495429" y="1844824"/>
            <a:ext cx="5113707" cy="5073590"/>
          </a:xfrm>
          <a:prstGeom prst="rect">
            <a:avLst/>
          </a:prstGeom>
          <a:noFill/>
          <a:ln w="9525">
            <a:noFill/>
            <a:miter lim="800000"/>
            <a:headEnd/>
            <a:tailEnd/>
          </a:ln>
          <a:effectLst/>
        </p:spPr>
      </p:pic>
      <p:cxnSp>
        <p:nvCxnSpPr>
          <p:cNvPr id="6" name="Connecteur droit 5"/>
          <p:cNvCxnSpPr/>
          <p:nvPr/>
        </p:nvCxnSpPr>
        <p:spPr>
          <a:xfrm>
            <a:off x="6007596" y="414908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6583660" y="4005064"/>
            <a:ext cx="0" cy="4320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7591772" y="3933056"/>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583660" y="4509120"/>
            <a:ext cx="0" cy="12961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231732" y="3212976"/>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7807796" y="378904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7879804" y="321297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8239844" y="2708920"/>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5359524" y="5013176"/>
            <a:ext cx="0" cy="1440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8383860" y="3356992"/>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9103940" y="3068960"/>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pic>
        <p:nvPicPr>
          <p:cNvPr id="4" name="Picture 2"/>
          <p:cNvPicPr>
            <a:picLocks noChangeAspect="1" noChangeArrowheads="1"/>
          </p:cNvPicPr>
          <p:nvPr/>
        </p:nvPicPr>
        <p:blipFill>
          <a:blip r:embed="rId2" cstate="print"/>
          <a:srcRect/>
          <a:stretch>
            <a:fillRect/>
          </a:stretch>
        </p:blipFill>
        <p:spPr bwMode="auto">
          <a:xfrm>
            <a:off x="4927477" y="1844824"/>
            <a:ext cx="5113707" cy="5073590"/>
          </a:xfrm>
          <a:prstGeom prst="rect">
            <a:avLst/>
          </a:prstGeom>
          <a:noFill/>
          <a:ln w="9525">
            <a:noFill/>
            <a:miter lim="800000"/>
            <a:headEnd/>
            <a:tailEnd/>
          </a:ln>
          <a:effectLst/>
        </p:spPr>
      </p:pic>
      <p:cxnSp>
        <p:nvCxnSpPr>
          <p:cNvPr id="6" name="Connecteur droit 5"/>
          <p:cNvCxnSpPr/>
          <p:nvPr/>
        </p:nvCxnSpPr>
        <p:spPr>
          <a:xfrm>
            <a:off x="6439644" y="414908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7015708" y="4005064"/>
            <a:ext cx="0" cy="4320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8023820" y="3933056"/>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7015708" y="4509120"/>
            <a:ext cx="0" cy="12961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663780" y="3212976"/>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8239844" y="378904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8311852" y="321297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8671892" y="2708920"/>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5791572" y="5013176"/>
            <a:ext cx="0" cy="1440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8815908" y="3356992"/>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9535988" y="3068960"/>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83460" y="2276872"/>
            <a:ext cx="5184576" cy="458112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p:txBody>
          <a:bodyPr>
            <a:normAutofit fontScale="92500"/>
          </a:bodyPr>
          <a:lstStyle/>
          <a:p>
            <a:r>
              <a:rPr lang="fr-FR" dirty="0"/>
              <a:t>Ecarts entre les valeurs prédites et les valeurs réellement mesurées</a:t>
            </a:r>
          </a:p>
          <a:p>
            <a:pPr>
              <a:buNone/>
            </a:pPr>
            <a:r>
              <a:rPr lang="fr-FR" dirty="0"/>
              <a:t>E = Y – (</a:t>
            </a:r>
            <a:r>
              <a:rPr lang="fr-FR" dirty="0" err="1"/>
              <a:t>aX</a:t>
            </a:r>
            <a:r>
              <a:rPr lang="fr-FR" dirty="0"/>
              <a:t> + b)</a:t>
            </a:r>
          </a:p>
          <a:p>
            <a:pPr>
              <a:buNone/>
            </a:pPr>
            <a:endParaRPr lang="fr-FR" dirty="0"/>
          </a:p>
          <a:p>
            <a:r>
              <a:rPr lang="fr-FR" dirty="0"/>
              <a:t>Souvent la droite est définie de manière à </a:t>
            </a:r>
            <a:r>
              <a:rPr lang="fr-FR" b="1" dirty="0"/>
              <a:t>minimiser la somme des résidus mis au carré</a:t>
            </a:r>
          </a:p>
          <a:p>
            <a:pPr>
              <a:buNone/>
            </a:pPr>
            <a:endParaRPr lang="fr-FR" b="1" dirty="0"/>
          </a:p>
          <a:p>
            <a:pPr>
              <a:buFont typeface="Wingdings"/>
              <a:buChar char="è"/>
            </a:pPr>
            <a:r>
              <a:rPr lang="fr-FR" dirty="0"/>
              <a:t>Avoir les écarts les plus faibles possibles </a:t>
            </a:r>
            <a:r>
              <a:rPr lang="fr-FR" b="1" dirty="0"/>
              <a:t>en moyenne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pic>
        <p:nvPicPr>
          <p:cNvPr id="6" name="Picture 2"/>
          <p:cNvPicPr>
            <a:picLocks noChangeAspect="1" noChangeArrowheads="1"/>
          </p:cNvPicPr>
          <p:nvPr/>
        </p:nvPicPr>
        <p:blipFill>
          <a:blip r:embed="rId2" cstate="print"/>
          <a:srcRect/>
          <a:stretch>
            <a:fillRect/>
          </a:stretch>
        </p:blipFill>
        <p:spPr bwMode="auto">
          <a:xfrm>
            <a:off x="4927477" y="1844824"/>
            <a:ext cx="5113707" cy="5073590"/>
          </a:xfrm>
          <a:prstGeom prst="rect">
            <a:avLst/>
          </a:prstGeom>
          <a:noFill/>
          <a:ln w="9525">
            <a:noFill/>
            <a:miter lim="800000"/>
            <a:headEnd/>
            <a:tailEnd/>
          </a:ln>
          <a:effectLst/>
        </p:spPr>
      </p:pic>
      <p:cxnSp>
        <p:nvCxnSpPr>
          <p:cNvPr id="7" name="Connecteur droit 6"/>
          <p:cNvCxnSpPr/>
          <p:nvPr/>
        </p:nvCxnSpPr>
        <p:spPr>
          <a:xfrm>
            <a:off x="6439644" y="414908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7015708" y="4005064"/>
            <a:ext cx="0" cy="4320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8023820" y="3933056"/>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7015708" y="4509120"/>
            <a:ext cx="0" cy="12961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7663780" y="3212976"/>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8239844" y="378904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311852" y="321297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8671892" y="2708920"/>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791572" y="5013176"/>
            <a:ext cx="0" cy="1440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8815908" y="3356992"/>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535988" y="3068960"/>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3460" y="2276872"/>
            <a:ext cx="5184576" cy="458112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p:txBody>
          <a:bodyPr>
            <a:normAutofit fontScale="92500" lnSpcReduction="10000"/>
          </a:bodyPr>
          <a:lstStyle/>
          <a:p>
            <a:r>
              <a:rPr lang="fr-FR" dirty="0"/>
              <a:t>Ecarts entre les valeurs prédites et les valeurs réellement mesurées</a:t>
            </a:r>
          </a:p>
          <a:p>
            <a:pPr>
              <a:buNone/>
            </a:pPr>
            <a:r>
              <a:rPr lang="fr-FR" dirty="0"/>
              <a:t>E = Y – (</a:t>
            </a:r>
            <a:r>
              <a:rPr lang="fr-FR" dirty="0" err="1"/>
              <a:t>aX</a:t>
            </a:r>
            <a:r>
              <a:rPr lang="fr-FR" dirty="0"/>
              <a:t> + b)</a:t>
            </a:r>
          </a:p>
          <a:p>
            <a:pPr>
              <a:buNone/>
            </a:pPr>
            <a:endParaRPr lang="fr-FR" dirty="0"/>
          </a:p>
          <a:p>
            <a:r>
              <a:rPr lang="fr-FR" dirty="0"/>
              <a:t>Souvent la droite est définie de manière à </a:t>
            </a:r>
            <a:r>
              <a:rPr lang="fr-FR" b="1" dirty="0"/>
              <a:t>minimiser la somme des résidus mis au carré</a:t>
            </a:r>
          </a:p>
          <a:p>
            <a:pPr>
              <a:buFont typeface="Wingdings"/>
              <a:buChar char="è"/>
            </a:pPr>
            <a:r>
              <a:rPr lang="fr-FR" dirty="0"/>
              <a:t>Avoir les écarts les plus faibles possibles </a:t>
            </a:r>
            <a:r>
              <a:rPr lang="fr-FR" b="1" dirty="0"/>
              <a:t>en moyenne</a:t>
            </a:r>
          </a:p>
          <a:p>
            <a:endParaRPr lang="fr-FR" dirty="0"/>
          </a:p>
          <a:p>
            <a:r>
              <a:rPr lang="fr-FR" b="1" dirty="0"/>
              <a:t>Idéalement</a:t>
            </a:r>
            <a:r>
              <a:rPr lang="fr-FR" dirty="0"/>
              <a:t> les résidus suivent une loi normale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sp>
        <p:nvSpPr>
          <p:cNvPr id="3" name="Espace réservé du contenu 2"/>
          <p:cNvSpPr>
            <a:spLocks noGrp="1"/>
          </p:cNvSpPr>
          <p:nvPr>
            <p:ph idx="1"/>
          </p:nvPr>
        </p:nvSpPr>
        <p:spPr/>
        <p:txBody>
          <a:bodyPr/>
          <a:lstStyle/>
          <a:p>
            <a:pPr>
              <a:buNone/>
            </a:pPr>
            <a:r>
              <a:rPr lang="fr-FR" dirty="0"/>
              <a:t>Le diagramme quantile-</a:t>
            </a:r>
            <a:r>
              <a:rPr lang="fr-FR" dirty="0" err="1"/>
              <a:t>quatilde</a:t>
            </a:r>
            <a:r>
              <a:rPr lang="fr-FR" dirty="0"/>
              <a:t> (Q-Q plot) montre l’adéquation de la distribution des résidus par rapport à une loi normale</a:t>
            </a:r>
          </a:p>
          <a:p>
            <a:pPr>
              <a:buNone/>
            </a:pPr>
            <a:endParaRPr lang="fr-FR" dirty="0"/>
          </a:p>
          <a:p>
            <a:pPr>
              <a:buNone/>
            </a:pPr>
            <a:r>
              <a:rPr lang="fr-FR" dirty="0"/>
              <a:t>Les points doivent-être</a:t>
            </a:r>
          </a:p>
          <a:p>
            <a:pPr>
              <a:buNone/>
            </a:pPr>
            <a:r>
              <a:rPr lang="fr-FR" dirty="0"/>
              <a:t>le plus proche possible</a:t>
            </a:r>
          </a:p>
          <a:p>
            <a:pPr>
              <a:buNone/>
            </a:pPr>
            <a:r>
              <a:rPr lang="fr-FR" dirty="0"/>
              <a:t>de </a:t>
            </a:r>
            <a:r>
              <a:rPr lang="fr-FR" dirty="0">
                <a:solidFill>
                  <a:srgbClr val="FF0000"/>
                </a:solidFill>
              </a:rPr>
              <a:t>la droite</a:t>
            </a:r>
          </a:p>
        </p:txBody>
      </p:sp>
      <p:pic>
        <p:nvPicPr>
          <p:cNvPr id="4" name="Picture 2"/>
          <p:cNvPicPr>
            <a:picLocks noChangeAspect="1" noChangeArrowheads="1"/>
          </p:cNvPicPr>
          <p:nvPr/>
        </p:nvPicPr>
        <p:blipFill>
          <a:blip r:embed="rId2" cstate="print"/>
          <a:srcRect/>
          <a:stretch>
            <a:fillRect/>
          </a:stretch>
        </p:blipFill>
        <p:spPr bwMode="auto">
          <a:xfrm>
            <a:off x="5395020" y="2492896"/>
            <a:ext cx="4517289" cy="4509120"/>
          </a:xfrm>
          <a:prstGeom prst="rect">
            <a:avLst/>
          </a:prstGeom>
          <a:noFill/>
          <a:ln w="9525">
            <a:noFill/>
            <a:miter lim="800000"/>
            <a:headEnd/>
            <a:tailEnd/>
          </a:ln>
          <a:effectLst/>
        </p:spPr>
      </p:pic>
      <p:cxnSp>
        <p:nvCxnSpPr>
          <p:cNvPr id="6" name="Connecteur droit 5"/>
          <p:cNvCxnSpPr/>
          <p:nvPr/>
        </p:nvCxnSpPr>
        <p:spPr>
          <a:xfrm flipV="1">
            <a:off x="6079604" y="3140968"/>
            <a:ext cx="2880320" cy="3024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Nouvelle interprétation de r²</a:t>
            </a:r>
          </a:p>
        </p:txBody>
      </p:sp>
      <p:sp>
        <p:nvSpPr>
          <p:cNvPr id="3" name="Espace réservé du contenu 2"/>
          <p:cNvSpPr>
            <a:spLocks noGrp="1"/>
          </p:cNvSpPr>
          <p:nvPr>
            <p:ph idx="1"/>
          </p:nvPr>
        </p:nvSpPr>
        <p:spPr/>
        <p:txBody>
          <a:bodyPr>
            <a:normAutofit fontScale="85000" lnSpcReduction="20000"/>
          </a:bodyPr>
          <a:lstStyle/>
          <a:p>
            <a:r>
              <a:rPr lang="fr-FR" dirty="0"/>
              <a:t>Moyenne des prédictions = moyenne des valeurs mesurées</a:t>
            </a:r>
          </a:p>
          <a:p>
            <a:pPr>
              <a:buNone/>
            </a:pPr>
            <a:r>
              <a:rPr lang="fr-FR" dirty="0">
                <a:sym typeface="Wingdings" pitchFamily="2" charset="2"/>
              </a:rPr>
              <a:t> En moyenne il n’y a pas d’erreur</a:t>
            </a:r>
            <a:endParaRPr lang="fr-FR" dirty="0"/>
          </a:p>
          <a:p>
            <a:endParaRPr lang="fr-FR" dirty="0"/>
          </a:p>
          <a:p>
            <a:r>
              <a:rPr lang="fr-FR" dirty="0"/>
              <a:t>Variance expliquée par la régression = variance des valeurs prédites</a:t>
            </a:r>
          </a:p>
          <a:p>
            <a:r>
              <a:rPr lang="fr-FR" dirty="0"/>
              <a:t>La variance totale de la régression = variance expliquée + variance des erreurs (résidus)</a:t>
            </a:r>
          </a:p>
          <a:p>
            <a:endParaRPr lang="fr-FR" dirty="0"/>
          </a:p>
          <a:p>
            <a:r>
              <a:rPr lang="fr-FR" dirty="0"/>
              <a:t>r² = Variance expliquée / Variance totale</a:t>
            </a:r>
          </a:p>
          <a:p>
            <a:pPr marL="87313" indent="22225">
              <a:buNone/>
            </a:pPr>
            <a:r>
              <a:rPr lang="fr-FR" dirty="0"/>
              <a:t>Le coefficient de détermination est la </a:t>
            </a:r>
            <a:r>
              <a:rPr lang="fr-FR" b="1" dirty="0"/>
              <a:t>proportion de variance de la réponse Y pouvant être expliquée par la régression sur X</a:t>
            </a:r>
            <a:endParaRPr lang="fr-F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Programme du jour</a:t>
            </a:r>
          </a:p>
        </p:txBody>
      </p:sp>
      <p:sp>
        <p:nvSpPr>
          <p:cNvPr id="3" name="Espace réservé du contenu 2"/>
          <p:cNvSpPr>
            <a:spLocks noGrp="1"/>
          </p:cNvSpPr>
          <p:nvPr>
            <p:ph idx="1"/>
          </p:nvPr>
        </p:nvSpPr>
        <p:spPr/>
        <p:txBody>
          <a:bodyPr>
            <a:normAutofit fontScale="92500" lnSpcReduction="10000"/>
          </a:bodyPr>
          <a:lstStyle/>
          <a:p>
            <a:r>
              <a:rPr lang="fr-FR" dirty="0"/>
              <a:t>Pourquoi R ?</a:t>
            </a:r>
          </a:p>
          <a:p>
            <a:r>
              <a:rPr lang="fr-FR" dirty="0"/>
              <a:t>Création d’un projet R dans </a:t>
            </a:r>
            <a:r>
              <a:rPr lang="fr-FR" dirty="0" err="1"/>
              <a:t>RStudio</a:t>
            </a:r>
            <a:endParaRPr lang="fr-FR" dirty="0"/>
          </a:p>
          <a:p>
            <a:r>
              <a:rPr lang="fr-FR" dirty="0"/>
              <a:t>Production d’un fichier répétable en </a:t>
            </a:r>
            <a:r>
              <a:rPr lang="fr-FR" dirty="0" err="1"/>
              <a:t>RMarkdown</a:t>
            </a:r>
            <a:endParaRPr lang="fr-FR" dirty="0"/>
          </a:p>
          <a:p>
            <a:r>
              <a:rPr lang="fr-FR" dirty="0"/>
              <a:t>Réalisation d’une analyse descriptive :</a:t>
            </a:r>
          </a:p>
          <a:p>
            <a:pPr lvl="1"/>
            <a:r>
              <a:rPr lang="fr-FR" dirty="0"/>
              <a:t>Qu’est-ce que c’est ?</a:t>
            </a:r>
          </a:p>
          <a:p>
            <a:pPr lvl="1"/>
            <a:r>
              <a:rPr lang="fr-FR" dirty="0"/>
              <a:t>Pourquoi (s’embêter à) la faire ?</a:t>
            </a:r>
          </a:p>
          <a:p>
            <a:pPr lvl="1"/>
            <a:r>
              <a:rPr lang="fr-FR" dirty="0"/>
              <a:t>Comment faire ?</a:t>
            </a:r>
          </a:p>
          <a:p>
            <a:pPr lvl="2"/>
            <a:r>
              <a:rPr lang="fr-FR" dirty="0"/>
              <a:t>Représentation graphique global</a:t>
            </a:r>
          </a:p>
          <a:p>
            <a:pPr lvl="2"/>
            <a:r>
              <a:rPr lang="fr-FR" dirty="0"/>
              <a:t>Analyse descriptive univariée</a:t>
            </a:r>
          </a:p>
          <a:p>
            <a:pPr lvl="2"/>
            <a:r>
              <a:rPr lang="fr-FR" dirty="0"/>
              <a:t>Analyse descriptive bivariée puis multivariée</a:t>
            </a:r>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r>
              <a:rPr lang="fr-FR" dirty="0">
                <a:solidFill>
                  <a:schemeClr val="tx1"/>
                </a:solidFill>
              </a:rPr>
              <a:t>5</a:t>
            </a:r>
            <a:endParaRPr lang="fr-FR" sz="1000" dirty="0">
              <a:solidFill>
                <a:schemeClr val="tx1"/>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9051" t="30141" r="33315" b="9813"/>
          <a:stretch>
            <a:fillRect/>
          </a:stretch>
        </p:blipFill>
        <p:spPr bwMode="auto">
          <a:xfrm>
            <a:off x="2767237" y="2636912"/>
            <a:ext cx="4705475" cy="4221088"/>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La régression : limite</a:t>
            </a:r>
          </a:p>
        </p:txBody>
      </p:sp>
      <p:sp>
        <p:nvSpPr>
          <p:cNvPr id="3" name="Espace réservé du contenu 2"/>
          <p:cNvSpPr>
            <a:spLocks noGrp="1"/>
          </p:cNvSpPr>
          <p:nvPr>
            <p:ph idx="1"/>
          </p:nvPr>
        </p:nvSpPr>
        <p:spPr/>
        <p:txBody>
          <a:bodyPr/>
          <a:lstStyle/>
          <a:p>
            <a:r>
              <a:rPr lang="fr-FR" dirty="0"/>
              <a:t>La régression de Y par X n’est pas la même chose que la régression de X par 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9051" t="30141" r="33315" b="9813"/>
          <a:stretch>
            <a:fillRect/>
          </a:stretch>
        </p:blipFill>
        <p:spPr bwMode="auto">
          <a:xfrm>
            <a:off x="2767237" y="2636912"/>
            <a:ext cx="4705475" cy="4221088"/>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La régression : limite</a:t>
            </a:r>
          </a:p>
        </p:txBody>
      </p:sp>
      <p:sp>
        <p:nvSpPr>
          <p:cNvPr id="3" name="Espace réservé du contenu 2"/>
          <p:cNvSpPr>
            <a:spLocks noGrp="1"/>
          </p:cNvSpPr>
          <p:nvPr>
            <p:ph idx="1"/>
          </p:nvPr>
        </p:nvSpPr>
        <p:spPr/>
        <p:txBody>
          <a:bodyPr/>
          <a:lstStyle/>
          <a:p>
            <a:r>
              <a:rPr lang="fr-FR" dirty="0"/>
              <a:t>La régression de </a:t>
            </a:r>
            <a:r>
              <a:rPr lang="fr-FR" b="1" dirty="0"/>
              <a:t>Y par X </a:t>
            </a:r>
            <a:r>
              <a:rPr lang="fr-FR" dirty="0"/>
              <a:t>n’est pas la même chose que la régression de </a:t>
            </a:r>
            <a:r>
              <a:rPr lang="fr-FR" dirty="0">
                <a:solidFill>
                  <a:srgbClr val="FF0000"/>
                </a:solidFill>
              </a:rPr>
              <a:t>X par Y</a:t>
            </a:r>
          </a:p>
        </p:txBody>
      </p:sp>
      <p:cxnSp>
        <p:nvCxnSpPr>
          <p:cNvPr id="5" name="Connecteur droit 4"/>
          <p:cNvCxnSpPr/>
          <p:nvPr/>
        </p:nvCxnSpPr>
        <p:spPr>
          <a:xfrm>
            <a:off x="4207396" y="4365104"/>
            <a:ext cx="0"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783460" y="4221088"/>
            <a:ext cx="0" cy="432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5791572" y="4149080"/>
            <a:ext cx="0"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55468" y="4725144"/>
            <a:ext cx="0" cy="12961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5431532" y="3429000"/>
            <a:ext cx="0"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6007596" y="4005064"/>
            <a:ext cx="0"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079604" y="3356992"/>
            <a:ext cx="0" cy="504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6439644" y="2924944"/>
            <a:ext cx="0"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631332" y="5229200"/>
            <a:ext cx="0" cy="1440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6511652" y="3573016"/>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7231732" y="3284984"/>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279404" y="4293096"/>
            <a:ext cx="10801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3631332" y="5157192"/>
            <a:ext cx="10801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503540" y="3356992"/>
            <a:ext cx="5040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6079604" y="3356992"/>
            <a:ext cx="10801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5935588" y="3501008"/>
            <a:ext cx="5040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4855468" y="5013176"/>
            <a:ext cx="8640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4063380" y="6093296"/>
            <a:ext cx="64807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4711452" y="5229200"/>
            <a:ext cx="1440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lstStyle/>
          <a:p>
            <a:r>
              <a:rPr lang="fr-FR" dirty="0"/>
              <a:t>La régression : cas particulier</a:t>
            </a:r>
          </a:p>
        </p:txBody>
      </p:sp>
      <p:sp>
        <p:nvSpPr>
          <p:cNvPr id="3" name="Espace réservé du contenu 2"/>
          <p:cNvSpPr>
            <a:spLocks noGrp="1"/>
          </p:cNvSpPr>
          <p:nvPr>
            <p:ph idx="1"/>
          </p:nvPr>
        </p:nvSpPr>
        <p:spPr/>
        <p:txBody>
          <a:bodyPr/>
          <a:lstStyle/>
          <a:p>
            <a:r>
              <a:rPr lang="fr-FR" dirty="0"/>
              <a:t>Condition technique : (0,0) seul point « certain »</a:t>
            </a:r>
          </a:p>
          <a:p>
            <a:pPr lvl="1"/>
            <a:r>
              <a:rPr lang="fr-FR" dirty="0"/>
              <a:t>Exemple : mesure de spectrophotométrie.</a:t>
            </a:r>
          </a:p>
          <a:p>
            <a:endParaRPr lang="fr-FR" dirty="0"/>
          </a:p>
          <a:p>
            <a:pPr>
              <a:buFont typeface="Wingdings"/>
              <a:buChar char="è"/>
            </a:pPr>
            <a:r>
              <a:rPr lang="fr-FR" dirty="0"/>
              <a:t>Régression : droite</a:t>
            </a:r>
          </a:p>
          <a:p>
            <a:pPr>
              <a:buNone/>
            </a:pPr>
            <a:r>
              <a:rPr lang="fr-FR" dirty="0"/>
              <a:t>d’équation : y = </a:t>
            </a:r>
            <a:r>
              <a:rPr lang="fr-FR" dirty="0" err="1"/>
              <a:t>ax</a:t>
            </a:r>
            <a:endParaRPr lang="fr-FR" dirty="0"/>
          </a:p>
          <a:p>
            <a:pPr>
              <a:buNone/>
            </a:pPr>
            <a:r>
              <a:rPr lang="fr-FR" dirty="0"/>
              <a:t>(un seul paramètre)</a:t>
            </a:r>
          </a:p>
          <a:p>
            <a:pPr>
              <a:buFont typeface="Wingdings"/>
              <a:buChar char="è"/>
            </a:pPr>
            <a:endParaRPr lang="fr-FR" dirty="0"/>
          </a:p>
        </p:txBody>
      </p:sp>
      <p:pic>
        <p:nvPicPr>
          <p:cNvPr id="3074" name="Picture 2"/>
          <p:cNvPicPr>
            <a:picLocks noChangeAspect="1" noChangeArrowheads="1"/>
          </p:cNvPicPr>
          <p:nvPr/>
        </p:nvPicPr>
        <p:blipFill>
          <a:blip r:embed="rId2" cstate="print"/>
          <a:srcRect l="24624" t="10454" r="28334" b="12766"/>
          <a:stretch>
            <a:fillRect/>
          </a:stretch>
        </p:blipFill>
        <p:spPr bwMode="auto">
          <a:xfrm>
            <a:off x="5115596" y="2636912"/>
            <a:ext cx="4599903" cy="4221088"/>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La régression : les points extrêmes</a:t>
            </a:r>
          </a:p>
        </p:txBody>
      </p:sp>
      <p:sp>
        <p:nvSpPr>
          <p:cNvPr id="3" name="Espace réservé du contenu 2"/>
          <p:cNvSpPr>
            <a:spLocks noGrp="1"/>
          </p:cNvSpPr>
          <p:nvPr>
            <p:ph idx="1"/>
          </p:nvPr>
        </p:nvSpPr>
        <p:spPr/>
        <p:txBody>
          <a:bodyPr>
            <a:normAutofit fontScale="92500" lnSpcReduction="20000"/>
          </a:bodyPr>
          <a:lstStyle/>
          <a:p>
            <a:r>
              <a:rPr lang="fr-FR" dirty="0"/>
              <a:t>Extrême sur Y : ordonnée très différente des autres points d’abscisse proche</a:t>
            </a:r>
          </a:p>
          <a:p>
            <a:pPr>
              <a:buFont typeface="Wingdings" pitchFamily="2" charset="2"/>
              <a:buChar char="è"/>
            </a:pPr>
            <a:r>
              <a:rPr lang="fr-FR" b="1" dirty="0"/>
              <a:t> Point non consistant</a:t>
            </a:r>
            <a:endParaRPr lang="fr-FR" dirty="0"/>
          </a:p>
          <a:p>
            <a:r>
              <a:rPr lang="fr-FR" dirty="0"/>
              <a:t>Extrême sur X : abscisse nettement plus petite ou plus grande que celle des autres points</a:t>
            </a:r>
          </a:p>
          <a:p>
            <a:pPr>
              <a:buFont typeface="Wingdings" pitchFamily="2" charset="2"/>
              <a:buChar char="è"/>
            </a:pPr>
            <a:r>
              <a:rPr lang="fr-FR" b="1" dirty="0"/>
              <a:t> Phénomène de levier</a:t>
            </a:r>
          </a:p>
          <a:p>
            <a:endParaRPr lang="fr-FR" dirty="0"/>
          </a:p>
          <a:p>
            <a:r>
              <a:rPr lang="fr-FR" dirty="0"/>
              <a:t>Un point est </a:t>
            </a:r>
            <a:r>
              <a:rPr lang="fr-FR" b="1" dirty="0"/>
              <a:t>influent</a:t>
            </a:r>
            <a:r>
              <a:rPr lang="fr-FR" dirty="0"/>
              <a:t> lorsque la régression pratiquée avec ou sans ce point conduit à des résultats très différents.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76672"/>
            <a:ext cx="9258300" cy="1143000"/>
          </a:xfrm>
        </p:spPr>
        <p:txBody>
          <a:bodyPr/>
          <a:lstStyle/>
          <a:p>
            <a:r>
              <a:rPr lang="fr-FR" dirty="0"/>
              <a:t>La régression : les points extrêmes</a:t>
            </a:r>
          </a:p>
        </p:txBody>
      </p:sp>
      <p:sp>
        <p:nvSpPr>
          <p:cNvPr id="3" name="Espace réservé du contenu 2"/>
          <p:cNvSpPr>
            <a:spLocks noGrp="1"/>
          </p:cNvSpPr>
          <p:nvPr>
            <p:ph idx="1"/>
          </p:nvPr>
        </p:nvSpPr>
        <p:spPr/>
        <p:txBody>
          <a:bodyPr/>
          <a:lstStyle/>
          <a:p>
            <a:r>
              <a:rPr lang="fr-FR" dirty="0">
                <a:solidFill>
                  <a:srgbClr val="0070C0"/>
                </a:solidFill>
              </a:rPr>
              <a:t>Tous les </a:t>
            </a:r>
            <a:r>
              <a:rPr lang="fr-FR" dirty="0" err="1">
                <a:solidFill>
                  <a:srgbClr val="0070C0"/>
                </a:solidFill>
              </a:rPr>
              <a:t>rugbymens</a:t>
            </a:r>
            <a:r>
              <a:rPr lang="fr-FR" dirty="0">
                <a:solidFill>
                  <a:srgbClr val="0070C0"/>
                </a:solidFill>
              </a:rPr>
              <a:t> : r² = 0,51</a:t>
            </a:r>
          </a:p>
          <a:p>
            <a:r>
              <a:rPr lang="fr-FR" dirty="0">
                <a:solidFill>
                  <a:srgbClr val="FF0000"/>
                </a:solidFill>
              </a:rPr>
              <a:t>Sans piliers et talonneurs : r² = 0,98</a:t>
            </a:r>
          </a:p>
        </p:txBody>
      </p:sp>
      <p:pic>
        <p:nvPicPr>
          <p:cNvPr id="4098" name="Picture 2"/>
          <p:cNvPicPr>
            <a:picLocks noChangeAspect="1" noChangeArrowheads="1"/>
          </p:cNvPicPr>
          <p:nvPr/>
        </p:nvPicPr>
        <p:blipFill>
          <a:blip r:embed="rId2" cstate="print"/>
          <a:srcRect l="25177" t="11438" r="25567" b="8829"/>
          <a:stretch>
            <a:fillRect/>
          </a:stretch>
        </p:blipFill>
        <p:spPr bwMode="auto">
          <a:xfrm>
            <a:off x="3055268" y="2663736"/>
            <a:ext cx="4608512" cy="4194264"/>
          </a:xfrm>
          <a:prstGeom prst="rect">
            <a:avLst/>
          </a:prstGeom>
          <a:noFill/>
          <a:ln w="9525">
            <a:noFill/>
            <a:miter lim="800000"/>
            <a:headEnd/>
            <a:tailEnd/>
          </a:ln>
        </p:spPr>
      </p:pic>
      <p:cxnSp>
        <p:nvCxnSpPr>
          <p:cNvPr id="6" name="Connecteur droit 5"/>
          <p:cNvCxnSpPr/>
          <p:nvPr/>
        </p:nvCxnSpPr>
        <p:spPr>
          <a:xfrm flipV="1">
            <a:off x="3631332" y="2924944"/>
            <a:ext cx="3960440" cy="28803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3919364" y="2924944"/>
            <a:ext cx="3600400" cy="33123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régression non linéaire</a:t>
            </a:r>
          </a:p>
        </p:txBody>
      </p:sp>
      <p:sp>
        <p:nvSpPr>
          <p:cNvPr id="4" name="Espace réservé du contenu 3"/>
          <p:cNvSpPr>
            <a:spLocks noGrp="1"/>
          </p:cNvSpPr>
          <p:nvPr>
            <p:ph sz="half" idx="1"/>
          </p:nvPr>
        </p:nvSpPr>
        <p:spPr/>
        <p:txBody>
          <a:bodyPr/>
          <a:lstStyle/>
          <a:p>
            <a:r>
              <a:rPr lang="fr-FR" dirty="0"/>
              <a:t>P = - 33,28 + 0,93 * taille</a:t>
            </a:r>
          </a:p>
        </p:txBody>
      </p:sp>
      <p:sp>
        <p:nvSpPr>
          <p:cNvPr id="5" name="Espace réservé du contenu 4"/>
          <p:cNvSpPr>
            <a:spLocks noGrp="1"/>
          </p:cNvSpPr>
          <p:nvPr>
            <p:ph sz="half" idx="2"/>
          </p:nvPr>
        </p:nvSpPr>
        <p:spPr>
          <a:xfrm>
            <a:off x="4855468" y="1600203"/>
            <a:ext cx="4968552" cy="5175186"/>
          </a:xfrm>
        </p:spPr>
        <p:txBody>
          <a:bodyPr/>
          <a:lstStyle/>
          <a:p>
            <a:r>
              <a:rPr lang="fr-FR" dirty="0"/>
              <a:t>P = 615,36 - 8,08 * taille + 0,06 * taille²</a:t>
            </a:r>
          </a:p>
        </p:txBody>
      </p:sp>
      <p:pic>
        <p:nvPicPr>
          <p:cNvPr id="5122" name="Picture 2"/>
          <p:cNvPicPr>
            <a:picLocks noChangeAspect="1" noChangeArrowheads="1"/>
          </p:cNvPicPr>
          <p:nvPr/>
        </p:nvPicPr>
        <p:blipFill>
          <a:blip r:embed="rId2" cstate="print"/>
          <a:srcRect l="26802" t="11438" r="25567" b="11947"/>
          <a:stretch>
            <a:fillRect/>
          </a:stretch>
        </p:blipFill>
        <p:spPr bwMode="auto">
          <a:xfrm>
            <a:off x="5351910" y="2492896"/>
            <a:ext cx="4299647" cy="388843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l="26756" t="12594" r="25095" b="10626"/>
          <a:stretch>
            <a:fillRect/>
          </a:stretch>
        </p:blipFill>
        <p:spPr bwMode="auto">
          <a:xfrm>
            <a:off x="582070" y="2420888"/>
            <a:ext cx="4417414" cy="3960440"/>
          </a:xfrm>
          <a:prstGeom prst="rect">
            <a:avLst/>
          </a:prstGeom>
          <a:noFill/>
          <a:ln w="9525">
            <a:noFill/>
            <a:miter lim="800000"/>
            <a:headEnd/>
            <a:tailEnd/>
          </a:ln>
        </p:spPr>
      </p:pic>
      <p:sp>
        <p:nvSpPr>
          <p:cNvPr id="8" name="ZoneTexte 7"/>
          <p:cNvSpPr txBox="1"/>
          <p:nvPr/>
        </p:nvSpPr>
        <p:spPr>
          <a:xfrm>
            <a:off x="6583660" y="6488668"/>
            <a:ext cx="2448272" cy="369332"/>
          </a:xfrm>
          <a:prstGeom prst="rect">
            <a:avLst/>
          </a:prstGeom>
          <a:noFill/>
        </p:spPr>
        <p:txBody>
          <a:bodyPr wrap="square" rtlCol="0">
            <a:spAutoFit/>
          </a:bodyPr>
          <a:lstStyle/>
          <a:p>
            <a:pPr algn="ctr"/>
            <a:r>
              <a:rPr lang="fr-FR" dirty="0"/>
              <a:t>Taille (cm)</a:t>
            </a:r>
          </a:p>
        </p:txBody>
      </p:sp>
      <p:sp>
        <p:nvSpPr>
          <p:cNvPr id="9" name="ZoneTexte 8"/>
          <p:cNvSpPr txBox="1"/>
          <p:nvPr/>
        </p:nvSpPr>
        <p:spPr>
          <a:xfrm>
            <a:off x="1759124" y="6488668"/>
            <a:ext cx="2448272" cy="369332"/>
          </a:xfrm>
          <a:prstGeom prst="rect">
            <a:avLst/>
          </a:prstGeom>
          <a:noFill/>
        </p:spPr>
        <p:txBody>
          <a:bodyPr wrap="square" rtlCol="0">
            <a:spAutoFit/>
          </a:bodyPr>
          <a:lstStyle/>
          <a:p>
            <a:pPr algn="ctr"/>
            <a:r>
              <a:rPr lang="fr-FR" dirty="0"/>
              <a:t>Taille (cm)</a:t>
            </a:r>
          </a:p>
        </p:txBody>
      </p:sp>
      <p:sp>
        <p:nvSpPr>
          <p:cNvPr id="10" name="ZoneTexte 9"/>
          <p:cNvSpPr txBox="1"/>
          <p:nvPr/>
        </p:nvSpPr>
        <p:spPr>
          <a:xfrm rot="16200000">
            <a:off x="2776282" y="4274756"/>
            <a:ext cx="4797150" cy="369332"/>
          </a:xfrm>
          <a:prstGeom prst="rect">
            <a:avLst/>
          </a:prstGeom>
          <a:noFill/>
        </p:spPr>
        <p:txBody>
          <a:bodyPr wrap="square" rtlCol="0">
            <a:spAutoFit/>
          </a:bodyPr>
          <a:lstStyle/>
          <a:p>
            <a:pPr algn="ctr"/>
            <a:r>
              <a:rPr lang="fr-FR" dirty="0"/>
              <a:t>Pression d’expiration maximal (cm(H</a:t>
            </a:r>
            <a:r>
              <a:rPr lang="fr-FR" baseline="-25000" dirty="0"/>
              <a:t>2</a:t>
            </a:r>
            <a:r>
              <a:rPr lang="fr-FR" dirty="0"/>
              <a:t>0))</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bivariée</a:t>
            </a:r>
          </a:p>
        </p:txBody>
      </p:sp>
      <p:sp>
        <p:nvSpPr>
          <p:cNvPr id="3" name="Sous-titre 2"/>
          <p:cNvSpPr>
            <a:spLocks noGrp="1"/>
          </p:cNvSpPr>
          <p:nvPr>
            <p:ph type="subTitle" idx="1"/>
          </p:nvPr>
        </p:nvSpPr>
        <p:spPr/>
        <p:txBody>
          <a:bodyPr/>
          <a:lstStyle/>
          <a:p>
            <a:r>
              <a:rPr lang="fr-FR" dirty="0"/>
              <a:t>Deux variables qualitatives</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46</a:t>
            </a:fld>
            <a:endParaRPr lang="fr-FR" sz="1000" dirty="0">
              <a:solidFill>
                <a:schemeClr val="tx1"/>
              </a:solidFill>
            </a:endParaRPr>
          </a:p>
        </p:txBody>
      </p:sp>
    </p:spTree>
    <p:extLst>
      <p:ext uri="{BB962C8B-B14F-4D97-AF65-F5344CB8AC3E}">
        <p14:creationId xmlns:p14="http://schemas.microsoft.com/office/powerpoint/2010/main" val="101376120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842F2-2AB6-A74B-8B14-C74DB2F4FDA4}"/>
              </a:ext>
            </a:extLst>
          </p:cNvPr>
          <p:cNvSpPr>
            <a:spLocks noGrp="1"/>
          </p:cNvSpPr>
          <p:nvPr>
            <p:ph type="title"/>
          </p:nvPr>
        </p:nvSpPr>
        <p:spPr>
          <a:xfrm>
            <a:off x="102940" y="557808"/>
            <a:ext cx="10009112" cy="1143000"/>
          </a:xfrm>
        </p:spPr>
        <p:txBody>
          <a:bodyPr>
            <a:normAutofit fontScale="90000"/>
          </a:bodyPr>
          <a:lstStyle/>
          <a:p>
            <a:r>
              <a:rPr lang="fr-FR" dirty="0"/>
              <a:t>Corrélation entre deux variables qualitatives</a:t>
            </a:r>
          </a:p>
        </p:txBody>
      </p:sp>
      <p:sp>
        <p:nvSpPr>
          <p:cNvPr id="3" name="Espace réservé du contenu 2">
            <a:extLst>
              <a:ext uri="{FF2B5EF4-FFF2-40B4-BE49-F238E27FC236}">
                <a16:creationId xmlns:a16="http://schemas.microsoft.com/office/drawing/2014/main" id="{0A03E1CC-912B-B1BD-BB32-7C4959F8ED97}"/>
              </a:ext>
            </a:extLst>
          </p:cNvPr>
          <p:cNvSpPr>
            <a:spLocks noGrp="1"/>
          </p:cNvSpPr>
          <p:nvPr>
            <p:ph idx="1"/>
          </p:nvPr>
        </p:nvSpPr>
        <p:spPr/>
        <p:txBody>
          <a:bodyPr/>
          <a:lstStyle/>
          <a:p>
            <a:r>
              <a:rPr lang="fr-FR" dirty="0"/>
              <a:t>Deux variables qualitatives sont corrélées = un des groupes créé par l’intersections est sur ou sous représenté par rapport aux autres</a:t>
            </a:r>
          </a:p>
        </p:txBody>
      </p:sp>
      <p:graphicFrame>
        <p:nvGraphicFramePr>
          <p:cNvPr id="4" name="Tableau 4">
            <a:extLst>
              <a:ext uri="{FF2B5EF4-FFF2-40B4-BE49-F238E27FC236}">
                <a16:creationId xmlns:a16="http://schemas.microsoft.com/office/drawing/2014/main" id="{451D6BB2-9B9F-A873-EDA5-EF4441E8D2B0}"/>
              </a:ext>
            </a:extLst>
          </p:cNvPr>
          <p:cNvGraphicFramePr>
            <a:graphicFrameLocks noGrp="1"/>
          </p:cNvGraphicFramePr>
          <p:nvPr/>
        </p:nvGraphicFramePr>
        <p:xfrm>
          <a:off x="3091272" y="3455167"/>
          <a:ext cx="4104456" cy="2304255"/>
        </p:xfrm>
        <a:graphic>
          <a:graphicData uri="http://schemas.openxmlformats.org/drawingml/2006/table">
            <a:tbl>
              <a:tblPr firstRow="1" bandRow="1">
                <a:tableStyleId>{5940675A-B579-460E-94D1-54222C63F5DA}</a:tableStyleId>
              </a:tblPr>
              <a:tblGrid>
                <a:gridCol w="1368152">
                  <a:extLst>
                    <a:ext uri="{9D8B030D-6E8A-4147-A177-3AD203B41FA5}">
                      <a16:colId xmlns:a16="http://schemas.microsoft.com/office/drawing/2014/main" val="550950223"/>
                    </a:ext>
                  </a:extLst>
                </a:gridCol>
                <a:gridCol w="1368152">
                  <a:extLst>
                    <a:ext uri="{9D8B030D-6E8A-4147-A177-3AD203B41FA5}">
                      <a16:colId xmlns:a16="http://schemas.microsoft.com/office/drawing/2014/main" val="1606950173"/>
                    </a:ext>
                  </a:extLst>
                </a:gridCol>
                <a:gridCol w="1368152">
                  <a:extLst>
                    <a:ext uri="{9D8B030D-6E8A-4147-A177-3AD203B41FA5}">
                      <a16:colId xmlns:a16="http://schemas.microsoft.com/office/drawing/2014/main" val="1418980245"/>
                    </a:ext>
                  </a:extLst>
                </a:gridCol>
              </a:tblGrid>
              <a:tr h="768085">
                <a:tc>
                  <a:txBody>
                    <a:bodyPr/>
                    <a:lstStyle/>
                    <a:p>
                      <a:endParaRPr lang="fr-FR" dirty="0"/>
                    </a:p>
                  </a:txBody>
                  <a:tcPr/>
                </a:tc>
                <a:tc>
                  <a:txBody>
                    <a:bodyPr/>
                    <a:lstStyle/>
                    <a:p>
                      <a:r>
                        <a:rPr lang="fr-FR" dirty="0"/>
                        <a:t>Modalité A</a:t>
                      </a:r>
                    </a:p>
                  </a:txBody>
                  <a:tcPr/>
                </a:tc>
                <a:tc>
                  <a:txBody>
                    <a:bodyPr/>
                    <a:lstStyle/>
                    <a:p>
                      <a:r>
                        <a:rPr lang="fr-FR" dirty="0"/>
                        <a:t>Modalité B</a:t>
                      </a:r>
                    </a:p>
                  </a:txBody>
                  <a:tcPr/>
                </a:tc>
                <a:extLst>
                  <a:ext uri="{0D108BD9-81ED-4DB2-BD59-A6C34878D82A}">
                    <a16:rowId xmlns:a16="http://schemas.microsoft.com/office/drawing/2014/main" val="1768942654"/>
                  </a:ext>
                </a:extLst>
              </a:tr>
              <a:tr h="768085">
                <a:tc>
                  <a:txBody>
                    <a:bodyPr/>
                    <a:lstStyle/>
                    <a:p>
                      <a:r>
                        <a:rPr lang="fr-FR" dirty="0"/>
                        <a:t>Modalité 1</a:t>
                      </a:r>
                    </a:p>
                  </a:txBody>
                  <a:tcPr/>
                </a:tc>
                <a:tc>
                  <a:txBody>
                    <a:bodyPr/>
                    <a:lstStyle/>
                    <a:p>
                      <a:r>
                        <a:rPr lang="fr-FR" dirty="0"/>
                        <a:t>30</a:t>
                      </a:r>
                    </a:p>
                  </a:txBody>
                  <a:tcPr/>
                </a:tc>
                <a:tc>
                  <a:txBody>
                    <a:bodyPr/>
                    <a:lstStyle/>
                    <a:p>
                      <a:r>
                        <a:rPr lang="fr-FR" dirty="0"/>
                        <a:t>12</a:t>
                      </a:r>
                    </a:p>
                  </a:txBody>
                  <a:tcPr/>
                </a:tc>
                <a:extLst>
                  <a:ext uri="{0D108BD9-81ED-4DB2-BD59-A6C34878D82A}">
                    <a16:rowId xmlns:a16="http://schemas.microsoft.com/office/drawing/2014/main" val="3556857968"/>
                  </a:ext>
                </a:extLst>
              </a:tr>
              <a:tr h="768085">
                <a:tc>
                  <a:txBody>
                    <a:bodyPr/>
                    <a:lstStyle/>
                    <a:p>
                      <a:r>
                        <a:rPr lang="fr-FR" dirty="0"/>
                        <a:t>Modalité 2</a:t>
                      </a:r>
                    </a:p>
                  </a:txBody>
                  <a:tcPr/>
                </a:tc>
                <a:tc>
                  <a:txBody>
                    <a:bodyPr/>
                    <a:lstStyle/>
                    <a:p>
                      <a:r>
                        <a:rPr lang="fr-FR" dirty="0"/>
                        <a:t>15</a:t>
                      </a:r>
                    </a:p>
                  </a:txBody>
                  <a:tcPr/>
                </a:tc>
                <a:tc>
                  <a:txBody>
                    <a:bodyPr/>
                    <a:lstStyle/>
                    <a:p>
                      <a:r>
                        <a:rPr lang="fr-FR" dirty="0"/>
                        <a:t>14</a:t>
                      </a:r>
                    </a:p>
                  </a:txBody>
                  <a:tcPr/>
                </a:tc>
                <a:extLst>
                  <a:ext uri="{0D108BD9-81ED-4DB2-BD59-A6C34878D82A}">
                    <a16:rowId xmlns:a16="http://schemas.microsoft.com/office/drawing/2014/main" val="2542140923"/>
                  </a:ext>
                </a:extLst>
              </a:tr>
            </a:tbl>
          </a:graphicData>
        </a:graphic>
      </p:graphicFrame>
      <p:sp>
        <p:nvSpPr>
          <p:cNvPr id="7" name="ZoneTexte 6">
            <a:extLst>
              <a:ext uri="{FF2B5EF4-FFF2-40B4-BE49-F238E27FC236}">
                <a16:creationId xmlns:a16="http://schemas.microsoft.com/office/drawing/2014/main" id="{79EDAEC3-91EF-5CEF-D99D-860FE2110FAD}"/>
              </a:ext>
            </a:extLst>
          </p:cNvPr>
          <p:cNvSpPr txBox="1"/>
          <p:nvPr/>
        </p:nvSpPr>
        <p:spPr>
          <a:xfrm>
            <a:off x="2731232" y="5970751"/>
            <a:ext cx="4824536" cy="369332"/>
          </a:xfrm>
          <a:prstGeom prst="rect">
            <a:avLst/>
          </a:prstGeom>
          <a:noFill/>
        </p:spPr>
        <p:txBody>
          <a:bodyPr wrap="square" rtlCol="0">
            <a:spAutoFit/>
          </a:bodyPr>
          <a:lstStyle/>
          <a:p>
            <a:pPr algn="ctr"/>
            <a:r>
              <a:rPr lang="fr-FR" dirty="0"/>
              <a:t>Exemple d’un tableau de contingence</a:t>
            </a:r>
          </a:p>
        </p:txBody>
      </p:sp>
    </p:spTree>
    <p:extLst>
      <p:ext uri="{BB962C8B-B14F-4D97-AF65-F5344CB8AC3E}">
        <p14:creationId xmlns:p14="http://schemas.microsoft.com/office/powerpoint/2010/main" val="428675824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F59EF1-FFC1-4D0C-7248-9EEA48E4E9C9}"/>
              </a:ext>
            </a:extLst>
          </p:cNvPr>
          <p:cNvSpPr>
            <a:spLocks noGrp="1"/>
          </p:cNvSpPr>
          <p:nvPr>
            <p:ph type="title"/>
          </p:nvPr>
        </p:nvSpPr>
        <p:spPr/>
        <p:txBody>
          <a:bodyPr/>
          <a:lstStyle/>
          <a:p>
            <a:r>
              <a:rPr lang="fr-FR" dirty="0"/>
              <a:t>Visualisation</a:t>
            </a:r>
          </a:p>
        </p:txBody>
      </p:sp>
      <p:sp>
        <p:nvSpPr>
          <p:cNvPr id="12" name="Espace réservé du contenu 11">
            <a:extLst>
              <a:ext uri="{FF2B5EF4-FFF2-40B4-BE49-F238E27FC236}">
                <a16:creationId xmlns:a16="http://schemas.microsoft.com/office/drawing/2014/main" id="{C4C71B8A-95A2-B3D9-F0D8-0850E2EEB0D0}"/>
              </a:ext>
            </a:extLst>
          </p:cNvPr>
          <p:cNvSpPr>
            <a:spLocks noGrp="1"/>
          </p:cNvSpPr>
          <p:nvPr>
            <p:ph sz="half" idx="1"/>
          </p:nvPr>
        </p:nvSpPr>
        <p:spPr/>
        <p:txBody>
          <a:bodyPr/>
          <a:lstStyle/>
          <a:p>
            <a:pPr marL="109728" indent="0">
              <a:buNone/>
            </a:pPr>
            <a:r>
              <a:rPr lang="fr-FR" dirty="0"/>
              <a:t>Carte des points chauds (</a:t>
            </a:r>
            <a:r>
              <a:rPr lang="fr-FR" dirty="0" err="1"/>
              <a:t>heat</a:t>
            </a:r>
            <a:r>
              <a:rPr lang="fr-FR" dirty="0"/>
              <a:t> </a:t>
            </a:r>
            <a:r>
              <a:rPr lang="fr-FR" dirty="0" err="1"/>
              <a:t>map</a:t>
            </a:r>
            <a:r>
              <a:rPr lang="fr-FR" dirty="0"/>
              <a:t>) ou </a:t>
            </a:r>
            <a:r>
              <a:rPr lang="fr-FR" dirty="0" err="1"/>
              <a:t>gauffre</a:t>
            </a:r>
            <a:endParaRPr lang="fr-FR" dirty="0"/>
          </a:p>
        </p:txBody>
      </p:sp>
      <p:sp>
        <p:nvSpPr>
          <p:cNvPr id="13" name="Espace réservé du contenu 12">
            <a:extLst>
              <a:ext uri="{FF2B5EF4-FFF2-40B4-BE49-F238E27FC236}">
                <a16:creationId xmlns:a16="http://schemas.microsoft.com/office/drawing/2014/main" id="{12E415C3-4F88-28A8-B0C9-CC2610AF97B0}"/>
              </a:ext>
            </a:extLst>
          </p:cNvPr>
          <p:cNvSpPr>
            <a:spLocks noGrp="1"/>
          </p:cNvSpPr>
          <p:nvPr>
            <p:ph sz="half" idx="2"/>
          </p:nvPr>
        </p:nvSpPr>
        <p:spPr/>
        <p:txBody>
          <a:bodyPr/>
          <a:lstStyle/>
          <a:p>
            <a:pPr marL="109728" indent="0">
              <a:buNone/>
            </a:pPr>
            <a:r>
              <a:rPr lang="fr-FR" dirty="0"/>
              <a:t>Diagramme de </a:t>
            </a:r>
            <a:r>
              <a:rPr lang="fr-FR" dirty="0" err="1"/>
              <a:t>Venn</a:t>
            </a:r>
            <a:endParaRPr lang="fr-FR" dirty="0"/>
          </a:p>
        </p:txBody>
      </p:sp>
      <p:pic>
        <p:nvPicPr>
          <p:cNvPr id="1026" name="Picture 2">
            <a:extLst>
              <a:ext uri="{FF2B5EF4-FFF2-40B4-BE49-F238E27FC236}">
                <a16:creationId xmlns:a16="http://schemas.microsoft.com/office/drawing/2014/main" id="{D80367B5-1411-3442-9617-20E4512E4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572" y="2492896"/>
            <a:ext cx="3672408" cy="367240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0A791B3F-0FF1-6B6D-13E5-F510200A9CE3}"/>
              </a:ext>
            </a:extLst>
          </p:cNvPr>
          <p:cNvPicPr>
            <a:picLocks noChangeAspect="1"/>
          </p:cNvPicPr>
          <p:nvPr/>
        </p:nvPicPr>
        <p:blipFill>
          <a:blip r:embed="rId3"/>
          <a:stretch>
            <a:fillRect/>
          </a:stretch>
        </p:blipFill>
        <p:spPr>
          <a:xfrm>
            <a:off x="143508" y="2636912"/>
            <a:ext cx="4804543" cy="4094237"/>
          </a:xfrm>
          <a:prstGeom prst="rect">
            <a:avLst/>
          </a:prstGeom>
        </p:spPr>
      </p:pic>
    </p:spTree>
    <p:extLst>
      <p:ext uri="{BB962C8B-B14F-4D97-AF65-F5344CB8AC3E}">
        <p14:creationId xmlns:p14="http://schemas.microsoft.com/office/powerpoint/2010/main" val="100529642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bivariée</a:t>
            </a:r>
          </a:p>
        </p:txBody>
      </p:sp>
      <p:sp>
        <p:nvSpPr>
          <p:cNvPr id="3" name="Sous-titre 2"/>
          <p:cNvSpPr>
            <a:spLocks noGrp="1"/>
          </p:cNvSpPr>
          <p:nvPr>
            <p:ph type="subTitle" idx="1"/>
          </p:nvPr>
        </p:nvSpPr>
        <p:spPr>
          <a:xfrm>
            <a:off x="1363055" y="3933056"/>
            <a:ext cx="7560890" cy="1752600"/>
          </a:xfrm>
        </p:spPr>
        <p:txBody>
          <a:bodyPr/>
          <a:lstStyle/>
          <a:p>
            <a:r>
              <a:rPr lang="fr-FR" dirty="0"/>
              <a:t>Une variable qualitative et une quantitative</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49</a:t>
            </a:fld>
            <a:endParaRPr lang="fr-FR" sz="1000" dirty="0">
              <a:solidFill>
                <a:schemeClr val="tx1"/>
              </a:solidFill>
            </a:endParaRPr>
          </a:p>
        </p:txBody>
      </p:sp>
    </p:spTree>
    <p:extLst>
      <p:ext uri="{BB962C8B-B14F-4D97-AF65-F5344CB8AC3E}">
        <p14:creationId xmlns:p14="http://schemas.microsoft.com/office/powerpoint/2010/main" val="38055028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R ?</a:t>
            </a:r>
          </a:p>
        </p:txBody>
      </p:sp>
      <p:sp>
        <p:nvSpPr>
          <p:cNvPr id="3" name="Espace réservé du contenu 2"/>
          <p:cNvSpPr>
            <a:spLocks noGrp="1"/>
          </p:cNvSpPr>
          <p:nvPr>
            <p:ph idx="1"/>
          </p:nvPr>
        </p:nvSpPr>
        <p:spPr/>
        <p:txBody>
          <a:bodyPr/>
          <a:lstStyle/>
          <a:p>
            <a:r>
              <a:rPr lang="fr-FR" dirty="0"/>
              <a:t>Open-source (gratuit)</a:t>
            </a:r>
          </a:p>
          <a:p>
            <a:r>
              <a:rPr lang="fr-FR" dirty="0"/>
              <a:t>Créé par et pour les </a:t>
            </a:r>
            <a:r>
              <a:rPr lang="fr-FR" dirty="0" err="1"/>
              <a:t>statisticien.ne.s</a:t>
            </a:r>
            <a:endParaRPr lang="fr-FR" dirty="0"/>
          </a:p>
          <a:p>
            <a:r>
              <a:rPr lang="fr-FR" dirty="0"/>
              <a:t>Langage spécialisé dans l’exploration et l’analyse de données</a:t>
            </a:r>
          </a:p>
          <a:p>
            <a:r>
              <a:rPr lang="fr-FR" dirty="0"/>
              <a:t>Couramment utilisé dans les laboratoires et centres de recherches et les administrations</a:t>
            </a:r>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5</a:t>
            </a:fld>
            <a:endParaRPr lang="fr-FR" sz="1000" dirty="0">
              <a:solidFill>
                <a:schemeClr val="tx1"/>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B41C876-835D-4A5B-42A6-FD713E6A2520}"/>
              </a:ext>
            </a:extLst>
          </p:cNvPr>
          <p:cNvSpPr>
            <a:spLocks noGrp="1"/>
          </p:cNvSpPr>
          <p:nvPr>
            <p:ph type="title"/>
          </p:nvPr>
        </p:nvSpPr>
        <p:spPr>
          <a:xfrm>
            <a:off x="514350" y="557808"/>
            <a:ext cx="9258300" cy="1143000"/>
          </a:xfrm>
        </p:spPr>
        <p:txBody>
          <a:bodyPr/>
          <a:lstStyle/>
          <a:p>
            <a:r>
              <a:rPr lang="fr-FR" dirty="0"/>
              <a:t>Différence entre les groupes</a:t>
            </a:r>
          </a:p>
        </p:txBody>
      </p:sp>
      <p:sp>
        <p:nvSpPr>
          <p:cNvPr id="5" name="Espace réservé du contenu 4">
            <a:extLst>
              <a:ext uri="{FF2B5EF4-FFF2-40B4-BE49-F238E27FC236}">
                <a16:creationId xmlns:a16="http://schemas.microsoft.com/office/drawing/2014/main" id="{76CEB5DA-5308-DA9F-A16F-E8918D3DFCC9}"/>
              </a:ext>
            </a:extLst>
          </p:cNvPr>
          <p:cNvSpPr>
            <a:spLocks noGrp="1"/>
          </p:cNvSpPr>
          <p:nvPr>
            <p:ph idx="1"/>
          </p:nvPr>
        </p:nvSpPr>
        <p:spPr/>
        <p:txBody>
          <a:bodyPr/>
          <a:lstStyle/>
          <a:p>
            <a:pPr marL="0" indent="0">
              <a:buNone/>
            </a:pPr>
            <a:r>
              <a:rPr lang="fr-FR" dirty="0"/>
              <a:t>L’analyse descriptives bivariées entre une variables qualitative et une quantitative revient à cherche si un des groupes est différents des autres</a:t>
            </a:r>
          </a:p>
        </p:txBody>
      </p:sp>
      <p:pic>
        <p:nvPicPr>
          <p:cNvPr id="3" name="Image 2">
            <a:extLst>
              <a:ext uri="{FF2B5EF4-FFF2-40B4-BE49-F238E27FC236}">
                <a16:creationId xmlns:a16="http://schemas.microsoft.com/office/drawing/2014/main" id="{9986A2C5-8A3E-9D3D-A910-6CF5274A62BC}"/>
              </a:ext>
            </a:extLst>
          </p:cNvPr>
          <p:cNvPicPr>
            <a:picLocks noChangeAspect="1"/>
          </p:cNvPicPr>
          <p:nvPr/>
        </p:nvPicPr>
        <p:blipFill>
          <a:blip r:embed="rId2"/>
          <a:stretch>
            <a:fillRect/>
          </a:stretch>
        </p:blipFill>
        <p:spPr>
          <a:xfrm>
            <a:off x="3091272" y="3140968"/>
            <a:ext cx="4104456" cy="3599922"/>
          </a:xfrm>
          <a:prstGeom prst="rect">
            <a:avLst/>
          </a:prstGeom>
        </p:spPr>
      </p:pic>
    </p:spTree>
    <p:extLst>
      <p:ext uri="{BB962C8B-B14F-4D97-AF65-F5344CB8AC3E}">
        <p14:creationId xmlns:p14="http://schemas.microsoft.com/office/powerpoint/2010/main" val="117377290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3813" y="3068961"/>
            <a:ext cx="7772400" cy="1362075"/>
          </a:xfrm>
        </p:spPr>
        <p:txBody>
          <a:bodyPr>
            <a:normAutofit fontScale="90000"/>
          </a:bodyPr>
          <a:lstStyle/>
          <a:p>
            <a:r>
              <a:rPr lang="fr-FR" dirty="0"/>
              <a:t>Test paramétrique :</a:t>
            </a:r>
            <a:br>
              <a:rPr lang="fr-FR" dirty="0"/>
            </a:br>
            <a:br>
              <a:rPr lang="fr-FR" dirty="0"/>
            </a:br>
            <a:r>
              <a:rPr lang="fr-FR" dirty="0"/>
              <a:t>L’ANOVA</a:t>
            </a:r>
            <a:br>
              <a:rPr lang="fr-FR" dirty="0"/>
            </a:br>
            <a:r>
              <a:rPr lang="fr-FR" dirty="0"/>
              <a:t>(Analyse de variances)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ANOVA : conditions</a:t>
            </a:r>
          </a:p>
        </p:txBody>
      </p:sp>
      <p:sp>
        <p:nvSpPr>
          <p:cNvPr id="5" name="Espace réservé du contenu 4"/>
          <p:cNvSpPr>
            <a:spLocks noGrp="1"/>
          </p:cNvSpPr>
          <p:nvPr>
            <p:ph idx="1"/>
          </p:nvPr>
        </p:nvSpPr>
        <p:spPr/>
        <p:txBody>
          <a:bodyPr>
            <a:normAutofit fontScale="92500" lnSpcReduction="10000"/>
          </a:bodyPr>
          <a:lstStyle/>
          <a:p>
            <a:r>
              <a:rPr lang="fr-FR" dirty="0" err="1"/>
              <a:t>Analysis</a:t>
            </a:r>
            <a:r>
              <a:rPr lang="fr-FR" dirty="0"/>
              <a:t> Of Variance</a:t>
            </a:r>
          </a:p>
          <a:p>
            <a:r>
              <a:rPr lang="fr-FR" dirty="0"/>
              <a:t>Test si trois échantillons ou plus sont issus d’une même population (même moyenne)</a:t>
            </a:r>
          </a:p>
          <a:p>
            <a:endParaRPr lang="fr-FR" dirty="0"/>
          </a:p>
          <a:p>
            <a:r>
              <a:rPr lang="fr-FR" dirty="0"/>
              <a:t>Conditions :</a:t>
            </a:r>
          </a:p>
          <a:p>
            <a:pPr lvl="1"/>
            <a:r>
              <a:rPr lang="fr-FR" dirty="0"/>
              <a:t>Échantillonnage aléatoire</a:t>
            </a:r>
          </a:p>
          <a:p>
            <a:pPr lvl="1"/>
            <a:r>
              <a:rPr lang="fr-FR" dirty="0"/>
              <a:t>Indépendance des groupes</a:t>
            </a:r>
          </a:p>
          <a:p>
            <a:pPr lvl="1"/>
            <a:r>
              <a:rPr lang="fr-FR" dirty="0"/>
              <a:t>Normalité des données au sein de chaque groupe (ou approximation par une loi normale si n &gt; 30)</a:t>
            </a:r>
          </a:p>
          <a:p>
            <a:pPr lvl="1"/>
            <a:r>
              <a:rPr lang="fr-FR" dirty="0"/>
              <a:t>Égalité des variances entre les groupes</a:t>
            </a:r>
          </a:p>
          <a:p>
            <a:endParaRPr lang="fr-FR"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principe</a:t>
            </a:r>
          </a:p>
        </p:txBody>
      </p:sp>
      <p:sp>
        <p:nvSpPr>
          <p:cNvPr id="3" name="Espace réservé du contenu 2"/>
          <p:cNvSpPr>
            <a:spLocks noGrp="1"/>
          </p:cNvSpPr>
          <p:nvPr>
            <p:ph idx="1"/>
          </p:nvPr>
        </p:nvSpPr>
        <p:spPr/>
        <p:txBody>
          <a:bodyPr/>
          <a:lstStyle/>
          <a:p>
            <a:pPr>
              <a:buNone/>
            </a:pPr>
            <a:r>
              <a:rPr lang="fr-FR" dirty="0"/>
              <a:t>Groupe : variable qualitative</a:t>
            </a:r>
          </a:p>
        </p:txBody>
      </p:sp>
      <p:pic>
        <p:nvPicPr>
          <p:cNvPr id="4" name="Picture 2" descr="Figure 38Â : ExpÃ©riences avec plusieurs Ã©chantillons"/>
          <p:cNvPicPr>
            <a:picLocks noChangeAspect="1" noChangeArrowheads="1"/>
          </p:cNvPicPr>
          <p:nvPr/>
        </p:nvPicPr>
        <p:blipFill>
          <a:blip r:embed="rId2" cstate="print"/>
          <a:srcRect/>
          <a:stretch>
            <a:fillRect/>
          </a:stretch>
        </p:blipFill>
        <p:spPr bwMode="auto">
          <a:xfrm>
            <a:off x="895028" y="2276873"/>
            <a:ext cx="6057900" cy="4591051"/>
          </a:xfrm>
          <a:prstGeom prst="rect">
            <a:avLst/>
          </a:prstGeom>
          <a:noFill/>
        </p:spPr>
      </p:pic>
      <p:graphicFrame>
        <p:nvGraphicFramePr>
          <p:cNvPr id="5" name="Tableau 4"/>
          <p:cNvGraphicFramePr>
            <a:graphicFrameLocks noGrp="1"/>
          </p:cNvGraphicFramePr>
          <p:nvPr/>
        </p:nvGraphicFramePr>
        <p:xfrm>
          <a:off x="7157738" y="546902"/>
          <a:ext cx="2522266" cy="6266475"/>
        </p:xfrm>
        <a:graphic>
          <a:graphicData uri="http://schemas.openxmlformats.org/drawingml/2006/table">
            <a:tbl>
              <a:tblPr/>
              <a:tblGrid>
                <a:gridCol w="1633210">
                  <a:extLst>
                    <a:ext uri="{9D8B030D-6E8A-4147-A177-3AD203B41FA5}">
                      <a16:colId xmlns:a16="http://schemas.microsoft.com/office/drawing/2014/main" val="20000"/>
                    </a:ext>
                  </a:extLst>
                </a:gridCol>
                <a:gridCol w="889056">
                  <a:extLst>
                    <a:ext uri="{9D8B030D-6E8A-4147-A177-3AD203B41FA5}">
                      <a16:colId xmlns:a16="http://schemas.microsoft.com/office/drawing/2014/main" val="20001"/>
                    </a:ext>
                  </a:extLst>
                </a:gridCol>
              </a:tblGrid>
              <a:tr h="247779">
                <a:tc>
                  <a:txBody>
                    <a:bodyPr/>
                    <a:lstStyle/>
                    <a:p>
                      <a:pPr algn="ctr" fontAlgn="b"/>
                      <a:r>
                        <a:rPr lang="fr-FR" sz="1600" b="0" i="0" u="none" strike="noStrike" dirty="0">
                          <a:solidFill>
                            <a:srgbClr val="000000"/>
                          </a:solidFill>
                          <a:latin typeface="Arial" pitchFamily="34" charset="0"/>
                          <a:cs typeface="Arial" pitchFamily="34" charset="0"/>
                        </a:rPr>
                        <a:t>Variable réponse</a:t>
                      </a: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600" b="0" i="0" u="none" strike="noStrike" dirty="0">
                          <a:solidFill>
                            <a:srgbClr val="000000"/>
                          </a:solidFill>
                          <a:latin typeface="Arial" pitchFamily="34" charset="0"/>
                          <a:cs typeface="Arial" pitchFamily="34" charset="0"/>
                        </a:rPr>
                        <a:t>Groupe</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1</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2</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3</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4</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5</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6</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7</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8</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47779">
                <a:tc>
                  <a:txBody>
                    <a:bodyPr/>
                    <a:lstStyle/>
                    <a:p>
                      <a:pPr algn="ctr" fontAlgn="b"/>
                      <a:r>
                        <a:rPr lang="fr-FR" sz="1600" b="0" i="0" u="none" strike="noStrike" dirty="0">
                          <a:solidFill>
                            <a:srgbClr val="FF0000"/>
                          </a:solidFill>
                          <a:latin typeface="Arial" pitchFamily="34" charset="0"/>
                          <a:cs typeface="Arial" pitchFamily="34" charset="0"/>
                        </a:rPr>
                        <a:t>y</a:t>
                      </a:r>
                      <a:r>
                        <a:rPr lang="fr-FR" sz="1600" b="0" i="0" u="none" strike="noStrike" baseline="-25000" dirty="0">
                          <a:solidFill>
                            <a:srgbClr val="FF0000"/>
                          </a:solidFill>
                          <a:latin typeface="Arial" pitchFamily="34" charset="0"/>
                          <a:cs typeface="Arial" pitchFamily="34" charset="0"/>
                        </a:rPr>
                        <a:t>9</a:t>
                      </a:r>
                      <a:endParaRPr lang="fr-FR" sz="1600" b="0" i="0" u="none" strike="noStrike" dirty="0">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47779">
                <a:tc>
                  <a:txBody>
                    <a:bodyPr/>
                    <a:lstStyle/>
                    <a:p>
                      <a:pPr algn="ctr" fontAlgn="b"/>
                      <a:r>
                        <a:rPr lang="fr-FR" sz="1600" b="0" i="0" u="none" strike="noStrike" dirty="0">
                          <a:solidFill>
                            <a:srgbClr val="FF0000"/>
                          </a:solidFill>
                          <a:latin typeface="Arial" pitchFamily="34" charset="0"/>
                          <a:cs typeface="Arial" pitchFamily="34" charset="0"/>
                        </a:rPr>
                        <a:t>y</a:t>
                      </a:r>
                      <a:r>
                        <a:rPr lang="fr-FR" sz="1600" b="0" i="0" u="none" strike="noStrike" baseline="-25000" dirty="0">
                          <a:solidFill>
                            <a:srgbClr val="FF0000"/>
                          </a:solidFill>
                          <a:latin typeface="Arial" pitchFamily="34" charset="0"/>
                          <a:cs typeface="Arial" pitchFamily="34" charset="0"/>
                        </a:rPr>
                        <a:t>10</a:t>
                      </a:r>
                      <a:endParaRPr lang="fr-FR" sz="1600" b="0" i="0" u="none" strike="noStrike" dirty="0">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11</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12</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13</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14</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15</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16</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17</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18</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19</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20</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21</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22</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23</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247779">
                <a:tc>
                  <a:txBody>
                    <a:bodyPr/>
                    <a:lstStyle/>
                    <a:p>
                      <a:pPr algn="ctr" fontAlgn="b"/>
                      <a:r>
                        <a:rPr lang="fr-FR" sz="1600" b="0" i="0" u="none" strike="noStrike" dirty="0">
                          <a:solidFill>
                            <a:srgbClr val="00B050"/>
                          </a:solidFill>
                          <a:latin typeface="Arial" pitchFamily="34" charset="0"/>
                          <a:cs typeface="Arial" pitchFamily="34" charset="0"/>
                        </a:rPr>
                        <a:t>y</a:t>
                      </a:r>
                      <a:r>
                        <a:rPr lang="fr-FR" sz="1600" b="0" i="0" u="none" strike="noStrike" baseline="-25000" dirty="0">
                          <a:solidFill>
                            <a:srgbClr val="00B050"/>
                          </a:solidFill>
                          <a:latin typeface="Arial" pitchFamily="34" charset="0"/>
                          <a:cs typeface="Arial" pitchFamily="34" charset="0"/>
                        </a:rPr>
                        <a:t>24</a:t>
                      </a:r>
                      <a:endParaRPr lang="fr-FR" sz="1600" b="0" i="0" u="none" strike="noStrike" dirty="0">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6" name="ZoneTexte 5"/>
          <p:cNvSpPr txBox="1"/>
          <p:nvPr/>
        </p:nvSpPr>
        <p:spPr>
          <a:xfrm>
            <a:off x="571500" y="3779748"/>
            <a:ext cx="2123728" cy="369332"/>
          </a:xfrm>
          <a:prstGeom prst="rect">
            <a:avLst/>
          </a:prstGeom>
          <a:noFill/>
        </p:spPr>
        <p:txBody>
          <a:bodyPr wrap="square" rtlCol="0">
            <a:spAutoFit/>
          </a:bodyPr>
          <a:lstStyle/>
          <a:p>
            <a:pPr algn="r"/>
            <a:r>
              <a:rPr lang="fr-FR" dirty="0"/>
              <a:t>Moyenne générale</a:t>
            </a:r>
          </a:p>
        </p:txBody>
      </p:sp>
      <p:cxnSp>
        <p:nvCxnSpPr>
          <p:cNvPr id="8" name="Connecteur droit avec flèche 7"/>
          <p:cNvCxnSpPr>
            <a:stCxn id="6" idx="3"/>
          </p:cNvCxnSpPr>
          <p:nvPr/>
        </p:nvCxnSpPr>
        <p:spPr>
          <a:xfrm>
            <a:off x="2695228" y="3964414"/>
            <a:ext cx="1152128" cy="472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gure 40Â : Effet du facteur Ã©tudiÃ© sur les moyennes des Ã©chantillons par rapport Ã  la moyenne gÃ©nÃ©rale"/>
          <p:cNvPicPr>
            <a:picLocks noChangeAspect="1" noChangeArrowheads="1"/>
          </p:cNvPicPr>
          <p:nvPr/>
        </p:nvPicPr>
        <p:blipFill>
          <a:blip r:embed="rId2" cstate="print"/>
          <a:srcRect/>
          <a:stretch>
            <a:fillRect/>
          </a:stretch>
        </p:blipFill>
        <p:spPr bwMode="auto">
          <a:xfrm>
            <a:off x="5935588" y="1412777"/>
            <a:ext cx="3600400" cy="2728605"/>
          </a:xfrm>
          <a:prstGeom prst="rect">
            <a:avLst/>
          </a:prstGeom>
          <a:noFill/>
        </p:spPr>
      </p:pic>
      <p:sp>
        <p:nvSpPr>
          <p:cNvPr id="2" name="Titre 1"/>
          <p:cNvSpPr>
            <a:spLocks noGrp="1"/>
          </p:cNvSpPr>
          <p:nvPr>
            <p:ph type="title"/>
          </p:nvPr>
        </p:nvSpPr>
        <p:spPr/>
        <p:txBody>
          <a:bodyPr/>
          <a:lstStyle/>
          <a:p>
            <a:r>
              <a:rPr lang="fr-FR" dirty="0"/>
              <a:t>ANOVA : principe</a:t>
            </a:r>
          </a:p>
        </p:txBody>
      </p:sp>
      <p:sp>
        <p:nvSpPr>
          <p:cNvPr id="3" name="Espace réservé du contenu 2"/>
          <p:cNvSpPr>
            <a:spLocks noGrp="1"/>
          </p:cNvSpPr>
          <p:nvPr>
            <p:ph idx="1"/>
          </p:nvPr>
        </p:nvSpPr>
        <p:spPr/>
        <p:txBody>
          <a:bodyPr/>
          <a:lstStyle/>
          <a:p>
            <a:pPr>
              <a:buNone/>
            </a:pPr>
            <a:r>
              <a:rPr lang="fr-FR" dirty="0"/>
              <a:t>Décomposition de la variabilité</a:t>
            </a:r>
          </a:p>
        </p:txBody>
      </p:sp>
      <p:pic>
        <p:nvPicPr>
          <p:cNvPr id="4" name="Picture 2" descr="Figure 39Â : VariabilitÃ© totale (toutes les Ã©chantillons confondus)"/>
          <p:cNvPicPr>
            <a:picLocks noChangeAspect="1" noChangeArrowheads="1"/>
          </p:cNvPicPr>
          <p:nvPr/>
        </p:nvPicPr>
        <p:blipFill>
          <a:blip r:embed="rId3" cstate="print"/>
          <a:srcRect/>
          <a:stretch>
            <a:fillRect/>
          </a:stretch>
        </p:blipFill>
        <p:spPr bwMode="auto">
          <a:xfrm>
            <a:off x="571501" y="2492896"/>
            <a:ext cx="4144513" cy="3140968"/>
          </a:xfrm>
          <a:prstGeom prst="rect">
            <a:avLst/>
          </a:prstGeom>
          <a:noFill/>
        </p:spPr>
      </p:pic>
      <p:pic>
        <p:nvPicPr>
          <p:cNvPr id="6" name="Picture 2" descr="Figure 41 : Variabilité intragroupe (résiduelle)"/>
          <p:cNvPicPr>
            <a:picLocks noChangeAspect="1" noChangeArrowheads="1"/>
          </p:cNvPicPr>
          <p:nvPr/>
        </p:nvPicPr>
        <p:blipFill>
          <a:blip r:embed="rId4" cstate="print"/>
          <a:srcRect/>
          <a:stretch>
            <a:fillRect/>
          </a:stretch>
        </p:blipFill>
        <p:spPr bwMode="auto">
          <a:xfrm>
            <a:off x="5935588" y="4077072"/>
            <a:ext cx="3744416" cy="2838948"/>
          </a:xfrm>
          <a:prstGeom prst="rect">
            <a:avLst/>
          </a:prstGeom>
          <a:noFill/>
        </p:spPr>
      </p:pic>
      <p:sp>
        <p:nvSpPr>
          <p:cNvPr id="7" name="ZoneTexte 6"/>
          <p:cNvSpPr txBox="1"/>
          <p:nvPr/>
        </p:nvSpPr>
        <p:spPr>
          <a:xfrm>
            <a:off x="1399084" y="5589240"/>
            <a:ext cx="2232248" cy="369332"/>
          </a:xfrm>
          <a:prstGeom prst="rect">
            <a:avLst/>
          </a:prstGeom>
          <a:noFill/>
        </p:spPr>
        <p:txBody>
          <a:bodyPr wrap="square" rtlCol="0">
            <a:spAutoFit/>
          </a:bodyPr>
          <a:lstStyle/>
          <a:p>
            <a:pPr algn="ctr"/>
            <a:r>
              <a:rPr lang="fr-FR" b="1" dirty="0"/>
              <a:t>Variabilité totale</a:t>
            </a:r>
          </a:p>
        </p:txBody>
      </p:sp>
      <p:cxnSp>
        <p:nvCxnSpPr>
          <p:cNvPr id="8" name="Connecteur droit avec flèche 7"/>
          <p:cNvCxnSpPr>
            <a:stCxn id="4" idx="3"/>
            <a:endCxn id="5" idx="1"/>
          </p:cNvCxnSpPr>
          <p:nvPr/>
        </p:nvCxnSpPr>
        <p:spPr>
          <a:xfrm flipV="1">
            <a:off x="4716014" y="2777080"/>
            <a:ext cx="1219575" cy="1286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4" idx="3"/>
            <a:endCxn id="6" idx="1"/>
          </p:cNvCxnSpPr>
          <p:nvPr/>
        </p:nvCxnSpPr>
        <p:spPr>
          <a:xfrm>
            <a:off x="4716014" y="4063380"/>
            <a:ext cx="1219575" cy="143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3775348" y="6165305"/>
            <a:ext cx="3024336" cy="646331"/>
          </a:xfrm>
          <a:prstGeom prst="rect">
            <a:avLst/>
          </a:prstGeom>
          <a:noFill/>
        </p:spPr>
        <p:txBody>
          <a:bodyPr wrap="square" rtlCol="0">
            <a:spAutoFit/>
          </a:bodyPr>
          <a:lstStyle/>
          <a:p>
            <a:pPr algn="ctr"/>
            <a:r>
              <a:rPr lang="fr-FR" dirty="0">
                <a:solidFill>
                  <a:schemeClr val="accent3"/>
                </a:solidFill>
              </a:rPr>
              <a:t>Variabilité résiduelle</a:t>
            </a:r>
          </a:p>
          <a:p>
            <a:pPr algn="ctr"/>
            <a:r>
              <a:rPr lang="fr-FR" dirty="0">
                <a:solidFill>
                  <a:schemeClr val="accent3"/>
                </a:solidFill>
              </a:rPr>
              <a:t>(au sein de chaque groupe)</a:t>
            </a:r>
          </a:p>
        </p:txBody>
      </p:sp>
      <p:sp>
        <p:nvSpPr>
          <p:cNvPr id="12" name="Rectangle 11"/>
          <p:cNvSpPr/>
          <p:nvPr/>
        </p:nvSpPr>
        <p:spPr>
          <a:xfrm rot="1359516">
            <a:off x="3611667" y="2518741"/>
            <a:ext cx="975437" cy="4671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rot="1359516">
            <a:off x="8552301" y="4135871"/>
            <a:ext cx="975437" cy="322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rot="1359516">
            <a:off x="8552301" y="1516221"/>
            <a:ext cx="975437" cy="322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7483252" y="836713"/>
            <a:ext cx="2232248" cy="646331"/>
          </a:xfrm>
          <a:prstGeom prst="rect">
            <a:avLst/>
          </a:prstGeom>
          <a:noFill/>
        </p:spPr>
        <p:txBody>
          <a:bodyPr wrap="square" rtlCol="0">
            <a:spAutoFit/>
          </a:bodyPr>
          <a:lstStyle/>
          <a:p>
            <a:pPr algn="ctr"/>
            <a:r>
              <a:rPr lang="fr-FR" dirty="0">
                <a:solidFill>
                  <a:schemeClr val="accent4"/>
                </a:solidFill>
              </a:rPr>
              <a:t>Variabilité factorielle</a:t>
            </a:r>
          </a:p>
          <a:p>
            <a:pPr algn="ctr"/>
            <a:r>
              <a:rPr lang="fr-FR" dirty="0">
                <a:solidFill>
                  <a:schemeClr val="accent4"/>
                </a:solidFill>
              </a:rPr>
              <a:t>(entre groupes)</a:t>
            </a:r>
          </a:p>
        </p:txBody>
      </p:sp>
      <p:cxnSp>
        <p:nvCxnSpPr>
          <p:cNvPr id="22" name="Connecteur droit avec flèche 21"/>
          <p:cNvCxnSpPr/>
          <p:nvPr/>
        </p:nvCxnSpPr>
        <p:spPr>
          <a:xfrm flipV="1">
            <a:off x="7807796" y="2420888"/>
            <a:ext cx="648072" cy="3600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H="1" flipV="1">
            <a:off x="6871692" y="2564904"/>
            <a:ext cx="936104" cy="216024"/>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7807796" y="2780928"/>
            <a:ext cx="72008" cy="576064"/>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H="1">
            <a:off x="6367636" y="5301208"/>
            <a:ext cx="504056" cy="7200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a:off x="6727676" y="5301208"/>
            <a:ext cx="144016" cy="21602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8167836" y="5085184"/>
            <a:ext cx="432048" cy="144016"/>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flipV="1">
            <a:off x="7951812" y="6093296"/>
            <a:ext cx="432048" cy="7200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principe</a:t>
            </a:r>
          </a:p>
        </p:txBody>
      </p:sp>
      <p:pic>
        <p:nvPicPr>
          <p:cNvPr id="4" name="Picture 2" descr="Figure 44 : Représentation schématique d'une variabilité factorielle non significative"/>
          <p:cNvPicPr>
            <a:picLocks noChangeAspect="1" noChangeArrowheads="1"/>
          </p:cNvPicPr>
          <p:nvPr/>
        </p:nvPicPr>
        <p:blipFill>
          <a:blip r:embed="rId2" cstate="print"/>
          <a:srcRect/>
          <a:stretch>
            <a:fillRect/>
          </a:stretch>
        </p:blipFill>
        <p:spPr bwMode="auto">
          <a:xfrm>
            <a:off x="1759124" y="1844825"/>
            <a:ext cx="2016224" cy="3850383"/>
          </a:xfrm>
          <a:prstGeom prst="rect">
            <a:avLst/>
          </a:prstGeom>
          <a:noFill/>
        </p:spPr>
      </p:pic>
      <p:pic>
        <p:nvPicPr>
          <p:cNvPr id="5" name="Picture 2" descr="Figure 45 : Représentation schématique d'un effet factoriel significatif"/>
          <p:cNvPicPr>
            <a:picLocks noChangeAspect="1" noChangeArrowheads="1"/>
          </p:cNvPicPr>
          <p:nvPr/>
        </p:nvPicPr>
        <p:blipFill>
          <a:blip r:embed="rId3" cstate="print"/>
          <a:srcRect/>
          <a:stretch>
            <a:fillRect/>
          </a:stretch>
        </p:blipFill>
        <p:spPr bwMode="auto">
          <a:xfrm>
            <a:off x="6223620" y="1847922"/>
            <a:ext cx="2016224" cy="3847286"/>
          </a:xfrm>
          <a:prstGeom prst="rect">
            <a:avLst/>
          </a:prstGeom>
          <a:noFill/>
        </p:spPr>
      </p:pic>
      <p:sp>
        <p:nvSpPr>
          <p:cNvPr id="6" name="ZoneTexte 5"/>
          <p:cNvSpPr txBox="1"/>
          <p:nvPr/>
        </p:nvSpPr>
        <p:spPr>
          <a:xfrm>
            <a:off x="1039044" y="5661248"/>
            <a:ext cx="3672408" cy="923330"/>
          </a:xfrm>
          <a:prstGeom prst="rect">
            <a:avLst/>
          </a:prstGeom>
          <a:noFill/>
        </p:spPr>
        <p:txBody>
          <a:bodyPr wrap="square" rtlCol="0">
            <a:spAutoFit/>
          </a:bodyPr>
          <a:lstStyle/>
          <a:p>
            <a:pPr algn="ctr"/>
            <a:r>
              <a:rPr lang="fr-FR" dirty="0">
                <a:solidFill>
                  <a:schemeClr val="accent4"/>
                </a:solidFill>
              </a:rPr>
              <a:t>Variabilité factorielle faible </a:t>
            </a:r>
          </a:p>
          <a:p>
            <a:pPr algn="ctr"/>
            <a:r>
              <a:rPr lang="fr-FR" dirty="0">
                <a:solidFill>
                  <a:schemeClr val="accent3"/>
                </a:solidFill>
              </a:rPr>
              <a:t>Variabilité résiduelle forte</a:t>
            </a:r>
          </a:p>
          <a:p>
            <a:pPr algn="ctr"/>
            <a:r>
              <a:rPr lang="fr-FR" dirty="0">
                <a:sym typeface="Wingdings" pitchFamily="2" charset="2"/>
              </a:rPr>
              <a:t></a:t>
            </a:r>
            <a:r>
              <a:rPr lang="fr-FR" dirty="0"/>
              <a:t> Pas de différence significative</a:t>
            </a:r>
          </a:p>
        </p:txBody>
      </p:sp>
      <p:sp>
        <p:nvSpPr>
          <p:cNvPr id="7" name="ZoneTexte 6"/>
          <p:cNvSpPr txBox="1"/>
          <p:nvPr/>
        </p:nvSpPr>
        <p:spPr>
          <a:xfrm>
            <a:off x="5719564" y="5661248"/>
            <a:ext cx="3348880" cy="923330"/>
          </a:xfrm>
          <a:prstGeom prst="rect">
            <a:avLst/>
          </a:prstGeom>
          <a:noFill/>
        </p:spPr>
        <p:txBody>
          <a:bodyPr wrap="square" rtlCol="0">
            <a:spAutoFit/>
          </a:bodyPr>
          <a:lstStyle/>
          <a:p>
            <a:pPr algn="ctr"/>
            <a:r>
              <a:rPr lang="fr-FR" dirty="0">
                <a:solidFill>
                  <a:schemeClr val="accent4"/>
                </a:solidFill>
              </a:rPr>
              <a:t>Variabilité factorielle forte </a:t>
            </a:r>
          </a:p>
          <a:p>
            <a:pPr algn="ctr"/>
            <a:r>
              <a:rPr lang="fr-FR" dirty="0">
                <a:solidFill>
                  <a:schemeClr val="accent3"/>
                </a:solidFill>
              </a:rPr>
              <a:t>Variabilité résiduelle faible</a:t>
            </a:r>
          </a:p>
          <a:p>
            <a:pPr algn="ctr"/>
            <a:r>
              <a:rPr lang="fr-FR" dirty="0">
                <a:sym typeface="Wingdings" pitchFamily="2" charset="2"/>
              </a:rPr>
              <a:t></a:t>
            </a:r>
            <a:r>
              <a:rPr lang="fr-FR" dirty="0"/>
              <a:t> Différence entre les groupes</a:t>
            </a:r>
          </a:p>
        </p:txBody>
      </p:sp>
      <p:cxnSp>
        <p:nvCxnSpPr>
          <p:cNvPr id="9" name="Connecteur droit avec flèche 8"/>
          <p:cNvCxnSpPr/>
          <p:nvPr/>
        </p:nvCxnSpPr>
        <p:spPr>
          <a:xfrm>
            <a:off x="3919364" y="2996952"/>
            <a:ext cx="0" cy="792088"/>
          </a:xfrm>
          <a:prstGeom prst="straightConnector1">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8455868" y="2492896"/>
            <a:ext cx="0" cy="1584176"/>
          </a:xfrm>
          <a:prstGeom prst="straightConnector1">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271292" y="2276872"/>
            <a:ext cx="72008"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2191172" y="3212976"/>
            <a:ext cx="216024"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2767236" y="2564904"/>
            <a:ext cx="144016"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p:nvPr/>
        </p:nvCxnSpPr>
        <p:spPr>
          <a:xfrm>
            <a:off x="3343300" y="2348880"/>
            <a:ext cx="0" cy="1224136"/>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2839244" y="2708920"/>
            <a:ext cx="0" cy="1368152"/>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2407196" y="3284984"/>
            <a:ext cx="0" cy="1368152"/>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231732" y="2852936"/>
            <a:ext cx="144016"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7663780" y="1988840"/>
            <a:ext cx="216024"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6799684" y="3861048"/>
            <a:ext cx="144016"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avec flèche 24"/>
          <p:cNvCxnSpPr/>
          <p:nvPr/>
        </p:nvCxnSpPr>
        <p:spPr>
          <a:xfrm>
            <a:off x="6799684" y="4077072"/>
            <a:ext cx="0" cy="432048"/>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7303740" y="2924944"/>
            <a:ext cx="0" cy="504056"/>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7735788" y="2132856"/>
            <a:ext cx="0" cy="360040"/>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statistique de test</a:t>
            </a:r>
          </a:p>
        </p:txBody>
      </p:sp>
      <p:sp>
        <p:nvSpPr>
          <p:cNvPr id="3" name="Espace réservé du contenu 2"/>
          <p:cNvSpPr>
            <a:spLocks noGrp="1"/>
          </p:cNvSpPr>
          <p:nvPr>
            <p:ph idx="1"/>
          </p:nvPr>
        </p:nvSpPr>
        <p:spPr/>
        <p:txBody>
          <a:bodyPr>
            <a:normAutofit fontScale="70000" lnSpcReduction="20000"/>
          </a:bodyPr>
          <a:lstStyle/>
          <a:p>
            <a:r>
              <a:rPr lang="fr-FR" dirty="0"/>
              <a:t>H</a:t>
            </a:r>
            <a:r>
              <a:rPr lang="fr-FR" baseline="-25000" dirty="0"/>
              <a:t>0</a:t>
            </a:r>
            <a:r>
              <a:rPr lang="fr-FR" dirty="0"/>
              <a:t> : moyennes similaires entre les groupes</a:t>
            </a:r>
          </a:p>
          <a:p>
            <a:r>
              <a:rPr lang="fr-FR" dirty="0"/>
              <a:t>H</a:t>
            </a:r>
            <a:r>
              <a:rPr lang="fr-FR" baseline="-25000" dirty="0"/>
              <a:t>1</a:t>
            </a:r>
            <a:r>
              <a:rPr lang="fr-FR" dirty="0"/>
              <a:t> : une ou plusieurs moyennes sont différentes</a:t>
            </a:r>
          </a:p>
          <a:p>
            <a:endParaRPr lang="fr-FR" dirty="0"/>
          </a:p>
          <a:p>
            <a:endParaRPr lang="fr-FR" dirty="0"/>
          </a:p>
          <a:p>
            <a:endParaRPr lang="fr-FR" dirty="0"/>
          </a:p>
          <a:p>
            <a:endParaRPr lang="fr-FR" dirty="0"/>
          </a:p>
          <a:p>
            <a:pPr>
              <a:buNone/>
            </a:pPr>
            <a:endParaRPr lang="fr-FR" dirty="0"/>
          </a:p>
          <a:p>
            <a:pPr>
              <a:buNone/>
            </a:pPr>
            <a:endParaRPr lang="fr-FR" dirty="0"/>
          </a:p>
          <a:p>
            <a:r>
              <a:rPr lang="fr-FR" dirty="0" err="1"/>
              <a:t>F</a:t>
            </a:r>
            <a:r>
              <a:rPr lang="fr-FR" baseline="-25000" dirty="0" err="1"/>
              <a:t>Calculé</a:t>
            </a:r>
            <a:r>
              <a:rPr lang="fr-FR" dirty="0"/>
              <a:t> = </a:t>
            </a:r>
            <a:r>
              <a:rPr lang="fr-FR" dirty="0">
                <a:solidFill>
                  <a:schemeClr val="accent4"/>
                </a:solidFill>
              </a:rPr>
              <a:t>σ</a:t>
            </a:r>
            <a:r>
              <a:rPr lang="fr-FR" baseline="-25000" dirty="0">
                <a:solidFill>
                  <a:schemeClr val="accent4"/>
                </a:solidFill>
              </a:rPr>
              <a:t>F</a:t>
            </a:r>
            <a:r>
              <a:rPr lang="fr-FR" dirty="0">
                <a:solidFill>
                  <a:schemeClr val="accent4"/>
                </a:solidFill>
              </a:rPr>
              <a:t>² </a:t>
            </a:r>
            <a:r>
              <a:rPr lang="fr-FR" dirty="0"/>
              <a:t>= </a:t>
            </a:r>
            <a:r>
              <a:rPr lang="fr-FR" dirty="0">
                <a:solidFill>
                  <a:schemeClr val="accent4"/>
                </a:solidFill>
              </a:rPr>
              <a:t>SCE</a:t>
            </a:r>
            <a:r>
              <a:rPr lang="fr-FR" baseline="-25000" dirty="0">
                <a:solidFill>
                  <a:schemeClr val="accent4"/>
                </a:solidFill>
              </a:rPr>
              <a:t>F </a:t>
            </a:r>
            <a:r>
              <a:rPr lang="fr-FR" dirty="0">
                <a:solidFill>
                  <a:schemeClr val="accent4"/>
                </a:solidFill>
              </a:rPr>
              <a:t>/ (k-1) = Variance inter-échantillons</a:t>
            </a:r>
          </a:p>
          <a:p>
            <a:pPr>
              <a:buNone/>
            </a:pPr>
            <a:r>
              <a:rPr lang="fr-FR" dirty="0"/>
              <a:t>		      </a:t>
            </a:r>
            <a:r>
              <a:rPr lang="fr-FR" dirty="0">
                <a:solidFill>
                  <a:schemeClr val="accent3"/>
                </a:solidFill>
              </a:rPr>
              <a:t>σ</a:t>
            </a:r>
            <a:r>
              <a:rPr lang="fr-FR" baseline="-25000" dirty="0">
                <a:solidFill>
                  <a:schemeClr val="accent3"/>
                </a:solidFill>
              </a:rPr>
              <a:t>R</a:t>
            </a:r>
            <a:r>
              <a:rPr lang="fr-FR" dirty="0">
                <a:solidFill>
                  <a:schemeClr val="accent3"/>
                </a:solidFill>
              </a:rPr>
              <a:t>²</a:t>
            </a:r>
            <a:r>
              <a:rPr lang="fr-FR" dirty="0"/>
              <a:t>    </a:t>
            </a:r>
            <a:r>
              <a:rPr lang="fr-FR" dirty="0">
                <a:solidFill>
                  <a:schemeClr val="accent3"/>
                </a:solidFill>
              </a:rPr>
              <a:t>SCE</a:t>
            </a:r>
            <a:r>
              <a:rPr lang="fr-FR" baseline="-25000" dirty="0">
                <a:solidFill>
                  <a:schemeClr val="accent3"/>
                </a:solidFill>
              </a:rPr>
              <a:t>R </a:t>
            </a:r>
            <a:r>
              <a:rPr lang="fr-FR" dirty="0">
                <a:solidFill>
                  <a:schemeClr val="accent3"/>
                </a:solidFill>
              </a:rPr>
              <a:t>/ (n-k)   Variance intra-échantillons</a:t>
            </a:r>
          </a:p>
          <a:p>
            <a:r>
              <a:rPr lang="fr-FR" dirty="0"/>
              <a:t>F suit une loi de Fisher-</a:t>
            </a:r>
            <a:r>
              <a:rPr lang="fr-FR" dirty="0" err="1"/>
              <a:t>Snedecor</a:t>
            </a:r>
            <a:r>
              <a:rPr lang="fr-FR" dirty="0"/>
              <a:t> à (k-1, n-k) DDL</a:t>
            </a:r>
          </a:p>
          <a:p>
            <a:r>
              <a:rPr lang="fr-FR" dirty="0"/>
              <a:t>Si </a:t>
            </a:r>
            <a:r>
              <a:rPr lang="fr-FR" dirty="0" err="1"/>
              <a:t>F</a:t>
            </a:r>
            <a:r>
              <a:rPr lang="fr-FR" baseline="-25000" dirty="0" err="1"/>
              <a:t>Calculé</a:t>
            </a:r>
            <a:r>
              <a:rPr lang="fr-FR" dirty="0"/>
              <a:t> &gt; </a:t>
            </a:r>
            <a:r>
              <a:rPr lang="fr-FR" dirty="0" err="1"/>
              <a:t>F</a:t>
            </a:r>
            <a:r>
              <a:rPr lang="fr-FR" baseline="-25000" dirty="0" err="1"/>
              <a:t>seuil</a:t>
            </a:r>
            <a:r>
              <a:rPr lang="fr-FR" dirty="0"/>
              <a:t> (k-1, n-k) </a:t>
            </a:r>
            <a:r>
              <a:rPr lang="fr-FR" dirty="0">
                <a:sym typeface="Wingdings" pitchFamily="2" charset="2"/>
              </a:rPr>
              <a:t></a:t>
            </a:r>
            <a:r>
              <a:rPr lang="fr-FR" dirty="0"/>
              <a:t> rejet de H</a:t>
            </a:r>
            <a:r>
              <a:rPr lang="fr-FR" baseline="-25000" dirty="0"/>
              <a:t>0</a:t>
            </a:r>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767471619"/>
              </p:ext>
            </p:extLst>
          </p:nvPr>
        </p:nvGraphicFramePr>
        <p:xfrm>
          <a:off x="751012" y="2348880"/>
          <a:ext cx="8856984" cy="1752600"/>
        </p:xfrm>
        <a:graphic>
          <a:graphicData uri="http://schemas.openxmlformats.org/drawingml/2006/table">
            <a:tbl>
              <a:tblPr firstRow="1" bandRow="1">
                <a:tableStyleId>{912C8C85-51F0-491E-9774-3900AFEF0FD7}</a:tableStyleId>
              </a:tblPr>
              <a:tblGrid>
                <a:gridCol w="1296144">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tblGrid>
              <a:tr h="370840">
                <a:tc>
                  <a:txBody>
                    <a:bodyPr/>
                    <a:lstStyle/>
                    <a:p>
                      <a:r>
                        <a:rPr lang="fr-FR" dirty="0"/>
                        <a:t>Variation</a:t>
                      </a:r>
                    </a:p>
                  </a:txBody>
                  <a:tcPr anchor="ctr"/>
                </a:tc>
                <a:tc>
                  <a:txBody>
                    <a:bodyPr/>
                    <a:lstStyle/>
                    <a:p>
                      <a:pPr algn="ctr"/>
                      <a:r>
                        <a:rPr lang="fr-FR" dirty="0"/>
                        <a:t>Somme des Carrés des Ecarts</a:t>
                      </a:r>
                    </a:p>
                  </a:txBody>
                  <a:tcPr anchor="ctr"/>
                </a:tc>
                <a:tc>
                  <a:txBody>
                    <a:bodyPr/>
                    <a:lstStyle/>
                    <a:p>
                      <a:pPr algn="ctr"/>
                      <a:r>
                        <a:rPr lang="fr-FR" dirty="0"/>
                        <a:t>Degré</a:t>
                      </a:r>
                      <a:r>
                        <a:rPr lang="fr-FR" baseline="0" dirty="0"/>
                        <a:t> De Liberté</a:t>
                      </a:r>
                    </a:p>
                    <a:p>
                      <a:pPr algn="ctr"/>
                      <a:r>
                        <a:rPr lang="fr-FR" baseline="0" dirty="0"/>
                        <a:t>(k : </a:t>
                      </a:r>
                      <a:r>
                        <a:rPr lang="fr-FR" baseline="0" dirty="0" err="1"/>
                        <a:t>nbr</a:t>
                      </a:r>
                      <a:r>
                        <a:rPr lang="fr-FR" baseline="0" dirty="0"/>
                        <a:t> de groupes)</a:t>
                      </a:r>
                      <a:endParaRPr lang="fr-FR" dirty="0"/>
                    </a:p>
                  </a:txBody>
                  <a:tcPr anchor="ctr"/>
                </a:tc>
                <a:tc>
                  <a:txBody>
                    <a:bodyPr/>
                    <a:lstStyle/>
                    <a:p>
                      <a:pPr algn="ctr"/>
                      <a:r>
                        <a:rPr lang="fr-FR" dirty="0"/>
                        <a:t>Carré</a:t>
                      </a:r>
                      <a:r>
                        <a:rPr lang="fr-FR" baseline="0" dirty="0"/>
                        <a:t> Moyen (variance estimée)</a:t>
                      </a:r>
                      <a:endParaRPr lang="fr-FR" dirty="0"/>
                    </a:p>
                  </a:txBody>
                  <a:tcPr anchor="ctr"/>
                </a:tc>
                <a:extLst>
                  <a:ext uri="{0D108BD9-81ED-4DB2-BD59-A6C34878D82A}">
                    <a16:rowId xmlns:a16="http://schemas.microsoft.com/office/drawing/2014/main" val="10000"/>
                  </a:ext>
                </a:extLst>
              </a:tr>
              <a:tr h="370840">
                <a:tc>
                  <a:txBody>
                    <a:bodyPr/>
                    <a:lstStyle/>
                    <a:p>
                      <a:r>
                        <a:rPr lang="fr-FR" dirty="0">
                          <a:solidFill>
                            <a:schemeClr val="accent4"/>
                          </a:solidFill>
                        </a:rPr>
                        <a:t>Factorielle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4"/>
                          </a:solidFill>
                          <a:latin typeface="+mn-lt"/>
                          <a:ea typeface="+mn-ea"/>
                          <a:cs typeface="+mn-cs"/>
                        </a:rPr>
                        <a:t>SCE</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 = (k-1)*σ</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²</a:t>
                      </a:r>
                    </a:p>
                  </a:txBody>
                  <a:tcPr anchor="ctr"/>
                </a:tc>
                <a:tc>
                  <a:txBody>
                    <a:bodyPr/>
                    <a:lstStyle/>
                    <a:p>
                      <a:pPr algn="ctr"/>
                      <a:r>
                        <a:rPr lang="fr-FR" dirty="0">
                          <a:solidFill>
                            <a:schemeClr val="accent4"/>
                          </a:solidFill>
                        </a:rPr>
                        <a:t>k-1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4"/>
                          </a:solidFill>
                          <a:latin typeface="+mn-lt"/>
                          <a:ea typeface="+mn-ea"/>
                          <a:cs typeface="+mn-cs"/>
                        </a:rPr>
                        <a:t>CM</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 =</a:t>
                      </a:r>
                      <a:r>
                        <a:rPr kumimoji="0" lang="fr-FR" sz="1800" kern="1200" baseline="0" dirty="0">
                          <a:solidFill>
                            <a:schemeClr val="accent4"/>
                          </a:solidFill>
                          <a:latin typeface="+mn-lt"/>
                          <a:ea typeface="+mn-ea"/>
                          <a:cs typeface="+mn-cs"/>
                        </a:rPr>
                        <a:t> </a:t>
                      </a:r>
                      <a:r>
                        <a:rPr kumimoji="0" lang="fr-FR" sz="1800" kern="1200" dirty="0">
                          <a:solidFill>
                            <a:schemeClr val="accent4"/>
                          </a:solidFill>
                          <a:latin typeface="+mn-lt"/>
                          <a:ea typeface="+mn-ea"/>
                          <a:cs typeface="+mn-cs"/>
                        </a:rPr>
                        <a:t>σ</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²</a:t>
                      </a:r>
                    </a:p>
                  </a:txBody>
                  <a:tcPr anchor="ctr"/>
                </a:tc>
                <a:extLst>
                  <a:ext uri="{0D108BD9-81ED-4DB2-BD59-A6C34878D82A}">
                    <a16:rowId xmlns:a16="http://schemas.microsoft.com/office/drawing/2014/main" val="10001"/>
                  </a:ext>
                </a:extLst>
              </a:tr>
              <a:tr h="370840">
                <a:tc>
                  <a:txBody>
                    <a:bodyPr/>
                    <a:lstStyle/>
                    <a:p>
                      <a:r>
                        <a:rPr lang="fr-FR" dirty="0">
                          <a:solidFill>
                            <a:schemeClr val="accent3"/>
                          </a:solidFill>
                        </a:rPr>
                        <a:t>Résiduelle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3"/>
                          </a:solidFill>
                          <a:latin typeface="+mn-lt"/>
                          <a:ea typeface="+mn-ea"/>
                          <a:cs typeface="+mn-cs"/>
                        </a:rPr>
                        <a:t>SCE</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 = (n-k)*σ</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²</a:t>
                      </a:r>
                    </a:p>
                  </a:txBody>
                  <a:tcPr anchor="ctr"/>
                </a:tc>
                <a:tc>
                  <a:txBody>
                    <a:bodyPr/>
                    <a:lstStyle/>
                    <a:p>
                      <a:pPr algn="ctr"/>
                      <a:r>
                        <a:rPr lang="fr-FR" dirty="0">
                          <a:solidFill>
                            <a:schemeClr val="accent3"/>
                          </a:solidFill>
                        </a:rPr>
                        <a:t>n-k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3"/>
                          </a:solidFill>
                          <a:latin typeface="+mn-lt"/>
                          <a:ea typeface="+mn-ea"/>
                          <a:cs typeface="+mn-cs"/>
                        </a:rPr>
                        <a:t>CM</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 =</a:t>
                      </a:r>
                      <a:r>
                        <a:rPr kumimoji="0" lang="fr-FR" sz="1800" kern="1200" baseline="0" dirty="0">
                          <a:solidFill>
                            <a:schemeClr val="accent3"/>
                          </a:solidFill>
                          <a:latin typeface="+mn-lt"/>
                          <a:ea typeface="+mn-ea"/>
                          <a:cs typeface="+mn-cs"/>
                        </a:rPr>
                        <a:t> </a:t>
                      </a:r>
                      <a:r>
                        <a:rPr kumimoji="0" lang="fr-FR" sz="1800" kern="1200" dirty="0">
                          <a:solidFill>
                            <a:schemeClr val="accent3"/>
                          </a:solidFill>
                          <a:latin typeface="+mn-lt"/>
                          <a:ea typeface="+mn-ea"/>
                          <a:cs typeface="+mn-cs"/>
                        </a:rPr>
                        <a:t>σ</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²</a:t>
                      </a:r>
                    </a:p>
                  </a:txBody>
                  <a:tcPr anchor="ctr"/>
                </a:tc>
                <a:extLst>
                  <a:ext uri="{0D108BD9-81ED-4DB2-BD59-A6C34878D82A}">
                    <a16:rowId xmlns:a16="http://schemas.microsoft.com/office/drawing/2014/main" val="10002"/>
                  </a:ext>
                </a:extLst>
              </a:tr>
              <a:tr h="370840">
                <a:tc>
                  <a:txBody>
                    <a:bodyPr/>
                    <a:lstStyle/>
                    <a:p>
                      <a:r>
                        <a:rPr lang="fr-FR" b="1" dirty="0"/>
                        <a:t>Totale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b="1" kern="1200" dirty="0">
                          <a:solidFill>
                            <a:schemeClr val="tx1"/>
                          </a:solidFill>
                          <a:latin typeface="+mn-lt"/>
                          <a:ea typeface="+mn-ea"/>
                          <a:cs typeface="+mn-cs"/>
                        </a:rPr>
                        <a:t>SCE</a:t>
                      </a:r>
                      <a:r>
                        <a:rPr kumimoji="0" lang="fr-FR" sz="1800" b="1" kern="1200" baseline="-25000" dirty="0">
                          <a:solidFill>
                            <a:schemeClr val="tx1"/>
                          </a:solidFill>
                          <a:latin typeface="+mn-lt"/>
                          <a:ea typeface="+mn-ea"/>
                          <a:cs typeface="+mn-cs"/>
                        </a:rPr>
                        <a:t>T</a:t>
                      </a:r>
                      <a:r>
                        <a:rPr kumimoji="0" lang="fr-FR" sz="1800" b="1" kern="1200" dirty="0">
                          <a:solidFill>
                            <a:schemeClr val="tx1"/>
                          </a:solidFill>
                          <a:latin typeface="+mn-lt"/>
                          <a:ea typeface="+mn-ea"/>
                          <a:cs typeface="+mn-cs"/>
                        </a:rPr>
                        <a:t> = (n-1)*σ²</a:t>
                      </a:r>
                    </a:p>
                  </a:txBody>
                  <a:tcPr anchor="ctr"/>
                </a:tc>
                <a:tc>
                  <a:txBody>
                    <a:bodyPr/>
                    <a:lstStyle/>
                    <a:p>
                      <a:pPr algn="ctr"/>
                      <a:r>
                        <a:rPr lang="fr-FR" b="1" dirty="0"/>
                        <a:t>n-1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b="1" kern="1200" dirty="0">
                          <a:solidFill>
                            <a:schemeClr val="tx1"/>
                          </a:solidFill>
                          <a:latin typeface="+mn-lt"/>
                          <a:ea typeface="+mn-ea"/>
                          <a:cs typeface="+mn-cs"/>
                        </a:rPr>
                        <a:t>CM</a:t>
                      </a:r>
                      <a:r>
                        <a:rPr kumimoji="0" lang="fr-FR" sz="1800" b="1" kern="1200" baseline="-25000" dirty="0">
                          <a:solidFill>
                            <a:schemeClr val="tx1"/>
                          </a:solidFill>
                          <a:latin typeface="+mn-lt"/>
                          <a:ea typeface="+mn-ea"/>
                          <a:cs typeface="+mn-cs"/>
                        </a:rPr>
                        <a:t>T</a:t>
                      </a:r>
                      <a:r>
                        <a:rPr kumimoji="0" lang="fr-FR" sz="1800" b="1" kern="1200" dirty="0">
                          <a:solidFill>
                            <a:schemeClr val="tx1"/>
                          </a:solidFill>
                          <a:latin typeface="+mn-lt"/>
                          <a:ea typeface="+mn-ea"/>
                          <a:cs typeface="+mn-cs"/>
                        </a:rPr>
                        <a:t> =</a:t>
                      </a:r>
                      <a:r>
                        <a:rPr kumimoji="0" lang="fr-FR" sz="1800" b="1" kern="1200" baseline="0" dirty="0">
                          <a:solidFill>
                            <a:schemeClr val="tx1"/>
                          </a:solidFill>
                          <a:latin typeface="+mn-lt"/>
                          <a:ea typeface="+mn-ea"/>
                          <a:cs typeface="+mn-cs"/>
                        </a:rPr>
                        <a:t> </a:t>
                      </a:r>
                      <a:r>
                        <a:rPr kumimoji="0" lang="fr-FR" sz="1800" b="1" kern="1200" dirty="0">
                          <a:solidFill>
                            <a:schemeClr val="tx1"/>
                          </a:solidFill>
                          <a:latin typeface="+mn-lt"/>
                          <a:ea typeface="+mn-ea"/>
                          <a:cs typeface="+mn-cs"/>
                        </a:rPr>
                        <a:t>σ²</a:t>
                      </a:r>
                    </a:p>
                  </a:txBody>
                  <a:tcPr anchor="ctr"/>
                </a:tc>
                <a:extLst>
                  <a:ext uri="{0D108BD9-81ED-4DB2-BD59-A6C34878D82A}">
                    <a16:rowId xmlns:a16="http://schemas.microsoft.com/office/drawing/2014/main" val="10003"/>
                  </a:ext>
                </a:extLst>
              </a:tr>
            </a:tbl>
          </a:graphicData>
        </a:graphic>
      </p:graphicFrame>
      <p:cxnSp>
        <p:nvCxnSpPr>
          <p:cNvPr id="7" name="Connecteur droit 6"/>
          <p:cNvCxnSpPr/>
          <p:nvPr/>
        </p:nvCxnSpPr>
        <p:spPr>
          <a:xfrm>
            <a:off x="1759124" y="4581128"/>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a:cxnSpLocks/>
          </p:cNvCxnSpPr>
          <p:nvPr/>
        </p:nvCxnSpPr>
        <p:spPr>
          <a:xfrm>
            <a:off x="2479204" y="4581128"/>
            <a:ext cx="1224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p:cNvCxnSpPr>
          <p:nvPr/>
        </p:nvCxnSpPr>
        <p:spPr>
          <a:xfrm>
            <a:off x="3991372" y="4581128"/>
            <a:ext cx="3168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le test post-hoc</a:t>
            </a:r>
          </a:p>
        </p:txBody>
      </p:sp>
      <p:sp>
        <p:nvSpPr>
          <p:cNvPr id="3" name="Espace réservé du contenu 2"/>
          <p:cNvSpPr>
            <a:spLocks noGrp="1"/>
          </p:cNvSpPr>
          <p:nvPr>
            <p:ph idx="1"/>
          </p:nvPr>
        </p:nvSpPr>
        <p:spPr/>
        <p:txBody>
          <a:bodyPr>
            <a:normAutofit fontScale="92500" lnSpcReduction="20000"/>
          </a:bodyPr>
          <a:lstStyle/>
          <a:p>
            <a:r>
              <a:rPr lang="fr-FR" dirty="0"/>
              <a:t>Si H</a:t>
            </a:r>
            <a:r>
              <a:rPr lang="fr-FR" baseline="-25000" dirty="0"/>
              <a:t>0</a:t>
            </a:r>
            <a:r>
              <a:rPr lang="fr-FR" dirty="0"/>
              <a:t> rejeté : au moins un des groupes est différent mais identité inconnu</a:t>
            </a:r>
          </a:p>
          <a:p>
            <a:pPr>
              <a:buNone/>
            </a:pPr>
            <a:endParaRPr lang="fr-FR" dirty="0"/>
          </a:p>
          <a:p>
            <a:pPr>
              <a:buFont typeface="Wingdings"/>
              <a:buChar char="è"/>
            </a:pPr>
            <a:r>
              <a:rPr lang="fr-FR" dirty="0"/>
              <a:t> Méthode informelle : Création de boites à moustache (</a:t>
            </a:r>
            <a:r>
              <a:rPr lang="fr-FR" dirty="0" err="1"/>
              <a:t>boxplot</a:t>
            </a:r>
            <a:r>
              <a:rPr lang="fr-FR" dirty="0"/>
              <a:t>) pour déterminer les différences</a:t>
            </a:r>
          </a:p>
          <a:p>
            <a:pPr>
              <a:buNone/>
            </a:pPr>
            <a:endParaRPr lang="fr-FR" dirty="0"/>
          </a:p>
          <a:p>
            <a:pPr>
              <a:buFont typeface="Wingdings"/>
              <a:buChar char="è"/>
            </a:pPr>
            <a:r>
              <a:rPr lang="fr-FR" dirty="0"/>
              <a:t> Utilisation d’un test post-hoc pour savoir quel(s) groupe(s) sont différent(s) des autres</a:t>
            </a:r>
          </a:p>
          <a:p>
            <a:pPr marL="447675" lvl="1" indent="-36513">
              <a:buNone/>
            </a:pPr>
            <a:r>
              <a:rPr lang="fr-FR" i="1" dirty="0"/>
              <a:t>Ex.</a:t>
            </a:r>
            <a:r>
              <a:rPr lang="fr-FR" dirty="0"/>
              <a:t> Test post-hoc de </a:t>
            </a:r>
            <a:r>
              <a:rPr lang="fr-FR" dirty="0" err="1"/>
              <a:t>Tuckey</a:t>
            </a:r>
            <a:r>
              <a:rPr lang="fr-FR" dirty="0"/>
              <a:t> (ou test HSD : </a:t>
            </a:r>
            <a:r>
              <a:rPr lang="fr-FR" dirty="0" err="1"/>
              <a:t>Honestly</a:t>
            </a:r>
            <a:r>
              <a:rPr lang="fr-FR" dirty="0"/>
              <a:t> </a:t>
            </a:r>
            <a:r>
              <a:rPr lang="fr-FR" dirty="0" err="1"/>
              <a:t>Significant</a:t>
            </a:r>
            <a:r>
              <a:rPr lang="fr-FR" dirty="0"/>
              <a:t> Différence)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ANOVA : démarche de test</a:t>
            </a:r>
          </a:p>
        </p:txBody>
      </p:sp>
      <p:sp>
        <p:nvSpPr>
          <p:cNvPr id="3" name="Espace réservé du contenu 2"/>
          <p:cNvSpPr>
            <a:spLocks noGrp="1"/>
          </p:cNvSpPr>
          <p:nvPr>
            <p:ph idx="1"/>
          </p:nvPr>
        </p:nvSpPr>
        <p:spPr/>
        <p:txBody>
          <a:bodyPr>
            <a:normAutofit fontScale="85000" lnSpcReduction="20000"/>
          </a:bodyPr>
          <a:lstStyle/>
          <a:p>
            <a:r>
              <a:rPr lang="fr-FR" dirty="0"/>
              <a:t>Définir les hypothèses H</a:t>
            </a:r>
            <a:r>
              <a:rPr lang="fr-FR" baseline="-25000" dirty="0"/>
              <a:t>0</a:t>
            </a:r>
            <a:r>
              <a:rPr lang="fr-FR" dirty="0"/>
              <a:t> et H</a:t>
            </a:r>
            <a:r>
              <a:rPr lang="fr-FR" baseline="-25000" dirty="0"/>
              <a:t>1</a:t>
            </a:r>
            <a:endParaRPr lang="fr-FR" dirty="0"/>
          </a:p>
          <a:p>
            <a:endParaRPr lang="fr-FR" dirty="0"/>
          </a:p>
          <a:p>
            <a:r>
              <a:rPr lang="fr-FR" dirty="0"/>
              <a:t>Vérifier que les conditions soient respectées</a:t>
            </a:r>
          </a:p>
          <a:p>
            <a:endParaRPr lang="fr-FR" dirty="0"/>
          </a:p>
          <a:p>
            <a:r>
              <a:rPr lang="fr-FR" dirty="0"/>
              <a:t>Calculer la p-value</a:t>
            </a:r>
          </a:p>
          <a:p>
            <a:pPr lvl="1"/>
            <a:r>
              <a:rPr lang="fr-FR" dirty="0"/>
              <a:t>Si p-value &gt; </a:t>
            </a:r>
            <a:r>
              <a:rPr lang="el-GR" dirty="0"/>
              <a:t>α</a:t>
            </a:r>
            <a:r>
              <a:rPr lang="fr-FR" dirty="0"/>
              <a:t> </a:t>
            </a:r>
            <a:r>
              <a:rPr lang="fr-FR" dirty="0">
                <a:sym typeface="Wingdings" pitchFamily="2" charset="2"/>
              </a:rPr>
              <a:t> Non rejet de </a:t>
            </a:r>
            <a:r>
              <a:rPr lang="fr-FR" dirty="0"/>
              <a:t>H</a:t>
            </a:r>
            <a:r>
              <a:rPr lang="fr-FR" baseline="-25000" dirty="0"/>
              <a:t>0</a:t>
            </a:r>
            <a:endParaRPr lang="fr-FR" dirty="0"/>
          </a:p>
          <a:p>
            <a:pPr lvl="1"/>
            <a:r>
              <a:rPr lang="fr-FR" dirty="0"/>
              <a:t>Si p-value ≤ </a:t>
            </a:r>
            <a:r>
              <a:rPr lang="el-GR" dirty="0"/>
              <a:t>α</a:t>
            </a:r>
            <a:r>
              <a:rPr lang="fr-FR" dirty="0">
                <a:sym typeface="Wingdings" pitchFamily="2" charset="2"/>
              </a:rPr>
              <a:t>  Rejet de </a:t>
            </a:r>
            <a:r>
              <a:rPr lang="fr-FR" dirty="0"/>
              <a:t>H</a:t>
            </a:r>
            <a:r>
              <a:rPr lang="fr-FR" baseline="-25000" dirty="0"/>
              <a:t>0</a:t>
            </a:r>
            <a:r>
              <a:rPr lang="fr-FR" dirty="0"/>
              <a:t> </a:t>
            </a:r>
          </a:p>
          <a:p>
            <a:pPr marL="447675" lvl="1" indent="-36513">
              <a:buNone/>
            </a:pPr>
            <a:r>
              <a:rPr lang="fr-FR" dirty="0"/>
              <a:t>Utilisation d’un test post-hoc pour déterminer les différences entre groupes</a:t>
            </a:r>
          </a:p>
          <a:p>
            <a:endParaRPr lang="fr-FR" dirty="0"/>
          </a:p>
          <a:p>
            <a:r>
              <a:rPr lang="fr-FR" dirty="0"/>
              <a:t>Conclure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D7963E17-1B25-6418-F4FD-2A3AC67D52DC}"/>
              </a:ext>
            </a:extLst>
          </p:cNvPr>
          <p:cNvSpPr>
            <a:spLocks noGrp="1"/>
          </p:cNvSpPr>
          <p:nvPr>
            <p:ph type="ctrTitle"/>
          </p:nvPr>
        </p:nvSpPr>
        <p:spPr/>
        <p:txBody>
          <a:bodyPr/>
          <a:lstStyle/>
          <a:p>
            <a:r>
              <a:rPr lang="fr-FR" dirty="0"/>
              <a:t>Merci pour votre attention !</a:t>
            </a:r>
          </a:p>
        </p:txBody>
      </p:sp>
      <p:sp>
        <p:nvSpPr>
          <p:cNvPr id="5" name="Espace réservé du pied de page 4">
            <a:extLst>
              <a:ext uri="{FF2B5EF4-FFF2-40B4-BE49-F238E27FC236}">
                <a16:creationId xmlns:a16="http://schemas.microsoft.com/office/drawing/2014/main" id="{86C91E0F-0C17-28BE-9B1D-E7855C7F51FE}"/>
              </a:ext>
            </a:extLst>
          </p:cNvPr>
          <p:cNvSpPr>
            <a:spLocks noGrp="1"/>
          </p:cNvSpPr>
          <p:nvPr>
            <p:ph type="ftr" sz="quarter" idx="11"/>
          </p:nvPr>
        </p:nvSpPr>
        <p:spPr/>
        <p:txBody>
          <a:bodyPr/>
          <a:lstStyle/>
          <a:p>
            <a:pPr algn="l"/>
            <a:r>
              <a:rPr lang="fr-FR" sz="800" b="1">
                <a:solidFill>
                  <a:schemeClr val="tx2"/>
                </a:solidFill>
                <a:latin typeface="+mj-lt"/>
              </a:rPr>
              <a:t>International Congress on Measurement, Quality and Data Science – MQDS 2023 - June 5-7, 2023 - Bordeaux, France</a:t>
            </a:r>
            <a:endParaRPr lang="fr-FR" sz="800" b="1" dirty="0">
              <a:solidFill>
                <a:schemeClr val="tx2"/>
              </a:solidFill>
              <a:latin typeface="+mj-lt"/>
            </a:endParaRPr>
          </a:p>
        </p:txBody>
      </p:sp>
      <p:sp>
        <p:nvSpPr>
          <p:cNvPr id="6" name="Espace réservé du numéro de diapositive 5">
            <a:extLst>
              <a:ext uri="{FF2B5EF4-FFF2-40B4-BE49-F238E27FC236}">
                <a16:creationId xmlns:a16="http://schemas.microsoft.com/office/drawing/2014/main" id="{AA0AA08D-4E88-E8D1-8D49-9C886643FE89}"/>
              </a:ext>
            </a:extLst>
          </p:cNvPr>
          <p:cNvSpPr>
            <a:spLocks noGrp="1"/>
          </p:cNvSpPr>
          <p:nvPr>
            <p:ph type="sldNum" sz="quarter" idx="4"/>
          </p:nvPr>
        </p:nvSpPr>
        <p:spPr/>
        <p:txBody>
          <a:bodyPr/>
          <a:lstStyle/>
          <a:p>
            <a:fld id="{B00CFEB8-107A-442A-922C-B20D24A6C3C4}" type="slidenum">
              <a:rPr lang="fr-FR" smtClean="0"/>
              <a:pPr/>
              <a:t>59</a:t>
            </a:fld>
            <a:endParaRPr lang="fr-FR" dirty="0"/>
          </a:p>
        </p:txBody>
      </p:sp>
      <p:pic>
        <p:nvPicPr>
          <p:cNvPr id="9" name="Image 8">
            <a:hlinkClick r:id="rId2"/>
            <a:extLst>
              <a:ext uri="{FF2B5EF4-FFF2-40B4-BE49-F238E27FC236}">
                <a16:creationId xmlns:a16="http://schemas.microsoft.com/office/drawing/2014/main" id="{6C733268-DADE-09B6-5959-3088E81E4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1532" y="3429000"/>
            <a:ext cx="2343936" cy="2353444"/>
          </a:xfrm>
          <a:prstGeom prst="rect">
            <a:avLst/>
          </a:prstGeom>
        </p:spPr>
      </p:pic>
      <p:pic>
        <p:nvPicPr>
          <p:cNvPr id="10" name="Image 9">
            <a:hlinkClick r:id="rId4"/>
            <a:extLst>
              <a:ext uri="{FF2B5EF4-FFF2-40B4-BE49-F238E27FC236}">
                <a16:creationId xmlns:a16="http://schemas.microsoft.com/office/drawing/2014/main" id="{D9DFA59B-2D8E-01EE-CDB6-F1AD09403A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07196" y="3434442"/>
            <a:ext cx="2031807" cy="2353444"/>
          </a:xfrm>
          <a:prstGeom prst="rect">
            <a:avLst/>
          </a:prstGeom>
        </p:spPr>
      </p:pic>
    </p:spTree>
    <p:extLst>
      <p:ext uri="{BB962C8B-B14F-4D97-AF65-F5344CB8AC3E}">
        <p14:creationId xmlns:p14="http://schemas.microsoft.com/office/powerpoint/2010/main" val="34217692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57200"/>
            <a:ext cx="9258300" cy="1143000"/>
          </a:xfrm>
        </p:spPr>
        <p:txBody>
          <a:bodyPr/>
          <a:lstStyle/>
          <a:p>
            <a:r>
              <a:rPr lang="fr-FR" dirty="0"/>
              <a:t>Création d’un projet R dans </a:t>
            </a:r>
            <a:r>
              <a:rPr lang="fr-FR" dirty="0" err="1"/>
              <a:t>RStudio</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IDE le plus utilisé pour R</a:t>
            </a:r>
          </a:p>
          <a:p>
            <a:r>
              <a:rPr lang="fr-FR" dirty="0"/>
              <a:t>Augmente la reproductibilité, facilite la transmission et améliore la stabilité</a:t>
            </a:r>
          </a:p>
          <a:p>
            <a:r>
              <a:rPr lang="fr-FR" dirty="0"/>
              <a:t>Travail dans un « dossier » sans interaction avec les autres</a:t>
            </a:r>
          </a:p>
          <a:p>
            <a:r>
              <a:rPr lang="fr-FR" dirty="0"/>
              <a:t>Chemin à la racine</a:t>
            </a:r>
          </a:p>
          <a:p>
            <a:r>
              <a:rPr lang="fr-FR" dirty="0"/>
              <a:t>Structure minimale conseillée :</a:t>
            </a:r>
          </a:p>
          <a:p>
            <a:pPr lvl="1"/>
            <a:r>
              <a:rPr lang="fr-FR" dirty="0" err="1"/>
              <a:t>data_raw</a:t>
            </a:r>
            <a:r>
              <a:rPr lang="fr-FR" dirty="0"/>
              <a:t> et data</a:t>
            </a:r>
          </a:p>
          <a:p>
            <a:pPr lvl="1"/>
            <a:r>
              <a:rPr lang="fr-FR" dirty="0" err="1"/>
              <a:t>img</a:t>
            </a:r>
            <a:r>
              <a:rPr lang="fr-FR" dirty="0"/>
              <a:t> ou image</a:t>
            </a:r>
          </a:p>
          <a:p>
            <a:pPr lvl="1"/>
            <a:r>
              <a:rPr lang="fr-FR" dirty="0"/>
              <a:t>doc </a:t>
            </a:r>
          </a:p>
          <a:p>
            <a:r>
              <a:rPr lang="fr-FR" dirty="0"/>
              <a:t>Possible de figer l’environnement</a:t>
            </a:r>
          </a:p>
          <a:p>
            <a:r>
              <a:rPr lang="fr-FR" dirty="0"/>
              <a:t>Versionnage facile avec Git</a:t>
            </a:r>
          </a:p>
          <a:p>
            <a:endParaRPr lang="fr-FR" dirty="0"/>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6</a:t>
            </a:fld>
            <a:endParaRPr lang="fr-FR" sz="1000" dirty="0">
              <a:solidFill>
                <a:schemeClr val="tx1"/>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5" name="Espace réservé du pied de page 7"/>
          <p:cNvSpPr txBox="1">
            <a:spLocks/>
          </p:cNvSpPr>
          <p:nvPr/>
        </p:nvSpPr>
        <p:spPr>
          <a:xfrm>
            <a:off x="0" y="6492877"/>
            <a:ext cx="6583660" cy="365125"/>
          </a:xfrm>
          <a:prstGeom prst="rect">
            <a:avLst/>
          </a:prstGeom>
        </p:spPr>
        <p:txBody>
          <a:bodyPr/>
          <a:lstStyle/>
          <a:p>
            <a:pPr>
              <a:defRPr/>
            </a:pPr>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schemeClr val="tx2"/>
              </a:solidFill>
              <a:effectLst/>
              <a:uLnTx/>
              <a:uFillTx/>
              <a:latin typeface="+mj-lt"/>
              <a:ea typeface="+mn-ea"/>
              <a:cs typeface="+mn-cs"/>
            </a:endParaRPr>
          </a:p>
        </p:txBody>
      </p:sp>
      <p:sp>
        <p:nvSpPr>
          <p:cNvPr id="7"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60</a:t>
            </a:fld>
            <a:endParaRPr lang="fr-FR" sz="1000" dirty="0">
              <a:solidFill>
                <a:schemeClr val="tx1"/>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C92673-8AF4-AE59-EB23-B8C7E7AE547C}"/>
              </a:ext>
            </a:extLst>
          </p:cNvPr>
          <p:cNvSpPr>
            <a:spLocks noGrp="1"/>
          </p:cNvSpPr>
          <p:nvPr>
            <p:ph type="ctrTitle"/>
          </p:nvPr>
        </p:nvSpPr>
        <p:spPr/>
        <p:txBody>
          <a:bodyPr/>
          <a:lstStyle/>
          <a:p>
            <a:r>
              <a:rPr lang="fr-FR" dirty="0"/>
              <a:t>Vocabulaire</a:t>
            </a:r>
          </a:p>
        </p:txBody>
      </p:sp>
      <p:sp>
        <p:nvSpPr>
          <p:cNvPr id="3" name="Sous-titre 2">
            <a:extLst>
              <a:ext uri="{FF2B5EF4-FFF2-40B4-BE49-F238E27FC236}">
                <a16:creationId xmlns:a16="http://schemas.microsoft.com/office/drawing/2014/main" id="{0CC25973-6500-13B9-3822-7942568C08C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42210573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B48F3-1AEA-63A4-EA5B-0EA8296137BD}"/>
              </a:ext>
            </a:extLst>
          </p:cNvPr>
          <p:cNvSpPr>
            <a:spLocks noGrp="1"/>
          </p:cNvSpPr>
          <p:nvPr>
            <p:ph type="title"/>
          </p:nvPr>
        </p:nvSpPr>
        <p:spPr/>
        <p:txBody>
          <a:bodyPr/>
          <a:lstStyle/>
          <a:p>
            <a:r>
              <a:rPr lang="fr-FR" dirty="0"/>
              <a:t>Définitions (2) </a:t>
            </a:r>
          </a:p>
        </p:txBody>
      </p:sp>
      <p:sp>
        <p:nvSpPr>
          <p:cNvPr id="3" name="Espace réservé du contenu 2">
            <a:extLst>
              <a:ext uri="{FF2B5EF4-FFF2-40B4-BE49-F238E27FC236}">
                <a16:creationId xmlns:a16="http://schemas.microsoft.com/office/drawing/2014/main" id="{52A95818-AC66-77F4-6F29-5B1C0B8DD850}"/>
              </a:ext>
            </a:extLst>
          </p:cNvPr>
          <p:cNvSpPr>
            <a:spLocks noGrp="1"/>
          </p:cNvSpPr>
          <p:nvPr>
            <p:ph idx="1"/>
          </p:nvPr>
        </p:nvSpPr>
        <p:spPr/>
        <p:txBody>
          <a:bodyPr>
            <a:normAutofit fontScale="92500" lnSpcReduction="20000"/>
          </a:bodyPr>
          <a:lstStyle/>
          <a:p>
            <a:pPr algn="l"/>
            <a:r>
              <a:rPr lang="fr-FR" sz="2800" b="1" dirty="0">
                <a:latin typeface="SchneidlerBT-Roman"/>
              </a:rPr>
              <a:t>Données</a:t>
            </a:r>
            <a:r>
              <a:rPr lang="fr-FR" sz="2800" dirty="0">
                <a:latin typeface="SchneidlerBT-Roman"/>
              </a:rPr>
              <a:t> : informations, caractéristiques connues, mesurées sur une population.</a:t>
            </a:r>
          </a:p>
          <a:p>
            <a:pPr algn="l"/>
            <a:endParaRPr lang="fr-FR" sz="2800" dirty="0">
              <a:latin typeface="SchneidlerBT-Roman"/>
            </a:endParaRPr>
          </a:p>
          <a:p>
            <a:pPr algn="l"/>
            <a:r>
              <a:rPr lang="fr-FR" sz="2800" b="1" dirty="0">
                <a:latin typeface="SchneidlerBT-Roman"/>
              </a:rPr>
              <a:t>Population</a:t>
            </a:r>
            <a:r>
              <a:rPr lang="fr-FR" sz="2800" dirty="0">
                <a:latin typeface="SchneidlerBT-Roman"/>
              </a:rPr>
              <a:t> : ensemble cohérent d'éléments homogènes (animaux, plantes, entreprises, clients, boîte de Petri, productions…).</a:t>
            </a:r>
          </a:p>
          <a:p>
            <a:pPr algn="l"/>
            <a:endParaRPr lang="fr-FR" sz="2800" dirty="0">
              <a:latin typeface="SchneidlerBT-Roman"/>
            </a:endParaRPr>
          </a:p>
          <a:p>
            <a:r>
              <a:rPr lang="fr-FR" sz="2800" b="1" dirty="0">
                <a:latin typeface="SchneidlerBT-Roman"/>
              </a:rPr>
              <a:t>Individus statistiques</a:t>
            </a:r>
            <a:r>
              <a:rPr lang="fr-FR" sz="2800" dirty="0">
                <a:latin typeface="SchneidlerBT-Roman"/>
              </a:rPr>
              <a:t> : unités observées issues de la population, c'est-à-dire entité entière sur laquelle les données sont ou pourraient être récoltées. Les individus statistiques peuvent être des forêts ou des arbres, des troupeaux ou un individu, cela dépend de la question posée.</a:t>
            </a:r>
          </a:p>
        </p:txBody>
      </p:sp>
    </p:spTree>
    <p:extLst>
      <p:ext uri="{BB962C8B-B14F-4D97-AF65-F5344CB8AC3E}">
        <p14:creationId xmlns:p14="http://schemas.microsoft.com/office/powerpoint/2010/main" val="368473638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B48F3-1AEA-63A4-EA5B-0EA8296137BD}"/>
              </a:ext>
            </a:extLst>
          </p:cNvPr>
          <p:cNvSpPr>
            <a:spLocks noGrp="1"/>
          </p:cNvSpPr>
          <p:nvPr>
            <p:ph type="title"/>
          </p:nvPr>
        </p:nvSpPr>
        <p:spPr/>
        <p:txBody>
          <a:bodyPr/>
          <a:lstStyle/>
          <a:p>
            <a:r>
              <a:rPr lang="fr-FR" dirty="0"/>
              <a:t>Définitions (3)</a:t>
            </a:r>
          </a:p>
        </p:txBody>
      </p:sp>
      <p:sp>
        <p:nvSpPr>
          <p:cNvPr id="3" name="Espace réservé du contenu 2">
            <a:extLst>
              <a:ext uri="{FF2B5EF4-FFF2-40B4-BE49-F238E27FC236}">
                <a16:creationId xmlns:a16="http://schemas.microsoft.com/office/drawing/2014/main" id="{52A95818-AC66-77F4-6F29-5B1C0B8DD850}"/>
              </a:ext>
            </a:extLst>
          </p:cNvPr>
          <p:cNvSpPr>
            <a:spLocks noGrp="1"/>
          </p:cNvSpPr>
          <p:nvPr>
            <p:ph idx="1"/>
          </p:nvPr>
        </p:nvSpPr>
        <p:spPr/>
        <p:txBody>
          <a:bodyPr>
            <a:normAutofit/>
          </a:bodyPr>
          <a:lstStyle/>
          <a:p>
            <a:pPr algn="l"/>
            <a:r>
              <a:rPr lang="fr-FR" sz="2800" b="1" dirty="0">
                <a:latin typeface="SchneidlerBT-Roman"/>
              </a:rPr>
              <a:t>Observation</a:t>
            </a:r>
            <a:r>
              <a:rPr lang="fr-FR" sz="2800" dirty="0">
                <a:latin typeface="SchneidlerBT-Roman"/>
              </a:rPr>
              <a:t> : mesures ou informations récoltées sur les individus statistiques faisant partie de l'échantillon.</a:t>
            </a:r>
          </a:p>
          <a:p>
            <a:pPr algn="l"/>
            <a:endParaRPr lang="fr-FR" sz="2800" dirty="0">
              <a:latin typeface="SchneidlerBT-Roman"/>
            </a:endParaRPr>
          </a:p>
          <a:p>
            <a:pPr algn="l"/>
            <a:r>
              <a:rPr lang="fr-FR" sz="2800" b="1" dirty="0">
                <a:latin typeface="SchneidlerBT-Roman"/>
              </a:rPr>
              <a:t>Échantillon</a:t>
            </a:r>
            <a:r>
              <a:rPr lang="fr-FR" sz="2800" dirty="0">
                <a:latin typeface="SchneidlerBT-Roman"/>
              </a:rPr>
              <a:t> : ensemble d'individus statistiques sélectionnés faisant partie d'une population.</a:t>
            </a:r>
          </a:p>
          <a:p>
            <a:pPr algn="l"/>
            <a:endParaRPr lang="fr-FR" sz="2800" dirty="0">
              <a:latin typeface="SchneidlerBT-Roman"/>
            </a:endParaRPr>
          </a:p>
          <a:p>
            <a:pPr algn="l"/>
            <a:r>
              <a:rPr lang="fr-FR" sz="2800" b="1" dirty="0">
                <a:latin typeface="SchneidlerBT-Roman"/>
              </a:rPr>
              <a:t>Modalités</a:t>
            </a:r>
            <a:r>
              <a:rPr lang="fr-FR" sz="2800" dirty="0">
                <a:latin typeface="SchneidlerBT-Roman"/>
              </a:rPr>
              <a:t> : différentes valeurs prises par une variable.</a:t>
            </a:r>
          </a:p>
          <a:p>
            <a:pPr algn="l"/>
            <a:endParaRPr lang="fr-FR" dirty="0"/>
          </a:p>
        </p:txBody>
      </p:sp>
    </p:spTree>
    <p:extLst>
      <p:ext uri="{BB962C8B-B14F-4D97-AF65-F5344CB8AC3E}">
        <p14:creationId xmlns:p14="http://schemas.microsoft.com/office/powerpoint/2010/main" val="96403401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046EE-F8D1-6C1E-A2A4-5776A25A513A}"/>
              </a:ext>
            </a:extLst>
          </p:cNvPr>
          <p:cNvSpPr>
            <a:spLocks noGrp="1"/>
          </p:cNvSpPr>
          <p:nvPr>
            <p:ph type="title"/>
          </p:nvPr>
        </p:nvSpPr>
        <p:spPr/>
        <p:txBody>
          <a:bodyPr/>
          <a:lstStyle/>
          <a:p>
            <a:r>
              <a:rPr lang="fr-FR" dirty="0"/>
              <a:t>Définitions (4)</a:t>
            </a:r>
          </a:p>
        </p:txBody>
      </p:sp>
      <p:sp>
        <p:nvSpPr>
          <p:cNvPr id="3" name="Espace réservé du contenu 2">
            <a:extLst>
              <a:ext uri="{FF2B5EF4-FFF2-40B4-BE49-F238E27FC236}">
                <a16:creationId xmlns:a16="http://schemas.microsoft.com/office/drawing/2014/main" id="{11863AF1-17A4-FC2C-861E-4E4EA362A470}"/>
              </a:ext>
            </a:extLst>
          </p:cNvPr>
          <p:cNvSpPr>
            <a:spLocks noGrp="1"/>
          </p:cNvSpPr>
          <p:nvPr>
            <p:ph idx="1"/>
          </p:nvPr>
        </p:nvSpPr>
        <p:spPr/>
        <p:txBody>
          <a:bodyPr>
            <a:normAutofit fontScale="55000" lnSpcReduction="20000"/>
          </a:bodyPr>
          <a:lstStyle/>
          <a:p>
            <a:r>
              <a:rPr lang="fr-FR" b="1" dirty="0"/>
              <a:t>Plan d'échantillonnage</a:t>
            </a:r>
            <a:r>
              <a:rPr lang="fr-FR" dirty="0"/>
              <a:t> : organisation des prélèvements à réaliser sur une population. Le plan d'échantillonnage peut être :</a:t>
            </a:r>
          </a:p>
          <a:p>
            <a:pPr lvl="1"/>
            <a:r>
              <a:rPr lang="fr-FR" dirty="0"/>
              <a:t>aléatoire simple : prélèvements d'individus au hasard ;</a:t>
            </a:r>
          </a:p>
          <a:p>
            <a:pPr lvl="1"/>
            <a:r>
              <a:rPr lang="fr-FR" dirty="0"/>
              <a:t>aléatoire systématique : tous les X individus ;</a:t>
            </a:r>
          </a:p>
          <a:p>
            <a:pPr lvl="1"/>
            <a:r>
              <a:rPr lang="fr-FR" dirty="0"/>
              <a:t>aléatoire stratifié : échantillonnage reprenant la structure de la population.</a:t>
            </a:r>
          </a:p>
          <a:p>
            <a:endParaRPr lang="fr-FR" dirty="0"/>
          </a:p>
          <a:p>
            <a:r>
              <a:rPr lang="fr-FR" b="1" dirty="0"/>
              <a:t>Plan d'expérience</a:t>
            </a:r>
            <a:r>
              <a:rPr lang="fr-FR" dirty="0"/>
              <a:t> : construit en fonction de la question posée et des conditions de prélèvement. Il doit inclure la taille de l'échantillon, la fréquence de toutes les observations, le nombre de réplicas, si la collecte est en milieu naturel, contrôlé, semi-contrôlé ou artificiel… Le plan d'expérience doit être défini en fonction du type de questions posées :</a:t>
            </a:r>
          </a:p>
          <a:p>
            <a:pPr lvl="1"/>
            <a:r>
              <a:rPr lang="fr-FR" dirty="0"/>
              <a:t>Améliorer les connaissances sur un sujet. Par exemple : comment la couverture corallienne évolue-t-elle sur la côte nord-est de l'Australie ?</a:t>
            </a:r>
          </a:p>
          <a:p>
            <a:pPr lvl="1"/>
            <a:r>
              <a:rPr lang="fr-FR" dirty="0"/>
              <a:t>Mieux comprendre un phénomène connu. Par exemple : quels sont les principaux facteurs expliquant la dégradation de la couverture corallienne de la grande barrière de corail ?</a:t>
            </a:r>
          </a:p>
          <a:p>
            <a:pPr lvl="1"/>
            <a:r>
              <a:rPr lang="fr-FR" dirty="0"/>
              <a:t>Prendre une décision éclairée. Par exemple : sur quels facteurs agir pour limiter l'érosion corallienne ?</a:t>
            </a:r>
          </a:p>
          <a:p>
            <a:pPr lvl="1"/>
            <a:r>
              <a:rPr lang="fr-FR" dirty="0"/>
              <a:t>Faire des prédictions. Par exemple : quel serait le taux de couverture corallienne dans 10, 20 ou 50 ans ?</a:t>
            </a:r>
          </a:p>
        </p:txBody>
      </p:sp>
    </p:spTree>
    <p:extLst>
      <p:ext uri="{BB962C8B-B14F-4D97-AF65-F5344CB8AC3E}">
        <p14:creationId xmlns:p14="http://schemas.microsoft.com/office/powerpoint/2010/main" val="7349415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collecte de données</a:t>
            </a:r>
          </a:p>
        </p:txBody>
      </p:sp>
      <p:sp>
        <p:nvSpPr>
          <p:cNvPr id="3" name="Espace réservé du contenu 2"/>
          <p:cNvSpPr>
            <a:spLocks noGrp="1"/>
          </p:cNvSpPr>
          <p:nvPr>
            <p:ph idx="1"/>
          </p:nvPr>
        </p:nvSpPr>
        <p:spPr/>
        <p:txBody>
          <a:bodyPr>
            <a:normAutofit lnSpcReduction="10000"/>
          </a:bodyPr>
          <a:lstStyle/>
          <a:p>
            <a:r>
              <a:rPr lang="fr-FR" dirty="0"/>
              <a:t>En situation contrôlées (plan d’expérience) ou naturelles</a:t>
            </a:r>
          </a:p>
          <a:p>
            <a:endParaRPr lang="fr-FR" dirty="0"/>
          </a:p>
          <a:p>
            <a:r>
              <a:rPr lang="fr-FR" dirty="0"/>
              <a:t>Données </a:t>
            </a:r>
            <a:r>
              <a:rPr lang="fr-FR" b="1" dirty="0"/>
              <a:t>représentatives</a:t>
            </a:r>
            <a:r>
              <a:rPr lang="fr-FR" dirty="0"/>
              <a:t> issues d’un plan d’échantillonnage adéquat (aléatoire)</a:t>
            </a:r>
          </a:p>
          <a:p>
            <a:endParaRPr lang="fr-FR" dirty="0"/>
          </a:p>
          <a:p>
            <a:r>
              <a:rPr lang="fr-FR" dirty="0"/>
              <a:t>En </a:t>
            </a:r>
            <a:r>
              <a:rPr lang="fr-FR" b="1" dirty="0"/>
              <a:t>quantité suffisante </a:t>
            </a:r>
            <a:r>
              <a:rPr lang="fr-FR" dirty="0"/>
              <a:t>: Compromis entre les coûts d’acquisition des données (temps, argent…) et la précision de la réponse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B21E769C-6275-CB80-FF2D-20E6D65C0D08}"/>
              </a:ext>
            </a:extLst>
          </p:cNvPr>
          <p:cNvSpPr>
            <a:spLocks noGrp="1"/>
          </p:cNvSpPr>
          <p:nvPr>
            <p:ph type="title"/>
          </p:nvPr>
        </p:nvSpPr>
        <p:spPr/>
        <p:txBody>
          <a:bodyPr/>
          <a:lstStyle/>
          <a:p>
            <a:r>
              <a:rPr lang="fr-FR" dirty="0" err="1"/>
              <a:t>RMarkdown</a:t>
            </a:r>
            <a:endParaRPr lang="fr-FR" dirty="0"/>
          </a:p>
        </p:txBody>
      </p:sp>
      <p:sp>
        <p:nvSpPr>
          <p:cNvPr id="8" name="Espace réservé du contenu 7">
            <a:extLst>
              <a:ext uri="{FF2B5EF4-FFF2-40B4-BE49-F238E27FC236}">
                <a16:creationId xmlns:a16="http://schemas.microsoft.com/office/drawing/2014/main" id="{8A982838-BFCB-72D4-2FE3-484E17005384}"/>
              </a:ext>
            </a:extLst>
          </p:cNvPr>
          <p:cNvSpPr>
            <a:spLocks noGrp="1"/>
          </p:cNvSpPr>
          <p:nvPr>
            <p:ph idx="1"/>
          </p:nvPr>
        </p:nvSpPr>
        <p:spPr/>
        <p:txBody>
          <a:bodyPr>
            <a:normAutofit fontScale="85000" lnSpcReduction="20000"/>
          </a:bodyPr>
          <a:lstStyle/>
          <a:p>
            <a:r>
              <a:rPr lang="fr-FR" dirty="0"/>
              <a:t>Création de rapports automatisés</a:t>
            </a:r>
          </a:p>
          <a:p>
            <a:r>
              <a:rPr lang="fr-FR" dirty="0"/>
              <a:t>Principe de </a:t>
            </a:r>
            <a:r>
              <a:rPr lang="en-US" b="1" i="1" dirty="0">
                <a:effectLst/>
              </a:rPr>
              <a:t>WYSIWYW</a:t>
            </a:r>
            <a:r>
              <a:rPr lang="en-US" dirty="0"/>
              <a:t> (</a:t>
            </a:r>
            <a:r>
              <a:rPr lang="en-US" i="1" dirty="0">
                <a:effectLst/>
              </a:rPr>
              <a:t>What you see is what you want</a:t>
            </a:r>
            <a:r>
              <a:rPr lang="en-US" dirty="0"/>
              <a:t>) </a:t>
            </a:r>
            <a:r>
              <a:rPr lang="en-US" dirty="0" err="1"/>
              <a:t>contrairement</a:t>
            </a:r>
            <a:r>
              <a:rPr lang="en-US" dirty="0"/>
              <a:t> à </a:t>
            </a:r>
            <a:r>
              <a:rPr lang="en-US" dirty="0">
                <a:latin typeface="Courier New" panose="02070309020205020404" pitchFamily="49" charset="0"/>
                <a:cs typeface="Courier New" panose="02070309020205020404" pitchFamily="49" charset="0"/>
              </a:rPr>
              <a:t>Word</a:t>
            </a:r>
            <a:r>
              <a:rPr lang="en-US" dirty="0"/>
              <a:t> </a:t>
            </a:r>
            <a:r>
              <a:rPr lang="en-US" dirty="0" err="1"/>
              <a:t>ou</a:t>
            </a:r>
            <a:r>
              <a:rPr lang="en-US" dirty="0"/>
              <a:t> </a:t>
            </a:r>
            <a:r>
              <a:rPr lang="en-US" dirty="0" err="1"/>
              <a:t>associé</a:t>
            </a:r>
            <a:r>
              <a:rPr lang="en-US" dirty="0"/>
              <a:t> </a:t>
            </a:r>
            <a:r>
              <a:rPr lang="en-US" b="1" i="1" dirty="0">
                <a:effectLst/>
              </a:rPr>
              <a:t>WYSIWYG</a:t>
            </a:r>
            <a:r>
              <a:rPr lang="en-US" b="1" dirty="0">
                <a:effectLst/>
              </a:rPr>
              <a:t> </a:t>
            </a:r>
            <a:r>
              <a:rPr lang="en-US" dirty="0"/>
              <a:t>(</a:t>
            </a:r>
            <a:r>
              <a:rPr lang="en-US" i="1" dirty="0">
                <a:effectLst/>
              </a:rPr>
              <a:t>What you see is what you get</a:t>
            </a:r>
            <a:r>
              <a:rPr lang="en-US" dirty="0"/>
              <a:t>)</a:t>
            </a:r>
          </a:p>
          <a:p>
            <a:endParaRPr lang="en-US" dirty="0"/>
          </a:p>
          <a:p>
            <a:r>
              <a:rPr lang="fr-FR" dirty="0"/>
              <a:t>Syntaxe simple</a:t>
            </a:r>
          </a:p>
          <a:p>
            <a:r>
              <a:rPr lang="fr-FR" dirty="0"/>
              <a:t>Plusieurs formats de sortie :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pdf</a:t>
            </a:r>
            <a:r>
              <a:rPr lang="fr-FR" dirty="0"/>
              <a:t>, </a:t>
            </a:r>
            <a:r>
              <a:rPr lang="fr-FR" dirty="0">
                <a:latin typeface="Courier New" panose="02070309020205020404" pitchFamily="49" charset="0"/>
                <a:cs typeface="Courier New" panose="02070309020205020404" pitchFamily="49" charset="0"/>
              </a:rPr>
              <a:t>.html</a:t>
            </a:r>
            <a:r>
              <a:rPr lang="fr-FR" dirty="0"/>
              <a:t>…</a:t>
            </a:r>
          </a:p>
          <a:p>
            <a:r>
              <a:rPr lang="fr-FR" dirty="0"/>
              <a:t>Organisation :</a:t>
            </a:r>
          </a:p>
          <a:p>
            <a:pPr lvl="1"/>
            <a:r>
              <a:rPr lang="fr-FR" dirty="0"/>
              <a:t>En-tête facultative</a:t>
            </a:r>
          </a:p>
          <a:p>
            <a:pPr lvl="1"/>
            <a:r>
              <a:rPr lang="fr-FR" dirty="0"/>
              <a:t>Texte</a:t>
            </a:r>
          </a:p>
          <a:p>
            <a:pPr lvl="1"/>
            <a:r>
              <a:rPr lang="fr-FR" dirty="0"/>
              <a:t>Morceaux (</a:t>
            </a:r>
            <a:r>
              <a:rPr lang="fr-FR" dirty="0" err="1"/>
              <a:t>chunk</a:t>
            </a:r>
            <a:r>
              <a:rPr lang="fr-FR" dirty="0"/>
              <a:t>) de code en </a:t>
            </a:r>
            <a:r>
              <a:rPr lang="fr-FR" dirty="0">
                <a:latin typeface="Courier New" panose="02070309020205020404" pitchFamily="49" charset="0"/>
                <a:cs typeface="Courier New" panose="02070309020205020404" pitchFamily="49" charset="0"/>
              </a:rPr>
              <a:t>R</a:t>
            </a:r>
            <a:r>
              <a:rPr lang="fr-FR" dirty="0"/>
              <a:t>, </a:t>
            </a:r>
            <a:r>
              <a:rPr lang="fr-FR" dirty="0">
                <a:latin typeface="Courier New" panose="02070309020205020404" pitchFamily="49" charset="0"/>
                <a:cs typeface="Courier New" panose="02070309020205020404" pitchFamily="49" charset="0"/>
              </a:rPr>
              <a:t>Python</a:t>
            </a:r>
            <a:r>
              <a:rPr lang="fr-FR" dirty="0"/>
              <a:t>, </a:t>
            </a:r>
            <a:r>
              <a:rPr lang="fr-FR" dirty="0">
                <a:latin typeface="Courier New" panose="02070309020205020404" pitchFamily="49" charset="0"/>
                <a:cs typeface="Courier New" panose="02070309020205020404" pitchFamily="49" charset="0"/>
              </a:rPr>
              <a:t>Java</a:t>
            </a:r>
            <a:r>
              <a:rPr lang="fr-FR" dirty="0"/>
              <a:t>…</a:t>
            </a:r>
          </a:p>
          <a:p>
            <a:endParaRPr lang="fr-FR" dirty="0"/>
          </a:p>
        </p:txBody>
      </p:sp>
      <p:pic>
        <p:nvPicPr>
          <p:cNvPr id="2050" name="Picture 2" descr="Escritura de libros con bookdown">
            <a:extLst>
              <a:ext uri="{FF2B5EF4-FFF2-40B4-BE49-F238E27FC236}">
                <a16:creationId xmlns:a16="http://schemas.microsoft.com/office/drawing/2014/main" id="{D8647B73-BEF3-83FF-6400-AC29FE717E3D}"/>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204" b="97963" l="3758" r="98852">
                        <a14:foregroundMark x1="2192" y1="26204" x2="7516" y2="45185"/>
                        <a14:foregroundMark x1="7516" y1="45185" x2="3758" y2="71019"/>
                        <a14:foregroundMark x1="49896" y1="97963" x2="98852" y2="74537"/>
                        <a14:foregroundMark x1="44050" y1="5556" x2="52088" y2="11574"/>
                        <a14:foregroundMark x1="48956" y1="1204" x2="48956" y2="1204"/>
                        <a14:foregroundMark x1="20772" y1="70741" x2="38205" y2="70741"/>
                        <a14:foregroundMark x1="38205" y1="70741" x2="74426" y2="67963"/>
                        <a14:foregroundMark x1="19833" y1="30000" x2="72547" y2="71574"/>
                        <a14:foregroundMark x1="13674" y1="72685" x2="66910" y2="28148"/>
                        <a14:foregroundMark x1="87056" y1="69352" x2="28184" y2="66111"/>
                        <a14:foregroundMark x1="28184" y1="66111" x2="8977" y2="69074"/>
                        <a14:foregroundMark x1="59499" y1="24259" x2="46347" y2="39259"/>
                        <a14:foregroundMark x1="46347" y1="39259" x2="55950" y2="65556"/>
                        <a14:foregroundMark x1="55950" y1="65556" x2="79228" y2="65370"/>
                        <a14:foregroundMark x1="79228" y1="65370" x2="87370" y2="68519"/>
                        <a14:foregroundMark x1="65136" y1="23426" x2="94572" y2="66019"/>
                        <a14:foregroundMark x1="94572" y1="66019" x2="84029" y2="68796"/>
                      </a14:backgroundRemoval>
                    </a14:imgEffect>
                  </a14:imgLayer>
                </a14:imgProps>
              </a:ext>
              <a:ext uri="{28A0092B-C50C-407E-A947-70E740481C1C}">
                <a14:useLocalDpi xmlns:a14="http://schemas.microsoft.com/office/drawing/2010/main" val="0"/>
              </a:ext>
            </a:extLst>
          </a:blip>
          <a:srcRect/>
          <a:stretch>
            <a:fillRect/>
          </a:stretch>
        </p:blipFill>
        <p:spPr bwMode="auto">
          <a:xfrm>
            <a:off x="8671892" y="188640"/>
            <a:ext cx="1444806" cy="16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8798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399" y="831268"/>
            <a:ext cx="10461798" cy="1143000"/>
          </a:xfrm>
        </p:spPr>
        <p:txBody>
          <a:bodyPr>
            <a:normAutofit fontScale="90000"/>
          </a:bodyPr>
          <a:lstStyle/>
          <a:p>
            <a:r>
              <a:rPr lang="fr-FR" dirty="0"/>
              <a:t>Production d’un fichier répétable en </a:t>
            </a:r>
            <a:r>
              <a:rPr lang="fr-FR" dirty="0" err="1"/>
              <a:t>RMarkdown</a:t>
            </a:r>
            <a:br>
              <a:rPr lang="fr-FR"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Part belle au texte</a:t>
            </a:r>
          </a:p>
          <a:p>
            <a:r>
              <a:rPr lang="fr-FR" dirty="0"/>
              <a:t>Automatisation et réutilisation facile des lignes de codes</a:t>
            </a:r>
          </a:p>
          <a:p>
            <a:r>
              <a:rPr lang="fr-FR" dirty="0"/>
              <a:t>Enchainement d’images, graphiques, liens, tableaux, sortie de modèles facilité</a:t>
            </a:r>
          </a:p>
          <a:p>
            <a:r>
              <a:rPr lang="fr-FR" dirty="0"/>
              <a:t>Syntaxe :</a:t>
            </a:r>
          </a:p>
          <a:p>
            <a:pPr lvl="1"/>
            <a:r>
              <a:rPr lang="fr-FR" dirty="0">
                <a:latin typeface="Courier New" panose="02070309020205020404" pitchFamily="49" charset="0"/>
                <a:cs typeface="Courier New" panose="02070309020205020404" pitchFamily="49" charset="0"/>
              </a:rPr>
              <a:t>#</a:t>
            </a:r>
            <a:r>
              <a:rPr lang="fr-FR" dirty="0"/>
              <a:t> pour les niveaux de titres</a:t>
            </a:r>
          </a:p>
          <a:p>
            <a:pPr lvl="1"/>
            <a:r>
              <a:rPr lang="fr-FR" dirty="0">
                <a:latin typeface="Courier New" panose="02070309020205020404" pitchFamily="49" charset="0"/>
                <a:cs typeface="Courier New" panose="02070309020205020404" pitchFamily="49" charset="0"/>
              </a:rPr>
              <a:t>*</a:t>
            </a:r>
            <a:r>
              <a:rPr lang="fr-FR" dirty="0"/>
              <a:t> pour l’italique</a:t>
            </a:r>
          </a:p>
          <a:p>
            <a:pPr lvl="1"/>
            <a:r>
              <a:rPr lang="fr-FR" dirty="0">
                <a:latin typeface="Courier New" panose="02070309020205020404" pitchFamily="49" charset="0"/>
                <a:cs typeface="Courier New" panose="02070309020205020404" pitchFamily="49" charset="0"/>
              </a:rPr>
              <a:t>**</a:t>
            </a:r>
            <a:r>
              <a:rPr lang="fr-FR" dirty="0"/>
              <a:t> pour le gras</a:t>
            </a:r>
          </a:p>
          <a:p>
            <a:pPr lvl="1"/>
            <a:r>
              <a:rPr lang="fr-FR" dirty="0">
                <a:latin typeface="Courier New" panose="02070309020205020404" pitchFamily="49" charset="0"/>
                <a:cs typeface="Courier New" panose="02070309020205020404" pitchFamily="49" charset="0"/>
              </a:rPr>
              <a:t>``</a:t>
            </a:r>
            <a:r>
              <a:rPr lang="fr-FR" dirty="0"/>
              <a:t> pour le format code</a:t>
            </a:r>
          </a:p>
          <a:p>
            <a:endParaRPr lang="fr-FR" dirty="0"/>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8</a:t>
            </a:fld>
            <a:endParaRPr lang="fr-FR" sz="1000" dirty="0">
              <a:solidFill>
                <a:schemeClr val="tx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A7BE73-7A7B-B945-B336-B945895578AF}"/>
              </a:ext>
            </a:extLst>
          </p:cNvPr>
          <p:cNvSpPr>
            <a:spLocks noGrp="1"/>
          </p:cNvSpPr>
          <p:nvPr>
            <p:ph type="title"/>
          </p:nvPr>
        </p:nvSpPr>
        <p:spPr>
          <a:xfrm>
            <a:off x="514350" y="427677"/>
            <a:ext cx="9258300" cy="1143000"/>
          </a:xfrm>
        </p:spPr>
        <p:txBody>
          <a:bodyPr/>
          <a:lstStyle/>
          <a:p>
            <a:r>
              <a:rPr lang="fr-FR" dirty="0"/>
              <a:t>Analyse descriptive : définition</a:t>
            </a:r>
          </a:p>
        </p:txBody>
      </p:sp>
      <p:sp>
        <p:nvSpPr>
          <p:cNvPr id="3" name="Espace réservé du contenu 2">
            <a:extLst>
              <a:ext uri="{FF2B5EF4-FFF2-40B4-BE49-F238E27FC236}">
                <a16:creationId xmlns:a16="http://schemas.microsoft.com/office/drawing/2014/main" id="{4B5B02D1-E261-6FAF-41AF-C8F88D709AAB}"/>
              </a:ext>
            </a:extLst>
          </p:cNvPr>
          <p:cNvSpPr>
            <a:spLocks noGrp="1"/>
          </p:cNvSpPr>
          <p:nvPr>
            <p:ph idx="1"/>
          </p:nvPr>
        </p:nvSpPr>
        <p:spPr/>
        <p:txBody>
          <a:bodyPr>
            <a:normAutofit fontScale="92500" lnSpcReduction="10000"/>
          </a:bodyPr>
          <a:lstStyle/>
          <a:p>
            <a:r>
              <a:rPr lang="fr-FR" dirty="0"/>
              <a:t>Trois types de statistiques :</a:t>
            </a:r>
          </a:p>
          <a:p>
            <a:pPr lvl="1"/>
            <a:r>
              <a:rPr lang="fr-FR" dirty="0"/>
              <a:t>Statistiques descriptives</a:t>
            </a:r>
          </a:p>
          <a:p>
            <a:pPr lvl="1"/>
            <a:r>
              <a:rPr lang="fr-FR" dirty="0"/>
              <a:t>Statistiques inférentielles ou probabilistes</a:t>
            </a:r>
          </a:p>
          <a:p>
            <a:pPr lvl="1"/>
            <a:r>
              <a:rPr lang="fr-FR" dirty="0"/>
              <a:t>Statistiques prédictives</a:t>
            </a:r>
          </a:p>
          <a:p>
            <a:endParaRPr lang="fr-FR" dirty="0"/>
          </a:p>
          <a:p>
            <a:r>
              <a:rPr lang="fr-FR" dirty="0"/>
              <a:t>Les </a:t>
            </a:r>
            <a:r>
              <a:rPr lang="fr-FR" b="1" dirty="0"/>
              <a:t>statistiques</a:t>
            </a:r>
            <a:r>
              <a:rPr lang="fr-FR" dirty="0"/>
              <a:t> : Ensemble de méthodes qui ont pour objet la </a:t>
            </a:r>
            <a:r>
              <a:rPr lang="fr-FR" b="1" dirty="0"/>
              <a:t>collecte</a:t>
            </a:r>
            <a:r>
              <a:rPr lang="fr-FR" dirty="0"/>
              <a:t>, le </a:t>
            </a:r>
            <a:r>
              <a:rPr lang="fr-FR" b="1" dirty="0"/>
              <a:t>traitement</a:t>
            </a:r>
            <a:r>
              <a:rPr lang="fr-FR" dirty="0"/>
              <a:t> et l’</a:t>
            </a:r>
            <a:r>
              <a:rPr lang="fr-FR" b="1" dirty="0"/>
              <a:t>interprétation</a:t>
            </a:r>
            <a:r>
              <a:rPr lang="fr-FR" dirty="0"/>
              <a:t> de l’ensemble des </a:t>
            </a:r>
            <a:r>
              <a:rPr lang="fr-FR" b="1" dirty="0"/>
              <a:t>données d’observation</a:t>
            </a:r>
            <a:r>
              <a:rPr lang="fr-FR" dirty="0"/>
              <a:t> relatives à une </a:t>
            </a:r>
            <a:r>
              <a:rPr lang="fr-FR" b="1" dirty="0"/>
              <a:t>population statistique</a:t>
            </a:r>
            <a:r>
              <a:rPr lang="fr-FR" dirty="0"/>
              <a:t> (groupe d’individus ou d’unités) ou concernant un phénomène quelconque.</a:t>
            </a:r>
          </a:p>
          <a:p>
            <a:endParaRPr lang="fr-FR" dirty="0"/>
          </a:p>
        </p:txBody>
      </p:sp>
    </p:spTree>
    <p:extLst>
      <p:ext uri="{BB962C8B-B14F-4D97-AF65-F5344CB8AC3E}">
        <p14:creationId xmlns:p14="http://schemas.microsoft.com/office/powerpoint/2010/main" val="2755067914"/>
      </p:ext>
    </p:extLst>
  </p:cSld>
  <p:clrMapOvr>
    <a:masterClrMapping/>
  </p:clrMapOvr>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3345</Words>
  <Application>Microsoft Office PowerPoint</Application>
  <PresentationFormat>Diapositives 35 mm</PresentationFormat>
  <Paragraphs>567</Paragraphs>
  <Slides>65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65</vt:i4>
      </vt:variant>
    </vt:vector>
  </HeadingPairs>
  <TitlesOfParts>
    <vt:vector size="71" baseType="lpstr">
      <vt:lpstr>Arial</vt:lpstr>
      <vt:lpstr>Calibri</vt:lpstr>
      <vt:lpstr>Courier New</vt:lpstr>
      <vt:lpstr>SchneidlerBT-Roman</vt:lpstr>
      <vt:lpstr>Wingdings</vt:lpstr>
      <vt:lpstr>Thème Office</vt:lpstr>
      <vt:lpstr>Présentation PowerPoint</vt:lpstr>
      <vt:lpstr>Avant de commencer</vt:lpstr>
      <vt:lpstr>Atelier d’analyse de données</vt:lpstr>
      <vt:lpstr>Programme du jour</vt:lpstr>
      <vt:lpstr>Pourquoi R ?</vt:lpstr>
      <vt:lpstr>Création d’un projet R dans RStudio</vt:lpstr>
      <vt:lpstr>RMarkdown</vt:lpstr>
      <vt:lpstr>Production d’un fichier répétable en RMarkdown </vt:lpstr>
      <vt:lpstr>Analyse descriptive : définition</vt:lpstr>
      <vt:lpstr>Le traitement et l’interprétation</vt:lpstr>
      <vt:lpstr>Pourquoi faire une analyse descriptive ?</vt:lpstr>
      <vt:lpstr>Types de données</vt:lpstr>
      <vt:lpstr>Description univariée</vt:lpstr>
      <vt:lpstr>Description des variables qualitatives</vt:lpstr>
      <vt:lpstr>Distribution</vt:lpstr>
      <vt:lpstr>Description univariée</vt:lpstr>
      <vt:lpstr>Histogrammes de la distribution</vt:lpstr>
      <vt:lpstr>Description de la distribution</vt:lpstr>
      <vt:lpstr>Décrire le centre</vt:lpstr>
      <vt:lpstr>Moyenne, médiane et symétrie</vt:lpstr>
      <vt:lpstr>La dispersion</vt:lpstr>
      <vt:lpstr>La dispersion (suite)</vt:lpstr>
      <vt:lpstr>La dispersion : graphique de synthèse</vt:lpstr>
      <vt:lpstr>Les points extrêmes</vt:lpstr>
      <vt:lpstr>Description bivariée</vt:lpstr>
      <vt:lpstr>Le nuage de points</vt:lpstr>
      <vt:lpstr>Le nuage de points</vt:lpstr>
      <vt:lpstr>Le nuage de points</vt:lpstr>
      <vt:lpstr>Le coefficient de corrélation linéaire (r)</vt:lpstr>
      <vt:lpstr>Le coefficient de corrélation linéaire (r)</vt:lpstr>
      <vt:lpstr>Le coefficient de corrélation linéaire (r)</vt:lpstr>
      <vt:lpstr>Le coefficient de détermination (r²)</vt:lpstr>
      <vt:lpstr>La droite de régression</vt:lpstr>
      <vt:lpstr>La droite de régression : y = ax + b</vt:lpstr>
      <vt:lpstr>La droite de régression : les résidus</vt:lpstr>
      <vt:lpstr>La droite de régression : les résidus</vt:lpstr>
      <vt:lpstr>La droite de régression : les résidus</vt:lpstr>
      <vt:lpstr>La droite de régression : les résidus</vt:lpstr>
      <vt:lpstr>Nouvelle interprétation de r²</vt:lpstr>
      <vt:lpstr>La régression : limite</vt:lpstr>
      <vt:lpstr>La régression : limite</vt:lpstr>
      <vt:lpstr>La régression : cas particulier</vt:lpstr>
      <vt:lpstr>La régression : les points extrêmes</vt:lpstr>
      <vt:lpstr>La régression : les points extrêmes</vt:lpstr>
      <vt:lpstr>La régression non linéaire</vt:lpstr>
      <vt:lpstr>Description bivariée</vt:lpstr>
      <vt:lpstr>Corrélation entre deux variables qualitatives</vt:lpstr>
      <vt:lpstr>Visualisation</vt:lpstr>
      <vt:lpstr>Description bivariée</vt:lpstr>
      <vt:lpstr>Différence entre les groupes</vt:lpstr>
      <vt:lpstr>Test paramétrique :  L’ANOVA (Analyse de variances)</vt:lpstr>
      <vt:lpstr>ANOVA : conditions</vt:lpstr>
      <vt:lpstr>ANOVA : principe</vt:lpstr>
      <vt:lpstr>ANOVA : principe</vt:lpstr>
      <vt:lpstr>ANOVA : principe</vt:lpstr>
      <vt:lpstr>ANOVA : statistique de test</vt:lpstr>
      <vt:lpstr>ANOVA : le test post-hoc</vt:lpstr>
      <vt:lpstr>ANOVA : démarche de test</vt:lpstr>
      <vt:lpstr>Merci pour votre attention !</vt:lpstr>
      <vt:lpstr>Présentation PowerPoint</vt:lpstr>
      <vt:lpstr>Vocabulaire</vt:lpstr>
      <vt:lpstr>Définitions (2) </vt:lpstr>
      <vt:lpstr>Définitions (3)</vt:lpstr>
      <vt:lpstr>Définitions (4)</vt:lpstr>
      <vt:lpstr>La collecte de données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OLIVIER</dc:creator>
  <cp:lastModifiedBy>Marie Vaugoyeau</cp:lastModifiedBy>
  <cp:revision>52</cp:revision>
  <dcterms:created xsi:type="dcterms:W3CDTF">2022-05-03T10:54:57Z</dcterms:created>
  <dcterms:modified xsi:type="dcterms:W3CDTF">2023-06-02T07:46:43Z</dcterms:modified>
</cp:coreProperties>
</file>