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5" r:id="rId11"/>
    <p:sldId id="264" r:id="rId12"/>
    <p:sldId id="267" r:id="rId13"/>
    <p:sldId id="268" r:id="rId14"/>
    <p:sldId id="270" r:id="rId15"/>
    <p:sldId id="272" r:id="rId16"/>
    <p:sldId id="273" r:id="rId17"/>
    <p:sldId id="269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CE7F2-D9D0-4D82-9789-7A3AA09690E2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7787A8-DFFA-4C99-9411-86612CBD5895}">
      <dgm:prSet/>
      <dgm:spPr/>
      <dgm:t>
        <a:bodyPr/>
        <a:lstStyle/>
        <a:p>
          <a:pPr algn="ctr"/>
          <a:r>
            <a:rPr lang="cs-CZ" dirty="0" err="1"/>
            <a:t>According</a:t>
          </a:r>
          <a:r>
            <a:rPr lang="cs-CZ" dirty="0"/>
            <a:t> to LRM </a:t>
          </a:r>
          <a:r>
            <a:rPr lang="cs-CZ" dirty="0" err="1"/>
            <a:t>analysis</a:t>
          </a:r>
          <a:r>
            <a:rPr lang="cs-CZ" dirty="0"/>
            <a:t> (just </a:t>
          </a:r>
          <a:r>
            <a:rPr lang="cs-CZ" dirty="0" err="1"/>
            <a:t>preprocessed</a:t>
          </a:r>
          <a:r>
            <a:rPr lang="cs-CZ" dirty="0"/>
            <a:t> data) </a:t>
          </a:r>
          <a:r>
            <a:rPr lang="cs-CZ" dirty="0" err="1"/>
            <a:t>important</a:t>
          </a:r>
          <a:r>
            <a:rPr lang="cs-CZ" dirty="0"/>
            <a:t> </a:t>
          </a:r>
          <a:r>
            <a:rPr lang="cs-CZ" dirty="0" err="1"/>
            <a:t>factors</a:t>
          </a:r>
          <a:r>
            <a:rPr lang="cs-CZ" dirty="0"/>
            <a:t> are:</a:t>
          </a:r>
          <a:endParaRPr lang="en-US" dirty="0"/>
        </a:p>
      </dgm:t>
    </dgm:pt>
    <dgm:pt modelId="{48AF9D43-6272-4A00-AD56-733E12E2190A}" type="parTrans" cxnId="{68C15987-98EC-4721-9BED-5309AD6618BC}">
      <dgm:prSet/>
      <dgm:spPr/>
      <dgm:t>
        <a:bodyPr/>
        <a:lstStyle/>
        <a:p>
          <a:endParaRPr lang="en-US"/>
        </a:p>
      </dgm:t>
    </dgm:pt>
    <dgm:pt modelId="{E311EAEB-D26E-461C-A9E6-C72B2EFDD68A}" type="sibTrans" cxnId="{68C15987-98EC-4721-9BED-5309AD6618BC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E126585C-F527-419E-848A-267B253C32DF}">
      <dgm:prSet/>
      <dgm:spPr/>
      <dgm:t>
        <a:bodyPr/>
        <a:lstStyle/>
        <a:p>
          <a:pPr algn="l"/>
          <a:r>
            <a:rPr lang="cs-CZ" b="1" dirty="0" err="1"/>
            <a:t>Investment</a:t>
          </a:r>
          <a:r>
            <a:rPr lang="cs-CZ" dirty="0"/>
            <a:t>: TV, </a:t>
          </a:r>
          <a:r>
            <a:rPr lang="cs-CZ" dirty="0" err="1"/>
            <a:t>Radio</a:t>
          </a:r>
          <a:r>
            <a:rPr lang="cs-CZ" dirty="0"/>
            <a:t>, </a:t>
          </a:r>
          <a:r>
            <a:rPr lang="cs-CZ" dirty="0" err="1"/>
            <a:t>Press</a:t>
          </a:r>
          <a:r>
            <a:rPr lang="cs-CZ" dirty="0"/>
            <a:t>, Online</a:t>
          </a:r>
          <a:endParaRPr lang="en-US" dirty="0"/>
        </a:p>
      </dgm:t>
    </dgm:pt>
    <dgm:pt modelId="{3E2D6E8D-25A8-4572-86CD-466C750C30FC}" type="parTrans" cxnId="{E5E2D705-B9CF-4E89-B1FC-93489B075FD3}">
      <dgm:prSet/>
      <dgm:spPr/>
      <dgm:t>
        <a:bodyPr/>
        <a:lstStyle/>
        <a:p>
          <a:endParaRPr lang="en-US"/>
        </a:p>
      </dgm:t>
    </dgm:pt>
    <dgm:pt modelId="{69B61960-EE34-41CD-A895-4F41EE1CF7FD}" type="sibTrans" cxnId="{E5E2D705-B9CF-4E89-B1FC-93489B075FD3}">
      <dgm:prSet/>
      <dgm:spPr/>
      <dgm:t>
        <a:bodyPr/>
        <a:lstStyle/>
        <a:p>
          <a:endParaRPr lang="en-US"/>
        </a:p>
      </dgm:t>
    </dgm:pt>
    <dgm:pt modelId="{6CB7B153-D6ED-4EEB-BE1B-A8407C2C6C4B}">
      <dgm:prSet/>
      <dgm:spPr/>
      <dgm:t>
        <a:bodyPr/>
        <a:lstStyle/>
        <a:p>
          <a:pPr algn="l"/>
          <a:r>
            <a:rPr lang="cs-CZ" b="1" dirty="0" err="1"/>
            <a:t>Other</a:t>
          </a:r>
          <a:r>
            <a:rPr lang="cs-CZ" b="1" dirty="0"/>
            <a:t> </a:t>
          </a:r>
          <a:r>
            <a:rPr lang="cs-CZ" b="1" dirty="0" err="1"/>
            <a:t>values</a:t>
          </a:r>
          <a:r>
            <a:rPr lang="cs-CZ" dirty="0"/>
            <a:t>: Brand </a:t>
          </a:r>
          <a:r>
            <a:rPr lang="cs-CZ" dirty="0" err="1"/>
            <a:t>knowledge</a:t>
          </a:r>
          <a:r>
            <a:rPr lang="cs-CZ" dirty="0"/>
            <a:t>, </a:t>
          </a:r>
          <a:r>
            <a:rPr lang="cs-CZ" dirty="0" err="1"/>
            <a:t>Christmas</a:t>
          </a:r>
          <a:endParaRPr lang="en-US" dirty="0"/>
        </a:p>
      </dgm:t>
    </dgm:pt>
    <dgm:pt modelId="{30041276-8891-4A62-853D-360BE22719DC}" type="parTrans" cxnId="{40BFF313-7538-4400-9BFF-8F50936F2E1A}">
      <dgm:prSet/>
      <dgm:spPr/>
      <dgm:t>
        <a:bodyPr/>
        <a:lstStyle/>
        <a:p>
          <a:endParaRPr lang="en-US"/>
        </a:p>
      </dgm:t>
    </dgm:pt>
    <dgm:pt modelId="{DB300219-1BAB-4E68-9124-D3DCA98C4972}" type="sibTrans" cxnId="{40BFF313-7538-4400-9BFF-8F50936F2E1A}">
      <dgm:prSet/>
      <dgm:spPr/>
      <dgm:t>
        <a:bodyPr/>
        <a:lstStyle/>
        <a:p>
          <a:endParaRPr lang="en-US"/>
        </a:p>
      </dgm:t>
    </dgm:pt>
    <dgm:pt modelId="{3E6DC001-6C4A-4926-AB4E-9D186CB470C7}">
      <dgm:prSet/>
      <dgm:spPr/>
      <dgm:t>
        <a:bodyPr/>
        <a:lstStyle/>
        <a:p>
          <a:pPr algn="l"/>
          <a:r>
            <a:rPr lang="cs-CZ" b="1" dirty="0"/>
            <a:t>---&gt; </a:t>
          </a:r>
          <a:r>
            <a:rPr lang="cs-CZ" b="1" dirty="0" err="1"/>
            <a:t>Keep</a:t>
          </a:r>
          <a:r>
            <a:rPr lang="cs-CZ" b="1" dirty="0"/>
            <a:t> </a:t>
          </a:r>
          <a:r>
            <a:rPr lang="cs-CZ" b="1" dirty="0" err="1"/>
            <a:t>working</a:t>
          </a:r>
          <a:r>
            <a:rPr lang="cs-CZ" b="1" dirty="0"/>
            <a:t> on these </a:t>
          </a:r>
          <a:r>
            <a:rPr lang="cs-CZ" b="1" dirty="0" err="1"/>
            <a:t>factors</a:t>
          </a:r>
          <a:endParaRPr lang="en-US" dirty="0"/>
        </a:p>
      </dgm:t>
    </dgm:pt>
    <dgm:pt modelId="{D6584240-C1E4-4F53-92E1-99C747FB59AA}" type="parTrans" cxnId="{0B675B2F-6812-49E1-9D63-694BF9FD1BE7}">
      <dgm:prSet/>
      <dgm:spPr/>
      <dgm:t>
        <a:bodyPr/>
        <a:lstStyle/>
        <a:p>
          <a:endParaRPr lang="en-US"/>
        </a:p>
      </dgm:t>
    </dgm:pt>
    <dgm:pt modelId="{4BD9CDAC-E50C-47B0-A428-CD78B50563A1}" type="sibTrans" cxnId="{0B675B2F-6812-49E1-9D63-694BF9FD1BE7}">
      <dgm:prSet/>
      <dgm:spPr/>
      <dgm:t>
        <a:bodyPr/>
        <a:lstStyle/>
        <a:p>
          <a:endParaRPr lang="en-US"/>
        </a:p>
      </dgm:t>
    </dgm:pt>
    <dgm:pt modelId="{3E099AA4-582B-49E4-B309-D7F674937900}">
      <dgm:prSet/>
      <dgm:spPr/>
      <dgm:t>
        <a:bodyPr/>
        <a:lstStyle/>
        <a:p>
          <a:pPr algn="ctr"/>
          <a:r>
            <a:rPr lang="cs-CZ" dirty="0" err="1"/>
            <a:t>According</a:t>
          </a:r>
          <a:r>
            <a:rPr lang="cs-CZ" dirty="0"/>
            <a:t> to LRM </a:t>
          </a:r>
          <a:r>
            <a:rPr lang="cs-CZ" dirty="0" err="1"/>
            <a:t>analysis</a:t>
          </a:r>
          <a:r>
            <a:rPr lang="cs-CZ" dirty="0"/>
            <a:t> (</a:t>
          </a:r>
          <a:r>
            <a:rPr lang="cs-CZ" dirty="0" err="1"/>
            <a:t>differences</a:t>
          </a:r>
          <a:r>
            <a:rPr lang="cs-CZ" dirty="0"/>
            <a:t>) + (</a:t>
          </a:r>
          <a:r>
            <a:rPr lang="cs-CZ" dirty="0" err="1"/>
            <a:t>other</a:t>
          </a:r>
          <a:r>
            <a:rPr lang="cs-CZ" dirty="0"/>
            <a:t> </a:t>
          </a:r>
          <a:r>
            <a:rPr lang="cs-CZ" dirty="0" err="1"/>
            <a:t>factors</a:t>
          </a:r>
          <a:r>
            <a:rPr lang="cs-CZ" dirty="0"/>
            <a:t>):</a:t>
          </a:r>
          <a:endParaRPr lang="en-US" dirty="0"/>
        </a:p>
      </dgm:t>
    </dgm:pt>
    <dgm:pt modelId="{17233E65-8B42-43B0-BC6F-53F176561D50}" type="parTrans" cxnId="{C9C9328C-716E-4960-91D3-2D9EFBA65753}">
      <dgm:prSet/>
      <dgm:spPr/>
      <dgm:t>
        <a:bodyPr/>
        <a:lstStyle/>
        <a:p>
          <a:endParaRPr lang="en-US"/>
        </a:p>
      </dgm:t>
    </dgm:pt>
    <dgm:pt modelId="{2B8ADBBE-D7C1-4D57-9FA1-433D97726BE1}" type="sibTrans" cxnId="{C9C9328C-716E-4960-91D3-2D9EFBA6575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AD41755-0B11-4110-A3D6-7F7DAD342DB6}">
      <dgm:prSet/>
      <dgm:spPr/>
      <dgm:t>
        <a:bodyPr/>
        <a:lstStyle/>
        <a:p>
          <a:pPr algn="l"/>
          <a:r>
            <a:rPr lang="cs-CZ" b="1" dirty="0" err="1"/>
            <a:t>Investment</a:t>
          </a:r>
          <a:r>
            <a:rPr lang="cs-CZ" b="1" dirty="0"/>
            <a:t> </a:t>
          </a:r>
          <a:r>
            <a:rPr lang="cs-CZ" b="1" dirty="0" err="1"/>
            <a:t>diff</a:t>
          </a:r>
          <a:r>
            <a:rPr lang="cs-CZ" dirty="0"/>
            <a:t>: </a:t>
          </a:r>
          <a:r>
            <a:rPr lang="cs-CZ" dirty="0" err="1"/>
            <a:t>Radio</a:t>
          </a:r>
          <a:endParaRPr lang="en-US" dirty="0"/>
        </a:p>
      </dgm:t>
    </dgm:pt>
    <dgm:pt modelId="{6B299CE4-8D65-450A-A6A2-F21A80ED7028}" type="parTrans" cxnId="{D3EC7214-5945-44EC-8121-9F1D860F4618}">
      <dgm:prSet/>
      <dgm:spPr/>
      <dgm:t>
        <a:bodyPr/>
        <a:lstStyle/>
        <a:p>
          <a:endParaRPr lang="en-US"/>
        </a:p>
      </dgm:t>
    </dgm:pt>
    <dgm:pt modelId="{98383E1D-B402-4B44-B5D4-EDF669C1FACF}" type="sibTrans" cxnId="{D3EC7214-5945-44EC-8121-9F1D860F4618}">
      <dgm:prSet/>
      <dgm:spPr/>
      <dgm:t>
        <a:bodyPr/>
        <a:lstStyle/>
        <a:p>
          <a:endParaRPr lang="en-US"/>
        </a:p>
      </dgm:t>
    </dgm:pt>
    <dgm:pt modelId="{04727E7D-3E25-4A44-9BEB-28A51B9FDBEC}">
      <dgm:prSet/>
      <dgm:spPr/>
      <dgm:t>
        <a:bodyPr/>
        <a:lstStyle/>
        <a:p>
          <a:pPr algn="l"/>
          <a:r>
            <a:rPr lang="cs-CZ" b="1" dirty="0" err="1"/>
            <a:t>Other</a:t>
          </a:r>
          <a:r>
            <a:rPr lang="cs-CZ" b="1" dirty="0"/>
            <a:t> </a:t>
          </a:r>
          <a:r>
            <a:rPr lang="cs-CZ" b="1" dirty="0" err="1"/>
            <a:t>values</a:t>
          </a:r>
          <a:r>
            <a:rPr lang="cs-CZ" dirty="0"/>
            <a:t>: </a:t>
          </a:r>
          <a:r>
            <a:rPr lang="cs-CZ" dirty="0" err="1"/>
            <a:t>Weather</a:t>
          </a:r>
          <a:r>
            <a:rPr lang="cs-CZ" dirty="0"/>
            <a:t>, </a:t>
          </a:r>
          <a:r>
            <a:rPr lang="cs-CZ" dirty="0" err="1"/>
            <a:t>Christmas</a:t>
          </a:r>
          <a:endParaRPr lang="en-US" dirty="0"/>
        </a:p>
      </dgm:t>
    </dgm:pt>
    <dgm:pt modelId="{011356FF-912B-4C33-8238-9DA3F3C16D6C}" type="parTrans" cxnId="{CD612D8C-01BF-4818-BFEC-35AEB9E24146}">
      <dgm:prSet/>
      <dgm:spPr/>
      <dgm:t>
        <a:bodyPr/>
        <a:lstStyle/>
        <a:p>
          <a:endParaRPr lang="en-US"/>
        </a:p>
      </dgm:t>
    </dgm:pt>
    <dgm:pt modelId="{FF28CB13-B0DB-4CB1-899D-B7743A6E31BF}" type="sibTrans" cxnId="{CD612D8C-01BF-4818-BFEC-35AEB9E24146}">
      <dgm:prSet/>
      <dgm:spPr/>
      <dgm:t>
        <a:bodyPr/>
        <a:lstStyle/>
        <a:p>
          <a:endParaRPr lang="en-US"/>
        </a:p>
      </dgm:t>
    </dgm:pt>
    <dgm:pt modelId="{5E2D13C8-5F30-4FCF-A72A-4D3B341A49DF}">
      <dgm:prSet/>
      <dgm:spPr/>
      <dgm:t>
        <a:bodyPr/>
        <a:lstStyle/>
        <a:p>
          <a:pPr algn="l"/>
          <a:r>
            <a:rPr lang="cs-CZ" b="1" dirty="0"/>
            <a:t>---&gt; </a:t>
          </a:r>
          <a:r>
            <a:rPr lang="cs-CZ" b="1" dirty="0" err="1"/>
            <a:t>High</a:t>
          </a:r>
          <a:r>
            <a:rPr lang="cs-CZ" b="1" dirty="0"/>
            <a:t> </a:t>
          </a:r>
          <a:r>
            <a:rPr lang="cs-CZ" b="1" dirty="0" err="1"/>
            <a:t>potencial</a:t>
          </a:r>
          <a:r>
            <a:rPr lang="cs-CZ" b="1" dirty="0"/>
            <a:t> </a:t>
          </a:r>
          <a:r>
            <a:rPr lang="cs-CZ" b="1" dirty="0" err="1"/>
            <a:t>for</a:t>
          </a:r>
          <a:r>
            <a:rPr lang="cs-CZ" b="1" dirty="0"/>
            <a:t> more </a:t>
          </a:r>
          <a:r>
            <a:rPr lang="cs-CZ" b="1" dirty="0" err="1"/>
            <a:t>investments</a:t>
          </a:r>
          <a:r>
            <a:rPr lang="cs-CZ" b="1" dirty="0"/>
            <a:t> </a:t>
          </a:r>
          <a:r>
            <a:rPr lang="cs-CZ" b="1" dirty="0" err="1"/>
            <a:t>into</a:t>
          </a:r>
          <a:r>
            <a:rPr lang="cs-CZ" b="1" dirty="0"/>
            <a:t> </a:t>
          </a:r>
          <a:r>
            <a:rPr lang="cs-CZ" b="1" dirty="0" err="1"/>
            <a:t>Radio</a:t>
          </a:r>
          <a:r>
            <a:rPr lang="cs-CZ" b="1" dirty="0"/>
            <a:t> marketing</a:t>
          </a:r>
          <a:endParaRPr lang="en-US" dirty="0"/>
        </a:p>
      </dgm:t>
    </dgm:pt>
    <dgm:pt modelId="{CE786E30-126F-4F67-AA32-D2F1416F67D8}" type="parTrans" cxnId="{2869A579-B2CA-42A7-866F-769FB435B972}">
      <dgm:prSet/>
      <dgm:spPr/>
      <dgm:t>
        <a:bodyPr/>
        <a:lstStyle/>
        <a:p>
          <a:endParaRPr lang="cs-CZ"/>
        </a:p>
      </dgm:t>
    </dgm:pt>
    <dgm:pt modelId="{C1FE552B-4349-477F-96B5-7CCB478E93E1}" type="sibTrans" cxnId="{2869A579-B2CA-42A7-866F-769FB435B972}">
      <dgm:prSet/>
      <dgm:spPr/>
      <dgm:t>
        <a:bodyPr/>
        <a:lstStyle/>
        <a:p>
          <a:endParaRPr lang="cs-CZ"/>
        </a:p>
      </dgm:t>
    </dgm:pt>
    <dgm:pt modelId="{B39D285A-5A82-4ED8-BBF2-74E077630421}">
      <dgm:prSet/>
      <dgm:spPr/>
      <dgm:t>
        <a:bodyPr/>
        <a:lstStyle/>
        <a:p>
          <a:pPr algn="l"/>
          <a:r>
            <a:rPr lang="cs-CZ" b="1" dirty="0"/>
            <a:t>---&gt; </a:t>
          </a:r>
          <a:r>
            <a:rPr lang="cs-CZ" b="1" dirty="0" err="1"/>
            <a:t>Weather</a:t>
          </a:r>
          <a:r>
            <a:rPr lang="cs-CZ" b="1" dirty="0"/>
            <a:t> and </a:t>
          </a:r>
          <a:r>
            <a:rPr lang="cs-CZ" b="1" dirty="0" err="1"/>
            <a:t>Christmas</a:t>
          </a:r>
          <a:r>
            <a:rPr lang="cs-CZ" b="1" dirty="0"/>
            <a:t> </a:t>
          </a:r>
          <a:r>
            <a:rPr lang="cs-CZ" b="1" dirty="0" err="1"/>
            <a:t>decrease</a:t>
          </a:r>
          <a:r>
            <a:rPr lang="cs-CZ" b="1" dirty="0"/>
            <a:t> sales</a:t>
          </a:r>
          <a:endParaRPr lang="en-US" b="1" dirty="0"/>
        </a:p>
      </dgm:t>
    </dgm:pt>
    <dgm:pt modelId="{B12D9D17-2898-40D9-9FD7-6DF00FA6787A}" type="parTrans" cxnId="{EFC64D34-8CE1-4329-9434-E218A0438721}">
      <dgm:prSet/>
      <dgm:spPr/>
      <dgm:t>
        <a:bodyPr/>
        <a:lstStyle/>
        <a:p>
          <a:endParaRPr lang="cs-CZ"/>
        </a:p>
      </dgm:t>
    </dgm:pt>
    <dgm:pt modelId="{5F878BD7-6A38-472B-9BB2-8F1BEB90D97E}" type="sibTrans" cxnId="{EFC64D34-8CE1-4329-9434-E218A0438721}">
      <dgm:prSet/>
      <dgm:spPr/>
      <dgm:t>
        <a:bodyPr/>
        <a:lstStyle/>
        <a:p>
          <a:endParaRPr lang="cs-CZ"/>
        </a:p>
      </dgm:t>
    </dgm:pt>
    <dgm:pt modelId="{8CC0B7F1-0F6E-4B5A-91E7-52091D525483}" type="pres">
      <dgm:prSet presAssocID="{A0ACE7F2-D9D0-4D82-9789-7A3AA09690E2}" presName="Name0" presStyleCnt="0">
        <dgm:presLayoutVars>
          <dgm:animLvl val="lvl"/>
          <dgm:resizeHandles val="exact"/>
        </dgm:presLayoutVars>
      </dgm:prSet>
      <dgm:spPr/>
    </dgm:pt>
    <dgm:pt modelId="{A6D67190-84B6-4B84-A484-FBBD75512ECA}" type="pres">
      <dgm:prSet presAssocID="{517787A8-DFFA-4C99-9411-86612CBD5895}" presName="compositeNode" presStyleCnt="0">
        <dgm:presLayoutVars>
          <dgm:bulletEnabled val="1"/>
        </dgm:presLayoutVars>
      </dgm:prSet>
      <dgm:spPr/>
    </dgm:pt>
    <dgm:pt modelId="{89DE9515-251C-43F7-85A3-632EDE6923C9}" type="pres">
      <dgm:prSet presAssocID="{517787A8-DFFA-4C99-9411-86612CBD5895}" presName="bgRect" presStyleLbl="bgAccFollowNode1" presStyleIdx="0" presStyleCnt="2" custLinFactNeighborX="-26"/>
      <dgm:spPr/>
    </dgm:pt>
    <dgm:pt modelId="{36B92B77-C07B-49C2-BA0E-8E8E23C37351}" type="pres">
      <dgm:prSet presAssocID="{E311EAEB-D26E-461C-A9E6-C72B2EFDD68A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603794B2-1DA7-4BFC-A9F2-E1ACDAD84A5E}" type="pres">
      <dgm:prSet presAssocID="{517787A8-DFFA-4C99-9411-86612CBD5895}" presName="bottomLine" presStyleLbl="alignNode1" presStyleIdx="1" presStyleCnt="4">
        <dgm:presLayoutVars/>
      </dgm:prSet>
      <dgm:spPr/>
    </dgm:pt>
    <dgm:pt modelId="{20D8D830-F713-4F7B-A6BE-BC87320A51B3}" type="pres">
      <dgm:prSet presAssocID="{517787A8-DFFA-4C99-9411-86612CBD5895}" presName="nodeText" presStyleLbl="bgAccFollowNode1" presStyleIdx="0" presStyleCnt="2">
        <dgm:presLayoutVars>
          <dgm:bulletEnabled val="1"/>
        </dgm:presLayoutVars>
      </dgm:prSet>
      <dgm:spPr/>
    </dgm:pt>
    <dgm:pt modelId="{F897AC72-A55E-41C6-ABDB-0EDC172A4AD6}" type="pres">
      <dgm:prSet presAssocID="{E311EAEB-D26E-461C-A9E6-C72B2EFDD68A}" presName="sibTrans" presStyleCnt="0"/>
      <dgm:spPr/>
    </dgm:pt>
    <dgm:pt modelId="{15BB8D65-DA72-4765-BB1E-0889E61FCCF5}" type="pres">
      <dgm:prSet presAssocID="{3E099AA4-582B-49E4-B309-D7F674937900}" presName="compositeNode" presStyleCnt="0">
        <dgm:presLayoutVars>
          <dgm:bulletEnabled val="1"/>
        </dgm:presLayoutVars>
      </dgm:prSet>
      <dgm:spPr/>
    </dgm:pt>
    <dgm:pt modelId="{E4ADFB97-2C63-4BE6-B89A-0AF634ED929A}" type="pres">
      <dgm:prSet presAssocID="{3E099AA4-582B-49E4-B309-D7F674937900}" presName="bgRect" presStyleLbl="bgAccFollowNode1" presStyleIdx="1" presStyleCnt="2" custLinFactNeighborX="2329" custLinFactNeighborY="-1937"/>
      <dgm:spPr/>
    </dgm:pt>
    <dgm:pt modelId="{0EA5BE8B-4E5D-487E-9F1B-252B6EAE80A6}" type="pres">
      <dgm:prSet presAssocID="{2B8ADBBE-D7C1-4D57-9FA1-433D97726BE1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55CB40C2-7150-4843-B3B2-F0476063DF37}" type="pres">
      <dgm:prSet presAssocID="{3E099AA4-582B-49E4-B309-D7F674937900}" presName="bottomLine" presStyleLbl="alignNode1" presStyleIdx="3" presStyleCnt="4">
        <dgm:presLayoutVars/>
      </dgm:prSet>
      <dgm:spPr/>
    </dgm:pt>
    <dgm:pt modelId="{16838D25-FE89-4574-BD11-D63C4B678302}" type="pres">
      <dgm:prSet presAssocID="{3E099AA4-582B-49E4-B309-D7F674937900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E5E2D705-B9CF-4E89-B1FC-93489B075FD3}" srcId="{517787A8-DFFA-4C99-9411-86612CBD5895}" destId="{E126585C-F527-419E-848A-267B253C32DF}" srcOrd="0" destOrd="0" parTransId="{3E2D6E8D-25A8-4572-86CD-466C750C30FC}" sibTransId="{69B61960-EE34-41CD-A895-4F41EE1CF7FD}"/>
    <dgm:cxn modelId="{40BFF313-7538-4400-9BFF-8F50936F2E1A}" srcId="{517787A8-DFFA-4C99-9411-86612CBD5895}" destId="{6CB7B153-D6ED-4EEB-BE1B-A8407C2C6C4B}" srcOrd="1" destOrd="0" parTransId="{30041276-8891-4A62-853D-360BE22719DC}" sibTransId="{DB300219-1BAB-4E68-9124-D3DCA98C4972}"/>
    <dgm:cxn modelId="{D3EC7214-5945-44EC-8121-9F1D860F4618}" srcId="{3E099AA4-582B-49E4-B309-D7F674937900}" destId="{7AD41755-0B11-4110-A3D6-7F7DAD342DB6}" srcOrd="0" destOrd="0" parTransId="{6B299CE4-8D65-450A-A6A2-F21A80ED7028}" sibTransId="{98383E1D-B402-4B44-B5D4-EDF669C1FACF}"/>
    <dgm:cxn modelId="{20591C22-359E-450B-88F6-4FE09110AE49}" type="presOf" srcId="{2B8ADBBE-D7C1-4D57-9FA1-433D97726BE1}" destId="{0EA5BE8B-4E5D-487E-9F1B-252B6EAE80A6}" srcOrd="0" destOrd="0" presId="urn:microsoft.com/office/officeart/2016/7/layout/BasicLinearProcessNumbered"/>
    <dgm:cxn modelId="{6C4F0028-53BA-420F-89B9-105FD056D52E}" type="presOf" srcId="{3E099AA4-582B-49E4-B309-D7F674937900}" destId="{16838D25-FE89-4574-BD11-D63C4B678302}" srcOrd="1" destOrd="0" presId="urn:microsoft.com/office/officeart/2016/7/layout/BasicLinearProcessNumbered"/>
    <dgm:cxn modelId="{0B675B2F-6812-49E1-9D63-694BF9FD1BE7}" srcId="{517787A8-DFFA-4C99-9411-86612CBD5895}" destId="{3E6DC001-6C4A-4926-AB4E-9D186CB470C7}" srcOrd="2" destOrd="0" parTransId="{D6584240-C1E4-4F53-92E1-99C747FB59AA}" sibTransId="{4BD9CDAC-E50C-47B0-A428-CD78B50563A1}"/>
    <dgm:cxn modelId="{EFC64D34-8CE1-4329-9434-E218A0438721}" srcId="{3E099AA4-582B-49E4-B309-D7F674937900}" destId="{B39D285A-5A82-4ED8-BBF2-74E077630421}" srcOrd="3" destOrd="0" parTransId="{B12D9D17-2898-40D9-9FD7-6DF00FA6787A}" sibTransId="{5F878BD7-6A38-472B-9BB2-8F1BEB90D97E}"/>
    <dgm:cxn modelId="{F1DBF235-B0E8-4A16-9EEC-F835DFDD738B}" type="presOf" srcId="{E311EAEB-D26E-461C-A9E6-C72B2EFDD68A}" destId="{36B92B77-C07B-49C2-BA0E-8E8E23C37351}" srcOrd="0" destOrd="0" presId="urn:microsoft.com/office/officeart/2016/7/layout/BasicLinearProcessNumbered"/>
    <dgm:cxn modelId="{258A1762-B932-4CA8-BE80-ACED69871521}" type="presOf" srcId="{3E6DC001-6C4A-4926-AB4E-9D186CB470C7}" destId="{20D8D830-F713-4F7B-A6BE-BC87320A51B3}" srcOrd="0" destOrd="3" presId="urn:microsoft.com/office/officeart/2016/7/layout/BasicLinearProcessNumbered"/>
    <dgm:cxn modelId="{2F1F7551-07B4-4453-83CC-05E1A3F21A8B}" type="presOf" srcId="{7AD41755-0B11-4110-A3D6-7F7DAD342DB6}" destId="{16838D25-FE89-4574-BD11-D63C4B678302}" srcOrd="0" destOrd="1" presId="urn:microsoft.com/office/officeart/2016/7/layout/BasicLinearProcessNumbered"/>
    <dgm:cxn modelId="{0AADE772-C3D6-4BA6-B5E1-292BFCFAED71}" type="presOf" srcId="{04727E7D-3E25-4A44-9BEB-28A51B9FDBEC}" destId="{16838D25-FE89-4574-BD11-D63C4B678302}" srcOrd="0" destOrd="2" presId="urn:microsoft.com/office/officeart/2016/7/layout/BasicLinearProcessNumbered"/>
    <dgm:cxn modelId="{2869A579-B2CA-42A7-866F-769FB435B972}" srcId="{3E099AA4-582B-49E4-B309-D7F674937900}" destId="{5E2D13C8-5F30-4FCF-A72A-4D3B341A49DF}" srcOrd="2" destOrd="0" parTransId="{CE786E30-126F-4F67-AA32-D2F1416F67D8}" sibTransId="{C1FE552B-4349-477F-96B5-7CCB478E93E1}"/>
    <dgm:cxn modelId="{63D2F482-6FFD-469D-9240-CE3DECF2CB67}" type="presOf" srcId="{B39D285A-5A82-4ED8-BBF2-74E077630421}" destId="{16838D25-FE89-4574-BD11-D63C4B678302}" srcOrd="0" destOrd="4" presId="urn:microsoft.com/office/officeart/2016/7/layout/BasicLinearProcessNumbered"/>
    <dgm:cxn modelId="{1765CF83-501D-4D4D-94A2-E313D41DF42F}" type="presOf" srcId="{A0ACE7F2-D9D0-4D82-9789-7A3AA09690E2}" destId="{8CC0B7F1-0F6E-4B5A-91E7-52091D525483}" srcOrd="0" destOrd="0" presId="urn:microsoft.com/office/officeart/2016/7/layout/BasicLinearProcessNumbered"/>
    <dgm:cxn modelId="{68C15987-98EC-4721-9BED-5309AD6618BC}" srcId="{A0ACE7F2-D9D0-4D82-9789-7A3AA09690E2}" destId="{517787A8-DFFA-4C99-9411-86612CBD5895}" srcOrd="0" destOrd="0" parTransId="{48AF9D43-6272-4A00-AD56-733E12E2190A}" sibTransId="{E311EAEB-D26E-461C-A9E6-C72B2EFDD68A}"/>
    <dgm:cxn modelId="{CD612D8C-01BF-4818-BFEC-35AEB9E24146}" srcId="{3E099AA4-582B-49E4-B309-D7F674937900}" destId="{04727E7D-3E25-4A44-9BEB-28A51B9FDBEC}" srcOrd="1" destOrd="0" parTransId="{011356FF-912B-4C33-8238-9DA3F3C16D6C}" sibTransId="{FF28CB13-B0DB-4CB1-899D-B7743A6E31BF}"/>
    <dgm:cxn modelId="{C9C9328C-716E-4960-91D3-2D9EFBA65753}" srcId="{A0ACE7F2-D9D0-4D82-9789-7A3AA09690E2}" destId="{3E099AA4-582B-49E4-B309-D7F674937900}" srcOrd="1" destOrd="0" parTransId="{17233E65-8B42-43B0-BC6F-53F176561D50}" sibTransId="{2B8ADBBE-D7C1-4D57-9FA1-433D97726BE1}"/>
    <dgm:cxn modelId="{7B990596-BA21-4F7A-BCA6-691E93850A88}" type="presOf" srcId="{517787A8-DFFA-4C99-9411-86612CBD5895}" destId="{89DE9515-251C-43F7-85A3-632EDE6923C9}" srcOrd="0" destOrd="0" presId="urn:microsoft.com/office/officeart/2016/7/layout/BasicLinearProcessNumbered"/>
    <dgm:cxn modelId="{863DE7B2-05EF-4DAD-9AF3-1474ABA0E69A}" type="presOf" srcId="{6CB7B153-D6ED-4EEB-BE1B-A8407C2C6C4B}" destId="{20D8D830-F713-4F7B-A6BE-BC87320A51B3}" srcOrd="0" destOrd="2" presId="urn:microsoft.com/office/officeart/2016/7/layout/BasicLinearProcessNumbered"/>
    <dgm:cxn modelId="{67EF67CB-1182-4BA4-9A3A-A2C6F9E432E2}" type="presOf" srcId="{517787A8-DFFA-4C99-9411-86612CBD5895}" destId="{20D8D830-F713-4F7B-A6BE-BC87320A51B3}" srcOrd="1" destOrd="0" presId="urn:microsoft.com/office/officeart/2016/7/layout/BasicLinearProcessNumbered"/>
    <dgm:cxn modelId="{582975D7-9BB6-49CB-8EE0-3F4CA6A53641}" type="presOf" srcId="{3E099AA4-582B-49E4-B309-D7F674937900}" destId="{E4ADFB97-2C63-4BE6-B89A-0AF634ED929A}" srcOrd="0" destOrd="0" presId="urn:microsoft.com/office/officeart/2016/7/layout/BasicLinearProcessNumbered"/>
    <dgm:cxn modelId="{CBB16ADD-4BB2-49F8-8D72-199825B41B7A}" type="presOf" srcId="{E126585C-F527-419E-848A-267B253C32DF}" destId="{20D8D830-F713-4F7B-A6BE-BC87320A51B3}" srcOrd="0" destOrd="1" presId="urn:microsoft.com/office/officeart/2016/7/layout/BasicLinearProcessNumbered"/>
    <dgm:cxn modelId="{C90709E2-787C-4E06-B8E4-57A568193741}" type="presOf" srcId="{5E2D13C8-5F30-4FCF-A72A-4D3B341A49DF}" destId="{16838D25-FE89-4574-BD11-D63C4B678302}" srcOrd="0" destOrd="3" presId="urn:microsoft.com/office/officeart/2016/7/layout/BasicLinearProcessNumbered"/>
    <dgm:cxn modelId="{415287EB-5F92-4CC0-92A5-B268F103CDD5}" type="presParOf" srcId="{8CC0B7F1-0F6E-4B5A-91E7-52091D525483}" destId="{A6D67190-84B6-4B84-A484-FBBD75512ECA}" srcOrd="0" destOrd="0" presId="urn:microsoft.com/office/officeart/2016/7/layout/BasicLinearProcessNumbered"/>
    <dgm:cxn modelId="{43BCF7E9-701E-4DE2-BB14-DFA80EF3214D}" type="presParOf" srcId="{A6D67190-84B6-4B84-A484-FBBD75512ECA}" destId="{89DE9515-251C-43F7-85A3-632EDE6923C9}" srcOrd="0" destOrd="0" presId="urn:microsoft.com/office/officeart/2016/7/layout/BasicLinearProcessNumbered"/>
    <dgm:cxn modelId="{36B06E1F-A8FE-43FE-B8B2-01D87DE942F9}" type="presParOf" srcId="{A6D67190-84B6-4B84-A484-FBBD75512ECA}" destId="{36B92B77-C07B-49C2-BA0E-8E8E23C37351}" srcOrd="1" destOrd="0" presId="urn:microsoft.com/office/officeart/2016/7/layout/BasicLinearProcessNumbered"/>
    <dgm:cxn modelId="{A4767AD9-7E19-43FC-84AB-10E51320635B}" type="presParOf" srcId="{A6D67190-84B6-4B84-A484-FBBD75512ECA}" destId="{603794B2-1DA7-4BFC-A9F2-E1ACDAD84A5E}" srcOrd="2" destOrd="0" presId="urn:microsoft.com/office/officeart/2016/7/layout/BasicLinearProcessNumbered"/>
    <dgm:cxn modelId="{E764321A-5271-4C8C-971B-4053F94B1E16}" type="presParOf" srcId="{A6D67190-84B6-4B84-A484-FBBD75512ECA}" destId="{20D8D830-F713-4F7B-A6BE-BC87320A51B3}" srcOrd="3" destOrd="0" presId="urn:microsoft.com/office/officeart/2016/7/layout/BasicLinearProcessNumbered"/>
    <dgm:cxn modelId="{4F7A0390-7061-440E-8816-DF0596B6549F}" type="presParOf" srcId="{8CC0B7F1-0F6E-4B5A-91E7-52091D525483}" destId="{F897AC72-A55E-41C6-ABDB-0EDC172A4AD6}" srcOrd="1" destOrd="0" presId="urn:microsoft.com/office/officeart/2016/7/layout/BasicLinearProcessNumbered"/>
    <dgm:cxn modelId="{50B8D4A0-795B-4862-B849-851958E7B2CF}" type="presParOf" srcId="{8CC0B7F1-0F6E-4B5A-91E7-52091D525483}" destId="{15BB8D65-DA72-4765-BB1E-0889E61FCCF5}" srcOrd="2" destOrd="0" presId="urn:microsoft.com/office/officeart/2016/7/layout/BasicLinearProcessNumbered"/>
    <dgm:cxn modelId="{FCCE6A98-B9F5-40D0-B119-AABBF7247085}" type="presParOf" srcId="{15BB8D65-DA72-4765-BB1E-0889E61FCCF5}" destId="{E4ADFB97-2C63-4BE6-B89A-0AF634ED929A}" srcOrd="0" destOrd="0" presId="urn:microsoft.com/office/officeart/2016/7/layout/BasicLinearProcessNumbered"/>
    <dgm:cxn modelId="{6296EC29-61B8-460C-9804-4316B74C1B6E}" type="presParOf" srcId="{15BB8D65-DA72-4765-BB1E-0889E61FCCF5}" destId="{0EA5BE8B-4E5D-487E-9F1B-252B6EAE80A6}" srcOrd="1" destOrd="0" presId="urn:microsoft.com/office/officeart/2016/7/layout/BasicLinearProcessNumbered"/>
    <dgm:cxn modelId="{B7F9ED48-5D56-434E-98BF-449E0A377B5A}" type="presParOf" srcId="{15BB8D65-DA72-4765-BB1E-0889E61FCCF5}" destId="{55CB40C2-7150-4843-B3B2-F0476063DF37}" srcOrd="2" destOrd="0" presId="urn:microsoft.com/office/officeart/2016/7/layout/BasicLinearProcessNumbered"/>
    <dgm:cxn modelId="{2B2E8F13-15A6-4FE2-8534-D4E808CFADC1}" type="presParOf" srcId="{15BB8D65-DA72-4765-BB1E-0889E61FCCF5}" destId="{16838D25-FE89-4574-BD11-D63C4B67830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E4E2FB-4F6F-4714-B436-5B823295768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255A5B2-AF61-4532-8FF0-64082F23D7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10 – </a:t>
          </a:r>
          <a:r>
            <a:rPr lang="cs-CZ" dirty="0" err="1"/>
            <a:t>Next</a:t>
          </a:r>
          <a:r>
            <a:rPr lang="cs-CZ" dirty="0"/>
            <a:t> 2 </a:t>
          </a:r>
          <a:r>
            <a:rPr lang="cs-CZ" dirty="0" err="1"/>
            <a:t>slides</a:t>
          </a:r>
          <a:r>
            <a:rPr lang="cs-CZ" dirty="0"/>
            <a:t> </a:t>
          </a:r>
          <a:r>
            <a:rPr lang="cs-CZ" dirty="0" err="1"/>
            <a:t>presentation</a:t>
          </a:r>
          <a:endParaRPr lang="en-US" dirty="0"/>
        </a:p>
      </dgm:t>
    </dgm:pt>
    <dgm:pt modelId="{F6FDCC12-60E9-4EE1-97BA-ACBACA92AD24}" type="parTrans" cxnId="{29A9DF2A-1BC3-427D-8F09-19B2E4A01C4A}">
      <dgm:prSet/>
      <dgm:spPr/>
      <dgm:t>
        <a:bodyPr/>
        <a:lstStyle/>
        <a:p>
          <a:endParaRPr lang="en-US"/>
        </a:p>
      </dgm:t>
    </dgm:pt>
    <dgm:pt modelId="{B3F258C3-6579-4585-A231-88EA06FB1FE7}" type="sibTrans" cxnId="{29A9DF2A-1BC3-427D-8F09-19B2E4A01C4A}">
      <dgm:prSet/>
      <dgm:spPr/>
      <dgm:t>
        <a:bodyPr/>
        <a:lstStyle/>
        <a:p>
          <a:endParaRPr lang="en-US"/>
        </a:p>
      </dgm:t>
    </dgm:pt>
    <dgm:pt modelId="{248AE608-907C-486D-8748-B88394D48B9D}" type="pres">
      <dgm:prSet presAssocID="{5EE4E2FB-4F6F-4714-B436-5B8232957685}" presName="root" presStyleCnt="0">
        <dgm:presLayoutVars>
          <dgm:dir/>
          <dgm:resizeHandles val="exact"/>
        </dgm:presLayoutVars>
      </dgm:prSet>
      <dgm:spPr/>
    </dgm:pt>
    <dgm:pt modelId="{520574DE-2E5C-49C8-9E71-94ACF6473430}" type="pres">
      <dgm:prSet presAssocID="{0255A5B2-AF61-4532-8FF0-64082F23D771}" presName="compNode" presStyleCnt="0"/>
      <dgm:spPr/>
    </dgm:pt>
    <dgm:pt modelId="{63E497BA-08D0-4895-9EAD-9060CAA2D81E}" type="pres">
      <dgm:prSet presAssocID="{0255A5B2-AF61-4532-8FF0-64082F23D771}" presName="iconBgRect" presStyleLbl="bgShp" presStyleIdx="0" presStyleCnt="1"/>
      <dgm:spPr/>
    </dgm:pt>
    <dgm:pt modelId="{F74F3A2D-D455-4130-9C3C-0E154787E6E0}" type="pres">
      <dgm:prSet presAssocID="{0255A5B2-AF61-4532-8FF0-64082F23D771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čitel"/>
        </a:ext>
      </dgm:extLst>
    </dgm:pt>
    <dgm:pt modelId="{B9E4BAB8-193D-4EC3-90C8-ACA006C0C6E7}" type="pres">
      <dgm:prSet presAssocID="{0255A5B2-AF61-4532-8FF0-64082F23D771}" presName="spaceRect" presStyleCnt="0"/>
      <dgm:spPr/>
    </dgm:pt>
    <dgm:pt modelId="{E388CA4B-2104-404A-A3E9-49B28214994E}" type="pres">
      <dgm:prSet presAssocID="{0255A5B2-AF61-4532-8FF0-64082F23D771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9A9DF2A-1BC3-427D-8F09-19B2E4A01C4A}" srcId="{5EE4E2FB-4F6F-4714-B436-5B8232957685}" destId="{0255A5B2-AF61-4532-8FF0-64082F23D771}" srcOrd="0" destOrd="0" parTransId="{F6FDCC12-60E9-4EE1-97BA-ACBACA92AD24}" sibTransId="{B3F258C3-6579-4585-A231-88EA06FB1FE7}"/>
    <dgm:cxn modelId="{3ACF2058-6B95-4D6C-8EA4-0360BEF899DE}" type="presOf" srcId="{0255A5B2-AF61-4532-8FF0-64082F23D771}" destId="{E388CA4B-2104-404A-A3E9-49B28214994E}" srcOrd="0" destOrd="0" presId="urn:microsoft.com/office/officeart/2018/5/layout/IconCircleLabelList"/>
    <dgm:cxn modelId="{550FEBFD-B6F2-47E8-B039-ADC3F245F1EF}" type="presOf" srcId="{5EE4E2FB-4F6F-4714-B436-5B8232957685}" destId="{248AE608-907C-486D-8748-B88394D48B9D}" srcOrd="0" destOrd="0" presId="urn:microsoft.com/office/officeart/2018/5/layout/IconCircleLabelList"/>
    <dgm:cxn modelId="{2599832F-3534-4E49-9461-02EBA35CC2B9}" type="presParOf" srcId="{248AE608-907C-486D-8748-B88394D48B9D}" destId="{520574DE-2E5C-49C8-9E71-94ACF6473430}" srcOrd="0" destOrd="0" presId="urn:microsoft.com/office/officeart/2018/5/layout/IconCircleLabelList"/>
    <dgm:cxn modelId="{A519F1E9-F5FB-4DB4-B1E2-2B646DC1ACAE}" type="presParOf" srcId="{520574DE-2E5C-49C8-9E71-94ACF6473430}" destId="{63E497BA-08D0-4895-9EAD-9060CAA2D81E}" srcOrd="0" destOrd="0" presId="urn:microsoft.com/office/officeart/2018/5/layout/IconCircleLabelList"/>
    <dgm:cxn modelId="{3D1CFAC3-C32B-4D77-BDC6-C7221249E6A9}" type="presParOf" srcId="{520574DE-2E5C-49C8-9E71-94ACF6473430}" destId="{F74F3A2D-D455-4130-9C3C-0E154787E6E0}" srcOrd="1" destOrd="0" presId="urn:microsoft.com/office/officeart/2018/5/layout/IconCircleLabelList"/>
    <dgm:cxn modelId="{79D99DE4-851A-47CF-9B9C-C6547C59205A}" type="presParOf" srcId="{520574DE-2E5C-49C8-9E71-94ACF6473430}" destId="{B9E4BAB8-193D-4EC3-90C8-ACA006C0C6E7}" srcOrd="2" destOrd="0" presId="urn:microsoft.com/office/officeart/2018/5/layout/IconCircleLabelList"/>
    <dgm:cxn modelId="{4CF9DB90-AD6F-4E47-BEF7-6D83E4871810}" type="presParOf" srcId="{520574DE-2E5C-49C8-9E71-94ACF6473430}" destId="{E388CA4B-2104-404A-A3E9-49B2821499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62F6A1-CA1D-4872-A5DC-68ADD90ABC66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09892D5-0A62-4149-86AA-B399BA40454C}">
      <dgm:prSet custT="1"/>
      <dgm:spPr/>
      <dgm:t>
        <a:bodyPr/>
        <a:lstStyle/>
        <a:p>
          <a:pPr algn="ctr">
            <a:defRPr b="1"/>
          </a:pPr>
          <a:r>
            <a:rPr lang="cs-CZ" sz="3200" dirty="0" err="1"/>
            <a:t>Investment</a:t>
          </a:r>
          <a:r>
            <a:rPr lang="cs-CZ" sz="3200" dirty="0"/>
            <a:t> </a:t>
          </a:r>
          <a:r>
            <a:rPr lang="cs-CZ" sz="3200" dirty="0" err="1"/>
            <a:t>analysis</a:t>
          </a:r>
          <a:r>
            <a:rPr lang="cs-CZ" sz="3200" dirty="0"/>
            <a:t>: </a:t>
          </a:r>
          <a:r>
            <a:rPr lang="cs-CZ" sz="3200" dirty="0" err="1"/>
            <a:t>key</a:t>
          </a:r>
          <a:r>
            <a:rPr lang="cs-CZ" sz="3200" dirty="0"/>
            <a:t> output</a:t>
          </a:r>
          <a:endParaRPr lang="en-US" sz="3200" dirty="0"/>
        </a:p>
      </dgm:t>
    </dgm:pt>
    <dgm:pt modelId="{67692732-3D58-4636-B56F-407816EA6096}" type="parTrans" cxnId="{39B8D1A1-DD27-42E4-B782-806A7BA5EAAA}">
      <dgm:prSet/>
      <dgm:spPr/>
      <dgm:t>
        <a:bodyPr/>
        <a:lstStyle/>
        <a:p>
          <a:endParaRPr lang="en-US"/>
        </a:p>
      </dgm:t>
    </dgm:pt>
    <dgm:pt modelId="{7B002AC0-70DF-4504-A754-2E7640F19E0B}" type="sibTrans" cxnId="{39B8D1A1-DD27-42E4-B782-806A7BA5EAAA}">
      <dgm:prSet/>
      <dgm:spPr/>
      <dgm:t>
        <a:bodyPr/>
        <a:lstStyle/>
        <a:p>
          <a:endParaRPr lang="en-US"/>
        </a:p>
      </dgm:t>
    </dgm:pt>
    <dgm:pt modelId="{5B89B4F3-54D9-4896-83DF-9601EE3B43FE}">
      <dgm:prSet custT="1"/>
      <dgm:spPr/>
      <dgm:t>
        <a:bodyPr/>
        <a:lstStyle/>
        <a:p>
          <a:pPr>
            <a:spcBef>
              <a:spcPts val="600"/>
            </a:spcBef>
            <a:buFont typeface="Wingdings" panose="05000000000000000000" pitchFamily="2" charset="2"/>
            <a:buChar char="ü"/>
          </a:pPr>
          <a:r>
            <a:rPr lang="cs-CZ" sz="2000" b="1" dirty="0" err="1"/>
            <a:t>Radio</a:t>
          </a:r>
          <a:r>
            <a:rPr lang="cs-CZ" sz="2000" dirty="0"/>
            <a:t> marketing has </a:t>
          </a:r>
          <a:r>
            <a:rPr lang="cs-CZ" sz="2000" dirty="0" err="1"/>
            <a:t>the</a:t>
          </a:r>
          <a:r>
            <a:rPr lang="cs-CZ" sz="2000" dirty="0"/>
            <a:t> </a:t>
          </a:r>
          <a:r>
            <a:rPr lang="cs-CZ" sz="2000" dirty="0" err="1"/>
            <a:t>biggest</a:t>
          </a:r>
          <a:r>
            <a:rPr lang="cs-CZ" sz="2000" dirty="0"/>
            <a:t> </a:t>
          </a:r>
          <a:r>
            <a:rPr lang="cs-CZ" sz="2000" b="1" dirty="0" err="1"/>
            <a:t>potential</a:t>
          </a:r>
          <a:r>
            <a:rPr lang="cs-CZ" sz="2000" dirty="0"/>
            <a:t> </a:t>
          </a:r>
          <a:r>
            <a:rPr lang="cs-CZ" sz="2000" b="1" dirty="0" err="1"/>
            <a:t>for</a:t>
          </a:r>
          <a:r>
            <a:rPr lang="cs-CZ" sz="2000" b="1" dirty="0"/>
            <a:t> </a:t>
          </a:r>
          <a:r>
            <a:rPr lang="cs-CZ" sz="2000" b="1" dirty="0" err="1"/>
            <a:t>growth</a:t>
          </a:r>
          <a:r>
            <a:rPr lang="cs-CZ" sz="2000" b="1" dirty="0"/>
            <a:t>!</a:t>
          </a:r>
          <a:endParaRPr lang="en-US" sz="2000" b="1" dirty="0"/>
        </a:p>
      </dgm:t>
    </dgm:pt>
    <dgm:pt modelId="{1B4C12FC-E7DD-4FFC-8B8D-BA5744B2E628}" type="parTrans" cxnId="{D569A229-4EAC-4C13-B5E4-A3DD23306EAF}">
      <dgm:prSet/>
      <dgm:spPr/>
      <dgm:t>
        <a:bodyPr/>
        <a:lstStyle/>
        <a:p>
          <a:endParaRPr lang="en-US"/>
        </a:p>
      </dgm:t>
    </dgm:pt>
    <dgm:pt modelId="{8A1961D6-FF4A-4C99-A413-DD9A2C2998E1}" type="sibTrans" cxnId="{D569A229-4EAC-4C13-B5E4-A3DD23306EAF}">
      <dgm:prSet/>
      <dgm:spPr/>
      <dgm:t>
        <a:bodyPr/>
        <a:lstStyle/>
        <a:p>
          <a:endParaRPr lang="en-US"/>
        </a:p>
      </dgm:t>
    </dgm:pt>
    <dgm:pt modelId="{3087F4DC-5EF9-47CC-BE40-2070314C1F3F}">
      <dgm:prSet custT="1"/>
      <dgm:spPr/>
      <dgm:t>
        <a:bodyPr/>
        <a:lstStyle/>
        <a:p>
          <a:pPr>
            <a:spcBef>
              <a:spcPts val="600"/>
            </a:spcBef>
            <a:buFontTx/>
            <a:buChar char="X"/>
          </a:pPr>
          <a:r>
            <a:rPr lang="cs-CZ" sz="2000" b="1" dirty="0"/>
            <a:t>Online</a:t>
          </a:r>
          <a:r>
            <a:rPr lang="cs-CZ" sz="2000" dirty="0"/>
            <a:t> marketing </a:t>
          </a:r>
          <a:r>
            <a:rPr lang="cs-CZ" sz="2000" dirty="0" err="1"/>
            <a:t>is</a:t>
          </a:r>
          <a:r>
            <a:rPr lang="cs-CZ" sz="2000" dirty="0"/>
            <a:t> </a:t>
          </a:r>
          <a:r>
            <a:rPr lang="cs-CZ" sz="2000" dirty="0" err="1"/>
            <a:t>important</a:t>
          </a:r>
          <a:r>
            <a:rPr lang="cs-CZ" sz="2000" dirty="0"/>
            <a:t> but </a:t>
          </a:r>
          <a:r>
            <a:rPr lang="cs-CZ" sz="2000" dirty="0" err="1"/>
            <a:t>saturated</a:t>
          </a:r>
          <a:r>
            <a:rPr lang="cs-CZ" sz="2000" dirty="0"/>
            <a:t>, </a:t>
          </a:r>
          <a:r>
            <a:rPr lang="cs-CZ" sz="2000" b="1" dirty="0" err="1"/>
            <a:t>low</a:t>
          </a:r>
          <a:r>
            <a:rPr lang="cs-CZ" sz="2000" b="1" dirty="0"/>
            <a:t> </a:t>
          </a:r>
          <a:r>
            <a:rPr lang="cs-CZ" sz="2000" b="1" dirty="0" err="1"/>
            <a:t>opportunity</a:t>
          </a:r>
          <a:r>
            <a:rPr lang="cs-CZ" sz="2000" dirty="0"/>
            <a:t>.</a:t>
          </a:r>
          <a:endParaRPr lang="en-US" sz="2000" dirty="0"/>
        </a:p>
      </dgm:t>
    </dgm:pt>
    <dgm:pt modelId="{1F925873-CEFC-4237-B91E-BDF8B7A5EF3A}" type="parTrans" cxnId="{BB7A652B-4531-455A-B137-ED0458D84191}">
      <dgm:prSet/>
      <dgm:spPr/>
      <dgm:t>
        <a:bodyPr/>
        <a:lstStyle/>
        <a:p>
          <a:endParaRPr lang="en-US"/>
        </a:p>
      </dgm:t>
    </dgm:pt>
    <dgm:pt modelId="{BA6329ED-3ABF-451F-8B38-8498AF643C46}" type="sibTrans" cxnId="{BB7A652B-4531-455A-B137-ED0458D84191}">
      <dgm:prSet/>
      <dgm:spPr/>
      <dgm:t>
        <a:bodyPr/>
        <a:lstStyle/>
        <a:p>
          <a:endParaRPr lang="en-US"/>
        </a:p>
      </dgm:t>
    </dgm:pt>
    <dgm:pt modelId="{9D8FF150-DC69-4782-A98A-64E7684F16D4}">
      <dgm:prSet custT="1"/>
      <dgm:spPr/>
      <dgm:t>
        <a:bodyPr/>
        <a:lstStyle/>
        <a:p>
          <a:pPr algn="ctr">
            <a:defRPr b="1"/>
          </a:pPr>
          <a:r>
            <a:rPr lang="cs-CZ" sz="3200" dirty="0" err="1"/>
            <a:t>Additional</a:t>
          </a:r>
          <a:r>
            <a:rPr lang="cs-CZ" sz="3200" dirty="0"/>
            <a:t> </a:t>
          </a:r>
          <a:r>
            <a:rPr lang="cs-CZ" sz="3200" dirty="0" err="1"/>
            <a:t>advice</a:t>
          </a:r>
          <a:endParaRPr lang="en-US" sz="3200" dirty="0"/>
        </a:p>
      </dgm:t>
    </dgm:pt>
    <dgm:pt modelId="{B120FBE6-4B6E-42E3-BD37-0C0893FA7BBE}" type="parTrans" cxnId="{8007CFF2-19FF-4586-8F19-15BDD813B4D4}">
      <dgm:prSet/>
      <dgm:spPr/>
      <dgm:t>
        <a:bodyPr/>
        <a:lstStyle/>
        <a:p>
          <a:endParaRPr lang="en-US"/>
        </a:p>
      </dgm:t>
    </dgm:pt>
    <dgm:pt modelId="{C2469B2A-ACD5-4D47-8C64-F624FC7B1863}" type="sibTrans" cxnId="{8007CFF2-19FF-4586-8F19-15BDD813B4D4}">
      <dgm:prSet/>
      <dgm:spPr/>
      <dgm:t>
        <a:bodyPr/>
        <a:lstStyle/>
        <a:p>
          <a:endParaRPr lang="en-US"/>
        </a:p>
      </dgm:t>
    </dgm:pt>
    <dgm:pt modelId="{32882EC7-2D79-4EF3-89A6-A90A8539026E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cs-CZ" sz="2000" dirty="0" err="1"/>
            <a:t>Increase</a:t>
          </a:r>
          <a:r>
            <a:rPr lang="cs-CZ" sz="2000" dirty="0"/>
            <a:t> </a:t>
          </a:r>
          <a:r>
            <a:rPr lang="cs-CZ" sz="2000" dirty="0" err="1"/>
            <a:t>brand</a:t>
          </a:r>
          <a:r>
            <a:rPr lang="cs-CZ" sz="2000" dirty="0"/>
            <a:t> </a:t>
          </a:r>
          <a:r>
            <a:rPr lang="cs-CZ" sz="2000" dirty="0" err="1"/>
            <a:t>knowledge</a:t>
          </a:r>
          <a:endParaRPr lang="en-US" sz="2000" dirty="0"/>
        </a:p>
      </dgm:t>
    </dgm:pt>
    <dgm:pt modelId="{940B32DA-F104-4CD4-B44C-89586DA6B85A}" type="parTrans" cxnId="{186101FD-15F3-4A36-9208-37A5AF0319CF}">
      <dgm:prSet/>
      <dgm:spPr/>
      <dgm:t>
        <a:bodyPr/>
        <a:lstStyle/>
        <a:p>
          <a:endParaRPr lang="en-US"/>
        </a:p>
      </dgm:t>
    </dgm:pt>
    <dgm:pt modelId="{74F3A3FF-1969-4450-94CB-3D25F40BA6C0}" type="sibTrans" cxnId="{186101FD-15F3-4A36-9208-37A5AF0319CF}">
      <dgm:prSet/>
      <dgm:spPr/>
      <dgm:t>
        <a:bodyPr/>
        <a:lstStyle/>
        <a:p>
          <a:endParaRPr lang="en-US"/>
        </a:p>
      </dgm:t>
    </dgm:pt>
    <dgm:pt modelId="{B17CBB89-71F9-413D-B970-D84BFCF22948}">
      <dgm:prSet custT="1"/>
      <dgm:spPr/>
      <dgm:t>
        <a:bodyPr/>
        <a:lstStyle/>
        <a:p>
          <a:pPr algn="ctr">
            <a:defRPr b="1"/>
          </a:pPr>
          <a:r>
            <a:rPr lang="cs-CZ" sz="3200" dirty="0" err="1"/>
            <a:t>Key</a:t>
          </a:r>
          <a:r>
            <a:rPr lang="cs-CZ" sz="3200" dirty="0"/>
            <a:t> </a:t>
          </a:r>
          <a:r>
            <a:rPr lang="cs-CZ" sz="3200" dirty="0" err="1"/>
            <a:t>global</a:t>
          </a:r>
          <a:r>
            <a:rPr lang="cs-CZ" sz="3200" dirty="0"/>
            <a:t> </a:t>
          </a:r>
          <a:r>
            <a:rPr lang="cs-CZ" sz="3200" dirty="0" err="1"/>
            <a:t>factors</a:t>
          </a:r>
          <a:endParaRPr lang="en-US" sz="3200" dirty="0"/>
        </a:p>
      </dgm:t>
    </dgm:pt>
    <dgm:pt modelId="{54F34A73-E674-4ADB-BF27-A83D8FCAAFCB}" type="parTrans" cxnId="{FAAD646C-2A07-4990-AB25-2E5F1358582D}">
      <dgm:prSet/>
      <dgm:spPr/>
      <dgm:t>
        <a:bodyPr/>
        <a:lstStyle/>
        <a:p>
          <a:endParaRPr lang="en-US"/>
        </a:p>
      </dgm:t>
    </dgm:pt>
    <dgm:pt modelId="{F8FBA47B-6335-4714-84B0-B0FB8D44670F}" type="sibTrans" cxnId="{FAAD646C-2A07-4990-AB25-2E5F1358582D}">
      <dgm:prSet/>
      <dgm:spPr/>
      <dgm:t>
        <a:bodyPr/>
        <a:lstStyle/>
        <a:p>
          <a:endParaRPr lang="en-US"/>
        </a:p>
      </dgm:t>
    </dgm:pt>
    <dgm:pt modelId="{FD315FD2-9E9F-47B7-B17B-C92260AA3C17}">
      <dgm:prSet custT="1"/>
      <dgm:spPr/>
      <dgm:t>
        <a:bodyPr/>
        <a:lstStyle/>
        <a:p>
          <a:r>
            <a:rPr lang="cs-CZ" sz="2000" dirty="0" err="1"/>
            <a:t>Christmas</a:t>
          </a:r>
          <a:r>
            <a:rPr lang="cs-CZ" sz="2000" dirty="0"/>
            <a:t> – </a:t>
          </a:r>
          <a:r>
            <a:rPr lang="cs-CZ" sz="2000" dirty="0" err="1"/>
            <a:t>decrease</a:t>
          </a:r>
          <a:r>
            <a:rPr lang="cs-CZ" sz="2000" dirty="0"/>
            <a:t> </a:t>
          </a:r>
          <a:r>
            <a:rPr lang="cs-CZ" sz="2000" dirty="0" err="1"/>
            <a:t>of</a:t>
          </a:r>
          <a:r>
            <a:rPr lang="cs-CZ" sz="2000" dirty="0"/>
            <a:t> sales </a:t>
          </a:r>
          <a:r>
            <a:rPr lang="cs-CZ" sz="2000" dirty="0">
              <a:sym typeface="Wingdings" panose="05000000000000000000" pitchFamily="2" charset="2"/>
            </a:rPr>
            <a:t> </a:t>
          </a:r>
          <a:r>
            <a:rPr lang="cs-CZ" sz="2000" dirty="0" err="1"/>
            <a:t>unexpected</a:t>
          </a:r>
          <a:endParaRPr lang="en-US" sz="2000" dirty="0"/>
        </a:p>
      </dgm:t>
    </dgm:pt>
    <dgm:pt modelId="{2C4D5B04-712B-42A7-8D86-BE7E619E8721}" type="parTrans" cxnId="{E80AC0B7-D25D-439C-803B-E4D57CD6B5FD}">
      <dgm:prSet/>
      <dgm:spPr/>
      <dgm:t>
        <a:bodyPr/>
        <a:lstStyle/>
        <a:p>
          <a:endParaRPr lang="en-US"/>
        </a:p>
      </dgm:t>
    </dgm:pt>
    <dgm:pt modelId="{07811A80-B024-411A-8CB2-926F9865749B}" type="sibTrans" cxnId="{E80AC0B7-D25D-439C-803B-E4D57CD6B5FD}">
      <dgm:prSet/>
      <dgm:spPr/>
      <dgm:t>
        <a:bodyPr/>
        <a:lstStyle/>
        <a:p>
          <a:endParaRPr lang="en-US"/>
        </a:p>
      </dgm:t>
    </dgm:pt>
    <dgm:pt modelId="{104FC2CE-0891-445A-8E8A-4DA1709395E9}">
      <dgm:prSet custT="1"/>
      <dgm:spPr/>
      <dgm:t>
        <a:bodyPr/>
        <a:lstStyle/>
        <a:p>
          <a:r>
            <a:rPr lang="cs-CZ" sz="2000" dirty="0" err="1"/>
            <a:t>Weather</a:t>
          </a:r>
          <a:r>
            <a:rPr lang="cs-CZ" sz="2000" dirty="0"/>
            <a:t> – </a:t>
          </a:r>
          <a:r>
            <a:rPr lang="cs-CZ" sz="2000" dirty="0" err="1"/>
            <a:t>the</a:t>
          </a:r>
          <a:r>
            <a:rPr lang="cs-CZ" sz="2000" dirty="0"/>
            <a:t> </a:t>
          </a:r>
          <a:r>
            <a:rPr lang="cs-CZ" sz="2000" dirty="0" err="1"/>
            <a:t>higher</a:t>
          </a:r>
          <a:r>
            <a:rPr lang="cs-CZ" sz="2000" dirty="0"/>
            <a:t> </a:t>
          </a:r>
          <a:r>
            <a:rPr lang="cs-CZ" sz="2000" dirty="0" err="1"/>
            <a:t>temperature</a:t>
          </a:r>
          <a:r>
            <a:rPr lang="cs-CZ" sz="2000" dirty="0"/>
            <a:t> </a:t>
          </a:r>
          <a:r>
            <a:rPr lang="cs-CZ" sz="2000" dirty="0" err="1"/>
            <a:t>the</a:t>
          </a:r>
          <a:r>
            <a:rPr lang="cs-CZ" sz="2000" dirty="0"/>
            <a:t> </a:t>
          </a:r>
          <a:r>
            <a:rPr lang="cs-CZ" sz="2000" dirty="0" err="1"/>
            <a:t>lower</a:t>
          </a:r>
          <a:r>
            <a:rPr lang="cs-CZ" sz="2000" dirty="0"/>
            <a:t> sales </a:t>
          </a:r>
          <a:r>
            <a:rPr lang="cs-CZ" sz="2000" dirty="0">
              <a:sym typeface="Wingdings" panose="05000000000000000000" pitchFamily="2" charset="2"/>
            </a:rPr>
            <a:t></a:t>
          </a:r>
          <a:r>
            <a:rPr lang="cs-CZ" sz="2000" dirty="0"/>
            <a:t> </a:t>
          </a:r>
          <a:r>
            <a:rPr lang="cs-CZ" sz="2000" dirty="0" err="1"/>
            <a:t>unexpected</a:t>
          </a:r>
          <a:endParaRPr lang="en-US" sz="2000" dirty="0"/>
        </a:p>
      </dgm:t>
    </dgm:pt>
    <dgm:pt modelId="{C287C928-B53C-4ADC-8E67-5065871597C8}" type="parTrans" cxnId="{C3B2D7CB-3A88-4429-A09F-005EA025F4E9}">
      <dgm:prSet/>
      <dgm:spPr/>
      <dgm:t>
        <a:bodyPr/>
        <a:lstStyle/>
        <a:p>
          <a:endParaRPr lang="en-US"/>
        </a:p>
      </dgm:t>
    </dgm:pt>
    <dgm:pt modelId="{7B60A099-5B08-4AFE-8452-98A23FC3C632}" type="sibTrans" cxnId="{C3B2D7CB-3A88-4429-A09F-005EA025F4E9}">
      <dgm:prSet/>
      <dgm:spPr/>
      <dgm:t>
        <a:bodyPr/>
        <a:lstStyle/>
        <a:p>
          <a:endParaRPr lang="en-US"/>
        </a:p>
      </dgm:t>
    </dgm:pt>
    <dgm:pt modelId="{E18BBD92-4F3F-41C4-96F9-D00036BBED2D}">
      <dgm:prSet custT="1"/>
      <dgm:spPr/>
      <dgm:t>
        <a:bodyPr/>
        <a:lstStyle/>
        <a:p>
          <a:endParaRPr lang="en-US" sz="1200" dirty="0"/>
        </a:p>
      </dgm:t>
    </dgm:pt>
    <dgm:pt modelId="{7C28C651-AB0E-4A4B-AA31-A9C5B5DDD08B}" type="parTrans" cxnId="{8B63CCB6-8F67-4310-9134-65FF87861059}">
      <dgm:prSet/>
      <dgm:spPr/>
      <dgm:t>
        <a:bodyPr/>
        <a:lstStyle/>
        <a:p>
          <a:endParaRPr lang="cs-CZ"/>
        </a:p>
      </dgm:t>
    </dgm:pt>
    <dgm:pt modelId="{69DBF2A8-6C50-4CB9-8447-16996CAD795B}" type="sibTrans" cxnId="{8B63CCB6-8F67-4310-9134-65FF87861059}">
      <dgm:prSet/>
      <dgm:spPr/>
      <dgm:t>
        <a:bodyPr/>
        <a:lstStyle/>
        <a:p>
          <a:endParaRPr lang="cs-CZ"/>
        </a:p>
      </dgm:t>
    </dgm:pt>
    <dgm:pt modelId="{C100D2E7-A6BA-4484-80BB-4E3C7E700EA5}">
      <dgm:prSet custT="1"/>
      <dgm:spPr/>
      <dgm:t>
        <a:bodyPr/>
        <a:lstStyle/>
        <a:p>
          <a:pPr>
            <a:spcBef>
              <a:spcPts val="600"/>
            </a:spcBef>
            <a:buFontTx/>
            <a:buChar char="X"/>
          </a:pPr>
          <a:r>
            <a:rPr lang="cs-CZ" sz="2000" b="1" dirty="0"/>
            <a:t>TV</a:t>
          </a:r>
          <a:r>
            <a:rPr lang="cs-CZ" sz="2000" dirty="0"/>
            <a:t> marketing </a:t>
          </a:r>
          <a:r>
            <a:rPr lang="cs-CZ" sz="2000" dirty="0" err="1"/>
            <a:t>is</a:t>
          </a:r>
          <a:r>
            <a:rPr lang="cs-CZ" sz="2000" dirty="0"/>
            <a:t> </a:t>
          </a:r>
          <a:r>
            <a:rPr lang="cs-CZ" sz="2000" dirty="0" err="1"/>
            <a:t>overrated</a:t>
          </a:r>
          <a:r>
            <a:rPr lang="cs-CZ" sz="2000" dirty="0"/>
            <a:t> and </a:t>
          </a:r>
          <a:r>
            <a:rPr lang="cs-CZ" sz="2000" b="1" dirty="0" err="1"/>
            <a:t>saturated</a:t>
          </a:r>
          <a:r>
            <a:rPr lang="cs-CZ" sz="2000" b="1" dirty="0"/>
            <a:t>! </a:t>
          </a:r>
          <a:r>
            <a:rPr lang="cs-CZ" sz="2000" b="1" dirty="0" err="1"/>
            <a:t>Decrease</a:t>
          </a:r>
          <a:r>
            <a:rPr lang="cs-CZ" sz="2000" b="1" dirty="0"/>
            <a:t>!</a:t>
          </a:r>
          <a:endParaRPr lang="en-US" sz="2000" b="1" dirty="0"/>
        </a:p>
      </dgm:t>
    </dgm:pt>
    <dgm:pt modelId="{8D484BA9-97D8-4375-BD81-CBC64F86B488}" type="parTrans" cxnId="{A11BE338-D356-48C3-AE9C-626BA48E5D5E}">
      <dgm:prSet/>
      <dgm:spPr/>
      <dgm:t>
        <a:bodyPr/>
        <a:lstStyle/>
        <a:p>
          <a:endParaRPr lang="cs-CZ"/>
        </a:p>
      </dgm:t>
    </dgm:pt>
    <dgm:pt modelId="{1E4CE2B8-744D-42C0-9E24-B8B0BD843C94}" type="sibTrans" cxnId="{A11BE338-D356-48C3-AE9C-626BA48E5D5E}">
      <dgm:prSet/>
      <dgm:spPr/>
      <dgm:t>
        <a:bodyPr/>
        <a:lstStyle/>
        <a:p>
          <a:endParaRPr lang="cs-CZ"/>
        </a:p>
      </dgm:t>
    </dgm:pt>
    <dgm:pt modelId="{9968392A-39F6-4733-A8D5-69AAD20B7BA4}">
      <dgm:prSet custT="1"/>
      <dgm:spPr/>
      <dgm:t>
        <a:bodyPr/>
        <a:lstStyle/>
        <a:p>
          <a:pPr>
            <a:spcBef>
              <a:spcPts val="600"/>
            </a:spcBef>
            <a:buFont typeface="Wingdings" panose="05000000000000000000" pitchFamily="2" charset="2"/>
            <a:buChar char="ü"/>
          </a:pPr>
          <a:r>
            <a:rPr lang="cs-CZ" sz="2000" b="1" dirty="0" err="1"/>
            <a:t>Press</a:t>
          </a:r>
          <a:r>
            <a:rPr lang="cs-CZ" sz="2000" dirty="0"/>
            <a:t> marketing  has positive </a:t>
          </a:r>
          <a:r>
            <a:rPr lang="cs-CZ" sz="2000" dirty="0" err="1"/>
            <a:t>impact</a:t>
          </a:r>
          <a:r>
            <a:rPr lang="cs-CZ" sz="2000" dirty="0"/>
            <a:t>, but </a:t>
          </a:r>
          <a:r>
            <a:rPr lang="cs-CZ" sz="2000" dirty="0" err="1"/>
            <a:t>it</a:t>
          </a:r>
          <a:r>
            <a:rPr lang="cs-CZ" sz="2000" dirty="0"/>
            <a:t> </a:t>
          </a:r>
          <a:r>
            <a:rPr lang="cs-CZ" sz="2000" dirty="0" err="1"/>
            <a:t>is</a:t>
          </a:r>
          <a:r>
            <a:rPr lang="cs-CZ" sz="2000" dirty="0"/>
            <a:t> </a:t>
          </a:r>
          <a:r>
            <a:rPr lang="cs-CZ" sz="2000" b="1" dirty="0"/>
            <a:t>not</a:t>
          </a:r>
          <a:r>
            <a:rPr lang="cs-CZ" sz="2000" dirty="0"/>
            <a:t> </a:t>
          </a:r>
          <a:r>
            <a:rPr lang="cs-CZ" sz="2000" b="1" dirty="0" err="1"/>
            <a:t>significant</a:t>
          </a:r>
          <a:r>
            <a:rPr lang="cs-CZ" sz="2000" dirty="0"/>
            <a:t>.</a:t>
          </a:r>
          <a:endParaRPr lang="en-US" sz="2000" dirty="0"/>
        </a:p>
      </dgm:t>
    </dgm:pt>
    <dgm:pt modelId="{66B58EB3-39D3-44E9-B29D-EB0C51318AA9}" type="parTrans" cxnId="{6EC5F8C2-F471-4DC8-840F-C43E8657FC1D}">
      <dgm:prSet/>
      <dgm:spPr/>
      <dgm:t>
        <a:bodyPr/>
        <a:lstStyle/>
        <a:p>
          <a:endParaRPr lang="cs-CZ"/>
        </a:p>
      </dgm:t>
    </dgm:pt>
    <dgm:pt modelId="{2752E77B-3D1B-4FCB-A310-7EF62C3AADDE}" type="sibTrans" cxnId="{6EC5F8C2-F471-4DC8-840F-C43E8657FC1D}">
      <dgm:prSet/>
      <dgm:spPr/>
      <dgm:t>
        <a:bodyPr/>
        <a:lstStyle/>
        <a:p>
          <a:endParaRPr lang="cs-CZ"/>
        </a:p>
      </dgm:t>
    </dgm:pt>
    <dgm:pt modelId="{BA149354-00E6-419C-922B-79FF067D4ADA}">
      <dgm:prSet custT="1"/>
      <dgm:spPr/>
      <dgm:t>
        <a:bodyPr/>
        <a:lstStyle/>
        <a:p>
          <a:pPr>
            <a:spcBef>
              <a:spcPts val="1200"/>
            </a:spcBef>
            <a:buFontTx/>
            <a:buNone/>
          </a:pPr>
          <a:endParaRPr lang="en-US" sz="600" b="1" dirty="0"/>
        </a:p>
      </dgm:t>
    </dgm:pt>
    <dgm:pt modelId="{236AC8B7-5E3E-455E-8E03-9D5843EF8789}" type="parTrans" cxnId="{AD4975BF-EEB0-4452-B460-8F373D0D1933}">
      <dgm:prSet/>
      <dgm:spPr/>
      <dgm:t>
        <a:bodyPr/>
        <a:lstStyle/>
        <a:p>
          <a:endParaRPr lang="cs-CZ"/>
        </a:p>
      </dgm:t>
    </dgm:pt>
    <dgm:pt modelId="{30221136-66B4-4976-A707-1CC0FD006689}" type="sibTrans" cxnId="{AD4975BF-EEB0-4452-B460-8F373D0D1933}">
      <dgm:prSet/>
      <dgm:spPr/>
      <dgm:t>
        <a:bodyPr/>
        <a:lstStyle/>
        <a:p>
          <a:endParaRPr lang="cs-CZ"/>
        </a:p>
      </dgm:t>
    </dgm:pt>
    <dgm:pt modelId="{C5BA9493-5CE2-47FF-AAF7-2401CDC7E63F}">
      <dgm:prSet custT="1"/>
      <dgm:spPr/>
      <dgm:t>
        <a:bodyPr/>
        <a:lstStyle/>
        <a:p>
          <a:pPr>
            <a:spcBef>
              <a:spcPts val="3000"/>
            </a:spcBef>
            <a:buFontTx/>
            <a:buChar char="X"/>
          </a:pPr>
          <a:r>
            <a:rPr lang="cs-CZ" sz="2000" b="1" dirty="0" err="1"/>
            <a:t>Banners</a:t>
          </a:r>
          <a:r>
            <a:rPr lang="cs-CZ" sz="2000" dirty="0"/>
            <a:t> are not </a:t>
          </a:r>
          <a:r>
            <a:rPr lang="cs-CZ" sz="2000" dirty="0" err="1"/>
            <a:t>important</a:t>
          </a:r>
          <a:r>
            <a:rPr lang="cs-CZ" sz="2000" dirty="0"/>
            <a:t>. </a:t>
          </a:r>
          <a:r>
            <a:rPr lang="cs-CZ" sz="2000" b="1" dirty="0" err="1"/>
            <a:t>Waste</a:t>
          </a:r>
          <a:r>
            <a:rPr lang="cs-CZ" sz="2000" b="1" dirty="0"/>
            <a:t> </a:t>
          </a:r>
          <a:r>
            <a:rPr lang="cs-CZ" sz="2000" b="1" dirty="0" err="1"/>
            <a:t>of</a:t>
          </a:r>
          <a:r>
            <a:rPr lang="cs-CZ" sz="2000" b="1" dirty="0"/>
            <a:t> </a:t>
          </a:r>
          <a:r>
            <a:rPr lang="cs-CZ" sz="2000" b="1" dirty="0" err="1"/>
            <a:t>time</a:t>
          </a:r>
          <a:r>
            <a:rPr lang="cs-CZ" sz="2000" b="1" dirty="0"/>
            <a:t>!</a:t>
          </a:r>
          <a:endParaRPr lang="en-US" sz="2000" b="1" dirty="0"/>
        </a:p>
      </dgm:t>
    </dgm:pt>
    <dgm:pt modelId="{61A60CD6-7F92-4B01-88D6-9EA37A626F7B}" type="sibTrans" cxnId="{AD3DC2B4-7195-4ECA-AF1D-EDB705AA1D8B}">
      <dgm:prSet/>
      <dgm:spPr/>
      <dgm:t>
        <a:bodyPr/>
        <a:lstStyle/>
        <a:p>
          <a:endParaRPr lang="en-US"/>
        </a:p>
      </dgm:t>
    </dgm:pt>
    <dgm:pt modelId="{BC979EE5-5123-45EF-9284-F2D9B98CDEC3}" type="parTrans" cxnId="{AD3DC2B4-7195-4ECA-AF1D-EDB705AA1D8B}">
      <dgm:prSet/>
      <dgm:spPr/>
      <dgm:t>
        <a:bodyPr/>
        <a:lstStyle/>
        <a:p>
          <a:endParaRPr lang="en-US"/>
        </a:p>
      </dgm:t>
    </dgm:pt>
    <dgm:pt modelId="{EA133070-A99C-411D-8116-88F200E233C8}" type="pres">
      <dgm:prSet presAssocID="{2A62F6A1-CA1D-4872-A5DC-68ADD90ABC66}" presName="linear" presStyleCnt="0">
        <dgm:presLayoutVars>
          <dgm:animLvl val="lvl"/>
          <dgm:resizeHandles val="exact"/>
        </dgm:presLayoutVars>
      </dgm:prSet>
      <dgm:spPr/>
    </dgm:pt>
    <dgm:pt modelId="{A8A318EF-BECD-4831-8500-214D77B5C6EC}" type="pres">
      <dgm:prSet presAssocID="{D09892D5-0A62-4149-86AA-B399BA40454C}" presName="parentText" presStyleLbl="node1" presStyleIdx="0" presStyleCnt="3" custLinFactNeighborX="-104" custLinFactNeighborY="-2809">
        <dgm:presLayoutVars>
          <dgm:chMax val="0"/>
          <dgm:bulletEnabled val="1"/>
        </dgm:presLayoutVars>
      </dgm:prSet>
      <dgm:spPr/>
    </dgm:pt>
    <dgm:pt modelId="{5058E846-2084-4F04-A3BC-E9D13413CC90}" type="pres">
      <dgm:prSet presAssocID="{D09892D5-0A62-4149-86AA-B399BA40454C}" presName="childText" presStyleLbl="revTx" presStyleIdx="0" presStyleCnt="3" custScaleY="123332">
        <dgm:presLayoutVars>
          <dgm:bulletEnabled val="1"/>
        </dgm:presLayoutVars>
      </dgm:prSet>
      <dgm:spPr/>
    </dgm:pt>
    <dgm:pt modelId="{D41B5465-E9FB-444B-A9C2-9683170FBF8D}" type="pres">
      <dgm:prSet presAssocID="{9D8FF150-DC69-4782-A98A-64E7684F16D4}" presName="parentText" presStyleLbl="node1" presStyleIdx="1" presStyleCnt="3" custLinFactNeighborX="104" custLinFactNeighborY="-18744">
        <dgm:presLayoutVars>
          <dgm:chMax val="0"/>
          <dgm:bulletEnabled val="1"/>
        </dgm:presLayoutVars>
      </dgm:prSet>
      <dgm:spPr/>
    </dgm:pt>
    <dgm:pt modelId="{8803EC05-B0AC-4384-A3F5-01D1F46E3B66}" type="pres">
      <dgm:prSet presAssocID="{9D8FF150-DC69-4782-A98A-64E7684F16D4}" presName="childText" presStyleLbl="revTx" presStyleIdx="1" presStyleCnt="3">
        <dgm:presLayoutVars>
          <dgm:bulletEnabled val="1"/>
        </dgm:presLayoutVars>
      </dgm:prSet>
      <dgm:spPr/>
    </dgm:pt>
    <dgm:pt modelId="{B97870E3-22B7-4A0D-B4A6-583FE7F8FBAB}" type="pres">
      <dgm:prSet presAssocID="{B17CBB89-71F9-413D-B970-D84BFCF22948}" presName="parentText" presStyleLbl="node1" presStyleIdx="2" presStyleCnt="3" custLinFactNeighborX="104" custLinFactNeighborY="-10838">
        <dgm:presLayoutVars>
          <dgm:chMax val="0"/>
          <dgm:bulletEnabled val="1"/>
        </dgm:presLayoutVars>
      </dgm:prSet>
      <dgm:spPr/>
    </dgm:pt>
    <dgm:pt modelId="{E34C41F8-7D6F-4AC5-BD51-5563070D66C5}" type="pres">
      <dgm:prSet presAssocID="{B17CBB89-71F9-413D-B970-D84BFCF2294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85FB502-19C3-4503-A92A-4244DD8C6080}" type="presOf" srcId="{E18BBD92-4F3F-41C4-96F9-D00036BBED2D}" destId="{8803EC05-B0AC-4384-A3F5-01D1F46E3B66}" srcOrd="0" destOrd="1" presId="urn:microsoft.com/office/officeart/2005/8/layout/vList2"/>
    <dgm:cxn modelId="{233B960C-250A-45F8-A273-4270EC8E44B2}" type="presOf" srcId="{5B89B4F3-54D9-4896-83DF-9601EE3B43FE}" destId="{5058E846-2084-4F04-A3BC-E9D13413CC90}" srcOrd="0" destOrd="2" presId="urn:microsoft.com/office/officeart/2005/8/layout/vList2"/>
    <dgm:cxn modelId="{D569A229-4EAC-4C13-B5E4-A3DD23306EAF}" srcId="{D09892D5-0A62-4149-86AA-B399BA40454C}" destId="{5B89B4F3-54D9-4896-83DF-9601EE3B43FE}" srcOrd="2" destOrd="0" parTransId="{1B4C12FC-E7DD-4FFC-8B8D-BA5744B2E628}" sibTransId="{8A1961D6-FF4A-4C99-A413-DD9A2C2998E1}"/>
    <dgm:cxn modelId="{BB7A652B-4531-455A-B137-ED0458D84191}" srcId="{D09892D5-0A62-4149-86AA-B399BA40454C}" destId="{3087F4DC-5EF9-47CC-BE40-2070314C1F3F}" srcOrd="4" destOrd="0" parTransId="{1F925873-CEFC-4237-B91E-BDF8B7A5EF3A}" sibTransId="{BA6329ED-3ABF-451F-8B38-8498AF643C46}"/>
    <dgm:cxn modelId="{37E0BC37-44B9-4C4D-B55E-CEF760BE072B}" type="presOf" srcId="{2A62F6A1-CA1D-4872-A5DC-68ADD90ABC66}" destId="{EA133070-A99C-411D-8116-88F200E233C8}" srcOrd="0" destOrd="0" presId="urn:microsoft.com/office/officeart/2005/8/layout/vList2"/>
    <dgm:cxn modelId="{A11BE338-D356-48C3-AE9C-626BA48E5D5E}" srcId="{D09892D5-0A62-4149-86AA-B399BA40454C}" destId="{C100D2E7-A6BA-4484-80BB-4E3C7E700EA5}" srcOrd="3" destOrd="0" parTransId="{8D484BA9-97D8-4375-BD81-CBC64F86B488}" sibTransId="{1E4CE2B8-744D-42C0-9E24-B8B0BD843C94}"/>
    <dgm:cxn modelId="{36931C3A-C09F-471B-A710-1BF4105E091A}" type="presOf" srcId="{104FC2CE-0891-445A-8E8A-4DA1709395E9}" destId="{E34C41F8-7D6F-4AC5-BD51-5563070D66C5}" srcOrd="0" destOrd="1" presId="urn:microsoft.com/office/officeart/2005/8/layout/vList2"/>
    <dgm:cxn modelId="{FAAD646C-2A07-4990-AB25-2E5F1358582D}" srcId="{2A62F6A1-CA1D-4872-A5DC-68ADD90ABC66}" destId="{B17CBB89-71F9-413D-B970-D84BFCF22948}" srcOrd="2" destOrd="0" parTransId="{54F34A73-E674-4ADB-BF27-A83D8FCAAFCB}" sibTransId="{F8FBA47B-6335-4714-84B0-B0FB8D44670F}"/>
    <dgm:cxn modelId="{E945E45A-7563-482D-BA07-45EA81CE94C9}" type="presOf" srcId="{C100D2E7-A6BA-4484-80BB-4E3C7E700EA5}" destId="{5058E846-2084-4F04-A3BC-E9D13413CC90}" srcOrd="0" destOrd="3" presId="urn:microsoft.com/office/officeart/2005/8/layout/vList2"/>
    <dgm:cxn modelId="{19B03D7C-18B1-4F3D-8CB0-6D4F4CCBB92E}" type="presOf" srcId="{BA149354-00E6-419C-922B-79FF067D4ADA}" destId="{5058E846-2084-4F04-A3BC-E9D13413CC90}" srcOrd="0" destOrd="0" presId="urn:microsoft.com/office/officeart/2005/8/layout/vList2"/>
    <dgm:cxn modelId="{C579FD85-7A4B-4EB8-8569-B1CAD5A377BC}" type="presOf" srcId="{B17CBB89-71F9-413D-B970-D84BFCF22948}" destId="{B97870E3-22B7-4A0D-B4A6-583FE7F8FBAB}" srcOrd="0" destOrd="0" presId="urn:microsoft.com/office/officeart/2005/8/layout/vList2"/>
    <dgm:cxn modelId="{372E518B-906A-4C07-AFD3-9982A7595753}" type="presOf" srcId="{3087F4DC-5EF9-47CC-BE40-2070314C1F3F}" destId="{5058E846-2084-4F04-A3BC-E9D13413CC90}" srcOrd="0" destOrd="4" presId="urn:microsoft.com/office/officeart/2005/8/layout/vList2"/>
    <dgm:cxn modelId="{3A7CE38F-CF44-447A-8207-52F036046CC5}" type="presOf" srcId="{D09892D5-0A62-4149-86AA-B399BA40454C}" destId="{A8A318EF-BECD-4831-8500-214D77B5C6EC}" srcOrd="0" destOrd="0" presId="urn:microsoft.com/office/officeart/2005/8/layout/vList2"/>
    <dgm:cxn modelId="{36907698-AD26-45D8-8C88-F707885D9E2F}" type="presOf" srcId="{C5BA9493-5CE2-47FF-AAF7-2401CDC7E63F}" destId="{5058E846-2084-4F04-A3BC-E9D13413CC90}" srcOrd="0" destOrd="1" presId="urn:microsoft.com/office/officeart/2005/8/layout/vList2"/>
    <dgm:cxn modelId="{39B8D1A1-DD27-42E4-B782-806A7BA5EAAA}" srcId="{2A62F6A1-CA1D-4872-A5DC-68ADD90ABC66}" destId="{D09892D5-0A62-4149-86AA-B399BA40454C}" srcOrd="0" destOrd="0" parTransId="{67692732-3D58-4636-B56F-407816EA6096}" sibTransId="{7B002AC0-70DF-4504-A754-2E7640F19E0B}"/>
    <dgm:cxn modelId="{5E74DBAC-47C3-46DB-9918-A942CCA4BBC9}" type="presOf" srcId="{9D8FF150-DC69-4782-A98A-64E7684F16D4}" destId="{D41B5465-E9FB-444B-A9C2-9683170FBF8D}" srcOrd="0" destOrd="0" presId="urn:microsoft.com/office/officeart/2005/8/layout/vList2"/>
    <dgm:cxn modelId="{AD3DC2B4-7195-4ECA-AF1D-EDB705AA1D8B}" srcId="{D09892D5-0A62-4149-86AA-B399BA40454C}" destId="{C5BA9493-5CE2-47FF-AAF7-2401CDC7E63F}" srcOrd="1" destOrd="0" parTransId="{BC979EE5-5123-45EF-9284-F2D9B98CDEC3}" sibTransId="{61A60CD6-7F92-4B01-88D6-9EA37A626F7B}"/>
    <dgm:cxn modelId="{8B63CCB6-8F67-4310-9134-65FF87861059}" srcId="{9D8FF150-DC69-4782-A98A-64E7684F16D4}" destId="{E18BBD92-4F3F-41C4-96F9-D00036BBED2D}" srcOrd="1" destOrd="0" parTransId="{7C28C651-AB0E-4A4B-AA31-A9C5B5DDD08B}" sibTransId="{69DBF2A8-6C50-4CB9-8447-16996CAD795B}"/>
    <dgm:cxn modelId="{E80AC0B7-D25D-439C-803B-E4D57CD6B5FD}" srcId="{B17CBB89-71F9-413D-B970-D84BFCF22948}" destId="{FD315FD2-9E9F-47B7-B17B-C92260AA3C17}" srcOrd="0" destOrd="0" parTransId="{2C4D5B04-712B-42A7-8D86-BE7E619E8721}" sibTransId="{07811A80-B024-411A-8CB2-926F9865749B}"/>
    <dgm:cxn modelId="{B46DDFBA-E084-46B1-B05B-685C6DE175B9}" type="presOf" srcId="{FD315FD2-9E9F-47B7-B17B-C92260AA3C17}" destId="{E34C41F8-7D6F-4AC5-BD51-5563070D66C5}" srcOrd="0" destOrd="0" presId="urn:microsoft.com/office/officeart/2005/8/layout/vList2"/>
    <dgm:cxn modelId="{AD4975BF-EEB0-4452-B460-8F373D0D1933}" srcId="{D09892D5-0A62-4149-86AA-B399BA40454C}" destId="{BA149354-00E6-419C-922B-79FF067D4ADA}" srcOrd="0" destOrd="0" parTransId="{236AC8B7-5E3E-455E-8E03-9D5843EF8789}" sibTransId="{30221136-66B4-4976-A707-1CC0FD006689}"/>
    <dgm:cxn modelId="{6EC5F8C2-F471-4DC8-840F-C43E8657FC1D}" srcId="{D09892D5-0A62-4149-86AA-B399BA40454C}" destId="{9968392A-39F6-4733-A8D5-69AAD20B7BA4}" srcOrd="5" destOrd="0" parTransId="{66B58EB3-39D3-44E9-B29D-EB0C51318AA9}" sibTransId="{2752E77B-3D1B-4FCB-A310-7EF62C3AADDE}"/>
    <dgm:cxn modelId="{C3B2D7CB-3A88-4429-A09F-005EA025F4E9}" srcId="{B17CBB89-71F9-413D-B970-D84BFCF22948}" destId="{104FC2CE-0891-445A-8E8A-4DA1709395E9}" srcOrd="1" destOrd="0" parTransId="{C287C928-B53C-4ADC-8E67-5065871597C8}" sibTransId="{7B60A099-5B08-4AFE-8452-98A23FC3C632}"/>
    <dgm:cxn modelId="{EC2A96E5-56C8-4AF0-A9AF-360E1434756D}" type="presOf" srcId="{32882EC7-2D79-4EF3-89A6-A90A8539026E}" destId="{8803EC05-B0AC-4384-A3F5-01D1F46E3B66}" srcOrd="0" destOrd="0" presId="urn:microsoft.com/office/officeart/2005/8/layout/vList2"/>
    <dgm:cxn modelId="{8007CFF2-19FF-4586-8F19-15BDD813B4D4}" srcId="{2A62F6A1-CA1D-4872-A5DC-68ADD90ABC66}" destId="{9D8FF150-DC69-4782-A98A-64E7684F16D4}" srcOrd="1" destOrd="0" parTransId="{B120FBE6-4B6E-42E3-BD37-0C0893FA7BBE}" sibTransId="{C2469B2A-ACD5-4D47-8C64-F624FC7B1863}"/>
    <dgm:cxn modelId="{41A828FB-9929-4EA5-A91C-884F5C35467E}" type="presOf" srcId="{9968392A-39F6-4733-A8D5-69AAD20B7BA4}" destId="{5058E846-2084-4F04-A3BC-E9D13413CC90}" srcOrd="0" destOrd="5" presId="urn:microsoft.com/office/officeart/2005/8/layout/vList2"/>
    <dgm:cxn modelId="{186101FD-15F3-4A36-9208-37A5AF0319CF}" srcId="{9D8FF150-DC69-4782-A98A-64E7684F16D4}" destId="{32882EC7-2D79-4EF3-89A6-A90A8539026E}" srcOrd="0" destOrd="0" parTransId="{940B32DA-F104-4CD4-B44C-89586DA6B85A}" sibTransId="{74F3A3FF-1969-4450-94CB-3D25F40BA6C0}"/>
    <dgm:cxn modelId="{5D3C3776-5A0D-414D-A744-BBDAE79DFB41}" type="presParOf" srcId="{EA133070-A99C-411D-8116-88F200E233C8}" destId="{A8A318EF-BECD-4831-8500-214D77B5C6EC}" srcOrd="0" destOrd="0" presId="urn:microsoft.com/office/officeart/2005/8/layout/vList2"/>
    <dgm:cxn modelId="{C94B529C-2DD0-49BA-A702-7197C73F9E77}" type="presParOf" srcId="{EA133070-A99C-411D-8116-88F200E233C8}" destId="{5058E846-2084-4F04-A3BC-E9D13413CC90}" srcOrd="1" destOrd="0" presId="urn:microsoft.com/office/officeart/2005/8/layout/vList2"/>
    <dgm:cxn modelId="{DFB0F236-8E90-4AA9-971B-B9F38A4B257D}" type="presParOf" srcId="{EA133070-A99C-411D-8116-88F200E233C8}" destId="{D41B5465-E9FB-444B-A9C2-9683170FBF8D}" srcOrd="2" destOrd="0" presId="urn:microsoft.com/office/officeart/2005/8/layout/vList2"/>
    <dgm:cxn modelId="{952F1E3A-7A82-4F8B-98F4-6501F9226C49}" type="presParOf" srcId="{EA133070-A99C-411D-8116-88F200E233C8}" destId="{8803EC05-B0AC-4384-A3F5-01D1F46E3B66}" srcOrd="3" destOrd="0" presId="urn:microsoft.com/office/officeart/2005/8/layout/vList2"/>
    <dgm:cxn modelId="{23CAB5A3-2F39-4C49-A0E7-06BDCC85F39B}" type="presParOf" srcId="{EA133070-A99C-411D-8116-88F200E233C8}" destId="{B97870E3-22B7-4A0D-B4A6-583FE7F8FBAB}" srcOrd="4" destOrd="0" presId="urn:microsoft.com/office/officeart/2005/8/layout/vList2"/>
    <dgm:cxn modelId="{D1656191-F60A-43F2-8608-923CEF6849E7}" type="presParOf" srcId="{EA133070-A99C-411D-8116-88F200E233C8}" destId="{E34C41F8-7D6F-4AC5-BD51-5563070D66C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E9515-251C-43F7-85A3-632EDE6923C9}">
      <dsp:nvSpPr>
        <dsp:cNvPr id="0" name=""/>
        <dsp:cNvSpPr/>
      </dsp:nvSpPr>
      <dsp:spPr>
        <a:xfrm>
          <a:off x="0" y="0"/>
          <a:ext cx="5109289" cy="50608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340" tIns="330200" rIns="398340" bIns="33020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 err="1"/>
            <a:t>According</a:t>
          </a:r>
          <a:r>
            <a:rPr lang="cs-CZ" sz="2200" kern="1200" dirty="0"/>
            <a:t> to LRM </a:t>
          </a:r>
          <a:r>
            <a:rPr lang="cs-CZ" sz="2200" kern="1200" dirty="0" err="1"/>
            <a:t>analysis</a:t>
          </a:r>
          <a:r>
            <a:rPr lang="cs-CZ" sz="2200" kern="1200" dirty="0"/>
            <a:t> (just </a:t>
          </a:r>
          <a:r>
            <a:rPr lang="cs-CZ" sz="2200" kern="1200" dirty="0" err="1"/>
            <a:t>preprocessed</a:t>
          </a:r>
          <a:r>
            <a:rPr lang="cs-CZ" sz="2200" kern="1200" dirty="0"/>
            <a:t> data) </a:t>
          </a:r>
          <a:r>
            <a:rPr lang="cs-CZ" sz="2200" kern="1200" dirty="0" err="1"/>
            <a:t>important</a:t>
          </a:r>
          <a:r>
            <a:rPr lang="cs-CZ" sz="2200" kern="1200" dirty="0"/>
            <a:t> </a:t>
          </a:r>
          <a:r>
            <a:rPr lang="cs-CZ" sz="2200" kern="1200" dirty="0" err="1"/>
            <a:t>factors</a:t>
          </a:r>
          <a:r>
            <a:rPr lang="cs-CZ" sz="2200" kern="1200" dirty="0"/>
            <a:t> are: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700" b="1" kern="1200" dirty="0" err="1"/>
            <a:t>Investment</a:t>
          </a:r>
          <a:r>
            <a:rPr lang="cs-CZ" sz="1700" kern="1200" dirty="0"/>
            <a:t>: TV, </a:t>
          </a:r>
          <a:r>
            <a:rPr lang="cs-CZ" sz="1700" kern="1200" dirty="0" err="1"/>
            <a:t>Radio</a:t>
          </a:r>
          <a:r>
            <a:rPr lang="cs-CZ" sz="1700" kern="1200" dirty="0"/>
            <a:t>, </a:t>
          </a:r>
          <a:r>
            <a:rPr lang="cs-CZ" sz="1700" kern="1200" dirty="0" err="1"/>
            <a:t>Press</a:t>
          </a:r>
          <a:r>
            <a:rPr lang="cs-CZ" sz="1700" kern="1200" dirty="0"/>
            <a:t>, Online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700" b="1" kern="1200" dirty="0" err="1"/>
            <a:t>Other</a:t>
          </a:r>
          <a:r>
            <a:rPr lang="cs-CZ" sz="1700" b="1" kern="1200" dirty="0"/>
            <a:t> </a:t>
          </a:r>
          <a:r>
            <a:rPr lang="cs-CZ" sz="1700" b="1" kern="1200" dirty="0" err="1"/>
            <a:t>values</a:t>
          </a:r>
          <a:r>
            <a:rPr lang="cs-CZ" sz="1700" kern="1200" dirty="0"/>
            <a:t>: Brand </a:t>
          </a:r>
          <a:r>
            <a:rPr lang="cs-CZ" sz="1700" kern="1200" dirty="0" err="1"/>
            <a:t>knowledge</a:t>
          </a:r>
          <a:r>
            <a:rPr lang="cs-CZ" sz="1700" kern="1200" dirty="0"/>
            <a:t>, </a:t>
          </a:r>
          <a:r>
            <a:rPr lang="cs-CZ" sz="1700" kern="1200" dirty="0" err="1"/>
            <a:t>Christmas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700" b="1" kern="1200" dirty="0"/>
            <a:t>---&gt; </a:t>
          </a:r>
          <a:r>
            <a:rPr lang="cs-CZ" sz="1700" b="1" kern="1200" dirty="0" err="1"/>
            <a:t>Keep</a:t>
          </a:r>
          <a:r>
            <a:rPr lang="cs-CZ" sz="1700" b="1" kern="1200" dirty="0"/>
            <a:t> </a:t>
          </a:r>
          <a:r>
            <a:rPr lang="cs-CZ" sz="1700" b="1" kern="1200" dirty="0" err="1"/>
            <a:t>working</a:t>
          </a:r>
          <a:r>
            <a:rPr lang="cs-CZ" sz="1700" b="1" kern="1200" dirty="0"/>
            <a:t> on these </a:t>
          </a:r>
          <a:r>
            <a:rPr lang="cs-CZ" sz="1700" b="1" kern="1200" dirty="0" err="1"/>
            <a:t>factors</a:t>
          </a:r>
          <a:endParaRPr lang="en-US" sz="1700" kern="1200" dirty="0"/>
        </a:p>
      </dsp:txBody>
      <dsp:txXfrm>
        <a:off x="0" y="1923137"/>
        <a:ext cx="5109289" cy="3036532"/>
      </dsp:txXfrm>
    </dsp:sp>
    <dsp:sp modelId="{36B92B77-C07B-49C2-BA0E-8E8E23C37351}">
      <dsp:nvSpPr>
        <dsp:cNvPr id="0" name=""/>
        <dsp:cNvSpPr/>
      </dsp:nvSpPr>
      <dsp:spPr>
        <a:xfrm>
          <a:off x="1796821" y="506088"/>
          <a:ext cx="1518266" cy="15182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370" tIns="12700" rIns="118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2019166" y="728433"/>
        <a:ext cx="1073576" cy="1073576"/>
      </dsp:txXfrm>
    </dsp:sp>
    <dsp:sp modelId="{603794B2-1DA7-4BFC-A9F2-E1ACDAD84A5E}">
      <dsp:nvSpPr>
        <dsp:cNvPr id="0" name=""/>
        <dsp:cNvSpPr/>
      </dsp:nvSpPr>
      <dsp:spPr>
        <a:xfrm>
          <a:off x="1310" y="5060814"/>
          <a:ext cx="5109289" cy="72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ADFB97-2C63-4BE6-B89A-0AF634ED929A}">
      <dsp:nvSpPr>
        <dsp:cNvPr id="0" name=""/>
        <dsp:cNvSpPr/>
      </dsp:nvSpPr>
      <dsp:spPr>
        <a:xfrm>
          <a:off x="5622839" y="0"/>
          <a:ext cx="5109289" cy="5060886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340" tIns="330200" rIns="398340" bIns="33020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 err="1"/>
            <a:t>According</a:t>
          </a:r>
          <a:r>
            <a:rPr lang="cs-CZ" sz="2200" kern="1200" dirty="0"/>
            <a:t> to LRM </a:t>
          </a:r>
          <a:r>
            <a:rPr lang="cs-CZ" sz="2200" kern="1200" dirty="0" err="1"/>
            <a:t>analysis</a:t>
          </a:r>
          <a:r>
            <a:rPr lang="cs-CZ" sz="2200" kern="1200" dirty="0"/>
            <a:t> (</a:t>
          </a:r>
          <a:r>
            <a:rPr lang="cs-CZ" sz="2200" kern="1200" dirty="0" err="1"/>
            <a:t>differences</a:t>
          </a:r>
          <a:r>
            <a:rPr lang="cs-CZ" sz="2200" kern="1200" dirty="0"/>
            <a:t>) + (</a:t>
          </a:r>
          <a:r>
            <a:rPr lang="cs-CZ" sz="2200" kern="1200" dirty="0" err="1"/>
            <a:t>other</a:t>
          </a:r>
          <a:r>
            <a:rPr lang="cs-CZ" sz="2200" kern="1200" dirty="0"/>
            <a:t> </a:t>
          </a:r>
          <a:r>
            <a:rPr lang="cs-CZ" sz="2200" kern="1200" dirty="0" err="1"/>
            <a:t>factors</a:t>
          </a:r>
          <a:r>
            <a:rPr lang="cs-CZ" sz="2200" kern="1200" dirty="0"/>
            <a:t>):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700" b="1" kern="1200" dirty="0" err="1"/>
            <a:t>Investment</a:t>
          </a:r>
          <a:r>
            <a:rPr lang="cs-CZ" sz="1700" b="1" kern="1200" dirty="0"/>
            <a:t> </a:t>
          </a:r>
          <a:r>
            <a:rPr lang="cs-CZ" sz="1700" b="1" kern="1200" dirty="0" err="1"/>
            <a:t>diff</a:t>
          </a:r>
          <a:r>
            <a:rPr lang="cs-CZ" sz="1700" kern="1200" dirty="0"/>
            <a:t>: </a:t>
          </a:r>
          <a:r>
            <a:rPr lang="cs-CZ" sz="1700" kern="1200" dirty="0" err="1"/>
            <a:t>Radio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700" b="1" kern="1200" dirty="0" err="1"/>
            <a:t>Other</a:t>
          </a:r>
          <a:r>
            <a:rPr lang="cs-CZ" sz="1700" b="1" kern="1200" dirty="0"/>
            <a:t> </a:t>
          </a:r>
          <a:r>
            <a:rPr lang="cs-CZ" sz="1700" b="1" kern="1200" dirty="0" err="1"/>
            <a:t>values</a:t>
          </a:r>
          <a:r>
            <a:rPr lang="cs-CZ" sz="1700" kern="1200" dirty="0"/>
            <a:t>: </a:t>
          </a:r>
          <a:r>
            <a:rPr lang="cs-CZ" sz="1700" kern="1200" dirty="0" err="1"/>
            <a:t>Weather</a:t>
          </a:r>
          <a:r>
            <a:rPr lang="cs-CZ" sz="1700" kern="1200" dirty="0"/>
            <a:t>, </a:t>
          </a:r>
          <a:r>
            <a:rPr lang="cs-CZ" sz="1700" kern="1200" dirty="0" err="1"/>
            <a:t>Christmas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700" b="1" kern="1200" dirty="0"/>
            <a:t>---&gt; </a:t>
          </a:r>
          <a:r>
            <a:rPr lang="cs-CZ" sz="1700" b="1" kern="1200" dirty="0" err="1"/>
            <a:t>High</a:t>
          </a:r>
          <a:r>
            <a:rPr lang="cs-CZ" sz="1700" b="1" kern="1200" dirty="0"/>
            <a:t> </a:t>
          </a:r>
          <a:r>
            <a:rPr lang="cs-CZ" sz="1700" b="1" kern="1200" dirty="0" err="1"/>
            <a:t>potencial</a:t>
          </a:r>
          <a:r>
            <a:rPr lang="cs-CZ" sz="1700" b="1" kern="1200" dirty="0"/>
            <a:t> </a:t>
          </a:r>
          <a:r>
            <a:rPr lang="cs-CZ" sz="1700" b="1" kern="1200" dirty="0" err="1"/>
            <a:t>for</a:t>
          </a:r>
          <a:r>
            <a:rPr lang="cs-CZ" sz="1700" b="1" kern="1200" dirty="0"/>
            <a:t> more </a:t>
          </a:r>
          <a:r>
            <a:rPr lang="cs-CZ" sz="1700" b="1" kern="1200" dirty="0" err="1"/>
            <a:t>investments</a:t>
          </a:r>
          <a:r>
            <a:rPr lang="cs-CZ" sz="1700" b="1" kern="1200" dirty="0"/>
            <a:t> </a:t>
          </a:r>
          <a:r>
            <a:rPr lang="cs-CZ" sz="1700" b="1" kern="1200" dirty="0" err="1"/>
            <a:t>into</a:t>
          </a:r>
          <a:r>
            <a:rPr lang="cs-CZ" sz="1700" b="1" kern="1200" dirty="0"/>
            <a:t> </a:t>
          </a:r>
          <a:r>
            <a:rPr lang="cs-CZ" sz="1700" b="1" kern="1200" dirty="0" err="1"/>
            <a:t>Radio</a:t>
          </a:r>
          <a:r>
            <a:rPr lang="cs-CZ" sz="1700" b="1" kern="1200" dirty="0"/>
            <a:t> marketing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700" b="1" kern="1200" dirty="0"/>
            <a:t>---&gt; </a:t>
          </a:r>
          <a:r>
            <a:rPr lang="cs-CZ" sz="1700" b="1" kern="1200" dirty="0" err="1"/>
            <a:t>Weather</a:t>
          </a:r>
          <a:r>
            <a:rPr lang="cs-CZ" sz="1700" b="1" kern="1200" dirty="0"/>
            <a:t> and </a:t>
          </a:r>
          <a:r>
            <a:rPr lang="cs-CZ" sz="1700" b="1" kern="1200" dirty="0" err="1"/>
            <a:t>Christmas</a:t>
          </a:r>
          <a:r>
            <a:rPr lang="cs-CZ" sz="1700" b="1" kern="1200" dirty="0"/>
            <a:t> </a:t>
          </a:r>
          <a:r>
            <a:rPr lang="cs-CZ" sz="1700" b="1" kern="1200" dirty="0" err="1"/>
            <a:t>decrease</a:t>
          </a:r>
          <a:r>
            <a:rPr lang="cs-CZ" sz="1700" b="1" kern="1200" dirty="0"/>
            <a:t> sales</a:t>
          </a:r>
          <a:endParaRPr lang="en-US" sz="1700" b="1" kern="1200" dirty="0"/>
        </a:p>
      </dsp:txBody>
      <dsp:txXfrm>
        <a:off x="5622839" y="1923137"/>
        <a:ext cx="5109289" cy="3036532"/>
      </dsp:txXfrm>
    </dsp:sp>
    <dsp:sp modelId="{0EA5BE8B-4E5D-487E-9F1B-252B6EAE80A6}">
      <dsp:nvSpPr>
        <dsp:cNvPr id="0" name=""/>
        <dsp:cNvSpPr/>
      </dsp:nvSpPr>
      <dsp:spPr>
        <a:xfrm>
          <a:off x="7417040" y="506088"/>
          <a:ext cx="1518266" cy="1518266"/>
        </a:xfrm>
        <a:prstGeom prst="ellips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370" tIns="12700" rIns="118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639385" y="728433"/>
        <a:ext cx="1073576" cy="1073576"/>
      </dsp:txXfrm>
    </dsp:sp>
    <dsp:sp modelId="{55CB40C2-7150-4843-B3B2-F0476063DF37}">
      <dsp:nvSpPr>
        <dsp:cNvPr id="0" name=""/>
        <dsp:cNvSpPr/>
      </dsp:nvSpPr>
      <dsp:spPr>
        <a:xfrm>
          <a:off x="5621528" y="5060814"/>
          <a:ext cx="5109289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497BA-08D0-4895-9EAD-9060CAA2D81E}">
      <dsp:nvSpPr>
        <dsp:cNvPr id="0" name=""/>
        <dsp:cNvSpPr/>
      </dsp:nvSpPr>
      <dsp:spPr>
        <a:xfrm>
          <a:off x="4365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F3A2D-D455-4130-9C3C-0E154787E6E0}">
      <dsp:nvSpPr>
        <dsp:cNvPr id="0" name=""/>
        <dsp:cNvSpPr/>
      </dsp:nvSpPr>
      <dsp:spPr>
        <a:xfrm>
          <a:off x="4833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8CA4B-2104-404A-A3E9-49B28214994E}">
      <dsp:nvSpPr>
        <dsp:cNvPr id="0" name=""/>
        <dsp:cNvSpPr/>
      </dsp:nvSpPr>
      <dsp:spPr>
        <a:xfrm>
          <a:off x="3663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300" kern="1200" dirty="0"/>
            <a:t>10 – </a:t>
          </a:r>
          <a:r>
            <a:rPr lang="cs-CZ" sz="2300" kern="1200" dirty="0" err="1"/>
            <a:t>Next</a:t>
          </a:r>
          <a:r>
            <a:rPr lang="cs-CZ" sz="2300" kern="1200" dirty="0"/>
            <a:t> 2 </a:t>
          </a:r>
          <a:r>
            <a:rPr lang="cs-CZ" sz="2300" kern="1200" dirty="0" err="1"/>
            <a:t>slides</a:t>
          </a:r>
          <a:r>
            <a:rPr lang="cs-CZ" sz="2300" kern="1200" dirty="0"/>
            <a:t> </a:t>
          </a:r>
          <a:r>
            <a:rPr lang="cs-CZ" sz="2300" kern="1200" dirty="0" err="1"/>
            <a:t>presentation</a:t>
          </a:r>
          <a:endParaRPr lang="en-US" sz="2300" kern="1200" dirty="0"/>
        </a:p>
      </dsp:txBody>
      <dsp:txXfrm>
        <a:off x="3663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318EF-BECD-4831-8500-214D77B5C6EC}">
      <dsp:nvSpPr>
        <dsp:cNvPr id="0" name=""/>
        <dsp:cNvSpPr/>
      </dsp:nvSpPr>
      <dsp:spPr>
        <a:xfrm>
          <a:off x="0" y="0"/>
          <a:ext cx="8286136" cy="82368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200" kern="1200" dirty="0" err="1"/>
            <a:t>Investment</a:t>
          </a:r>
          <a:r>
            <a:rPr lang="cs-CZ" sz="3200" kern="1200" dirty="0"/>
            <a:t> </a:t>
          </a:r>
          <a:r>
            <a:rPr lang="cs-CZ" sz="3200" kern="1200" dirty="0" err="1"/>
            <a:t>analysis</a:t>
          </a:r>
          <a:r>
            <a:rPr lang="cs-CZ" sz="3200" kern="1200" dirty="0"/>
            <a:t>: </a:t>
          </a:r>
          <a:r>
            <a:rPr lang="cs-CZ" sz="3200" kern="1200" dirty="0" err="1"/>
            <a:t>key</a:t>
          </a:r>
          <a:r>
            <a:rPr lang="cs-CZ" sz="3200" kern="1200" dirty="0"/>
            <a:t> output</a:t>
          </a:r>
          <a:endParaRPr lang="en-US" sz="3200" kern="1200" dirty="0"/>
        </a:p>
      </dsp:txBody>
      <dsp:txXfrm>
        <a:off x="40209" y="40209"/>
        <a:ext cx="8205718" cy="743262"/>
      </dsp:txXfrm>
    </dsp:sp>
    <dsp:sp modelId="{5058E846-2084-4F04-A3BC-E9D13413CC90}">
      <dsp:nvSpPr>
        <dsp:cNvPr id="0" name=""/>
        <dsp:cNvSpPr/>
      </dsp:nvSpPr>
      <dsp:spPr>
        <a:xfrm>
          <a:off x="0" y="857392"/>
          <a:ext cx="8286136" cy="219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085" tIns="7620" rIns="42672" bIns="762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endParaRPr lang="en-US" sz="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X"/>
          </a:pPr>
          <a:r>
            <a:rPr lang="cs-CZ" sz="2000" b="1" kern="1200" dirty="0" err="1"/>
            <a:t>Banners</a:t>
          </a:r>
          <a:r>
            <a:rPr lang="cs-CZ" sz="2000" kern="1200" dirty="0"/>
            <a:t> are not </a:t>
          </a:r>
          <a:r>
            <a:rPr lang="cs-CZ" sz="2000" kern="1200" dirty="0" err="1"/>
            <a:t>important</a:t>
          </a:r>
          <a:r>
            <a:rPr lang="cs-CZ" sz="2000" kern="1200" dirty="0"/>
            <a:t>. </a:t>
          </a:r>
          <a:r>
            <a:rPr lang="cs-CZ" sz="2000" b="1" kern="1200" dirty="0" err="1"/>
            <a:t>Waste</a:t>
          </a:r>
          <a:r>
            <a:rPr lang="cs-CZ" sz="2000" b="1" kern="1200" dirty="0"/>
            <a:t> </a:t>
          </a:r>
          <a:r>
            <a:rPr lang="cs-CZ" sz="2000" b="1" kern="1200" dirty="0" err="1"/>
            <a:t>of</a:t>
          </a:r>
          <a:r>
            <a:rPr lang="cs-CZ" sz="2000" b="1" kern="1200" dirty="0"/>
            <a:t> </a:t>
          </a:r>
          <a:r>
            <a:rPr lang="cs-CZ" sz="2000" b="1" kern="1200" dirty="0" err="1"/>
            <a:t>time</a:t>
          </a:r>
          <a:r>
            <a:rPr lang="cs-CZ" sz="2000" b="1" kern="1200" dirty="0"/>
            <a:t>!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cs-CZ" sz="2000" b="1" kern="1200" dirty="0" err="1"/>
            <a:t>Radio</a:t>
          </a:r>
          <a:r>
            <a:rPr lang="cs-CZ" sz="2000" kern="1200" dirty="0"/>
            <a:t> marketing has </a:t>
          </a:r>
          <a:r>
            <a:rPr lang="cs-CZ" sz="2000" kern="1200" dirty="0" err="1"/>
            <a:t>the</a:t>
          </a:r>
          <a:r>
            <a:rPr lang="cs-CZ" sz="2000" kern="1200" dirty="0"/>
            <a:t> </a:t>
          </a:r>
          <a:r>
            <a:rPr lang="cs-CZ" sz="2000" kern="1200" dirty="0" err="1"/>
            <a:t>biggest</a:t>
          </a:r>
          <a:r>
            <a:rPr lang="cs-CZ" sz="2000" kern="1200" dirty="0"/>
            <a:t> </a:t>
          </a:r>
          <a:r>
            <a:rPr lang="cs-CZ" sz="2000" b="1" kern="1200" dirty="0" err="1"/>
            <a:t>potential</a:t>
          </a:r>
          <a:r>
            <a:rPr lang="cs-CZ" sz="2000" kern="1200" dirty="0"/>
            <a:t> </a:t>
          </a:r>
          <a:r>
            <a:rPr lang="cs-CZ" sz="2000" b="1" kern="1200" dirty="0" err="1"/>
            <a:t>for</a:t>
          </a:r>
          <a:r>
            <a:rPr lang="cs-CZ" sz="2000" b="1" kern="1200" dirty="0"/>
            <a:t> </a:t>
          </a:r>
          <a:r>
            <a:rPr lang="cs-CZ" sz="2000" b="1" kern="1200" dirty="0" err="1"/>
            <a:t>growth</a:t>
          </a:r>
          <a:r>
            <a:rPr lang="cs-CZ" sz="2000" b="1" kern="1200" dirty="0"/>
            <a:t>!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X"/>
          </a:pPr>
          <a:r>
            <a:rPr lang="cs-CZ" sz="2000" b="1" kern="1200" dirty="0"/>
            <a:t>TV</a:t>
          </a:r>
          <a:r>
            <a:rPr lang="cs-CZ" sz="2000" kern="1200" dirty="0"/>
            <a:t> marketing </a:t>
          </a:r>
          <a:r>
            <a:rPr lang="cs-CZ" sz="2000" kern="1200" dirty="0" err="1"/>
            <a:t>is</a:t>
          </a:r>
          <a:r>
            <a:rPr lang="cs-CZ" sz="2000" kern="1200" dirty="0"/>
            <a:t> </a:t>
          </a:r>
          <a:r>
            <a:rPr lang="cs-CZ" sz="2000" kern="1200" dirty="0" err="1"/>
            <a:t>overrated</a:t>
          </a:r>
          <a:r>
            <a:rPr lang="cs-CZ" sz="2000" kern="1200" dirty="0"/>
            <a:t> and </a:t>
          </a:r>
          <a:r>
            <a:rPr lang="cs-CZ" sz="2000" b="1" kern="1200" dirty="0" err="1"/>
            <a:t>saturated</a:t>
          </a:r>
          <a:r>
            <a:rPr lang="cs-CZ" sz="2000" b="1" kern="1200" dirty="0"/>
            <a:t>! </a:t>
          </a:r>
          <a:r>
            <a:rPr lang="cs-CZ" sz="2000" b="1" kern="1200" dirty="0" err="1"/>
            <a:t>Decrease</a:t>
          </a:r>
          <a:r>
            <a:rPr lang="cs-CZ" sz="2000" b="1" kern="1200" dirty="0"/>
            <a:t>!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X"/>
          </a:pPr>
          <a:r>
            <a:rPr lang="cs-CZ" sz="2000" b="1" kern="1200" dirty="0"/>
            <a:t>Online</a:t>
          </a:r>
          <a:r>
            <a:rPr lang="cs-CZ" sz="2000" kern="1200" dirty="0"/>
            <a:t> marketing </a:t>
          </a:r>
          <a:r>
            <a:rPr lang="cs-CZ" sz="2000" kern="1200" dirty="0" err="1"/>
            <a:t>is</a:t>
          </a:r>
          <a:r>
            <a:rPr lang="cs-CZ" sz="2000" kern="1200" dirty="0"/>
            <a:t> </a:t>
          </a:r>
          <a:r>
            <a:rPr lang="cs-CZ" sz="2000" kern="1200" dirty="0" err="1"/>
            <a:t>important</a:t>
          </a:r>
          <a:r>
            <a:rPr lang="cs-CZ" sz="2000" kern="1200" dirty="0"/>
            <a:t> but </a:t>
          </a:r>
          <a:r>
            <a:rPr lang="cs-CZ" sz="2000" kern="1200" dirty="0" err="1"/>
            <a:t>saturated</a:t>
          </a:r>
          <a:r>
            <a:rPr lang="cs-CZ" sz="2000" kern="1200" dirty="0"/>
            <a:t>, </a:t>
          </a:r>
          <a:r>
            <a:rPr lang="cs-CZ" sz="2000" b="1" kern="1200" dirty="0" err="1"/>
            <a:t>low</a:t>
          </a:r>
          <a:r>
            <a:rPr lang="cs-CZ" sz="2000" b="1" kern="1200" dirty="0"/>
            <a:t> </a:t>
          </a:r>
          <a:r>
            <a:rPr lang="cs-CZ" sz="2000" b="1" kern="1200" dirty="0" err="1"/>
            <a:t>opportunity</a:t>
          </a:r>
          <a:r>
            <a:rPr lang="cs-CZ" sz="2000" kern="1200" dirty="0"/>
            <a:t>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cs-CZ" sz="2000" b="1" kern="1200" dirty="0" err="1"/>
            <a:t>Press</a:t>
          </a:r>
          <a:r>
            <a:rPr lang="cs-CZ" sz="2000" kern="1200" dirty="0"/>
            <a:t> marketing  has positive </a:t>
          </a:r>
          <a:r>
            <a:rPr lang="cs-CZ" sz="2000" kern="1200" dirty="0" err="1"/>
            <a:t>impact</a:t>
          </a:r>
          <a:r>
            <a:rPr lang="cs-CZ" sz="2000" kern="1200" dirty="0"/>
            <a:t>, but </a:t>
          </a:r>
          <a:r>
            <a:rPr lang="cs-CZ" sz="2000" kern="1200" dirty="0" err="1"/>
            <a:t>it</a:t>
          </a:r>
          <a:r>
            <a:rPr lang="cs-CZ" sz="2000" kern="1200" dirty="0"/>
            <a:t> </a:t>
          </a:r>
          <a:r>
            <a:rPr lang="cs-CZ" sz="2000" kern="1200" dirty="0" err="1"/>
            <a:t>is</a:t>
          </a:r>
          <a:r>
            <a:rPr lang="cs-CZ" sz="2000" kern="1200" dirty="0"/>
            <a:t> </a:t>
          </a:r>
          <a:r>
            <a:rPr lang="cs-CZ" sz="2000" b="1" kern="1200" dirty="0"/>
            <a:t>not</a:t>
          </a:r>
          <a:r>
            <a:rPr lang="cs-CZ" sz="2000" kern="1200" dirty="0"/>
            <a:t> </a:t>
          </a:r>
          <a:r>
            <a:rPr lang="cs-CZ" sz="2000" b="1" kern="1200" dirty="0" err="1"/>
            <a:t>significant</a:t>
          </a:r>
          <a:r>
            <a:rPr lang="cs-CZ" sz="2000" kern="1200" dirty="0"/>
            <a:t>.</a:t>
          </a:r>
          <a:endParaRPr lang="en-US" sz="2000" kern="1200" dirty="0"/>
        </a:p>
      </dsp:txBody>
      <dsp:txXfrm>
        <a:off x="0" y="857392"/>
        <a:ext cx="8286136" cy="2190450"/>
      </dsp:txXfrm>
    </dsp:sp>
    <dsp:sp modelId="{D41B5465-E9FB-444B-A9C2-9683170FBF8D}">
      <dsp:nvSpPr>
        <dsp:cNvPr id="0" name=""/>
        <dsp:cNvSpPr/>
      </dsp:nvSpPr>
      <dsp:spPr>
        <a:xfrm>
          <a:off x="0" y="2911266"/>
          <a:ext cx="8286136" cy="823680"/>
        </a:xfrm>
        <a:prstGeom prst="roundRect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200" kern="1200" dirty="0" err="1"/>
            <a:t>Additional</a:t>
          </a:r>
          <a:r>
            <a:rPr lang="cs-CZ" sz="3200" kern="1200" dirty="0"/>
            <a:t> </a:t>
          </a:r>
          <a:r>
            <a:rPr lang="cs-CZ" sz="3200" kern="1200" dirty="0" err="1"/>
            <a:t>advice</a:t>
          </a:r>
          <a:endParaRPr lang="en-US" sz="3200" kern="1200" dirty="0"/>
        </a:p>
      </dsp:txBody>
      <dsp:txXfrm>
        <a:off x="40209" y="2951475"/>
        <a:ext cx="8205718" cy="743262"/>
      </dsp:txXfrm>
    </dsp:sp>
    <dsp:sp modelId="{8803EC05-B0AC-4384-A3F5-01D1F46E3B66}">
      <dsp:nvSpPr>
        <dsp:cNvPr id="0" name=""/>
        <dsp:cNvSpPr/>
      </dsp:nvSpPr>
      <dsp:spPr>
        <a:xfrm>
          <a:off x="0" y="3871523"/>
          <a:ext cx="8286136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08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cs-CZ" sz="2000" kern="1200" dirty="0" err="1"/>
            <a:t>Increase</a:t>
          </a:r>
          <a:r>
            <a:rPr lang="cs-CZ" sz="2000" kern="1200" dirty="0"/>
            <a:t> </a:t>
          </a:r>
          <a:r>
            <a:rPr lang="cs-CZ" sz="2000" kern="1200" dirty="0" err="1"/>
            <a:t>brand</a:t>
          </a:r>
          <a:r>
            <a:rPr lang="cs-CZ" sz="2000" kern="1200" dirty="0"/>
            <a:t> </a:t>
          </a:r>
          <a:r>
            <a:rPr lang="cs-CZ" sz="2000" kern="1200" dirty="0" err="1"/>
            <a:t>knowledge</a:t>
          </a:r>
          <a:endParaRPr lang="en-US" sz="20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3871523"/>
        <a:ext cx="8286136" cy="728640"/>
      </dsp:txXfrm>
    </dsp:sp>
    <dsp:sp modelId="{B97870E3-22B7-4A0D-B4A6-583FE7F8FBAB}">
      <dsp:nvSpPr>
        <dsp:cNvPr id="0" name=""/>
        <dsp:cNvSpPr/>
      </dsp:nvSpPr>
      <dsp:spPr>
        <a:xfrm>
          <a:off x="0" y="4521193"/>
          <a:ext cx="8286136" cy="823680"/>
        </a:xfrm>
        <a:prstGeom prst="roundRect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200" kern="1200" dirty="0" err="1"/>
            <a:t>Key</a:t>
          </a:r>
          <a:r>
            <a:rPr lang="cs-CZ" sz="3200" kern="1200" dirty="0"/>
            <a:t> </a:t>
          </a:r>
          <a:r>
            <a:rPr lang="cs-CZ" sz="3200" kern="1200" dirty="0" err="1"/>
            <a:t>global</a:t>
          </a:r>
          <a:r>
            <a:rPr lang="cs-CZ" sz="3200" kern="1200" dirty="0"/>
            <a:t> </a:t>
          </a:r>
          <a:r>
            <a:rPr lang="cs-CZ" sz="3200" kern="1200" dirty="0" err="1"/>
            <a:t>factors</a:t>
          </a:r>
          <a:endParaRPr lang="en-US" sz="3200" kern="1200" dirty="0"/>
        </a:p>
      </dsp:txBody>
      <dsp:txXfrm>
        <a:off x="40209" y="4561402"/>
        <a:ext cx="8205718" cy="743262"/>
      </dsp:txXfrm>
    </dsp:sp>
    <dsp:sp modelId="{E34C41F8-7D6F-4AC5-BD51-5563070D66C5}">
      <dsp:nvSpPr>
        <dsp:cNvPr id="0" name=""/>
        <dsp:cNvSpPr/>
      </dsp:nvSpPr>
      <dsp:spPr>
        <a:xfrm>
          <a:off x="0" y="5423843"/>
          <a:ext cx="8286136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08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cs-CZ" sz="2000" kern="1200" dirty="0" err="1"/>
            <a:t>Christmas</a:t>
          </a:r>
          <a:r>
            <a:rPr lang="cs-CZ" sz="2000" kern="1200" dirty="0"/>
            <a:t> – </a:t>
          </a:r>
          <a:r>
            <a:rPr lang="cs-CZ" sz="2000" kern="1200" dirty="0" err="1"/>
            <a:t>decrease</a:t>
          </a:r>
          <a:r>
            <a:rPr lang="cs-CZ" sz="2000" kern="1200" dirty="0"/>
            <a:t> </a:t>
          </a:r>
          <a:r>
            <a:rPr lang="cs-CZ" sz="2000" kern="1200" dirty="0" err="1"/>
            <a:t>of</a:t>
          </a:r>
          <a:r>
            <a:rPr lang="cs-CZ" sz="2000" kern="1200" dirty="0"/>
            <a:t> sales </a:t>
          </a:r>
          <a:r>
            <a:rPr lang="cs-CZ" sz="2000" kern="1200" dirty="0">
              <a:sym typeface="Wingdings" panose="05000000000000000000" pitchFamily="2" charset="2"/>
            </a:rPr>
            <a:t> </a:t>
          </a:r>
          <a:r>
            <a:rPr lang="cs-CZ" sz="2000" kern="1200" dirty="0" err="1"/>
            <a:t>unexpected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cs-CZ" sz="2000" kern="1200" dirty="0" err="1"/>
            <a:t>Weather</a:t>
          </a:r>
          <a:r>
            <a:rPr lang="cs-CZ" sz="2000" kern="1200" dirty="0"/>
            <a:t> – </a:t>
          </a:r>
          <a:r>
            <a:rPr lang="cs-CZ" sz="2000" kern="1200" dirty="0" err="1"/>
            <a:t>the</a:t>
          </a:r>
          <a:r>
            <a:rPr lang="cs-CZ" sz="2000" kern="1200" dirty="0"/>
            <a:t> </a:t>
          </a:r>
          <a:r>
            <a:rPr lang="cs-CZ" sz="2000" kern="1200" dirty="0" err="1"/>
            <a:t>higher</a:t>
          </a:r>
          <a:r>
            <a:rPr lang="cs-CZ" sz="2000" kern="1200" dirty="0"/>
            <a:t> </a:t>
          </a:r>
          <a:r>
            <a:rPr lang="cs-CZ" sz="2000" kern="1200" dirty="0" err="1"/>
            <a:t>temperature</a:t>
          </a:r>
          <a:r>
            <a:rPr lang="cs-CZ" sz="2000" kern="1200" dirty="0"/>
            <a:t> </a:t>
          </a:r>
          <a:r>
            <a:rPr lang="cs-CZ" sz="2000" kern="1200" dirty="0" err="1"/>
            <a:t>the</a:t>
          </a:r>
          <a:r>
            <a:rPr lang="cs-CZ" sz="2000" kern="1200" dirty="0"/>
            <a:t> </a:t>
          </a:r>
          <a:r>
            <a:rPr lang="cs-CZ" sz="2000" kern="1200" dirty="0" err="1"/>
            <a:t>lower</a:t>
          </a:r>
          <a:r>
            <a:rPr lang="cs-CZ" sz="2000" kern="1200" dirty="0"/>
            <a:t> sales </a:t>
          </a:r>
          <a:r>
            <a:rPr lang="cs-CZ" sz="2000" kern="1200" dirty="0">
              <a:sym typeface="Wingdings" panose="05000000000000000000" pitchFamily="2" charset="2"/>
            </a:rPr>
            <a:t></a:t>
          </a:r>
          <a:r>
            <a:rPr lang="cs-CZ" sz="2000" kern="1200" dirty="0"/>
            <a:t> </a:t>
          </a:r>
          <a:r>
            <a:rPr lang="cs-CZ" sz="2000" kern="1200" dirty="0" err="1"/>
            <a:t>unexpected</a:t>
          </a:r>
          <a:endParaRPr lang="en-US" sz="2000" kern="1200" dirty="0"/>
        </a:p>
      </dsp:txBody>
      <dsp:txXfrm>
        <a:off x="0" y="5423843"/>
        <a:ext cx="8286136" cy="728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87D6A-089C-4DA5-9716-B9AF44FAB524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43E1-A571-483E-85A7-5A73A32BB3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74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- </a:t>
            </a:r>
            <a:r>
              <a:rPr lang="cs-CZ" dirty="0" err="1"/>
              <a:t>Each</a:t>
            </a:r>
            <a:r>
              <a:rPr lang="cs-CZ" dirty="0"/>
              <a:t> </a:t>
            </a:r>
            <a:r>
              <a:rPr lang="cs-CZ" dirty="0" err="1"/>
              <a:t>investment</a:t>
            </a:r>
            <a:r>
              <a:rPr lang="cs-CZ" dirty="0"/>
              <a:t> </a:t>
            </a:r>
            <a:r>
              <a:rPr lang="cs-CZ" dirty="0" err="1"/>
              <a:t>seems</a:t>
            </a:r>
            <a:r>
              <a:rPr lang="cs-CZ" dirty="0"/>
              <a:t> to </a:t>
            </a:r>
            <a:r>
              <a:rPr lang="cs-CZ" dirty="0" err="1"/>
              <a:t>have</a:t>
            </a:r>
            <a:r>
              <a:rPr lang="cs-CZ" dirty="0"/>
              <a:t> positive </a:t>
            </a:r>
            <a:r>
              <a:rPr lang="cs-CZ" dirty="0" err="1"/>
              <a:t>impact</a:t>
            </a:r>
            <a:r>
              <a:rPr lang="cs-CZ" dirty="0"/>
              <a:t>. </a:t>
            </a:r>
            <a:r>
              <a:rPr lang="cs-CZ" dirty="0" err="1"/>
              <a:t>However</a:t>
            </a:r>
            <a:r>
              <a:rPr lang="cs-CZ" dirty="0"/>
              <a:t>, </a:t>
            </a:r>
            <a:r>
              <a:rPr lang="cs-CZ" dirty="0" err="1"/>
              <a:t>which</a:t>
            </a:r>
            <a:r>
              <a:rPr lang="cs-CZ" dirty="0"/>
              <a:t> are </a:t>
            </a:r>
            <a:r>
              <a:rPr lang="cs-CZ" dirty="0" err="1"/>
              <a:t>clearly</a:t>
            </a:r>
            <a:r>
              <a:rPr lang="cs-CZ" dirty="0"/>
              <a:t> </a:t>
            </a:r>
            <a:r>
              <a:rPr lang="cs-CZ" dirty="0" err="1"/>
              <a:t>important</a:t>
            </a:r>
            <a:r>
              <a:rPr lang="cs-CZ" dirty="0"/>
              <a:t>? 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43E1-A571-483E-85A7-5A73A32BB38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054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43E1-A571-483E-85A7-5A73A32BB38B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12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823EB9-DA48-6E51-9756-C120B102B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217C817-1FE0-64DF-4CC7-69AE80FF5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D924FC-69BF-2E18-14FE-76790504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046-945B-4558-9847-A35E4714B253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8F5CE43-D43A-14B0-A407-B926007B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F74E495-4207-A233-5F4A-07B078F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4E-89E7-4317-9399-E7AEF1D07E7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970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DC39F3-9DB5-D31C-BCB1-806C002F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CCF80EF-A977-C944-AFCB-7A68DE462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62B989-16D0-35C5-FEF1-FA8DB3F0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046-945B-4558-9847-A35E4714B253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B2550CA-5B3C-86A9-B618-86F2DA22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EC65094-2D9F-F6FC-9836-4CB13733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4E-89E7-4317-9399-E7AEF1D07E7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549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4D856F4-2393-44C5-E1E4-7586C6D75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B29B9D0-BA94-889B-CD47-E5AEF9CA4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2A6112-F7EC-EFEC-3BD3-AEF4EB20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046-945B-4558-9847-A35E4714B253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9E96073-07E7-92DE-3CA0-FA0C36FE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676542-0841-7265-67A7-41FB8DC9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4E-89E7-4317-9399-E7AEF1D07E7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005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48C6F4-7A84-1D41-408D-CC8ECC1F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B66A11-EDE1-C5BE-0301-1BA47935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B2B810-0695-99F4-5008-C18FB65E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046-945B-4558-9847-A35E4714B253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E9B1E5-9F88-EC33-66A8-50AE8FE5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092016-B9D1-CA32-6B06-557EE327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4E-89E7-4317-9399-E7AEF1D07E7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0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AF5E63-D3C0-653C-8D67-6BB776B7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CDCDD1D-A7D2-5E35-9860-EA8E578B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8235EF-814F-D33A-0A19-1532DC0B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046-945B-4558-9847-A35E4714B253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D977EDD-48DB-31DE-3EBF-4D51FC52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26E4BBE-0EA4-937C-5BA8-CFC3C2AD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4E-89E7-4317-9399-E7AEF1D07E7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044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1BA71E-5AE9-6DBC-93C8-765E52AA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D52122-1718-C0EF-5815-6F51555C3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D95CBD5-F28A-AF27-A803-304312836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F6F077B-4DB9-2CE0-ED26-8B82A32F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046-945B-4558-9847-A35E4714B253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65F51EB-A18D-1976-3600-C5DDAB11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B462F85-A82D-5B23-4A93-5D23AB3F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4E-89E7-4317-9399-E7AEF1D07E7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589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697563-A24B-7561-B220-EE31AD9C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5B7E23-819A-C57D-85AD-A721E5E2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0C86244-A5FA-E753-34B8-7125FC765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9A14CD2-286F-8D27-900E-EDB3B2AC9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2A4B438-F5E1-2394-8631-45C1178A3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F2F5E6B-D3F1-D030-EF89-B5910080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046-945B-4558-9847-A35E4714B253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E33C7FF-D7B3-FCD4-D03E-3003CBFC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6F5C7EF-C7BC-EDC1-D882-D6A36546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4E-89E7-4317-9399-E7AEF1D07E7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000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B634F3-2390-90F6-B65A-91F7FDA3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C5CC9C8-ACED-B84F-BD72-621DD78F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046-945B-4558-9847-A35E4714B253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9E7A96A-72CB-BE15-543E-45501AF1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4C57FF-9D0D-96C4-3FD9-D9289826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4E-89E7-4317-9399-E7AEF1D07E7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12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3EDA3CE-7876-5EAE-33FC-855354C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046-945B-4558-9847-A35E4714B253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8C384C4-0474-DAE1-3ADF-D054D874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0BC0EE-8237-1D37-16B4-7C57A46E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4E-89E7-4317-9399-E7AEF1D07E7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39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431D2D-23B0-90D2-7272-0F19B201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99F140-B253-96B4-AF27-437AFE028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E2D4239-A6FC-3C47-EF73-5126229F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67E731F-7E08-3A61-876E-3E2BAA2E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046-945B-4558-9847-A35E4714B253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5BA08B-6912-191A-FD5D-2FFEDF3E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8D13472-CA7C-00CA-3A3D-EC38DDAE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4E-89E7-4317-9399-E7AEF1D07E7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437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E2E077-029C-0CD6-FF63-736DE46C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89C2E41-B384-6156-FAEB-F8617BE5C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E36423A-E86A-1810-582C-EEB35F94F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6A52C9F-E4A8-8E1F-C48C-9FF40C01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046-945B-4558-9847-A35E4714B253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0E5BEB8-BA7C-8DE2-6BB9-6EFF8CF0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51B09C8-37D2-9A47-31BA-FA5FBC1C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4E-89E7-4317-9399-E7AEF1D07E7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958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5716D60-ABEC-4E61-7CD0-EB0AF10C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E99F14A-914E-DD9D-7034-1B62898EF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96B8FBE-262A-3BB3-00B1-39E7271F4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A8046-945B-4558-9847-A35E4714B253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B618BF-507B-83F3-8FD6-EF957980A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66C4993-253E-70C3-CDAE-005204530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D6FC4E-89E7-4317-9399-E7AEF1D07E7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90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2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Hourglass and a calendar">
            <a:extLst>
              <a:ext uri="{FF2B5EF4-FFF2-40B4-BE49-F238E27FC236}">
                <a16:creationId xmlns:a16="http://schemas.microsoft.com/office/drawing/2014/main" id="{79AB93F8-1E27-77D2-E417-14391F086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B0EA724-9879-4135-D0BD-3995D307C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224" y="1122362"/>
            <a:ext cx="6876662" cy="3048422"/>
          </a:xfrm>
        </p:spPr>
        <p:txBody>
          <a:bodyPr>
            <a:normAutofit/>
          </a:bodyPr>
          <a:lstStyle/>
          <a:p>
            <a:r>
              <a:rPr lang="cs-CZ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Case study:</a:t>
            </a:r>
            <a:br>
              <a:rPr lang="cs-CZ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</a:br>
            <a:r>
              <a:rPr lang="cs-CZ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Time </a:t>
            </a:r>
            <a:r>
              <a:rPr lang="cs-CZ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series</a:t>
            </a:r>
            <a:r>
              <a:rPr lang="cs-CZ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 </a:t>
            </a:r>
            <a:r>
              <a:rPr lang="cs-CZ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of</a:t>
            </a:r>
            <a:r>
              <a:rPr lang="cs-CZ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 sales</a:t>
            </a:r>
            <a:br>
              <a:rPr lang="cs-CZ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</a:br>
            <a:r>
              <a:rPr lang="cs-CZ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and </a:t>
            </a:r>
            <a:r>
              <a:rPr lang="cs-CZ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investments</a:t>
            </a:r>
            <a:endParaRPr lang="cs-CZ" dirty="0">
              <a:ln w="22225">
                <a:solidFill>
                  <a:schemeClr val="tx1"/>
                </a:solidFill>
                <a:miter lim="800000"/>
              </a:ln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8A27F73-F741-F4B9-F32F-6D5116F1A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91242"/>
            <a:ext cx="6531429" cy="1098395"/>
          </a:xfrm>
        </p:spPr>
        <p:txBody>
          <a:bodyPr>
            <a:normAutofit/>
          </a:bodyPr>
          <a:lstStyle/>
          <a:p>
            <a:r>
              <a:rPr lang="cs-CZ" sz="3200" dirty="0">
                <a:solidFill>
                  <a:srgbClr val="FFFFFF"/>
                </a:solidFill>
              </a:rPr>
              <a:t>Vávra Vojtěch</a:t>
            </a:r>
          </a:p>
        </p:txBody>
      </p:sp>
    </p:spTree>
    <p:extLst>
      <p:ext uri="{BB962C8B-B14F-4D97-AF65-F5344CB8AC3E}">
        <p14:creationId xmlns:p14="http://schemas.microsoft.com/office/powerpoint/2010/main" val="1582472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361211-CC61-A828-2C97-04918726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6. </a:t>
            </a:r>
            <a:r>
              <a:rPr lang="cs-CZ" dirty="0" err="1"/>
              <a:t>How</a:t>
            </a:r>
            <a:r>
              <a:rPr lang="cs-CZ" dirty="0"/>
              <a:t> to </a:t>
            </a:r>
            <a:r>
              <a:rPr lang="cs-CZ" dirty="0" err="1"/>
              <a:t>determine</a:t>
            </a:r>
            <a:r>
              <a:rPr lang="cs-CZ" dirty="0"/>
              <a:t> </a:t>
            </a:r>
            <a:r>
              <a:rPr lang="cs-CZ" dirty="0" err="1"/>
              <a:t>impact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investments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43D245-3275-0EC5-E160-21BE769D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6"/>
            <a:ext cx="4937911" cy="4311947"/>
          </a:xfrm>
        </p:spPr>
        <p:txBody>
          <a:bodyPr>
            <a:normAutofit/>
          </a:bodyPr>
          <a:lstStyle/>
          <a:p>
            <a:r>
              <a:rPr lang="cs-CZ" sz="2200" b="1" dirty="0" err="1"/>
              <a:t>Used</a:t>
            </a:r>
            <a:r>
              <a:rPr lang="cs-CZ" sz="2200" b="1" dirty="0"/>
              <a:t> model </a:t>
            </a:r>
            <a:r>
              <a:rPr lang="cs-CZ" sz="2200" b="1" dirty="0" err="1"/>
              <a:t>with</a:t>
            </a:r>
            <a:r>
              <a:rPr lang="cs-CZ" sz="2200" b="1" dirty="0"/>
              <a:t> </a:t>
            </a:r>
            <a:r>
              <a:rPr lang="cs-CZ" sz="2200" b="1" dirty="0" err="1"/>
              <a:t>differences</a:t>
            </a:r>
            <a:endParaRPr lang="cs-CZ" sz="2200" b="1" dirty="0"/>
          </a:p>
          <a:p>
            <a:pPr lvl="1"/>
            <a:r>
              <a:rPr lang="cs-CZ" sz="2200" dirty="0" err="1"/>
              <a:t>all</a:t>
            </a:r>
            <a:r>
              <a:rPr lang="cs-CZ" sz="2200" dirty="0"/>
              <a:t> </a:t>
            </a:r>
            <a:r>
              <a:rPr lang="cs-CZ" sz="2200" dirty="0" err="1"/>
              <a:t>investments</a:t>
            </a:r>
            <a:r>
              <a:rPr lang="cs-CZ" sz="2200" dirty="0"/>
              <a:t> and </a:t>
            </a:r>
            <a:r>
              <a:rPr lang="cs-CZ" sz="2200" dirty="0" err="1"/>
              <a:t>target</a:t>
            </a:r>
            <a:r>
              <a:rPr lang="cs-CZ" sz="2200" dirty="0"/>
              <a:t> </a:t>
            </a:r>
            <a:r>
              <a:rPr lang="cs-CZ" sz="2200" dirty="0" err="1"/>
              <a:t>variable</a:t>
            </a:r>
            <a:r>
              <a:rPr lang="cs-CZ" sz="2200" dirty="0"/>
              <a:t> performer</a:t>
            </a:r>
          </a:p>
          <a:p>
            <a:pPr marL="457200" lvl="1" indent="0">
              <a:buNone/>
            </a:pPr>
            <a:endParaRPr lang="cs-CZ" sz="2200" dirty="0"/>
          </a:p>
          <a:p>
            <a:r>
              <a:rPr lang="cs-CZ" sz="2200" dirty="0" err="1"/>
              <a:t>Additional</a:t>
            </a:r>
            <a:r>
              <a:rPr lang="cs-CZ" sz="2200" dirty="0"/>
              <a:t> </a:t>
            </a:r>
            <a:r>
              <a:rPr lang="cs-CZ" sz="2200" dirty="0" err="1"/>
              <a:t>options</a:t>
            </a:r>
            <a:r>
              <a:rPr lang="cs-CZ" sz="2200" dirty="0"/>
              <a:t>, </a:t>
            </a:r>
            <a:r>
              <a:rPr lang="cs-CZ" sz="2200" dirty="0" err="1"/>
              <a:t>that</a:t>
            </a:r>
            <a:r>
              <a:rPr lang="cs-CZ" sz="2200" dirty="0"/>
              <a:t> </a:t>
            </a:r>
            <a:r>
              <a:rPr lang="cs-CZ" sz="2200" dirty="0" err="1"/>
              <a:t>need</a:t>
            </a:r>
            <a:r>
              <a:rPr lang="cs-CZ" sz="2200" dirty="0"/>
              <a:t> more </a:t>
            </a:r>
            <a:r>
              <a:rPr lang="cs-CZ" sz="2200" dirty="0" err="1"/>
              <a:t>insight</a:t>
            </a:r>
            <a:r>
              <a:rPr lang="cs-CZ" sz="2200" dirty="0"/>
              <a:t> </a:t>
            </a:r>
            <a:r>
              <a:rPr lang="cs-CZ" sz="2200" dirty="0" err="1"/>
              <a:t>information</a:t>
            </a:r>
            <a:r>
              <a:rPr lang="cs-CZ" sz="2200" dirty="0"/>
              <a:t>:</a:t>
            </a:r>
          </a:p>
          <a:p>
            <a:pPr lvl="1"/>
            <a:r>
              <a:rPr lang="cs-CZ" sz="2200" b="1" dirty="0"/>
              <a:t>Non-</a:t>
            </a:r>
            <a:r>
              <a:rPr lang="cs-CZ" sz="2200" b="1" dirty="0" err="1"/>
              <a:t>linear</a:t>
            </a:r>
            <a:r>
              <a:rPr lang="cs-CZ" sz="2200" b="1" dirty="0"/>
              <a:t> </a:t>
            </a:r>
            <a:r>
              <a:rPr lang="cs-CZ" sz="2200" b="1" dirty="0" err="1"/>
              <a:t>effects</a:t>
            </a:r>
            <a:endParaRPr lang="cs-CZ" sz="2200" b="1" dirty="0"/>
          </a:p>
          <a:p>
            <a:pPr lvl="1"/>
            <a:r>
              <a:rPr lang="cs-CZ" sz="2200" b="1" dirty="0" err="1"/>
              <a:t>Segmentation</a:t>
            </a:r>
            <a:r>
              <a:rPr lang="cs-CZ" sz="2200" dirty="0"/>
              <a:t> by </a:t>
            </a:r>
            <a:r>
              <a:rPr lang="cs-CZ" sz="2200" dirty="0" err="1"/>
              <a:t>origination</a:t>
            </a:r>
            <a:r>
              <a:rPr lang="cs-CZ" sz="2200" dirty="0"/>
              <a:t> </a:t>
            </a:r>
            <a:r>
              <a:rPr lang="cs-CZ" sz="2200" dirty="0" err="1"/>
              <a:t>of</a:t>
            </a:r>
            <a:r>
              <a:rPr lang="cs-CZ" sz="2200" dirty="0"/>
              <a:t> sales (</a:t>
            </a:r>
            <a:r>
              <a:rPr lang="cs-CZ" sz="2200" dirty="0" err="1"/>
              <a:t>age</a:t>
            </a:r>
            <a:r>
              <a:rPr lang="cs-CZ" sz="2200" dirty="0"/>
              <a:t>, </a:t>
            </a:r>
            <a:r>
              <a:rPr lang="cs-CZ" sz="2200" dirty="0" err="1"/>
              <a:t>family</a:t>
            </a:r>
            <a:r>
              <a:rPr lang="cs-CZ" sz="2200" dirty="0"/>
              <a:t> status, business </a:t>
            </a:r>
            <a:r>
              <a:rPr lang="cs-CZ" sz="2200" dirty="0" err="1"/>
              <a:t>related</a:t>
            </a:r>
            <a:r>
              <a:rPr lang="cs-CZ" sz="2200" dirty="0"/>
              <a:t>, …)</a:t>
            </a:r>
          </a:p>
          <a:p>
            <a:pPr lvl="1"/>
            <a:r>
              <a:rPr lang="cs-CZ" sz="2200" b="1" dirty="0" err="1"/>
              <a:t>Optimization</a:t>
            </a:r>
            <a:r>
              <a:rPr lang="cs-CZ" sz="2200" dirty="0"/>
              <a:t> </a:t>
            </a:r>
            <a:r>
              <a:rPr lang="cs-CZ" sz="2200" b="1" dirty="0" err="1"/>
              <a:t>of</a:t>
            </a:r>
            <a:r>
              <a:rPr lang="cs-CZ" sz="2200" b="1" dirty="0"/>
              <a:t> budget </a:t>
            </a:r>
            <a:r>
              <a:rPr lang="cs-CZ" sz="2200" dirty="0"/>
              <a:t>(</a:t>
            </a:r>
            <a:r>
              <a:rPr lang="cs-CZ" sz="2200" dirty="0" err="1"/>
              <a:t>leads</a:t>
            </a:r>
            <a:r>
              <a:rPr lang="cs-CZ" sz="2200" dirty="0"/>
              <a:t> to LP </a:t>
            </a:r>
            <a:r>
              <a:rPr lang="cs-CZ" sz="2200" dirty="0" err="1"/>
              <a:t>problem</a:t>
            </a:r>
            <a:r>
              <a:rPr lang="cs-CZ" sz="2200" dirty="0"/>
              <a:t>)</a:t>
            </a:r>
          </a:p>
          <a:p>
            <a:endParaRPr lang="cs-CZ" sz="2000" dirty="0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8D096F4B-FB3F-7EB9-EF93-67A8EF796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1" r="2209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824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38EEB6-00B0-8DD2-FFD1-A079486C1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12091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3597125-124C-406B-C510-DB25CDCD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7+8. </a:t>
            </a:r>
            <a:r>
              <a:rPr lang="cs-CZ" dirty="0" err="1"/>
              <a:t>Impact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marketing </a:t>
            </a:r>
            <a:r>
              <a:rPr lang="cs-CZ" dirty="0" err="1"/>
              <a:t>activities</a:t>
            </a:r>
            <a:endParaRPr lang="cs-CZ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C04F444B-1E86-EA64-AFC0-92B18C1FF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113553"/>
              </p:ext>
            </p:extLst>
          </p:nvPr>
        </p:nvGraphicFramePr>
        <p:xfrm>
          <a:off x="742016" y="1530036"/>
          <a:ext cx="10732129" cy="506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4160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8CC1AF6-4534-9E0B-678A-7E5BFFDC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9. Additional steps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2CE6C3-CC9F-4E27-3C01-CDEEDE776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cs-CZ" sz="2200" dirty="0" err="1"/>
              <a:t>Check</a:t>
            </a:r>
            <a:r>
              <a:rPr lang="cs-CZ" sz="2200" dirty="0"/>
              <a:t> </a:t>
            </a:r>
            <a:r>
              <a:rPr lang="cs-CZ" sz="2200" dirty="0" err="1"/>
              <a:t>Bias</a:t>
            </a:r>
            <a:r>
              <a:rPr lang="cs-CZ" sz="2200" dirty="0"/>
              <a:t>-Variance </a:t>
            </a:r>
            <a:r>
              <a:rPr lang="cs-CZ" sz="2200" dirty="0" err="1"/>
              <a:t>tradeoff</a:t>
            </a:r>
            <a:endParaRPr lang="cs-CZ" sz="2200" dirty="0"/>
          </a:p>
          <a:p>
            <a:r>
              <a:rPr lang="cs-CZ" sz="2200" dirty="0" err="1"/>
              <a:t>Check</a:t>
            </a:r>
            <a:r>
              <a:rPr lang="cs-CZ" sz="2200" dirty="0"/>
              <a:t> R</a:t>
            </a:r>
            <a:r>
              <a:rPr lang="cs-CZ" sz="2200" baseline="30000" dirty="0"/>
              <a:t>2</a:t>
            </a:r>
            <a:r>
              <a:rPr lang="cs-CZ" sz="2200" dirty="0"/>
              <a:t>, MSE, MAS and/</a:t>
            </a:r>
            <a:r>
              <a:rPr lang="cs-CZ" sz="2200" dirty="0" err="1"/>
              <a:t>or</a:t>
            </a:r>
            <a:r>
              <a:rPr lang="cs-CZ" sz="2200" dirty="0"/>
              <a:t> </a:t>
            </a:r>
            <a:r>
              <a:rPr lang="cs-CZ" sz="2200" dirty="0" err="1"/>
              <a:t>for</a:t>
            </a:r>
            <a:r>
              <a:rPr lang="cs-CZ" sz="2200" dirty="0"/>
              <a:t> </a:t>
            </a:r>
            <a:r>
              <a:rPr lang="cs-CZ" sz="2200" dirty="0" err="1"/>
              <a:t>different</a:t>
            </a:r>
            <a:r>
              <a:rPr lang="cs-CZ" sz="2200" dirty="0"/>
              <a:t> </a:t>
            </a:r>
            <a:r>
              <a:rPr lang="cs-CZ" sz="2200" dirty="0" err="1"/>
              <a:t>models</a:t>
            </a:r>
            <a:endParaRPr lang="cs-CZ" sz="2200" dirty="0"/>
          </a:p>
          <a:p>
            <a:r>
              <a:rPr lang="cs-CZ" sz="2200" dirty="0" err="1"/>
              <a:t>Perform</a:t>
            </a:r>
            <a:r>
              <a:rPr lang="cs-CZ" sz="2200" dirty="0"/>
              <a:t> </a:t>
            </a:r>
            <a:r>
              <a:rPr lang="cs-CZ" sz="2200" dirty="0" err="1"/>
              <a:t>cross</a:t>
            </a:r>
            <a:r>
              <a:rPr lang="cs-CZ" sz="2200" dirty="0"/>
              <a:t> </a:t>
            </a:r>
            <a:r>
              <a:rPr lang="cs-CZ" sz="2200" dirty="0" err="1"/>
              <a:t>validation</a:t>
            </a:r>
            <a:r>
              <a:rPr lang="cs-CZ" sz="2200" dirty="0"/>
              <a:t> (k-</a:t>
            </a:r>
            <a:r>
              <a:rPr lang="cs-CZ" sz="2200" dirty="0" err="1"/>
              <a:t>fold</a:t>
            </a:r>
            <a:r>
              <a:rPr lang="cs-CZ" sz="2200" dirty="0"/>
              <a:t> CV)</a:t>
            </a:r>
          </a:p>
          <a:p>
            <a:pPr lvl="1"/>
            <a:r>
              <a:rPr lang="cs-CZ" sz="2200" dirty="0" err="1"/>
              <a:t>Other</a:t>
            </a:r>
            <a:r>
              <a:rPr lang="cs-CZ" sz="2200" dirty="0"/>
              <a:t> </a:t>
            </a:r>
            <a:r>
              <a:rPr lang="cs-CZ" sz="2200" dirty="0" err="1"/>
              <a:t>approaches</a:t>
            </a:r>
            <a:r>
              <a:rPr lang="cs-CZ" sz="2200" dirty="0"/>
              <a:t>: </a:t>
            </a:r>
            <a:r>
              <a:rPr lang="cs-CZ" sz="2200" dirty="0" err="1"/>
              <a:t>Lasso</a:t>
            </a:r>
            <a:r>
              <a:rPr lang="cs-CZ" sz="2200" dirty="0"/>
              <a:t> r., </a:t>
            </a:r>
            <a:r>
              <a:rPr lang="cs-CZ" sz="2200" dirty="0" err="1"/>
              <a:t>Backward</a:t>
            </a:r>
            <a:r>
              <a:rPr lang="cs-CZ" sz="2200" dirty="0"/>
              <a:t> r., </a:t>
            </a:r>
            <a:r>
              <a:rPr lang="cs-CZ" sz="2200" dirty="0" err="1"/>
              <a:t>Ridge</a:t>
            </a:r>
            <a:r>
              <a:rPr lang="cs-CZ" sz="2200" dirty="0"/>
              <a:t> r., VAR, ARIMA</a:t>
            </a:r>
          </a:p>
          <a:p>
            <a:pPr lvl="1"/>
            <a:r>
              <a:rPr lang="cs-CZ" sz="2200" dirty="0" err="1"/>
              <a:t>Compare</a:t>
            </a:r>
            <a:r>
              <a:rPr lang="cs-CZ" sz="2200" dirty="0"/>
              <a:t> to </a:t>
            </a:r>
            <a:r>
              <a:rPr lang="cs-CZ" sz="2200" dirty="0" err="1"/>
              <a:t>machine</a:t>
            </a:r>
            <a:r>
              <a:rPr lang="cs-CZ" sz="2200" dirty="0"/>
              <a:t> learning </a:t>
            </a:r>
            <a:r>
              <a:rPr lang="cs-CZ" sz="2200" dirty="0" err="1"/>
              <a:t>algorithms</a:t>
            </a:r>
            <a:r>
              <a:rPr lang="cs-CZ" sz="2200" dirty="0"/>
              <a:t> (</a:t>
            </a:r>
            <a:r>
              <a:rPr lang="cs-CZ" sz="2200" dirty="0" err="1"/>
              <a:t>Decision</a:t>
            </a:r>
            <a:r>
              <a:rPr lang="cs-CZ" sz="2200" dirty="0"/>
              <a:t> </a:t>
            </a:r>
            <a:r>
              <a:rPr lang="cs-CZ" sz="2200" dirty="0" err="1"/>
              <a:t>Three</a:t>
            </a:r>
            <a:r>
              <a:rPr lang="cs-CZ" sz="2200" dirty="0"/>
              <a:t>, </a:t>
            </a:r>
            <a:r>
              <a:rPr lang="cs-CZ" sz="2200" dirty="0" err="1"/>
              <a:t>Random</a:t>
            </a:r>
            <a:r>
              <a:rPr lang="cs-CZ" sz="2200" dirty="0"/>
              <a:t> </a:t>
            </a:r>
            <a:r>
              <a:rPr lang="cs-CZ" sz="2200" dirty="0" err="1"/>
              <a:t>forest</a:t>
            </a:r>
            <a:r>
              <a:rPr lang="cs-CZ" sz="2200" dirty="0"/>
              <a:t>)</a:t>
            </a:r>
          </a:p>
          <a:p>
            <a:r>
              <a:rPr lang="cs-CZ" sz="2200" dirty="0"/>
              <a:t>AUC-ROC </a:t>
            </a:r>
            <a:r>
              <a:rPr lang="cs-CZ" sz="2200" dirty="0" err="1"/>
              <a:t>curve</a:t>
            </a:r>
            <a:r>
              <a:rPr lang="cs-CZ" sz="2200" dirty="0"/>
              <a:t>, </a:t>
            </a:r>
            <a:r>
              <a:rPr lang="cs-CZ" sz="2200" dirty="0" err="1"/>
              <a:t>Gini</a:t>
            </a:r>
            <a:r>
              <a:rPr lang="cs-CZ" sz="2200" dirty="0"/>
              <a:t> Index</a:t>
            </a:r>
          </a:p>
          <a:p>
            <a:r>
              <a:rPr lang="cs-CZ" sz="2200" dirty="0" err="1"/>
              <a:t>Residual</a:t>
            </a:r>
            <a:r>
              <a:rPr lang="cs-CZ" sz="2200" dirty="0"/>
              <a:t> </a:t>
            </a:r>
            <a:r>
              <a:rPr lang="cs-CZ" sz="2200" dirty="0" err="1"/>
              <a:t>analysis</a:t>
            </a:r>
            <a:endParaRPr lang="cs-CZ" sz="2200" dirty="0"/>
          </a:p>
          <a:p>
            <a:r>
              <a:rPr lang="cs-CZ" sz="2200" dirty="0" err="1"/>
              <a:t>Visual</a:t>
            </a:r>
            <a:r>
              <a:rPr lang="cs-CZ" sz="2200" dirty="0"/>
              <a:t> </a:t>
            </a:r>
            <a:r>
              <a:rPr lang="cs-CZ" sz="2200" dirty="0" err="1"/>
              <a:t>inspection</a:t>
            </a:r>
            <a:endParaRPr lang="cs-CZ" sz="2200" dirty="0"/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42276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A0DC31-65C7-D52D-A4FE-FC8154B4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cs-CZ" sz="4000" dirty="0">
                <a:solidFill>
                  <a:srgbClr val="FFFFFF"/>
                </a:solidFill>
              </a:rPr>
              <a:t>10 </a:t>
            </a:r>
            <a:r>
              <a:rPr lang="cs-CZ" sz="4000" dirty="0" err="1">
                <a:solidFill>
                  <a:srgbClr val="FFFFFF"/>
                </a:solidFill>
              </a:rPr>
              <a:t>Client</a:t>
            </a:r>
            <a:r>
              <a:rPr lang="cs-CZ" sz="4000" dirty="0">
                <a:solidFill>
                  <a:srgbClr val="FFFFFF"/>
                </a:solidFill>
              </a:rPr>
              <a:t> </a:t>
            </a:r>
            <a:r>
              <a:rPr lang="cs-CZ" sz="4000" dirty="0" err="1">
                <a:solidFill>
                  <a:srgbClr val="FFFFFF"/>
                </a:solidFill>
              </a:rPr>
              <a:t>presentation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17" name="Zástupný obsah 2">
            <a:extLst>
              <a:ext uri="{FF2B5EF4-FFF2-40B4-BE49-F238E27FC236}">
                <a16:creationId xmlns:a16="http://schemas.microsoft.com/office/drawing/2014/main" id="{536C063D-6FC5-EF20-0598-63800B49B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95160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98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5644" y="0"/>
            <a:ext cx="1046356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6444" y="0"/>
            <a:ext cx="6075554" cy="6858000"/>
          </a:xfrm>
          <a:prstGeom prst="rect">
            <a:avLst/>
          </a:prstGeom>
          <a:ln>
            <a:noFill/>
          </a:ln>
          <a:effectLst>
            <a:outerShdw blurRad="508000" dist="190500" dir="5460000" sx="93000" sy="93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6A2E6D5-92F5-45B3-99E2-54D6382D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69" y="762001"/>
            <a:ext cx="5100943" cy="1708243"/>
          </a:xfrm>
        </p:spPr>
        <p:txBody>
          <a:bodyPr anchor="ctr">
            <a:normAutofit/>
          </a:bodyPr>
          <a:lstStyle/>
          <a:p>
            <a:pPr algn="ctr"/>
            <a:r>
              <a:rPr lang="cs-CZ" sz="3700" dirty="0" err="1"/>
              <a:t>Analysis</a:t>
            </a:r>
            <a:r>
              <a:rPr lang="cs-CZ" sz="3700" dirty="0"/>
              <a:t> </a:t>
            </a:r>
            <a:r>
              <a:rPr lang="cs-CZ" sz="3700" dirty="0" err="1"/>
              <a:t>of</a:t>
            </a:r>
            <a:r>
              <a:rPr lang="cs-CZ" sz="3700" dirty="0"/>
              <a:t> </a:t>
            </a:r>
            <a:r>
              <a:rPr lang="cs-CZ" sz="3700" dirty="0" err="1"/>
              <a:t>investments</a:t>
            </a:r>
            <a:r>
              <a:rPr lang="cs-CZ" sz="3700" dirty="0"/>
              <a:t> </a:t>
            </a:r>
            <a:r>
              <a:rPr lang="cs-CZ" sz="3700" dirty="0" err="1"/>
              <a:t>into</a:t>
            </a:r>
            <a:r>
              <a:rPr lang="cs-CZ" sz="3700" dirty="0"/>
              <a:t> marketing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DFDE7B4-4699-2E79-01E5-1F92C66E7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6" y="1106684"/>
            <a:ext cx="4541003" cy="3882557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944396-27DB-8697-D0E6-C7286FF79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307" y="2470244"/>
            <a:ext cx="5921827" cy="3769835"/>
          </a:xfrm>
        </p:spPr>
        <p:txBody>
          <a:bodyPr anchor="ctr">
            <a:normAutofit/>
          </a:bodyPr>
          <a:lstStyle/>
          <a:p>
            <a:r>
              <a:rPr lang="cs-CZ" sz="2000" dirty="0" err="1"/>
              <a:t>Find</a:t>
            </a:r>
            <a:r>
              <a:rPr lang="cs-CZ" sz="2000" dirty="0"/>
              <a:t> </a:t>
            </a:r>
            <a:r>
              <a:rPr lang="cs-CZ" sz="2000" dirty="0" err="1"/>
              <a:t>opportunities</a:t>
            </a:r>
            <a:r>
              <a:rPr lang="cs-CZ" sz="2000" dirty="0"/>
              <a:t> </a:t>
            </a:r>
            <a:r>
              <a:rPr lang="cs-CZ" sz="2000" dirty="0" err="1"/>
              <a:t>where</a:t>
            </a:r>
            <a:r>
              <a:rPr lang="cs-CZ" sz="2000" dirty="0"/>
              <a:t> to </a:t>
            </a:r>
            <a:r>
              <a:rPr lang="cs-CZ" sz="2000" dirty="0" err="1"/>
              <a:t>invest</a:t>
            </a:r>
            <a:r>
              <a:rPr lang="cs-CZ" sz="2000" dirty="0"/>
              <a:t> </a:t>
            </a:r>
            <a:r>
              <a:rPr lang="cs-CZ" sz="2000" dirty="0" err="1"/>
              <a:t>into</a:t>
            </a:r>
            <a:r>
              <a:rPr lang="cs-CZ" sz="2000" dirty="0"/>
              <a:t> marketing</a:t>
            </a:r>
          </a:p>
          <a:p>
            <a:endParaRPr lang="cs-CZ" sz="2000" dirty="0"/>
          </a:p>
          <a:p>
            <a:r>
              <a:rPr lang="cs-CZ" sz="2000" dirty="0" err="1"/>
              <a:t>Determine</a:t>
            </a:r>
            <a:r>
              <a:rPr lang="cs-CZ" sz="2000" dirty="0"/>
              <a:t> </a:t>
            </a:r>
            <a:r>
              <a:rPr lang="cs-CZ" sz="2000" dirty="0" err="1"/>
              <a:t>over-saturated</a:t>
            </a:r>
            <a:r>
              <a:rPr lang="cs-CZ" sz="2000" dirty="0"/>
              <a:t> </a:t>
            </a:r>
            <a:r>
              <a:rPr lang="cs-CZ" sz="2000" dirty="0" err="1"/>
              <a:t>investments</a:t>
            </a:r>
            <a:endParaRPr lang="cs-CZ" sz="2000" dirty="0"/>
          </a:p>
          <a:p>
            <a:endParaRPr lang="cs-CZ" sz="2000" dirty="0"/>
          </a:p>
          <a:p>
            <a:r>
              <a:rPr lang="cs-CZ" sz="2000" dirty="0"/>
              <a:t>Data </a:t>
            </a:r>
            <a:r>
              <a:rPr lang="cs-CZ" sz="2000" dirty="0" err="1"/>
              <a:t>from</a:t>
            </a:r>
            <a:r>
              <a:rPr lang="cs-CZ" sz="2000" dirty="0"/>
              <a:t> </a:t>
            </a:r>
            <a:r>
              <a:rPr lang="cs-CZ" sz="2000" dirty="0" err="1"/>
              <a:t>October</a:t>
            </a:r>
            <a:r>
              <a:rPr lang="cs-CZ" sz="2000" dirty="0"/>
              <a:t> 2020 to </a:t>
            </a:r>
            <a:r>
              <a:rPr lang="cs-CZ" sz="2000" dirty="0" err="1"/>
              <a:t>December</a:t>
            </a:r>
            <a:r>
              <a:rPr lang="cs-CZ" sz="2000" dirty="0"/>
              <a:t> 2022</a:t>
            </a:r>
          </a:p>
          <a:p>
            <a:endParaRPr lang="cs-CZ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3AB2F9-D244-A153-C667-C674F7732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987" y="5422011"/>
            <a:ext cx="2155760" cy="119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03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Zástupný obsah 2">
            <a:extLst>
              <a:ext uri="{FF2B5EF4-FFF2-40B4-BE49-F238E27FC236}">
                <a16:creationId xmlns:a16="http://schemas.microsoft.com/office/drawing/2014/main" id="{2618C6EA-ED73-BAA4-5043-9F17DB9DF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818225"/>
              </p:ext>
            </p:extLst>
          </p:nvPr>
        </p:nvGraphicFramePr>
        <p:xfrm>
          <a:off x="3166936" y="196497"/>
          <a:ext cx="8286136" cy="6186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bdélník 2" descr="Rádio">
            <a:extLst>
              <a:ext uri="{FF2B5EF4-FFF2-40B4-BE49-F238E27FC236}">
                <a16:creationId xmlns:a16="http://schemas.microsoft.com/office/drawing/2014/main" id="{FC8A7BD6-DE1E-273F-4301-F68A6AAE31E6}"/>
              </a:ext>
            </a:extLst>
          </p:cNvPr>
          <p:cNvSpPr/>
          <p:nvPr/>
        </p:nvSpPr>
        <p:spPr>
          <a:xfrm>
            <a:off x="615636" y="454701"/>
            <a:ext cx="2256550" cy="186221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4" name="Obdélník 3" descr="Head with Gears">
            <a:extLst>
              <a:ext uri="{FF2B5EF4-FFF2-40B4-BE49-F238E27FC236}">
                <a16:creationId xmlns:a16="http://schemas.microsoft.com/office/drawing/2014/main" id="{870D7EA8-35CA-1682-5812-8E628DC56C96}"/>
              </a:ext>
            </a:extLst>
          </p:cNvPr>
          <p:cNvSpPr/>
          <p:nvPr/>
        </p:nvSpPr>
        <p:spPr>
          <a:xfrm>
            <a:off x="771782" y="2670773"/>
            <a:ext cx="1944258" cy="1679764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5" name="Obdélník 4" descr="Lightning bolt">
            <a:extLst>
              <a:ext uri="{FF2B5EF4-FFF2-40B4-BE49-F238E27FC236}">
                <a16:creationId xmlns:a16="http://schemas.microsoft.com/office/drawing/2014/main" id="{525B31A6-E889-02B2-AB1E-726A5F4B7228}"/>
              </a:ext>
            </a:extLst>
          </p:cNvPr>
          <p:cNvSpPr/>
          <p:nvPr/>
        </p:nvSpPr>
        <p:spPr>
          <a:xfrm>
            <a:off x="771782" y="4413911"/>
            <a:ext cx="1944258" cy="1871642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9217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769E7E-338C-36F8-AB27-D17DA27D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11. </a:t>
            </a:r>
            <a:r>
              <a:rPr lang="cs-CZ" dirty="0" err="1"/>
              <a:t>Compare</a:t>
            </a:r>
            <a:r>
              <a:rPr lang="cs-CZ" dirty="0"/>
              <a:t> </a:t>
            </a:r>
            <a:r>
              <a:rPr lang="cs-CZ" dirty="0" err="1"/>
              <a:t>contribution</a:t>
            </a:r>
            <a:endParaRPr lang="cs-CZ" dirty="0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A1F82AD-050F-FC47-BC0D-7120867E1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55905"/>
              </p:ext>
            </p:extLst>
          </p:nvPr>
        </p:nvGraphicFramePr>
        <p:xfrm>
          <a:off x="1108549" y="1034963"/>
          <a:ext cx="45309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657">
                  <a:extLst>
                    <a:ext uri="{9D8B030D-6E8A-4147-A177-3AD203B41FA5}">
                      <a16:colId xmlns:a16="http://schemas.microsoft.com/office/drawing/2014/main" val="3769914316"/>
                    </a:ext>
                  </a:extLst>
                </a:gridCol>
                <a:gridCol w="1572657">
                  <a:extLst>
                    <a:ext uri="{9D8B030D-6E8A-4147-A177-3AD203B41FA5}">
                      <a16:colId xmlns:a16="http://schemas.microsoft.com/office/drawing/2014/main" val="3497789628"/>
                    </a:ext>
                  </a:extLst>
                </a:gridCol>
                <a:gridCol w="1385602">
                  <a:extLst>
                    <a:ext uri="{9D8B030D-6E8A-4147-A177-3AD203B41FA5}">
                      <a16:colId xmlns:a16="http://schemas.microsoft.com/office/drawing/2014/main" val="760571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Variable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Coefficient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P-</a:t>
                      </a:r>
                      <a:r>
                        <a:rPr lang="cs-CZ" dirty="0" err="1"/>
                        <a:t>value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05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Tv</a:t>
                      </a:r>
                      <a:r>
                        <a:rPr lang="cs-CZ" dirty="0"/>
                        <a:t> (</a:t>
                      </a:r>
                      <a:r>
                        <a:rPr lang="cs-CZ" dirty="0" err="1"/>
                        <a:t>diff</a:t>
                      </a:r>
                      <a:r>
                        <a:rPr lang="cs-CZ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-0.0160 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0.970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6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Radio</a:t>
                      </a:r>
                      <a:r>
                        <a:rPr lang="cs-CZ" dirty="0"/>
                        <a:t> (</a:t>
                      </a:r>
                      <a:r>
                        <a:rPr lang="cs-CZ" dirty="0" err="1"/>
                        <a:t>diff</a:t>
                      </a:r>
                      <a:r>
                        <a:rPr lang="cs-CZ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9.6642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0.174</a:t>
                      </a:r>
                      <a:endParaRPr lang="cs-CZ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78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Press</a:t>
                      </a:r>
                      <a:r>
                        <a:rPr lang="cs-CZ" dirty="0"/>
                        <a:t> (</a:t>
                      </a:r>
                      <a:r>
                        <a:rPr lang="cs-CZ" dirty="0" err="1"/>
                        <a:t>diff</a:t>
                      </a:r>
                      <a:r>
                        <a:rPr lang="cs-CZ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1.0826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0.157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1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Online (</a:t>
                      </a:r>
                      <a:r>
                        <a:rPr lang="cs-CZ" dirty="0" err="1"/>
                        <a:t>diff</a:t>
                      </a:r>
                      <a:r>
                        <a:rPr lang="cs-CZ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0.8941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0.001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4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Banners</a:t>
                      </a:r>
                      <a:r>
                        <a:rPr lang="cs-CZ" dirty="0"/>
                        <a:t> (</a:t>
                      </a:r>
                      <a:r>
                        <a:rPr lang="cs-CZ" dirty="0" err="1"/>
                        <a:t>diff</a:t>
                      </a:r>
                      <a:r>
                        <a:rPr lang="cs-CZ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i="0" dirty="0">
                          <a:effectLst/>
                          <a:latin typeface="Consolas" panose="020B0609020204030204" pitchFamily="49" charset="0"/>
                        </a:rPr>
                        <a:t>0.00000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121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0.691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08839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C81C3607-10C1-1EF5-4631-4DE6FB6138B5}"/>
              </a:ext>
            </a:extLst>
          </p:cNvPr>
          <p:cNvSpPr txBox="1"/>
          <p:nvPr/>
        </p:nvSpPr>
        <p:spPr>
          <a:xfrm>
            <a:off x="678869" y="3429000"/>
            <a:ext cx="64822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every</a:t>
            </a:r>
            <a:r>
              <a:rPr lang="cs-CZ" dirty="0"/>
              <a:t> 1 </a:t>
            </a:r>
            <a:r>
              <a:rPr lang="cs-CZ" dirty="0" err="1"/>
              <a:t>invested</a:t>
            </a:r>
            <a:r>
              <a:rPr lang="cs-CZ" dirty="0"/>
              <a:t> CZK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given</a:t>
            </a:r>
            <a:r>
              <a:rPr lang="cs-CZ" dirty="0"/>
              <a:t> {</a:t>
            </a:r>
            <a:r>
              <a:rPr lang="cs-CZ" i="1" dirty="0" err="1"/>
              <a:t>variable</a:t>
            </a:r>
            <a:r>
              <a:rPr lang="cs-CZ" dirty="0"/>
              <a:t>}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increase</a:t>
            </a:r>
            <a:r>
              <a:rPr lang="cs-CZ" dirty="0"/>
              <a:t> sales by {</a:t>
            </a:r>
            <a:r>
              <a:rPr lang="cs-CZ" i="1" dirty="0" err="1"/>
              <a:t>coefficient</a:t>
            </a:r>
            <a:r>
              <a:rPr lang="cs-CZ" dirty="0"/>
              <a:t>}. In </a:t>
            </a:r>
            <a:r>
              <a:rPr lang="cs-CZ" dirty="0" err="1"/>
              <a:t>terms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between</a:t>
            </a:r>
            <a:r>
              <a:rPr lang="cs-CZ" dirty="0"/>
              <a:t> </a:t>
            </a:r>
            <a:r>
              <a:rPr lang="cs-CZ" dirty="0" err="1"/>
              <a:t>weeks</a:t>
            </a:r>
            <a:r>
              <a:rPr lang="cs-CZ" dirty="0"/>
              <a:t> and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ceteris</a:t>
            </a:r>
            <a:r>
              <a:rPr lang="cs-CZ" dirty="0"/>
              <a:t> </a:t>
            </a:r>
            <a:r>
              <a:rPr lang="cs-CZ" dirty="0" err="1"/>
              <a:t>paribus</a:t>
            </a:r>
            <a:r>
              <a:rPr lang="cs-CZ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If</a:t>
            </a:r>
            <a:r>
              <a:rPr lang="cs-CZ" dirty="0"/>
              <a:t> {</a:t>
            </a:r>
            <a:r>
              <a:rPr lang="cs-CZ" i="1" dirty="0" err="1"/>
              <a:t>coefficient</a:t>
            </a:r>
            <a:r>
              <a:rPr lang="cs-CZ" dirty="0"/>
              <a:t>} </a:t>
            </a:r>
            <a:r>
              <a:rPr lang="cs-CZ" dirty="0" err="1"/>
              <a:t>is</a:t>
            </a:r>
            <a:r>
              <a:rPr lang="cs-CZ" dirty="0"/>
              <a:t> &lt;1, </a:t>
            </a:r>
            <a:r>
              <a:rPr lang="cs-CZ" dirty="0" err="1"/>
              <a:t>then</a:t>
            </a:r>
            <a:r>
              <a:rPr lang="cs-CZ" dirty="0"/>
              <a:t> </a:t>
            </a:r>
            <a:r>
              <a:rPr lang="cs-CZ" dirty="0" err="1"/>
              <a:t>opportunity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saturated</a:t>
            </a:r>
            <a:r>
              <a:rPr lang="cs-CZ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b="1" dirty="0" err="1"/>
              <a:t>For</a:t>
            </a:r>
            <a:r>
              <a:rPr lang="cs-CZ" b="1" dirty="0"/>
              <a:t> </a:t>
            </a:r>
            <a:r>
              <a:rPr lang="cs-CZ" b="1" dirty="0" err="1"/>
              <a:t>example</a:t>
            </a:r>
            <a:r>
              <a:rPr lang="cs-CZ" b="1" dirty="0"/>
              <a:t>: </a:t>
            </a:r>
            <a:r>
              <a:rPr lang="cs-CZ" b="1" dirty="0" err="1"/>
              <a:t>Radio</a:t>
            </a:r>
            <a:r>
              <a:rPr lang="cs-CZ" b="1" dirty="0"/>
              <a:t> </a:t>
            </a:r>
            <a:r>
              <a:rPr lang="cs-CZ" b="1" dirty="0" err="1"/>
              <a:t>investment</a:t>
            </a:r>
            <a:endParaRPr lang="cs-CZ" b="1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cs-CZ" dirty="0"/>
              <a:t>14.5.2024 </a:t>
            </a:r>
            <a:r>
              <a:rPr lang="cs-CZ" dirty="0" err="1"/>
              <a:t>invest</a:t>
            </a:r>
            <a:r>
              <a:rPr lang="cs-CZ" dirty="0"/>
              <a:t> 10000 CZK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cs-CZ" dirty="0"/>
              <a:t>21.5.2024 </a:t>
            </a:r>
            <a:r>
              <a:rPr lang="cs-CZ" dirty="0" err="1"/>
              <a:t>invest</a:t>
            </a:r>
            <a:r>
              <a:rPr lang="cs-CZ" dirty="0"/>
              <a:t> 20000 CZK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cs-CZ" dirty="0" err="1"/>
              <a:t>diff</a:t>
            </a:r>
            <a:r>
              <a:rPr lang="cs-CZ" dirty="0"/>
              <a:t>(20000-10000)= 10000 CZK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cs-CZ" dirty="0"/>
              <a:t>10000 *</a:t>
            </a:r>
            <a:r>
              <a:rPr lang="en-US" b="0" i="0" dirty="0">
                <a:effectLst/>
              </a:rPr>
              <a:t> 9.6642</a:t>
            </a:r>
            <a:r>
              <a:rPr lang="cs-CZ" b="0" i="0" dirty="0">
                <a:effectLst/>
              </a:rPr>
              <a:t> = 96642 CZK (</a:t>
            </a:r>
            <a:r>
              <a:rPr lang="cs-CZ" b="0" i="0" dirty="0" err="1">
                <a:effectLst/>
              </a:rPr>
              <a:t>increse</a:t>
            </a:r>
            <a:r>
              <a:rPr lang="cs-CZ" b="0" i="0" dirty="0">
                <a:effectLst/>
              </a:rPr>
              <a:t> sales by)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cs-CZ" dirty="0"/>
              <a:t>But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not </a:t>
            </a:r>
            <a:r>
              <a:rPr lang="cs-CZ" dirty="0" err="1"/>
              <a:t>statistically</a:t>
            </a:r>
            <a:r>
              <a:rPr lang="cs-CZ" dirty="0"/>
              <a:t> </a:t>
            </a:r>
            <a:r>
              <a:rPr lang="cs-CZ" dirty="0" err="1"/>
              <a:t>significant</a:t>
            </a:r>
            <a:r>
              <a:rPr lang="cs-CZ" dirty="0"/>
              <a:t>!</a:t>
            </a:r>
          </a:p>
          <a:p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0A1BBFFD-FA63-2697-BA31-1DB5AB92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939" y="1247297"/>
            <a:ext cx="5096601" cy="43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28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147DAB6-5C0C-7BF6-7AFC-4A967757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73" y="450916"/>
            <a:ext cx="6041071" cy="808715"/>
          </a:xfrm>
        </p:spPr>
        <p:txBody>
          <a:bodyPr anchor="b">
            <a:normAutofit/>
          </a:bodyPr>
          <a:lstStyle/>
          <a:p>
            <a:r>
              <a:rPr lang="cs-CZ" sz="4000" dirty="0"/>
              <a:t>12. </a:t>
            </a:r>
            <a:r>
              <a:rPr lang="cs-CZ" sz="4000" dirty="0" err="1"/>
              <a:t>Optimal</a:t>
            </a:r>
            <a:r>
              <a:rPr lang="cs-CZ" sz="4000" dirty="0"/>
              <a:t> marketing mix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594053-B46E-D4FD-6F0A-10628599D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660" y="1558103"/>
            <a:ext cx="5120285" cy="4422709"/>
          </a:xfrm>
        </p:spPr>
        <p:txBody>
          <a:bodyPr anchor="t">
            <a:normAutofit/>
          </a:bodyPr>
          <a:lstStyle/>
          <a:p>
            <a:r>
              <a:rPr lang="cs-CZ" sz="2000" dirty="0" err="1"/>
              <a:t>Define</a:t>
            </a:r>
            <a:r>
              <a:rPr lang="cs-CZ" sz="2000" dirty="0"/>
              <a:t> </a:t>
            </a:r>
            <a:r>
              <a:rPr lang="cs-CZ" sz="2000" dirty="0" err="1"/>
              <a:t>goals</a:t>
            </a:r>
            <a:r>
              <a:rPr lang="cs-CZ" sz="2000" dirty="0"/>
              <a:t> (not </a:t>
            </a:r>
            <a:r>
              <a:rPr lang="cs-CZ" sz="2000" dirty="0" err="1"/>
              <a:t>only</a:t>
            </a:r>
            <a:r>
              <a:rPr lang="cs-CZ" sz="2000" dirty="0"/>
              <a:t> sales) – KPI</a:t>
            </a:r>
          </a:p>
          <a:p>
            <a:pPr lvl="1"/>
            <a:r>
              <a:rPr lang="cs-CZ" sz="2000" dirty="0" err="1"/>
              <a:t>Customer</a:t>
            </a:r>
            <a:r>
              <a:rPr lang="cs-CZ" sz="2000" dirty="0"/>
              <a:t> </a:t>
            </a:r>
            <a:r>
              <a:rPr lang="cs-CZ" sz="2000" dirty="0" err="1"/>
              <a:t>retention</a:t>
            </a:r>
            <a:endParaRPr lang="cs-CZ" sz="2000" dirty="0"/>
          </a:p>
          <a:p>
            <a:pPr lvl="1"/>
            <a:r>
              <a:rPr lang="cs-CZ" sz="2000" dirty="0" err="1"/>
              <a:t>Good</a:t>
            </a:r>
            <a:r>
              <a:rPr lang="cs-CZ" sz="2000" dirty="0"/>
              <a:t> </a:t>
            </a:r>
            <a:r>
              <a:rPr lang="cs-CZ" sz="2000" dirty="0" err="1"/>
              <a:t>product</a:t>
            </a:r>
            <a:r>
              <a:rPr lang="cs-CZ" sz="2000" dirty="0"/>
              <a:t> </a:t>
            </a:r>
            <a:r>
              <a:rPr lang="cs-CZ" sz="2000" dirty="0" err="1"/>
              <a:t>driven</a:t>
            </a:r>
            <a:r>
              <a:rPr lang="cs-CZ" sz="2000" dirty="0"/>
              <a:t> </a:t>
            </a:r>
            <a:r>
              <a:rPr lang="cs-CZ" sz="2000" dirty="0" err="1"/>
              <a:t>advertisement</a:t>
            </a:r>
            <a:endParaRPr lang="cs-CZ" sz="2000" dirty="0"/>
          </a:p>
          <a:p>
            <a:pPr lvl="1"/>
            <a:endParaRPr lang="cs-CZ" sz="2000" dirty="0"/>
          </a:p>
          <a:p>
            <a:r>
              <a:rPr lang="cs-CZ" sz="2000" dirty="0" err="1"/>
              <a:t>Understand</a:t>
            </a:r>
            <a:r>
              <a:rPr lang="cs-CZ" sz="2000" dirty="0"/>
              <a:t> audience – </a:t>
            </a:r>
            <a:r>
              <a:rPr lang="cs-CZ" sz="2000" dirty="0" err="1"/>
              <a:t>suited</a:t>
            </a:r>
            <a:r>
              <a:rPr lang="cs-CZ" sz="2000" dirty="0"/>
              <a:t> </a:t>
            </a:r>
            <a:r>
              <a:rPr lang="cs-CZ" sz="2000" dirty="0" err="1"/>
              <a:t>advertisement</a:t>
            </a:r>
            <a:r>
              <a:rPr lang="cs-CZ" sz="2000" dirty="0"/>
              <a:t> </a:t>
            </a:r>
            <a:r>
              <a:rPr lang="cs-CZ" sz="2000" dirty="0" err="1"/>
              <a:t>for</a:t>
            </a:r>
            <a:r>
              <a:rPr lang="cs-CZ" sz="2000" dirty="0"/>
              <a:t> </a:t>
            </a:r>
            <a:r>
              <a:rPr lang="cs-CZ" sz="2000" dirty="0" err="1"/>
              <a:t>given</a:t>
            </a:r>
            <a:r>
              <a:rPr lang="cs-CZ" sz="2000" dirty="0"/>
              <a:t> </a:t>
            </a:r>
            <a:r>
              <a:rPr lang="cs-CZ" sz="2000" dirty="0" err="1"/>
              <a:t>channel</a:t>
            </a:r>
            <a:r>
              <a:rPr lang="cs-CZ" sz="2000" dirty="0"/>
              <a:t> (on-line marketing </a:t>
            </a:r>
            <a:r>
              <a:rPr lang="cs-CZ" sz="2000" dirty="0" err="1"/>
              <a:t>for</a:t>
            </a:r>
            <a:r>
              <a:rPr lang="cs-CZ" sz="2000" dirty="0"/>
              <a:t> </a:t>
            </a:r>
            <a:r>
              <a:rPr lang="cs-CZ" sz="2000" dirty="0" err="1"/>
              <a:t>younger</a:t>
            </a:r>
            <a:r>
              <a:rPr lang="cs-CZ" sz="2000" dirty="0"/>
              <a:t> </a:t>
            </a:r>
            <a:r>
              <a:rPr lang="cs-CZ" sz="2000" dirty="0" err="1"/>
              <a:t>people</a:t>
            </a:r>
            <a:r>
              <a:rPr lang="cs-CZ" sz="2000" dirty="0"/>
              <a:t>)</a:t>
            </a:r>
          </a:p>
          <a:p>
            <a:endParaRPr lang="cs-CZ" sz="2000" dirty="0"/>
          </a:p>
          <a:p>
            <a:r>
              <a:rPr lang="cs-CZ" sz="2000" dirty="0"/>
              <a:t>Budget </a:t>
            </a:r>
            <a:r>
              <a:rPr lang="cs-CZ" sz="2000" dirty="0" err="1"/>
              <a:t>allocation</a:t>
            </a:r>
            <a:r>
              <a:rPr lang="cs-CZ" sz="2000" dirty="0"/>
              <a:t> and </a:t>
            </a:r>
            <a:r>
              <a:rPr lang="cs-CZ" sz="2000" dirty="0" err="1"/>
              <a:t>distribution</a:t>
            </a:r>
            <a:endParaRPr lang="cs-CZ" sz="2000" dirty="0"/>
          </a:p>
          <a:p>
            <a:endParaRPr lang="cs-CZ" sz="2000" dirty="0"/>
          </a:p>
          <a:p>
            <a:r>
              <a:rPr lang="cs-CZ" sz="2000" dirty="0"/>
              <a:t>On-line marketing: track </a:t>
            </a:r>
            <a:r>
              <a:rPr lang="cs-CZ" sz="2000" dirty="0" err="1"/>
              <a:t>see</a:t>
            </a:r>
            <a:r>
              <a:rPr lang="cs-CZ" sz="2000" dirty="0"/>
              <a:t>/visit/</a:t>
            </a:r>
            <a:r>
              <a:rPr lang="cs-CZ" sz="2000" dirty="0" err="1"/>
              <a:t>buy</a:t>
            </a:r>
            <a:r>
              <a:rPr lang="cs-CZ" sz="2000" dirty="0"/>
              <a:t> </a:t>
            </a:r>
            <a:r>
              <a:rPr lang="cs-CZ" sz="2000" dirty="0" err="1"/>
              <a:t>at</a:t>
            </a:r>
            <a:r>
              <a:rPr lang="cs-CZ" sz="2000" dirty="0"/>
              <a:t> on-line shop.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8DF9BA9-5305-FF21-FB65-D03231845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1" r="3613"/>
          <a:stretch/>
        </p:blipFill>
        <p:spPr>
          <a:xfrm>
            <a:off x="7160744" y="909081"/>
            <a:ext cx="4000975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8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9ED4083-7BEB-4877-543A-0CFB083C7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" r="23010" b="756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AE779C0-4BE4-75CF-4183-5F1D061B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00841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1.</a:t>
            </a:r>
            <a:r>
              <a:rPr lang="cs-CZ" sz="4800" dirty="0"/>
              <a:t> </a:t>
            </a:r>
            <a:r>
              <a:rPr lang="en-US" sz="4800" dirty="0"/>
              <a:t>Visualizations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84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7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Obrázek 46" descr="Obsah obrázku text, Písmo, snímek obrazovky, Vykreslený graf&#10;&#10;Popis byl vytvořen automaticky">
            <a:extLst>
              <a:ext uri="{FF2B5EF4-FFF2-40B4-BE49-F238E27FC236}">
                <a16:creationId xmlns:a16="http://schemas.microsoft.com/office/drawing/2014/main" id="{8304ECD7-5F60-642F-C5C8-8B1EA5575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9" y="718295"/>
            <a:ext cx="3122143" cy="2325996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Obrázek 38">
            <a:extLst>
              <a:ext uri="{FF2B5EF4-FFF2-40B4-BE49-F238E27FC236}">
                <a16:creationId xmlns:a16="http://schemas.microsoft.com/office/drawing/2014/main" id="{4F47155D-6111-1FF2-DF25-E654EF6A9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6472" y="721896"/>
            <a:ext cx="3246994" cy="2325825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Obrázek 42">
            <a:extLst>
              <a:ext uri="{FF2B5EF4-FFF2-40B4-BE49-F238E27FC236}">
                <a16:creationId xmlns:a16="http://schemas.microsoft.com/office/drawing/2014/main" id="{1D100523-20CD-C423-D82C-B911BAD76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8108" y="638281"/>
            <a:ext cx="2903664" cy="247163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Obrázek 55" descr="Obsah obrázku text, Písmo, snímek obrazovky, řada/pruh&#10;&#10;Popis byl vytvořen automaticky">
            <a:extLst>
              <a:ext uri="{FF2B5EF4-FFF2-40B4-BE49-F238E27FC236}">
                <a16:creationId xmlns:a16="http://schemas.microsoft.com/office/drawing/2014/main" id="{82F8AD3F-7728-2350-E4D6-DDB05C30B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433" y="3901247"/>
            <a:ext cx="3217333" cy="2236046"/>
          </a:xfrm>
          <a:prstGeom prst="rect">
            <a:avLst/>
          </a:prstGeom>
        </p:spPr>
      </p:pic>
      <p:pic>
        <p:nvPicPr>
          <p:cNvPr id="53" name="Obrázek 52" descr="Obsah obrázku text, snímek obrazovky, Písmo, řada/pruh&#10;&#10;Popis byl vytvořen automaticky">
            <a:extLst>
              <a:ext uri="{FF2B5EF4-FFF2-40B4-BE49-F238E27FC236}">
                <a16:creationId xmlns:a16="http://schemas.microsoft.com/office/drawing/2014/main" id="{775AA1D0-9D19-0390-E60E-E3A6957BD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3341" y="3840093"/>
            <a:ext cx="3252903" cy="2260767"/>
          </a:xfrm>
          <a:prstGeom prst="rect">
            <a:avLst/>
          </a:prstGeom>
        </p:spPr>
      </p:pic>
      <p:pic>
        <p:nvPicPr>
          <p:cNvPr id="51" name="Obrázek 50" descr="Obsah obrázku text, Písmo, snímek obrazovky, řada/pruh&#10;&#10;Popis byl vytvořen automaticky">
            <a:extLst>
              <a:ext uri="{FF2B5EF4-FFF2-40B4-BE49-F238E27FC236}">
                <a16:creationId xmlns:a16="http://schemas.microsoft.com/office/drawing/2014/main" id="{6F7A4115-350E-C967-41F7-AC4459FC3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711" y="3870960"/>
            <a:ext cx="3252903" cy="2358354"/>
          </a:xfrm>
          <a:prstGeom prst="rect">
            <a:avLst/>
          </a:prstGeom>
        </p:spPr>
      </p:pic>
      <p:grpSp>
        <p:nvGrpSpPr>
          <p:cNvPr id="66" name="Skupina 65">
            <a:extLst>
              <a:ext uri="{FF2B5EF4-FFF2-40B4-BE49-F238E27FC236}">
                <a16:creationId xmlns:a16="http://schemas.microsoft.com/office/drawing/2014/main" id="{A2DD95D4-070C-8943-3CD6-1EB3166C8C76}"/>
              </a:ext>
            </a:extLst>
          </p:cNvPr>
          <p:cNvGrpSpPr/>
          <p:nvPr/>
        </p:nvGrpSpPr>
        <p:grpSpPr>
          <a:xfrm>
            <a:off x="8341789" y="875488"/>
            <a:ext cx="1755522" cy="1196503"/>
            <a:chOff x="8341789" y="875488"/>
            <a:chExt cx="1755522" cy="1196503"/>
          </a:xfrm>
        </p:grpSpPr>
        <p:sp>
          <p:nvSpPr>
            <p:cNvPr id="58" name="Ovál 57">
              <a:extLst>
                <a:ext uri="{FF2B5EF4-FFF2-40B4-BE49-F238E27FC236}">
                  <a16:creationId xmlns:a16="http://schemas.microsoft.com/office/drawing/2014/main" id="{3DF425D3-C248-23D8-141F-397F6282BF5B}"/>
                </a:ext>
              </a:extLst>
            </p:cNvPr>
            <p:cNvSpPr/>
            <p:nvPr/>
          </p:nvSpPr>
          <p:spPr>
            <a:xfrm>
              <a:off x="9552562" y="875489"/>
              <a:ext cx="544749" cy="119650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cxnSp>
          <p:nvCxnSpPr>
            <p:cNvPr id="62" name="Přímá spojnice se šipkou 61">
              <a:extLst>
                <a:ext uri="{FF2B5EF4-FFF2-40B4-BE49-F238E27FC236}">
                  <a16:creationId xmlns:a16="http://schemas.microsoft.com/office/drawing/2014/main" id="{3A6AF2DB-F4B6-3391-7822-32258E0D115D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8341789" y="875488"/>
              <a:ext cx="1290550" cy="17522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Skupina 67">
            <a:extLst>
              <a:ext uri="{FF2B5EF4-FFF2-40B4-BE49-F238E27FC236}">
                <a16:creationId xmlns:a16="http://schemas.microsoft.com/office/drawing/2014/main" id="{400FAB5D-B099-4B32-A118-F97587417714}"/>
              </a:ext>
            </a:extLst>
          </p:cNvPr>
          <p:cNvGrpSpPr/>
          <p:nvPr/>
        </p:nvGrpSpPr>
        <p:grpSpPr>
          <a:xfrm>
            <a:off x="1131683" y="771076"/>
            <a:ext cx="1394266" cy="2064238"/>
            <a:chOff x="8703045" y="773298"/>
            <a:chExt cx="1394266" cy="1298693"/>
          </a:xfrm>
        </p:grpSpPr>
        <p:sp>
          <p:nvSpPr>
            <p:cNvPr id="69" name="Ovál 68">
              <a:extLst>
                <a:ext uri="{FF2B5EF4-FFF2-40B4-BE49-F238E27FC236}">
                  <a16:creationId xmlns:a16="http://schemas.microsoft.com/office/drawing/2014/main" id="{CCEB6695-00F4-96E7-9AEF-F63D955E12F5}"/>
                </a:ext>
              </a:extLst>
            </p:cNvPr>
            <p:cNvSpPr/>
            <p:nvPr/>
          </p:nvSpPr>
          <p:spPr>
            <a:xfrm>
              <a:off x="9552562" y="875489"/>
              <a:ext cx="544749" cy="119650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70" name="Přímá spojnice se šipkou 69">
              <a:extLst>
                <a:ext uri="{FF2B5EF4-FFF2-40B4-BE49-F238E27FC236}">
                  <a16:creationId xmlns:a16="http://schemas.microsoft.com/office/drawing/2014/main" id="{E6293FEF-E352-AC38-0D4E-DA41B7DF6F63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8703045" y="773298"/>
              <a:ext cx="929294" cy="27741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Skupina 70">
            <a:extLst>
              <a:ext uri="{FF2B5EF4-FFF2-40B4-BE49-F238E27FC236}">
                <a16:creationId xmlns:a16="http://schemas.microsoft.com/office/drawing/2014/main" id="{B287C221-F3D7-F91C-0C58-D60F1075F03E}"/>
              </a:ext>
            </a:extLst>
          </p:cNvPr>
          <p:cNvGrpSpPr/>
          <p:nvPr/>
        </p:nvGrpSpPr>
        <p:grpSpPr>
          <a:xfrm flipH="1">
            <a:off x="5786535" y="3755224"/>
            <a:ext cx="1444857" cy="2170172"/>
            <a:chOff x="9400248" y="644008"/>
            <a:chExt cx="697063" cy="1427983"/>
          </a:xfrm>
        </p:grpSpPr>
        <p:sp>
          <p:nvSpPr>
            <p:cNvPr id="73" name="Ovál 72">
              <a:extLst>
                <a:ext uri="{FF2B5EF4-FFF2-40B4-BE49-F238E27FC236}">
                  <a16:creationId xmlns:a16="http://schemas.microsoft.com/office/drawing/2014/main" id="{D332297C-4152-9BCE-42AD-6B9800972BF8}"/>
                </a:ext>
              </a:extLst>
            </p:cNvPr>
            <p:cNvSpPr/>
            <p:nvPr/>
          </p:nvSpPr>
          <p:spPr>
            <a:xfrm>
              <a:off x="9552562" y="875489"/>
              <a:ext cx="544749" cy="119650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75" name="Přímá spojnice se šipkou 74">
              <a:extLst>
                <a:ext uri="{FF2B5EF4-FFF2-40B4-BE49-F238E27FC236}">
                  <a16:creationId xmlns:a16="http://schemas.microsoft.com/office/drawing/2014/main" id="{A96C6300-E7F0-CE7D-4869-243A131EF9AC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9400248" y="644008"/>
              <a:ext cx="232090" cy="40670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Skupina 78">
            <a:extLst>
              <a:ext uri="{FF2B5EF4-FFF2-40B4-BE49-F238E27FC236}">
                <a16:creationId xmlns:a16="http://schemas.microsoft.com/office/drawing/2014/main" id="{80A9A047-15FF-B502-BF39-C9C22708B58B}"/>
              </a:ext>
            </a:extLst>
          </p:cNvPr>
          <p:cNvGrpSpPr/>
          <p:nvPr/>
        </p:nvGrpSpPr>
        <p:grpSpPr>
          <a:xfrm>
            <a:off x="8341789" y="4173410"/>
            <a:ext cx="1188075" cy="1624275"/>
            <a:chOff x="8909236" y="701850"/>
            <a:chExt cx="1188075" cy="1370141"/>
          </a:xfrm>
        </p:grpSpPr>
        <p:sp>
          <p:nvSpPr>
            <p:cNvPr id="81" name="Ovál 80">
              <a:extLst>
                <a:ext uri="{FF2B5EF4-FFF2-40B4-BE49-F238E27FC236}">
                  <a16:creationId xmlns:a16="http://schemas.microsoft.com/office/drawing/2014/main" id="{FB36BE76-BDB3-FE3C-E32D-824CD7F12DA7}"/>
                </a:ext>
              </a:extLst>
            </p:cNvPr>
            <p:cNvSpPr/>
            <p:nvPr/>
          </p:nvSpPr>
          <p:spPr>
            <a:xfrm>
              <a:off x="9552562" y="875489"/>
              <a:ext cx="544749" cy="119650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cxnSp>
          <p:nvCxnSpPr>
            <p:cNvPr id="83" name="Přímá spojnice se šipkou 82">
              <a:extLst>
                <a:ext uri="{FF2B5EF4-FFF2-40B4-BE49-F238E27FC236}">
                  <a16:creationId xmlns:a16="http://schemas.microsoft.com/office/drawing/2014/main" id="{50D53B28-0425-C03C-D090-786C4D5E916A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8909236" y="701850"/>
              <a:ext cx="723103" cy="34886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Skupina 84">
            <a:extLst>
              <a:ext uri="{FF2B5EF4-FFF2-40B4-BE49-F238E27FC236}">
                <a16:creationId xmlns:a16="http://schemas.microsoft.com/office/drawing/2014/main" id="{82910F84-DAB9-D600-9F65-9CF66184991C}"/>
              </a:ext>
            </a:extLst>
          </p:cNvPr>
          <p:cNvGrpSpPr/>
          <p:nvPr/>
        </p:nvGrpSpPr>
        <p:grpSpPr>
          <a:xfrm flipH="1">
            <a:off x="9547406" y="3840094"/>
            <a:ext cx="1651732" cy="1995308"/>
            <a:chOff x="7626733" y="740093"/>
            <a:chExt cx="2470578" cy="1331898"/>
          </a:xfrm>
        </p:grpSpPr>
        <p:sp>
          <p:nvSpPr>
            <p:cNvPr id="86" name="Ovál 85">
              <a:extLst>
                <a:ext uri="{FF2B5EF4-FFF2-40B4-BE49-F238E27FC236}">
                  <a16:creationId xmlns:a16="http://schemas.microsoft.com/office/drawing/2014/main" id="{AA6B6596-1E59-8535-C408-957AFCEF9EDD}"/>
                </a:ext>
              </a:extLst>
            </p:cNvPr>
            <p:cNvSpPr/>
            <p:nvPr/>
          </p:nvSpPr>
          <p:spPr>
            <a:xfrm>
              <a:off x="9552562" y="875489"/>
              <a:ext cx="544749" cy="119650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cxnSp>
          <p:nvCxnSpPr>
            <p:cNvPr id="87" name="Přímá spojnice se šipkou 86">
              <a:extLst>
                <a:ext uri="{FF2B5EF4-FFF2-40B4-BE49-F238E27FC236}">
                  <a16:creationId xmlns:a16="http://schemas.microsoft.com/office/drawing/2014/main" id="{A917FA72-E642-F745-06E9-85688C2D0A14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7626733" y="740093"/>
              <a:ext cx="2005606" cy="31062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Skupina 88">
            <a:extLst>
              <a:ext uri="{FF2B5EF4-FFF2-40B4-BE49-F238E27FC236}">
                <a16:creationId xmlns:a16="http://schemas.microsoft.com/office/drawing/2014/main" id="{554760CD-8B38-463C-9597-8553C1BB8D84}"/>
              </a:ext>
            </a:extLst>
          </p:cNvPr>
          <p:cNvGrpSpPr/>
          <p:nvPr/>
        </p:nvGrpSpPr>
        <p:grpSpPr>
          <a:xfrm flipH="1">
            <a:off x="2192876" y="3748194"/>
            <a:ext cx="1170194" cy="2245842"/>
            <a:chOff x="9345995" y="428296"/>
            <a:chExt cx="751316" cy="1643695"/>
          </a:xfrm>
        </p:grpSpPr>
        <p:sp>
          <p:nvSpPr>
            <p:cNvPr id="90" name="Ovál 89">
              <a:extLst>
                <a:ext uri="{FF2B5EF4-FFF2-40B4-BE49-F238E27FC236}">
                  <a16:creationId xmlns:a16="http://schemas.microsoft.com/office/drawing/2014/main" id="{6F92262E-CB4D-4ADC-0E11-95C223B7D071}"/>
                </a:ext>
              </a:extLst>
            </p:cNvPr>
            <p:cNvSpPr/>
            <p:nvPr/>
          </p:nvSpPr>
          <p:spPr>
            <a:xfrm>
              <a:off x="9552562" y="875489"/>
              <a:ext cx="544749" cy="119650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91" name="Přímá spojnice se šipkou 90">
              <a:extLst>
                <a:ext uri="{FF2B5EF4-FFF2-40B4-BE49-F238E27FC236}">
                  <a16:creationId xmlns:a16="http://schemas.microsoft.com/office/drawing/2014/main" id="{788E9E8D-0624-AA49-FD3D-B2446C87D076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9345995" y="428296"/>
              <a:ext cx="286344" cy="62241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66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A26CBB66-7DCA-6CD1-42BE-A5250D6E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pPr algn="ctr"/>
            <a:r>
              <a:rPr lang="cs-CZ" sz="4000" dirty="0"/>
              <a:t>2. </a:t>
            </a:r>
            <a:r>
              <a:rPr lang="cs-CZ" sz="4000" dirty="0" err="1"/>
              <a:t>Join</a:t>
            </a:r>
            <a:r>
              <a:rPr lang="cs-CZ" sz="4000" dirty="0"/>
              <a:t>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BAA877-9B6D-9B83-9D78-5D26CDA91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742384"/>
            <a:ext cx="7165909" cy="5395866"/>
          </a:xfrm>
        </p:spPr>
        <p:txBody>
          <a:bodyPr>
            <a:normAutofit/>
          </a:bodyPr>
          <a:lstStyle/>
          <a:p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Yes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, 2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options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endParaRPr lang="cs-CZ" sz="2200" dirty="0">
              <a:solidFill>
                <a:schemeClr val="tx1">
                  <a:alpha val="8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Left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join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monthly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data by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yyyymm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to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weekly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data.</a:t>
            </a:r>
          </a:p>
          <a:p>
            <a:pPr marL="914400" lvl="2" indent="0">
              <a:buNone/>
            </a:pP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+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Easy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to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perform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lvl="2">
              <a:buFontTx/>
              <a:buChar char="-"/>
            </a:pP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The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same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values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in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the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same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yyyymm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914400" lvl="2" indent="0">
              <a:buNone/>
            </a:pP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+-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Be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aware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of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lagged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data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problems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914400" lvl="2" indent="0">
              <a:buNone/>
            </a:pP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+ GDP and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Unemployment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lagged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data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inspection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lvl="2">
              <a:buFontTx/>
              <a:buChar char="-"/>
            </a:pPr>
            <a:endParaRPr lang="cs-CZ" sz="2200" dirty="0">
              <a:solidFill>
                <a:schemeClr val="tx1">
                  <a:alpha val="8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Vice versa</a:t>
            </a:r>
          </a:p>
          <a:p>
            <a:pPr marL="914400" lvl="2" indent="0">
              <a:buNone/>
            </a:pP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+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Unique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values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for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each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month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914400" lvl="2" indent="0">
              <a:buNone/>
            </a:pP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-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Loosing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weekly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information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914400" lvl="2" indent="0">
              <a:buNone/>
            </a:pP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-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Need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to sum/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avg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/min/max up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values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by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month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914400" lvl="2" indent="0">
              <a:buNone/>
            </a:pP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-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Loosing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significant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number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of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200" dirty="0" err="1">
                <a:solidFill>
                  <a:schemeClr val="tx1">
                    <a:alpha val="80000"/>
                  </a:schemeClr>
                </a:solidFill>
              </a:rPr>
              <a:t>observations</a:t>
            </a:r>
            <a:r>
              <a:rPr lang="cs-CZ" sz="2200" dirty="0">
                <a:solidFill>
                  <a:schemeClr val="tx1">
                    <a:alpha val="80000"/>
                  </a:schemeClr>
                </a:solidFill>
              </a:rPr>
              <a:t>. </a:t>
            </a:r>
          </a:p>
          <a:p>
            <a:endParaRPr lang="cs-CZ" sz="2200" dirty="0">
              <a:solidFill>
                <a:schemeClr val="tx1">
                  <a:alpha val="80000"/>
                </a:schemeClr>
              </a:solidFill>
            </a:endParaRPr>
          </a:p>
          <a:p>
            <a:endParaRPr lang="cs-CZ" sz="22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0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C2651A77-F76B-787A-E398-524D163E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pPr algn="ctr"/>
            <a:r>
              <a:rPr lang="cs-CZ" sz="4000" dirty="0"/>
              <a:t>3. </a:t>
            </a:r>
            <a:r>
              <a:rPr lang="cs-CZ" sz="4000" dirty="0" err="1"/>
              <a:t>Preselection</a:t>
            </a:r>
            <a:r>
              <a:rPr lang="cs-CZ" sz="4000" dirty="0"/>
              <a:t> </a:t>
            </a:r>
            <a:r>
              <a:rPr lang="cs-CZ" sz="4000" dirty="0" err="1"/>
              <a:t>of</a:t>
            </a:r>
            <a:r>
              <a:rPr lang="cs-CZ" sz="4000" dirty="0"/>
              <a:t> </a:t>
            </a:r>
            <a:r>
              <a:rPr lang="cs-CZ" sz="4000" dirty="0" err="1"/>
              <a:t>variables</a:t>
            </a:r>
            <a:endParaRPr lang="cs-CZ" sz="4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14D370-B882-9A97-1C52-93119F7F1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r>
              <a:rPr lang="cs-CZ" sz="2400" dirty="0" err="1">
                <a:solidFill>
                  <a:schemeClr val="tx1">
                    <a:alpha val="80000"/>
                  </a:schemeClr>
                </a:solidFill>
              </a:rPr>
              <a:t>Correlation</a:t>
            </a: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 matrix</a:t>
            </a:r>
          </a:p>
          <a:p>
            <a:pPr lvl="1"/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Stores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opened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dropped</a:t>
            </a:r>
            <a:endParaRPr lang="cs-CZ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cs-CZ" sz="2400" dirty="0" err="1">
                <a:solidFill>
                  <a:schemeClr val="tx1">
                    <a:alpha val="80000"/>
                  </a:schemeClr>
                </a:solidFill>
              </a:rPr>
              <a:t>Visual</a:t>
            </a: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tx1">
                    <a:alpha val="80000"/>
                  </a:schemeClr>
                </a:solidFill>
              </a:rPr>
              <a:t>inspection</a:t>
            </a:r>
            <a:endParaRPr lang="cs-CZ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cs-CZ" sz="2400" dirty="0" err="1">
                <a:solidFill>
                  <a:schemeClr val="tx1">
                    <a:alpha val="80000"/>
                  </a:schemeClr>
                </a:solidFill>
              </a:rPr>
              <a:t>Visual</a:t>
            </a: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tx1">
                    <a:alpha val="80000"/>
                  </a:schemeClr>
                </a:solidFill>
              </a:rPr>
              <a:t>inspection</a:t>
            </a: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tx1">
                    <a:alpha val="80000"/>
                  </a:schemeClr>
                </a:solidFill>
              </a:rPr>
              <a:t>with</a:t>
            </a: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tx1">
                    <a:alpha val="80000"/>
                  </a:schemeClr>
                </a:solidFill>
              </a:rPr>
              <a:t>lags</a:t>
            </a: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tx1">
                    <a:alpha val="80000"/>
                  </a:schemeClr>
                </a:solidFill>
              </a:rPr>
              <a:t>for</a:t>
            </a: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 GDP and </a:t>
            </a:r>
            <a:r>
              <a:rPr lang="cs-CZ" sz="2400" dirty="0" err="1">
                <a:solidFill>
                  <a:schemeClr val="tx1">
                    <a:alpha val="80000"/>
                  </a:schemeClr>
                </a:solidFill>
              </a:rPr>
              <a:t>Unemployment</a:t>
            </a:r>
            <a:endParaRPr lang="cs-CZ" sz="24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Unemployment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– just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current</a:t>
            </a:r>
            <a:endParaRPr lang="cs-CZ" sz="20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GDP –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also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lagged</a:t>
            </a:r>
            <a:r>
              <a:rPr lang="cs-CZ" sz="2000" dirty="0">
                <a:solidFill>
                  <a:schemeClr val="tx1">
                    <a:alpha val="80000"/>
                  </a:schemeClr>
                </a:solidFill>
              </a:rPr>
              <a:t> by 6 </a:t>
            </a:r>
            <a:r>
              <a:rPr lang="cs-CZ" sz="2000" dirty="0" err="1">
                <a:solidFill>
                  <a:schemeClr val="tx1">
                    <a:alpha val="80000"/>
                  </a:schemeClr>
                </a:solidFill>
              </a:rPr>
              <a:t>months</a:t>
            </a:r>
            <a:endParaRPr lang="cs-CZ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cs-CZ" sz="2400" dirty="0" err="1">
                <a:solidFill>
                  <a:schemeClr val="tx1">
                    <a:alpha val="80000"/>
                  </a:schemeClr>
                </a:solidFill>
              </a:rPr>
              <a:t>Stacionarity</a:t>
            </a: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 test (</a:t>
            </a:r>
            <a:r>
              <a:rPr lang="cs-CZ" sz="2400" dirty="0" err="1">
                <a:solidFill>
                  <a:schemeClr val="tx1">
                    <a:alpha val="80000"/>
                  </a:schemeClr>
                </a:solidFill>
              </a:rPr>
              <a:t>If</a:t>
            </a: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tx1">
                    <a:alpha val="80000"/>
                  </a:schemeClr>
                </a:solidFill>
              </a:rPr>
              <a:t>field</a:t>
            </a: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tx1">
                    <a:alpha val="80000"/>
                  </a:schemeClr>
                </a:solidFill>
              </a:rPr>
              <a:t>doesn‘t</a:t>
            </a: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tx1">
                    <a:alpha val="80000"/>
                  </a:schemeClr>
                </a:solidFill>
              </a:rPr>
              <a:t>pass</a:t>
            </a: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cs-CZ" sz="2400" dirty="0" err="1">
                <a:solidFill>
                  <a:schemeClr val="tx1">
                    <a:alpha val="80000"/>
                  </a:schemeClr>
                </a:solidFill>
              </a:rPr>
              <a:t>then</a:t>
            </a: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 make </a:t>
            </a:r>
            <a:r>
              <a:rPr lang="cs-CZ" sz="2400" dirty="0" err="1">
                <a:solidFill>
                  <a:schemeClr val="tx1">
                    <a:alpha val="80000"/>
                  </a:schemeClr>
                </a:solidFill>
              </a:rPr>
              <a:t>differences</a:t>
            </a: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r>
              <a:rPr lang="cs-CZ" sz="2400" dirty="0" err="1">
                <a:solidFill>
                  <a:schemeClr val="tx1">
                    <a:alpha val="80000"/>
                  </a:schemeClr>
                </a:solidFill>
              </a:rPr>
              <a:t>Granger</a:t>
            </a: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tx1">
                    <a:alpha val="80000"/>
                  </a:schemeClr>
                </a:solidFill>
              </a:rPr>
              <a:t>Causality</a:t>
            </a: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 (</a:t>
            </a:r>
            <a:r>
              <a:rPr lang="cs-CZ" sz="2400" dirty="0" err="1">
                <a:solidFill>
                  <a:schemeClr val="tx1">
                    <a:alpha val="80000"/>
                  </a:schemeClr>
                </a:solidFill>
              </a:rPr>
              <a:t>with</a:t>
            </a: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tx1">
                    <a:alpha val="80000"/>
                  </a:schemeClr>
                </a:solidFill>
              </a:rPr>
              <a:t>lags</a:t>
            </a: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6719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154B1BC4-8325-9BC0-8866-DA409C074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75" r="2" b="2"/>
          <a:stretch/>
        </p:blipFill>
        <p:spPr>
          <a:xfrm>
            <a:off x="4572000" y="284507"/>
            <a:ext cx="7620000" cy="628898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4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TextovéPole 3">
            <a:extLst>
              <a:ext uri="{FF2B5EF4-FFF2-40B4-BE49-F238E27FC236}">
                <a16:creationId xmlns:a16="http://schemas.microsoft.com/office/drawing/2014/main" id="{AEC9220C-EB0E-470C-7793-3C96BD5C3632}"/>
              </a:ext>
            </a:extLst>
          </p:cNvPr>
          <p:cNvSpPr txBox="1"/>
          <p:nvPr/>
        </p:nvSpPr>
        <p:spPr>
          <a:xfrm>
            <a:off x="501099" y="1131221"/>
            <a:ext cx="3327150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200" b="1" dirty="0">
                <a:solidFill>
                  <a:schemeClr val="bg1"/>
                </a:solidFill>
              </a:rPr>
              <a:t>ADF test </a:t>
            </a:r>
            <a:r>
              <a:rPr lang="cs-CZ" sz="2200" b="1" dirty="0" err="1">
                <a:solidFill>
                  <a:schemeClr val="bg1"/>
                </a:solidFill>
              </a:rPr>
              <a:t>results</a:t>
            </a:r>
            <a:r>
              <a:rPr lang="cs-CZ" sz="2200" b="1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cs-CZ" sz="2200" b="1" dirty="0">
                <a:solidFill>
                  <a:schemeClr val="bg1"/>
                </a:solidFill>
              </a:rPr>
              <a:t>non-</a:t>
            </a:r>
            <a:r>
              <a:rPr lang="cs-CZ" sz="2200" b="1" dirty="0" err="1">
                <a:solidFill>
                  <a:schemeClr val="bg1"/>
                </a:solidFill>
              </a:rPr>
              <a:t>stationary</a:t>
            </a:r>
            <a:r>
              <a:rPr lang="cs-CZ" sz="2200" b="1" dirty="0">
                <a:solidFill>
                  <a:schemeClr val="bg1"/>
                </a:solidFill>
              </a:rPr>
              <a:t> </a:t>
            </a:r>
            <a:r>
              <a:rPr lang="cs-CZ" sz="2200" b="1" dirty="0" err="1">
                <a:solidFill>
                  <a:schemeClr val="bg1"/>
                </a:solidFill>
              </a:rPr>
              <a:t>fields</a:t>
            </a:r>
            <a:endParaRPr lang="cs-CZ" sz="2200" b="1" dirty="0">
              <a:solidFill>
                <a:schemeClr val="bg1"/>
              </a:solidFill>
            </a:endParaRPr>
          </a:p>
          <a:p>
            <a:endParaRPr lang="cs-CZ" sz="9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4D4D4"/>
                </a:solidFill>
                <a:effectLst/>
              </a:rPr>
              <a:t>'</a:t>
            </a:r>
            <a:r>
              <a:rPr lang="en-US" sz="2200" b="0" i="0" dirty="0" err="1">
                <a:solidFill>
                  <a:srgbClr val="D4D4D4"/>
                </a:solidFill>
                <a:effectLst/>
              </a:rPr>
              <a:t>investment_banners</a:t>
            </a:r>
            <a:r>
              <a:rPr lang="en-US" sz="2200" b="0" i="0" dirty="0">
                <a:solidFill>
                  <a:srgbClr val="D4D4D4"/>
                </a:solidFill>
                <a:effectLst/>
              </a:rPr>
              <a:t>‘</a:t>
            </a:r>
            <a:endParaRPr lang="cs-CZ" sz="2200" b="0" i="0" dirty="0">
              <a:solidFill>
                <a:srgbClr val="D4D4D4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4D4D4"/>
                </a:solidFill>
                <a:effectLst/>
              </a:rPr>
              <a:t>'</a:t>
            </a:r>
            <a:r>
              <a:rPr lang="en-US" sz="2200" b="0" i="0" dirty="0" err="1">
                <a:solidFill>
                  <a:srgbClr val="D4D4D4"/>
                </a:solidFill>
                <a:effectLst/>
              </a:rPr>
              <a:t>economy_index</a:t>
            </a:r>
            <a:r>
              <a:rPr lang="en-US" sz="2200" b="0" i="0" dirty="0">
                <a:solidFill>
                  <a:srgbClr val="D4D4D4"/>
                </a:solidFill>
                <a:effectLst/>
              </a:rPr>
              <a:t>‘</a:t>
            </a:r>
            <a:endParaRPr lang="cs-CZ" sz="2200" b="0" i="0" dirty="0">
              <a:solidFill>
                <a:srgbClr val="D4D4D4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4D4D4"/>
                </a:solidFill>
                <a:effectLst/>
              </a:rPr>
              <a:t>'</a:t>
            </a:r>
            <a:r>
              <a:rPr lang="en-US" sz="2200" b="0" i="0" dirty="0" err="1">
                <a:solidFill>
                  <a:srgbClr val="D4D4D4"/>
                </a:solidFill>
                <a:effectLst/>
              </a:rPr>
              <a:t>weather_index</a:t>
            </a:r>
            <a:r>
              <a:rPr lang="en-US" sz="2200" b="0" i="0" dirty="0">
                <a:solidFill>
                  <a:srgbClr val="D4D4D4"/>
                </a:solidFill>
                <a:effectLst/>
              </a:rPr>
              <a:t>‘</a:t>
            </a:r>
            <a:endParaRPr lang="cs-CZ" sz="2200" b="0" i="0" dirty="0">
              <a:solidFill>
                <a:srgbClr val="D4D4D4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4D4D4"/>
                </a:solidFill>
                <a:effectLst/>
              </a:rPr>
              <a:t>'unemployment‘</a:t>
            </a:r>
            <a:endParaRPr lang="cs-CZ" sz="2200" b="0" i="0" dirty="0">
              <a:solidFill>
                <a:srgbClr val="D4D4D4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4D4D4"/>
                </a:solidFill>
                <a:effectLst/>
              </a:rPr>
              <a:t>'</a:t>
            </a:r>
            <a:r>
              <a:rPr lang="en-US" sz="2200" b="0" i="0" dirty="0" err="1">
                <a:solidFill>
                  <a:srgbClr val="D4D4D4"/>
                </a:solidFill>
                <a:effectLst/>
              </a:rPr>
              <a:t>gdp</a:t>
            </a:r>
            <a:r>
              <a:rPr lang="en-US" sz="2200" b="0" i="0" dirty="0">
                <a:solidFill>
                  <a:srgbClr val="D4D4D4"/>
                </a:solidFill>
                <a:effectLst/>
              </a:rPr>
              <a:t>‘</a:t>
            </a:r>
            <a:endParaRPr lang="cs-CZ" sz="2200" b="0" i="0" dirty="0">
              <a:solidFill>
                <a:srgbClr val="D4D4D4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4D4D4"/>
                </a:solidFill>
                <a:effectLst/>
              </a:rPr>
              <a:t>'confidence‘</a:t>
            </a:r>
            <a:endParaRPr lang="cs-CZ" sz="2200" b="0" i="0" dirty="0">
              <a:solidFill>
                <a:srgbClr val="D4D4D4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4D4D4"/>
                </a:solidFill>
                <a:effectLst/>
              </a:rPr>
              <a:t>'gdp_lag_6‘</a:t>
            </a:r>
            <a:endParaRPr lang="cs-CZ" sz="2200" b="0" i="0" dirty="0">
              <a:solidFill>
                <a:srgbClr val="D4D4D4"/>
              </a:solidFill>
              <a:effectLst/>
            </a:endParaRPr>
          </a:p>
          <a:p>
            <a:endParaRPr lang="cs-CZ" sz="2200" b="0" i="0" dirty="0">
              <a:solidFill>
                <a:srgbClr val="D4D4D4"/>
              </a:solidFill>
              <a:effectLst/>
            </a:endParaRPr>
          </a:p>
          <a:p>
            <a:r>
              <a:rPr lang="cs-CZ" sz="2200" dirty="0">
                <a:solidFill>
                  <a:srgbClr val="D4D4D4"/>
                </a:solidFill>
              </a:rPr>
              <a:t>…</a:t>
            </a:r>
          </a:p>
          <a:p>
            <a:endParaRPr lang="cs-CZ" sz="2200" b="0" i="0" dirty="0">
              <a:solidFill>
                <a:srgbClr val="D4D4D4"/>
              </a:solidFill>
              <a:effectLst/>
            </a:endParaRPr>
          </a:p>
          <a:p>
            <a:pPr algn="ctr"/>
            <a:r>
              <a:rPr lang="cs-CZ" sz="2200" dirty="0" err="1">
                <a:solidFill>
                  <a:schemeClr val="bg1"/>
                </a:solidFill>
              </a:rPr>
              <a:t>Differences</a:t>
            </a:r>
            <a:r>
              <a:rPr lang="cs-CZ" sz="2200" dirty="0">
                <a:solidFill>
                  <a:schemeClr val="bg1"/>
                </a:solidFill>
              </a:rPr>
              <a:t> </a:t>
            </a:r>
            <a:r>
              <a:rPr lang="cs-CZ" sz="2200" dirty="0" err="1">
                <a:solidFill>
                  <a:schemeClr val="bg1"/>
                </a:solidFill>
              </a:rPr>
              <a:t>performed</a:t>
            </a:r>
            <a:r>
              <a:rPr lang="cs-CZ" sz="2200" dirty="0">
                <a:solidFill>
                  <a:schemeClr val="bg1"/>
                </a:solidFill>
              </a:rPr>
              <a:t> to </a:t>
            </a:r>
            <a:r>
              <a:rPr lang="cs-CZ" sz="2200" dirty="0" err="1">
                <a:solidFill>
                  <a:schemeClr val="bg1"/>
                </a:solidFill>
              </a:rPr>
              <a:t>create</a:t>
            </a:r>
            <a:r>
              <a:rPr lang="cs-CZ" sz="2200" dirty="0">
                <a:solidFill>
                  <a:schemeClr val="bg1"/>
                </a:solidFill>
              </a:rPr>
              <a:t> </a:t>
            </a:r>
            <a:r>
              <a:rPr lang="cs-CZ" sz="2200" dirty="0" err="1">
                <a:solidFill>
                  <a:schemeClr val="bg1"/>
                </a:solidFill>
              </a:rPr>
              <a:t>stationary</a:t>
            </a:r>
            <a:r>
              <a:rPr lang="cs-CZ" sz="2200" dirty="0">
                <a:solidFill>
                  <a:schemeClr val="bg1"/>
                </a:solidFill>
              </a:rPr>
              <a:t> </a:t>
            </a:r>
            <a:r>
              <a:rPr lang="cs-CZ" sz="2200" dirty="0" err="1">
                <a:solidFill>
                  <a:schemeClr val="bg1"/>
                </a:solidFill>
              </a:rPr>
              <a:t>fields</a:t>
            </a:r>
            <a:endParaRPr lang="cs-CZ" sz="2200" dirty="0">
              <a:solidFill>
                <a:srgbClr val="D4D4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2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239D379-C809-6458-0501-B9E13C9A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pPr algn="ctr"/>
            <a:r>
              <a:rPr lang="cs-CZ" sz="4000" dirty="0"/>
              <a:t>4. </a:t>
            </a:r>
            <a:r>
              <a:rPr lang="cs-CZ" sz="4000" dirty="0" err="1"/>
              <a:t>Scale</a:t>
            </a:r>
            <a:r>
              <a:rPr lang="cs-CZ" sz="4000" dirty="0"/>
              <a:t> </a:t>
            </a:r>
            <a:r>
              <a:rPr lang="cs-CZ" sz="4000" dirty="0" err="1"/>
              <a:t>of</a:t>
            </a:r>
            <a:r>
              <a:rPr lang="cs-CZ" sz="4000" dirty="0"/>
              <a:t> </a:t>
            </a:r>
            <a:r>
              <a:rPr lang="cs-CZ" sz="4000" dirty="0" err="1"/>
              <a:t>fields</a:t>
            </a:r>
            <a:endParaRPr lang="cs-CZ" sz="40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730396-ED0D-958C-AC46-F4764737E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4912"/>
            <a:ext cx="5023362" cy="4428973"/>
          </a:xfrm>
        </p:spPr>
        <p:txBody>
          <a:bodyPr anchor="ctr">
            <a:noAutofit/>
          </a:bodyPr>
          <a:lstStyle/>
          <a:p>
            <a:r>
              <a:rPr lang="cs-CZ" sz="2200" dirty="0" err="1"/>
              <a:t>Need</a:t>
            </a:r>
            <a:r>
              <a:rPr lang="cs-CZ" sz="2200" dirty="0"/>
              <a:t> to </a:t>
            </a:r>
            <a:r>
              <a:rPr lang="cs-CZ" sz="2200" dirty="0" err="1"/>
              <a:t>normalize</a:t>
            </a:r>
            <a:r>
              <a:rPr lang="cs-CZ" sz="2200" dirty="0"/>
              <a:t> </a:t>
            </a:r>
            <a:r>
              <a:rPr lang="cs-CZ" sz="2200" dirty="0" err="1"/>
              <a:t>values</a:t>
            </a:r>
            <a:r>
              <a:rPr lang="cs-CZ" sz="2200" dirty="0"/>
              <a:t> </a:t>
            </a:r>
            <a:r>
              <a:rPr lang="cs-CZ" sz="2200" dirty="0" err="1"/>
              <a:t>of</a:t>
            </a:r>
            <a:r>
              <a:rPr lang="cs-CZ" sz="2200" dirty="0"/>
              <a:t> </a:t>
            </a:r>
            <a:r>
              <a:rPr lang="cs-CZ" sz="2200" dirty="0" err="1"/>
              <a:t>money</a:t>
            </a:r>
            <a:r>
              <a:rPr lang="cs-CZ" sz="2200" dirty="0"/>
              <a:t>. </a:t>
            </a:r>
            <a:r>
              <a:rPr lang="cs-CZ" sz="2200" dirty="0" err="1"/>
              <a:t>Changed</a:t>
            </a:r>
            <a:r>
              <a:rPr lang="cs-CZ" sz="2200" dirty="0"/>
              <a:t> to </a:t>
            </a:r>
            <a:r>
              <a:rPr lang="cs-CZ" sz="2200" dirty="0" err="1"/>
              <a:t>millions</a:t>
            </a:r>
            <a:r>
              <a:rPr lang="cs-CZ" sz="2200" dirty="0"/>
              <a:t> CZK.</a:t>
            </a:r>
          </a:p>
          <a:p>
            <a:r>
              <a:rPr lang="cs-CZ" sz="2200" dirty="0"/>
              <a:t>Natural </a:t>
            </a:r>
            <a:r>
              <a:rPr lang="cs-CZ" sz="2200" dirty="0" err="1"/>
              <a:t>logarithm</a:t>
            </a:r>
            <a:r>
              <a:rPr lang="cs-CZ" sz="2200" dirty="0"/>
              <a:t> </a:t>
            </a:r>
            <a:r>
              <a:rPr lang="cs-CZ" sz="2200" dirty="0" err="1"/>
              <a:t>for</a:t>
            </a:r>
            <a:r>
              <a:rPr lang="cs-CZ" sz="2200" dirty="0"/>
              <a:t> </a:t>
            </a:r>
            <a:r>
              <a:rPr lang="cs-CZ" sz="2200" dirty="0" err="1"/>
              <a:t>number</a:t>
            </a:r>
            <a:r>
              <a:rPr lang="cs-CZ" sz="2200" dirty="0"/>
              <a:t> </a:t>
            </a:r>
            <a:r>
              <a:rPr lang="cs-CZ" sz="2200" dirty="0" err="1"/>
              <a:t>of</a:t>
            </a:r>
            <a:r>
              <a:rPr lang="cs-CZ" sz="2200" dirty="0"/>
              <a:t> </a:t>
            </a:r>
            <a:r>
              <a:rPr lang="cs-CZ" sz="2200" dirty="0" err="1"/>
              <a:t>turists</a:t>
            </a:r>
            <a:r>
              <a:rPr lang="cs-CZ" sz="2200" dirty="0"/>
              <a:t>.</a:t>
            </a:r>
          </a:p>
          <a:p>
            <a:r>
              <a:rPr lang="cs-CZ" sz="2200" dirty="0" err="1"/>
              <a:t>Summarization</a:t>
            </a:r>
            <a:r>
              <a:rPr lang="cs-CZ" sz="2200" dirty="0"/>
              <a:t> </a:t>
            </a:r>
            <a:r>
              <a:rPr lang="cs-CZ" sz="2200" dirty="0" err="1"/>
              <a:t>of</a:t>
            </a:r>
            <a:r>
              <a:rPr lang="cs-CZ" sz="2200" dirty="0"/>
              <a:t> </a:t>
            </a:r>
            <a:r>
              <a:rPr lang="cs-CZ" sz="2200" dirty="0" err="1"/>
              <a:t>competitors</a:t>
            </a:r>
            <a:r>
              <a:rPr lang="cs-CZ" sz="2200" dirty="0"/>
              <a:t> to </a:t>
            </a:r>
            <a:r>
              <a:rPr lang="cs-CZ" sz="2200" dirty="0" err="1"/>
              <a:t>decrease</a:t>
            </a:r>
            <a:r>
              <a:rPr lang="cs-CZ" sz="2200" dirty="0"/>
              <a:t> volatility.</a:t>
            </a:r>
          </a:p>
          <a:p>
            <a:pPr>
              <a:spcAft>
                <a:spcPts val="1800"/>
              </a:spcAft>
            </a:pPr>
            <a:r>
              <a:rPr lang="cs-CZ" sz="2200" dirty="0" err="1"/>
              <a:t>Differencing</a:t>
            </a:r>
            <a:r>
              <a:rPr lang="cs-CZ" sz="2200" dirty="0"/>
              <a:t> </a:t>
            </a:r>
            <a:r>
              <a:rPr lang="cs-CZ" sz="2200" dirty="0" err="1"/>
              <a:t>of</a:t>
            </a:r>
            <a:r>
              <a:rPr lang="cs-CZ" sz="2200" dirty="0"/>
              <a:t> non-</a:t>
            </a:r>
            <a:r>
              <a:rPr lang="cs-CZ" sz="2200" dirty="0" err="1"/>
              <a:t>stationary</a:t>
            </a:r>
            <a:r>
              <a:rPr lang="cs-CZ" sz="2200" dirty="0"/>
              <a:t> </a:t>
            </a:r>
            <a:r>
              <a:rPr lang="cs-CZ" sz="2200" dirty="0" err="1"/>
              <a:t>fields</a:t>
            </a:r>
            <a:r>
              <a:rPr lang="cs-CZ" sz="2200" dirty="0"/>
              <a:t>.</a:t>
            </a:r>
          </a:p>
          <a:p>
            <a:r>
              <a:rPr lang="cs-CZ" sz="2200" dirty="0" err="1"/>
              <a:t>Why</a:t>
            </a:r>
            <a:r>
              <a:rPr lang="cs-CZ" sz="2200" dirty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cs-CZ" sz="2200" dirty="0"/>
              <a:t>To </a:t>
            </a:r>
            <a:r>
              <a:rPr lang="cs-CZ" sz="2200" dirty="0" err="1"/>
              <a:t>increase</a:t>
            </a:r>
            <a:r>
              <a:rPr lang="cs-CZ" sz="2200" dirty="0"/>
              <a:t> </a:t>
            </a:r>
            <a:r>
              <a:rPr lang="cs-CZ" sz="2200" dirty="0" err="1"/>
              <a:t>prediction</a:t>
            </a:r>
            <a:r>
              <a:rPr lang="cs-CZ" sz="2200" dirty="0"/>
              <a:t> </a:t>
            </a:r>
            <a:r>
              <a:rPr lang="cs-CZ" sz="2200" dirty="0" err="1"/>
              <a:t>power</a:t>
            </a:r>
            <a:r>
              <a:rPr lang="cs-CZ" sz="22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cs-CZ" sz="2200" dirty="0" err="1"/>
              <a:t>Get</a:t>
            </a:r>
            <a:r>
              <a:rPr lang="cs-CZ" sz="2200" dirty="0"/>
              <a:t> </a:t>
            </a:r>
            <a:r>
              <a:rPr lang="cs-CZ" sz="2200" dirty="0" err="1"/>
              <a:t>rig</a:t>
            </a:r>
            <a:r>
              <a:rPr lang="cs-CZ" sz="2200" dirty="0"/>
              <a:t> </a:t>
            </a:r>
            <a:r>
              <a:rPr lang="cs-CZ" sz="2200" dirty="0" err="1"/>
              <a:t>of</a:t>
            </a:r>
            <a:r>
              <a:rPr lang="cs-CZ" sz="2200" dirty="0"/>
              <a:t> </a:t>
            </a:r>
            <a:r>
              <a:rPr lang="cs-CZ" sz="2200" dirty="0" err="1"/>
              <a:t>large</a:t>
            </a:r>
            <a:r>
              <a:rPr lang="cs-CZ" sz="2200" dirty="0"/>
              <a:t> </a:t>
            </a:r>
            <a:r>
              <a:rPr lang="cs-CZ" sz="2200" dirty="0" err="1"/>
              <a:t>scales</a:t>
            </a:r>
            <a:r>
              <a:rPr lang="cs-CZ" sz="2200" dirty="0"/>
              <a:t>.</a:t>
            </a:r>
          </a:p>
        </p:txBody>
      </p:sp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id="{40DFB2D2-4ACE-78C7-1CCF-125F8622A2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730" r="2209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6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D2EF9AF-6606-592A-2FEE-0022B7ACA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21" y="643467"/>
            <a:ext cx="840915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9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6575FC9-267F-A918-2593-FC6EAF04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cs-CZ">
                <a:solidFill>
                  <a:schemeClr val="bg1"/>
                </a:solidFill>
              </a:rPr>
              <a:t>5. Final dataset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735306-B133-FEDA-0FB8-175AB073B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869133"/>
            <a:ext cx="4974771" cy="5183681"/>
          </a:xfrm>
        </p:spPr>
        <p:txBody>
          <a:bodyPr>
            <a:normAutofit/>
          </a:bodyPr>
          <a:lstStyle/>
          <a:p>
            <a:r>
              <a:rPr lang="cs-CZ" sz="2200" b="1" dirty="0">
                <a:solidFill>
                  <a:schemeClr val="bg1"/>
                </a:solidFill>
              </a:rPr>
              <a:t>Target</a:t>
            </a:r>
            <a:r>
              <a:rPr lang="cs-CZ" sz="2200" dirty="0">
                <a:solidFill>
                  <a:schemeClr val="bg1"/>
                </a:solidFill>
              </a:rPr>
              <a:t>: Sales</a:t>
            </a:r>
          </a:p>
          <a:p>
            <a:r>
              <a:rPr lang="cs-CZ" sz="2200" b="1" dirty="0" err="1">
                <a:solidFill>
                  <a:schemeClr val="bg1"/>
                </a:solidFill>
              </a:rPr>
              <a:t>Investment</a:t>
            </a:r>
            <a:r>
              <a:rPr lang="cs-CZ" sz="2200" dirty="0">
                <a:solidFill>
                  <a:schemeClr val="bg1"/>
                </a:solidFill>
              </a:rPr>
              <a:t>: TV, </a:t>
            </a:r>
            <a:r>
              <a:rPr lang="cs-CZ" sz="2200" dirty="0" err="1">
                <a:solidFill>
                  <a:schemeClr val="bg1"/>
                </a:solidFill>
              </a:rPr>
              <a:t>radio</a:t>
            </a:r>
            <a:r>
              <a:rPr lang="cs-CZ" sz="2200" dirty="0">
                <a:solidFill>
                  <a:schemeClr val="bg1"/>
                </a:solidFill>
              </a:rPr>
              <a:t>, </a:t>
            </a:r>
            <a:r>
              <a:rPr lang="cs-CZ" sz="2200" dirty="0" err="1">
                <a:solidFill>
                  <a:schemeClr val="bg1"/>
                </a:solidFill>
              </a:rPr>
              <a:t>press</a:t>
            </a:r>
            <a:r>
              <a:rPr lang="cs-CZ" sz="2200" dirty="0">
                <a:solidFill>
                  <a:schemeClr val="bg1"/>
                </a:solidFill>
              </a:rPr>
              <a:t>, online, </a:t>
            </a:r>
            <a:r>
              <a:rPr lang="cs-CZ" sz="2200" dirty="0" err="1">
                <a:solidFill>
                  <a:schemeClr val="bg1"/>
                </a:solidFill>
              </a:rPr>
              <a:t>banners</a:t>
            </a:r>
            <a:r>
              <a:rPr lang="cs-CZ" sz="2200" dirty="0">
                <a:solidFill>
                  <a:schemeClr val="bg1"/>
                </a:solidFill>
              </a:rPr>
              <a:t> </a:t>
            </a:r>
            <a:r>
              <a:rPr lang="cs-CZ" sz="2200" dirty="0" err="1">
                <a:solidFill>
                  <a:schemeClr val="bg1"/>
                </a:solidFill>
              </a:rPr>
              <a:t>diff</a:t>
            </a:r>
            <a:endParaRPr lang="cs-CZ" sz="2200" dirty="0">
              <a:solidFill>
                <a:schemeClr val="bg1"/>
              </a:solidFill>
            </a:endParaRPr>
          </a:p>
          <a:p>
            <a:r>
              <a:rPr lang="cs-CZ" sz="2200" b="1" dirty="0" err="1">
                <a:solidFill>
                  <a:schemeClr val="bg1"/>
                </a:solidFill>
              </a:rPr>
              <a:t>Our</a:t>
            </a:r>
            <a:r>
              <a:rPr lang="cs-CZ" sz="2200" b="1" dirty="0">
                <a:solidFill>
                  <a:schemeClr val="bg1"/>
                </a:solidFill>
              </a:rPr>
              <a:t> </a:t>
            </a:r>
            <a:r>
              <a:rPr lang="cs-CZ" sz="2200" b="1" dirty="0" err="1">
                <a:solidFill>
                  <a:schemeClr val="bg1"/>
                </a:solidFill>
              </a:rPr>
              <a:t>strong</a:t>
            </a:r>
            <a:r>
              <a:rPr lang="cs-CZ" sz="2200" b="1" dirty="0">
                <a:solidFill>
                  <a:schemeClr val="bg1"/>
                </a:solidFill>
              </a:rPr>
              <a:t> </a:t>
            </a:r>
            <a:r>
              <a:rPr lang="cs-CZ" sz="2200" b="1" dirty="0" err="1">
                <a:solidFill>
                  <a:schemeClr val="bg1"/>
                </a:solidFill>
              </a:rPr>
              <a:t>side</a:t>
            </a:r>
            <a:r>
              <a:rPr lang="cs-CZ" sz="2200" b="1" dirty="0">
                <a:solidFill>
                  <a:schemeClr val="bg1"/>
                </a:solidFill>
              </a:rPr>
              <a:t>:</a:t>
            </a:r>
            <a:r>
              <a:rPr lang="cs-CZ" sz="2200" dirty="0">
                <a:solidFill>
                  <a:schemeClr val="bg1"/>
                </a:solidFill>
              </a:rPr>
              <a:t> </a:t>
            </a:r>
            <a:r>
              <a:rPr lang="cs-CZ" sz="2200" dirty="0" err="1">
                <a:solidFill>
                  <a:schemeClr val="bg1"/>
                </a:solidFill>
              </a:rPr>
              <a:t>brand</a:t>
            </a:r>
            <a:r>
              <a:rPr lang="cs-CZ" sz="2200" dirty="0">
                <a:solidFill>
                  <a:schemeClr val="bg1"/>
                </a:solidFill>
              </a:rPr>
              <a:t> </a:t>
            </a:r>
            <a:r>
              <a:rPr lang="cs-CZ" sz="2200" dirty="0" err="1">
                <a:solidFill>
                  <a:schemeClr val="bg1"/>
                </a:solidFill>
              </a:rPr>
              <a:t>knowledge</a:t>
            </a:r>
            <a:endParaRPr lang="cs-CZ" sz="2200" dirty="0">
              <a:solidFill>
                <a:schemeClr val="bg1"/>
              </a:solidFill>
            </a:endParaRPr>
          </a:p>
          <a:p>
            <a:r>
              <a:rPr lang="cs-CZ" sz="2200" b="1" dirty="0" err="1">
                <a:solidFill>
                  <a:schemeClr val="bg1"/>
                </a:solidFill>
              </a:rPr>
              <a:t>Competitors</a:t>
            </a:r>
            <a:r>
              <a:rPr lang="cs-CZ" sz="2200" dirty="0">
                <a:solidFill>
                  <a:schemeClr val="bg1"/>
                </a:solidFill>
              </a:rPr>
              <a:t>: </a:t>
            </a:r>
            <a:r>
              <a:rPr lang="cs-CZ" sz="2200" dirty="0" err="1">
                <a:solidFill>
                  <a:schemeClr val="bg1"/>
                </a:solidFill>
              </a:rPr>
              <a:t>invest</a:t>
            </a:r>
            <a:r>
              <a:rPr lang="cs-CZ" sz="2200" dirty="0">
                <a:solidFill>
                  <a:schemeClr val="bg1"/>
                </a:solidFill>
              </a:rPr>
              <a:t> </a:t>
            </a:r>
            <a:r>
              <a:rPr lang="cs-CZ" sz="2200" dirty="0" err="1">
                <a:solidFill>
                  <a:schemeClr val="bg1"/>
                </a:solidFill>
              </a:rPr>
              <a:t>all</a:t>
            </a:r>
            <a:r>
              <a:rPr lang="cs-CZ" sz="2200" dirty="0">
                <a:solidFill>
                  <a:schemeClr val="bg1"/>
                </a:solidFill>
              </a:rPr>
              <a:t> </a:t>
            </a:r>
            <a:r>
              <a:rPr lang="cs-CZ" sz="2200" dirty="0" err="1">
                <a:solidFill>
                  <a:schemeClr val="bg1"/>
                </a:solidFill>
              </a:rPr>
              <a:t>competitors</a:t>
            </a:r>
            <a:endParaRPr lang="cs-CZ" sz="2200" dirty="0">
              <a:solidFill>
                <a:schemeClr val="bg1"/>
              </a:solidFill>
            </a:endParaRPr>
          </a:p>
          <a:p>
            <a:r>
              <a:rPr lang="cs-CZ" sz="2200" b="1" dirty="0" err="1">
                <a:solidFill>
                  <a:schemeClr val="bg1"/>
                </a:solidFill>
              </a:rPr>
              <a:t>Expectations</a:t>
            </a:r>
            <a:r>
              <a:rPr lang="cs-CZ" sz="2200" dirty="0">
                <a:solidFill>
                  <a:schemeClr val="bg1"/>
                </a:solidFill>
              </a:rPr>
              <a:t>: </a:t>
            </a:r>
            <a:r>
              <a:rPr lang="cs-CZ" sz="2200" dirty="0" err="1">
                <a:solidFill>
                  <a:schemeClr val="bg1"/>
                </a:solidFill>
              </a:rPr>
              <a:t>precipitation</a:t>
            </a:r>
            <a:r>
              <a:rPr lang="cs-CZ" sz="2200" dirty="0">
                <a:solidFill>
                  <a:schemeClr val="bg1"/>
                </a:solidFill>
              </a:rPr>
              <a:t>, index </a:t>
            </a:r>
            <a:r>
              <a:rPr lang="cs-CZ" sz="2200" dirty="0" err="1">
                <a:solidFill>
                  <a:schemeClr val="bg1"/>
                </a:solidFill>
              </a:rPr>
              <a:t>weather</a:t>
            </a:r>
            <a:r>
              <a:rPr lang="cs-CZ" sz="2200" dirty="0">
                <a:solidFill>
                  <a:schemeClr val="bg1"/>
                </a:solidFill>
              </a:rPr>
              <a:t> index </a:t>
            </a:r>
            <a:r>
              <a:rPr lang="cs-CZ" sz="2200" dirty="0" err="1">
                <a:solidFill>
                  <a:schemeClr val="bg1"/>
                </a:solidFill>
              </a:rPr>
              <a:t>diff</a:t>
            </a:r>
            <a:endParaRPr lang="cs-CZ" sz="2200" dirty="0">
              <a:solidFill>
                <a:schemeClr val="bg1"/>
              </a:solidFill>
            </a:endParaRPr>
          </a:p>
          <a:p>
            <a:r>
              <a:rPr lang="cs-CZ" sz="2200" b="1" dirty="0" err="1">
                <a:solidFill>
                  <a:schemeClr val="bg1"/>
                </a:solidFill>
              </a:rPr>
              <a:t>Special</a:t>
            </a:r>
            <a:r>
              <a:rPr lang="cs-CZ" sz="2200" b="1" dirty="0">
                <a:solidFill>
                  <a:schemeClr val="bg1"/>
                </a:solidFill>
              </a:rPr>
              <a:t> </a:t>
            </a:r>
            <a:r>
              <a:rPr lang="cs-CZ" sz="2200" b="1" dirty="0" err="1">
                <a:solidFill>
                  <a:schemeClr val="bg1"/>
                </a:solidFill>
              </a:rPr>
              <a:t>occasions</a:t>
            </a:r>
            <a:r>
              <a:rPr lang="cs-CZ" sz="2200" b="1" dirty="0">
                <a:solidFill>
                  <a:schemeClr val="bg1"/>
                </a:solidFill>
              </a:rPr>
              <a:t>: </a:t>
            </a:r>
            <a:r>
              <a:rPr lang="cs-CZ" sz="2200" dirty="0" err="1">
                <a:solidFill>
                  <a:schemeClr val="bg1"/>
                </a:solidFill>
              </a:rPr>
              <a:t>holidays</a:t>
            </a:r>
            <a:r>
              <a:rPr lang="cs-CZ" sz="2200" dirty="0">
                <a:solidFill>
                  <a:schemeClr val="bg1"/>
                </a:solidFill>
              </a:rPr>
              <a:t>, </a:t>
            </a:r>
            <a:r>
              <a:rPr lang="cs-CZ" sz="2200" dirty="0" err="1">
                <a:solidFill>
                  <a:schemeClr val="bg1"/>
                </a:solidFill>
              </a:rPr>
              <a:t>christmas</a:t>
            </a:r>
            <a:endParaRPr lang="cs-CZ" sz="2200" dirty="0">
              <a:solidFill>
                <a:schemeClr val="bg1"/>
              </a:solidFill>
            </a:endParaRPr>
          </a:p>
          <a:p>
            <a:r>
              <a:rPr lang="cs-CZ" sz="2200" b="1" dirty="0" err="1">
                <a:solidFill>
                  <a:schemeClr val="bg1"/>
                </a:solidFill>
              </a:rPr>
              <a:t>Macro</a:t>
            </a:r>
            <a:r>
              <a:rPr lang="cs-CZ" sz="2200" b="1" dirty="0">
                <a:solidFill>
                  <a:schemeClr val="bg1"/>
                </a:solidFill>
              </a:rPr>
              <a:t> </a:t>
            </a:r>
            <a:r>
              <a:rPr lang="cs-CZ" sz="2200" b="1" dirty="0" err="1">
                <a:solidFill>
                  <a:schemeClr val="bg1"/>
                </a:solidFill>
              </a:rPr>
              <a:t>economy</a:t>
            </a:r>
            <a:r>
              <a:rPr lang="cs-CZ" sz="2200" dirty="0">
                <a:solidFill>
                  <a:schemeClr val="bg1"/>
                </a:solidFill>
              </a:rPr>
              <a:t>: </a:t>
            </a:r>
            <a:r>
              <a:rPr lang="cs-CZ" sz="2200" strike="sngStrike" dirty="0">
                <a:solidFill>
                  <a:schemeClr val="bg1"/>
                </a:solidFill>
              </a:rPr>
              <a:t>GDP</a:t>
            </a:r>
            <a:r>
              <a:rPr lang="cs-CZ" sz="2200" dirty="0">
                <a:solidFill>
                  <a:schemeClr val="bg1"/>
                </a:solidFill>
              </a:rPr>
              <a:t>, GDP 6 </a:t>
            </a:r>
            <a:r>
              <a:rPr lang="cs-CZ" sz="2200" dirty="0" err="1">
                <a:solidFill>
                  <a:schemeClr val="bg1"/>
                </a:solidFill>
              </a:rPr>
              <a:t>lag</a:t>
            </a:r>
            <a:r>
              <a:rPr lang="cs-CZ" sz="2200" dirty="0">
                <a:solidFill>
                  <a:schemeClr val="bg1"/>
                </a:solidFill>
              </a:rPr>
              <a:t>, </a:t>
            </a:r>
            <a:r>
              <a:rPr lang="cs-CZ" sz="2200" dirty="0" err="1">
                <a:solidFill>
                  <a:schemeClr val="bg1"/>
                </a:solidFill>
              </a:rPr>
              <a:t>Unemployment</a:t>
            </a:r>
            <a:r>
              <a:rPr lang="cs-CZ" sz="2200" dirty="0">
                <a:solidFill>
                  <a:schemeClr val="bg1"/>
                </a:solidFill>
              </a:rPr>
              <a:t> </a:t>
            </a:r>
            <a:r>
              <a:rPr lang="cs-CZ" sz="2200" dirty="0" err="1">
                <a:solidFill>
                  <a:schemeClr val="bg1"/>
                </a:solidFill>
              </a:rPr>
              <a:t>diff</a:t>
            </a:r>
            <a:endParaRPr lang="cs-CZ" sz="2200" dirty="0">
              <a:solidFill>
                <a:schemeClr val="bg1"/>
              </a:solidFill>
            </a:endParaRPr>
          </a:p>
          <a:p>
            <a:r>
              <a:rPr lang="cs-CZ" sz="2200" b="1" dirty="0" err="1">
                <a:solidFill>
                  <a:schemeClr val="bg1"/>
                </a:solidFill>
              </a:rPr>
              <a:t>People</a:t>
            </a:r>
            <a:r>
              <a:rPr lang="cs-CZ" sz="2200" dirty="0">
                <a:solidFill>
                  <a:schemeClr val="bg1"/>
                </a:solidFill>
              </a:rPr>
              <a:t>: </a:t>
            </a:r>
            <a:r>
              <a:rPr lang="cs-CZ" sz="2200" dirty="0" err="1">
                <a:solidFill>
                  <a:schemeClr val="bg1"/>
                </a:solidFill>
              </a:rPr>
              <a:t>economy</a:t>
            </a:r>
            <a:r>
              <a:rPr lang="cs-CZ" sz="2200" dirty="0">
                <a:solidFill>
                  <a:schemeClr val="bg1"/>
                </a:solidFill>
              </a:rPr>
              <a:t> index </a:t>
            </a:r>
            <a:r>
              <a:rPr lang="cs-CZ" sz="2200" dirty="0" err="1">
                <a:solidFill>
                  <a:schemeClr val="bg1"/>
                </a:solidFill>
              </a:rPr>
              <a:t>diff</a:t>
            </a:r>
            <a:r>
              <a:rPr lang="cs-CZ" sz="2200" dirty="0">
                <a:solidFill>
                  <a:schemeClr val="bg1"/>
                </a:solidFill>
              </a:rPr>
              <a:t>, </a:t>
            </a:r>
            <a:r>
              <a:rPr lang="cs-CZ" sz="2200" dirty="0" err="1">
                <a:solidFill>
                  <a:schemeClr val="bg1"/>
                </a:solidFill>
              </a:rPr>
              <a:t>tourists</a:t>
            </a:r>
            <a:r>
              <a:rPr lang="cs-CZ" sz="2200" dirty="0">
                <a:solidFill>
                  <a:schemeClr val="bg1"/>
                </a:solidFill>
              </a:rPr>
              <a:t>, </a:t>
            </a:r>
            <a:r>
              <a:rPr lang="cs-CZ" sz="2200" dirty="0" err="1">
                <a:solidFill>
                  <a:schemeClr val="bg1"/>
                </a:solidFill>
              </a:rPr>
              <a:t>confidence</a:t>
            </a:r>
            <a:r>
              <a:rPr lang="cs-CZ" sz="2200" dirty="0">
                <a:solidFill>
                  <a:schemeClr val="bg1"/>
                </a:solidFill>
              </a:rPr>
              <a:t> </a:t>
            </a:r>
            <a:r>
              <a:rPr lang="cs-CZ" sz="2200" dirty="0" err="1">
                <a:solidFill>
                  <a:schemeClr val="bg1"/>
                </a:solidFill>
              </a:rPr>
              <a:t>diff</a:t>
            </a:r>
            <a:endParaRPr lang="cs-CZ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7481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796</Words>
  <Application>Microsoft Office PowerPoint</Application>
  <PresentationFormat>Širokoúhlá obrazovka</PresentationFormat>
  <Paragraphs>145</Paragraphs>
  <Slides>17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Consolas</vt:lpstr>
      <vt:lpstr>Wingdings</vt:lpstr>
      <vt:lpstr>Motiv Office</vt:lpstr>
      <vt:lpstr>Case study: Time series of sales and investments</vt:lpstr>
      <vt:lpstr>1. Visualizations</vt:lpstr>
      <vt:lpstr>Prezentace aplikace PowerPoint</vt:lpstr>
      <vt:lpstr>2. Join data</vt:lpstr>
      <vt:lpstr>3. Preselection of variables</vt:lpstr>
      <vt:lpstr>Prezentace aplikace PowerPoint</vt:lpstr>
      <vt:lpstr>4. Scale of fields</vt:lpstr>
      <vt:lpstr>Prezentace aplikace PowerPoint</vt:lpstr>
      <vt:lpstr>5. Final dataset</vt:lpstr>
      <vt:lpstr>6. How to determine impact of investments</vt:lpstr>
      <vt:lpstr>7+8. Impact of marketing activities</vt:lpstr>
      <vt:lpstr>9. Additional steps</vt:lpstr>
      <vt:lpstr>10 Client presentation</vt:lpstr>
      <vt:lpstr>Analysis of investments into marketing</vt:lpstr>
      <vt:lpstr>Prezentace aplikace PowerPoint</vt:lpstr>
      <vt:lpstr>11. Compare contribution</vt:lpstr>
      <vt:lpstr>12. Optimal marketing mix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Vojtěch Vávra</dc:creator>
  <cp:lastModifiedBy>Vojtěch Vávra</cp:lastModifiedBy>
  <cp:revision>65</cp:revision>
  <dcterms:created xsi:type="dcterms:W3CDTF">2024-05-08T12:08:37Z</dcterms:created>
  <dcterms:modified xsi:type="dcterms:W3CDTF">2024-06-17T14:59:52Z</dcterms:modified>
</cp:coreProperties>
</file>