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sldIdLst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2" r:id="rId15"/>
    <p:sldId id="333" r:id="rId16"/>
    <p:sldId id="336" r:id="rId17"/>
    <p:sldId id="337" r:id="rId18"/>
    <p:sldId id="330" r:id="rId19"/>
    <p:sldId id="33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868761" cy="5222117"/>
          </a:xfrm>
        </p:spPr>
        <p:txBody>
          <a:bodyPr anchor="ctr">
            <a:normAutofit/>
          </a:bodyPr>
          <a:lstStyle/>
          <a:p>
            <a:r>
              <a:rPr lang="ru-RU" dirty="0" err="1"/>
              <a:t>Викона</a:t>
            </a:r>
            <a:r>
              <a:rPr lang="uk-UA" dirty="0" err="1"/>
              <a:t>ли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студент </a:t>
            </a:r>
            <a:r>
              <a:rPr lang="ru-RU" dirty="0" err="1"/>
              <a:t>групи</a:t>
            </a:r>
            <a:r>
              <a:rPr lang="ru-RU" dirty="0"/>
              <a:t> КМ-11 </a:t>
            </a:r>
            <a:r>
              <a:rPr lang="en-US" dirty="0"/>
              <a:t> </a:t>
            </a:r>
            <a:r>
              <a:rPr lang="ru-RU" dirty="0" err="1"/>
              <a:t>Кракович</a:t>
            </a:r>
            <a:r>
              <a:rPr lang="ru-RU" dirty="0"/>
              <a:t> Борислав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студент </a:t>
            </a:r>
            <a:r>
              <a:rPr lang="ru-RU" dirty="0" err="1"/>
              <a:t>групи</a:t>
            </a:r>
            <a:r>
              <a:rPr lang="ru-RU" dirty="0"/>
              <a:t> КМ-12 </a:t>
            </a:r>
            <a:r>
              <a:rPr lang="ru-RU" dirty="0" err="1"/>
              <a:t>Вавровський</a:t>
            </a:r>
            <a:r>
              <a:rPr lang="ru-RU" dirty="0"/>
              <a:t> </a:t>
            </a:r>
            <a:r>
              <a:rPr lang="ru-RU" dirty="0" err="1"/>
              <a:t>Віктор</a:t>
            </a:r>
            <a:endParaRPr lang="ru-RU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80557-8679-9043-77DA-38C230F04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398428" cy="5222117"/>
          </a:xfrm>
        </p:spPr>
        <p:txBody>
          <a:bodyPr anchor="ctr">
            <a:normAutofit/>
          </a:bodyPr>
          <a:lstStyle/>
          <a:p>
            <a:pPr algn="r"/>
            <a:r>
              <a:rPr lang="ru-RU" sz="4000" dirty="0"/>
              <a:t>3 ЕТАП ПРОЄКТУ</a:t>
            </a:r>
            <a:br>
              <a:rPr lang="ru-RU" sz="4000" dirty="0"/>
            </a:br>
            <a:r>
              <a:rPr lang="ru-RU" sz="5400" dirty="0"/>
              <a:t>Побудова оптимального </a:t>
            </a:r>
            <a:r>
              <a:rPr lang="ru-RU" sz="5400" dirty="0" err="1"/>
              <a:t>туристичного</a:t>
            </a:r>
            <a:r>
              <a:rPr lang="ru-RU" sz="5400" dirty="0"/>
              <a:t> маршруту У М.КИЄВІ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1831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01" name="Title 1">
            <a:extLst>
              <a:ext uri="{FF2B5EF4-FFF2-40B4-BE49-F238E27FC236}">
                <a16:creationId xmlns:a16="http://schemas.microsoft.com/office/drawing/2014/main" id="{E6241939-2D95-3F68-BF48-224976BB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170" y="0"/>
            <a:ext cx="5424883" cy="1474330"/>
          </a:xfrm>
        </p:spPr>
        <p:txBody>
          <a:bodyPr>
            <a:normAutofit/>
          </a:bodyPr>
          <a:lstStyle/>
          <a:p>
            <a:r>
              <a:rPr lang="uk-UA" dirty="0"/>
              <a:t>РЕЗУЛЬТАТИ</a:t>
            </a:r>
            <a:r>
              <a:rPr lang="en-US" dirty="0"/>
              <a:t>:</a:t>
            </a:r>
          </a:p>
        </p:txBody>
      </p:sp>
      <p:sp>
        <p:nvSpPr>
          <p:cNvPr id="302" name="Content Placeholder 2">
            <a:extLst>
              <a:ext uri="{FF2B5EF4-FFF2-40B4-BE49-F238E27FC236}">
                <a16:creationId xmlns:a16="http://schemas.microsoft.com/office/drawing/2014/main" id="{1402BF98-9FE6-E357-66C6-FF1F2360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9034" y="1292020"/>
            <a:ext cx="4433561" cy="52091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Загальний час</a:t>
            </a:r>
            <a:r>
              <a:rPr lang="en-US" sz="2000" dirty="0">
                <a:latin typeface="+mj-lt"/>
              </a:rPr>
              <a:t>:</a:t>
            </a:r>
            <a:r>
              <a:rPr lang="uk-UA" sz="2000" dirty="0">
                <a:latin typeface="+mj-lt"/>
              </a:rPr>
              <a:t> 2</a:t>
            </a:r>
            <a:r>
              <a:rPr lang="en-US" sz="2000" dirty="0">
                <a:latin typeface="+mj-lt"/>
              </a:rPr>
              <a:t>96,9 </a:t>
            </a:r>
            <a:r>
              <a:rPr lang="uk-UA" sz="2000" dirty="0">
                <a:latin typeface="+mj-lt"/>
              </a:rPr>
              <a:t>хв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Кількість балів</a:t>
            </a:r>
            <a:r>
              <a:rPr lang="en-US" sz="2000" dirty="0">
                <a:latin typeface="+mj-lt"/>
              </a:rPr>
              <a:t>:</a:t>
            </a:r>
            <a:r>
              <a:rPr lang="uk-UA" sz="2000" dirty="0">
                <a:latin typeface="+mj-lt"/>
              </a:rPr>
              <a:t> 201*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Відстань</a:t>
            </a:r>
            <a:r>
              <a:rPr lang="en-US" sz="2000" dirty="0">
                <a:latin typeface="+mj-lt"/>
              </a:rPr>
              <a:t>: </a:t>
            </a:r>
            <a:r>
              <a:rPr lang="uk-UA" sz="2000" dirty="0">
                <a:latin typeface="+mj-lt"/>
              </a:rPr>
              <a:t>1</a:t>
            </a:r>
            <a:r>
              <a:rPr lang="en-US" sz="2000" dirty="0">
                <a:latin typeface="+mj-lt"/>
              </a:rPr>
              <a:t>1</a:t>
            </a:r>
            <a:r>
              <a:rPr lang="uk-UA" sz="2000" dirty="0">
                <a:latin typeface="+mj-lt"/>
              </a:rPr>
              <a:t>.9 км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* За умови відвідування Національної опери України</a:t>
            </a:r>
            <a:endParaRPr lang="ru-RU" sz="2000" dirty="0">
              <a:latin typeface="+mj-lt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56D62B0-B2B5-3A0B-0243-88C4E178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73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2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2F2CE64-F7CA-A61D-B2B9-1FA3962A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698" y="4801"/>
            <a:ext cx="7434070" cy="1474330"/>
          </a:xfrm>
        </p:spPr>
        <p:txBody>
          <a:bodyPr>
            <a:normAutofit/>
          </a:bodyPr>
          <a:lstStyle/>
          <a:p>
            <a:r>
              <a:rPr lang="uk-UA" dirty="0"/>
              <a:t>ПРИКЛАД 2 РОБОТИ ПРОГРАМИ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805A4C0-3752-8305-0DB0-8DAED4D1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0563" y="1294420"/>
            <a:ext cx="8241437" cy="57482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Вхідні дані</a:t>
            </a:r>
            <a:r>
              <a:rPr lang="en-US" sz="2000" dirty="0">
                <a:latin typeface="+mj-lt"/>
              </a:rPr>
              <a:t>:</a:t>
            </a:r>
            <a:endParaRPr lang="uk-UA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Обмеження по часу</a:t>
            </a:r>
            <a:r>
              <a:rPr lang="en-US" sz="2000" dirty="0">
                <a:latin typeface="+mj-lt"/>
              </a:rPr>
              <a:t>: </a:t>
            </a:r>
            <a:r>
              <a:rPr lang="uk-UA" sz="2000" dirty="0">
                <a:latin typeface="+mj-lt"/>
              </a:rPr>
              <a:t>80</a:t>
            </a:r>
            <a:r>
              <a:rPr lang="en-US" sz="2000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хв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Стартова точка</a:t>
            </a:r>
            <a:r>
              <a:rPr lang="en-US" sz="2000" dirty="0">
                <a:latin typeface="+mj-lt"/>
              </a:rPr>
              <a:t>: </a:t>
            </a:r>
            <a:r>
              <a:rPr lang="uk-UA" sz="2000" dirty="0">
                <a:latin typeface="+mj-lt"/>
              </a:rPr>
              <a:t>Контрактова площа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Список точок, біля яких ми хочемо зупинитися</a:t>
            </a:r>
            <a:r>
              <a:rPr lang="en-US" sz="2000" dirty="0">
                <a:latin typeface="+mj-lt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Поштова площа, Контрактова площа, Пейзажна алея, Андріївська церква, Андріївський узвіз, </a:t>
            </a:r>
            <a:r>
              <a:rPr lang="ru-RU" sz="2000" dirty="0">
                <a:latin typeface="+mj-lt"/>
              </a:rPr>
              <a:t>Міст </a:t>
            </a:r>
            <a:r>
              <a:rPr lang="ru-RU" sz="2000" dirty="0" err="1">
                <a:latin typeface="+mj-lt"/>
              </a:rPr>
              <a:t>між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Володимирською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гіркою</a:t>
            </a:r>
            <a:r>
              <a:rPr lang="ru-RU" sz="2000" dirty="0">
                <a:latin typeface="+mj-lt"/>
              </a:rPr>
              <a:t> та Аркою </a:t>
            </a:r>
            <a:r>
              <a:rPr lang="ru-RU" sz="2000" dirty="0" err="1">
                <a:latin typeface="+mj-lt"/>
              </a:rPr>
              <a:t>Свободи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українського</a:t>
            </a:r>
            <a:r>
              <a:rPr lang="ru-RU" sz="2000" dirty="0">
                <a:latin typeface="+mj-lt"/>
              </a:rPr>
              <a:t> народу(Аркою </a:t>
            </a:r>
            <a:r>
              <a:rPr lang="ru-RU" sz="2000" dirty="0" err="1">
                <a:latin typeface="+mj-lt"/>
              </a:rPr>
              <a:t>Дружби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народів</a:t>
            </a:r>
            <a:r>
              <a:rPr lang="ru-RU" sz="2000" dirty="0">
                <a:latin typeface="+mj-lt"/>
              </a:rPr>
              <a:t>)</a:t>
            </a:r>
            <a:r>
              <a:rPr lang="en-US" sz="2000" dirty="0">
                <a:latin typeface="+mj-lt"/>
              </a:rPr>
              <a:t>, </a:t>
            </a:r>
            <a:r>
              <a:rPr lang="ru-RU" sz="2000" dirty="0" err="1">
                <a:latin typeface="+mj-lt"/>
              </a:rPr>
              <a:t>Володимирський</a:t>
            </a:r>
            <a:r>
              <a:rPr lang="ru-RU" sz="2000" dirty="0">
                <a:latin typeface="+mj-lt"/>
              </a:rPr>
              <a:t> собор</a:t>
            </a:r>
            <a:r>
              <a:rPr lang="en-US" sz="2000" dirty="0">
                <a:latin typeface="+mj-lt"/>
              </a:rPr>
              <a:t>,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Софійський</a:t>
            </a:r>
            <a:r>
              <a:rPr lang="ru-RU" sz="2000" dirty="0">
                <a:latin typeface="+mj-lt"/>
              </a:rPr>
              <a:t> собор</a:t>
            </a:r>
            <a:r>
              <a:rPr lang="en-US" sz="2000" dirty="0">
                <a:latin typeface="+mj-lt"/>
              </a:rPr>
              <a:t>, </a:t>
            </a:r>
            <a:r>
              <a:rPr lang="ru-RU" sz="2000" dirty="0" err="1">
                <a:latin typeface="+mj-lt"/>
              </a:rPr>
              <a:t>Михайлівський</a:t>
            </a:r>
            <a:r>
              <a:rPr lang="ru-RU" sz="2000" dirty="0">
                <a:latin typeface="+mj-lt"/>
              </a:rPr>
              <a:t> золотоверхий собор</a:t>
            </a:r>
            <a:r>
              <a:rPr lang="en-US" sz="2000" dirty="0">
                <a:latin typeface="+mj-lt"/>
              </a:rPr>
              <a:t>.</a:t>
            </a:r>
            <a:endParaRPr lang="ru-RU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+mj-lt"/>
              </a:rPr>
              <a:t>Список </a:t>
            </a:r>
            <a:r>
              <a:rPr lang="ru-RU" sz="2000" dirty="0" err="1">
                <a:latin typeface="+mj-lt"/>
              </a:rPr>
              <a:t>точок</a:t>
            </a:r>
            <a:r>
              <a:rPr lang="ru-RU" sz="2000" dirty="0">
                <a:latin typeface="+mj-lt"/>
              </a:rPr>
              <a:t>, </a:t>
            </a:r>
            <a:r>
              <a:rPr lang="ru-RU" sz="2000" dirty="0" err="1">
                <a:latin typeface="+mj-lt"/>
              </a:rPr>
              <a:t>який</a:t>
            </a:r>
            <a:r>
              <a:rPr lang="ru-RU" sz="2000" dirty="0">
                <a:latin typeface="+mj-lt"/>
              </a:rPr>
              <a:t> ми </a:t>
            </a:r>
            <a:r>
              <a:rPr lang="ru-RU" sz="2000" dirty="0" err="1">
                <a:latin typeface="+mj-lt"/>
              </a:rPr>
              <a:t>хочемо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відвідати</a:t>
            </a:r>
            <a:r>
              <a:rPr lang="en-US" sz="2000" dirty="0">
                <a:latin typeface="+mj-lt"/>
              </a:rPr>
              <a:t>:</a:t>
            </a:r>
            <a:endParaRPr lang="uk-UA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Немає</a:t>
            </a:r>
            <a:endParaRPr lang="ru-RU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1314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01" name="Title 1">
            <a:extLst>
              <a:ext uri="{FF2B5EF4-FFF2-40B4-BE49-F238E27FC236}">
                <a16:creationId xmlns:a16="http://schemas.microsoft.com/office/drawing/2014/main" id="{E6241939-2D95-3F68-BF48-224976BB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389" y="0"/>
            <a:ext cx="5424883" cy="1474330"/>
          </a:xfrm>
        </p:spPr>
        <p:txBody>
          <a:bodyPr>
            <a:normAutofit/>
          </a:bodyPr>
          <a:lstStyle/>
          <a:p>
            <a:r>
              <a:rPr lang="uk-UA" dirty="0"/>
              <a:t>РЕЗУЛЬТАТИ</a:t>
            </a:r>
            <a:r>
              <a:rPr lang="en-US" dirty="0"/>
              <a:t>:</a:t>
            </a:r>
          </a:p>
        </p:txBody>
      </p:sp>
      <p:sp>
        <p:nvSpPr>
          <p:cNvPr id="302" name="Content Placeholder 2">
            <a:extLst>
              <a:ext uri="{FF2B5EF4-FFF2-40B4-BE49-F238E27FC236}">
                <a16:creationId xmlns:a16="http://schemas.microsoft.com/office/drawing/2014/main" id="{1402BF98-9FE6-E357-66C6-FF1F2360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990" y="1294420"/>
            <a:ext cx="5312229" cy="57482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Загальний час</a:t>
            </a:r>
            <a:r>
              <a:rPr lang="en-US" sz="2000" dirty="0">
                <a:latin typeface="+mj-lt"/>
              </a:rPr>
              <a:t>:</a:t>
            </a:r>
            <a:r>
              <a:rPr lang="uk-UA" sz="2000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77</a:t>
            </a:r>
            <a:r>
              <a:rPr lang="uk-UA" sz="2000" dirty="0">
                <a:latin typeface="+mj-lt"/>
              </a:rPr>
              <a:t> хв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Кількість балів</a:t>
            </a:r>
            <a:r>
              <a:rPr lang="en-US" sz="2000" dirty="0">
                <a:latin typeface="+mj-lt"/>
              </a:rPr>
              <a:t>:</a:t>
            </a:r>
            <a:r>
              <a:rPr lang="uk-UA" sz="2000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64</a:t>
            </a:r>
            <a:r>
              <a:rPr lang="uk-UA" sz="2000" dirty="0">
                <a:latin typeface="+mj-lt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Відстань</a:t>
            </a:r>
            <a:r>
              <a:rPr lang="en-US" sz="2000" dirty="0">
                <a:latin typeface="+mj-lt"/>
              </a:rPr>
              <a:t>: 3</a:t>
            </a:r>
            <a:r>
              <a:rPr lang="uk-UA" sz="2000" dirty="0">
                <a:latin typeface="+mj-lt"/>
              </a:rPr>
              <a:t>.</a:t>
            </a:r>
            <a:r>
              <a:rPr lang="en-US" sz="2000" dirty="0">
                <a:latin typeface="+mj-lt"/>
              </a:rPr>
              <a:t>8</a:t>
            </a:r>
            <a:r>
              <a:rPr lang="uk-UA" sz="2000" dirty="0">
                <a:latin typeface="+mj-lt"/>
              </a:rPr>
              <a:t> км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8E7FBD-786B-6FE9-B14E-9EEB30071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69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22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2F2CE64-F7CA-A61D-B2B9-1FA3962A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698" y="4801"/>
            <a:ext cx="7434070" cy="1474330"/>
          </a:xfrm>
        </p:spPr>
        <p:txBody>
          <a:bodyPr>
            <a:normAutofit/>
          </a:bodyPr>
          <a:lstStyle/>
          <a:p>
            <a:r>
              <a:rPr lang="uk-UA" dirty="0"/>
              <a:t>ПРИКЛАД </a:t>
            </a:r>
            <a:r>
              <a:rPr lang="en-US" dirty="0"/>
              <a:t>3</a:t>
            </a:r>
            <a:r>
              <a:rPr lang="uk-UA" dirty="0"/>
              <a:t> РОБОТИ ПРОГРАМИ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805A4C0-3752-8305-0DB0-8DAED4D1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0563" y="1294420"/>
            <a:ext cx="8241437" cy="57482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Вхідні дані</a:t>
            </a:r>
            <a:r>
              <a:rPr lang="en-US" sz="2000" dirty="0">
                <a:latin typeface="+mj-lt"/>
              </a:rPr>
              <a:t>:</a:t>
            </a:r>
            <a:endParaRPr lang="uk-UA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Обмеження по часу</a:t>
            </a:r>
            <a:r>
              <a:rPr lang="en-US" sz="2000" dirty="0">
                <a:latin typeface="+mj-lt"/>
              </a:rPr>
              <a:t>: 2</a:t>
            </a:r>
            <a:r>
              <a:rPr lang="uk-UA" sz="2000" dirty="0">
                <a:latin typeface="+mj-lt"/>
              </a:rPr>
              <a:t>50</a:t>
            </a:r>
            <a:r>
              <a:rPr lang="en-US" sz="2000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хв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Стартова точка</a:t>
            </a:r>
            <a:r>
              <a:rPr lang="en-US" sz="2000" dirty="0">
                <a:latin typeface="+mj-lt"/>
              </a:rPr>
              <a:t>: Kyiv Food Market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Список точок, біля яких ми хочемо зупинитися</a:t>
            </a:r>
            <a:r>
              <a:rPr lang="en-US" sz="2000" dirty="0">
                <a:latin typeface="+mj-lt"/>
              </a:rPr>
              <a:t>:</a:t>
            </a:r>
            <a:endParaRPr lang="uk-UA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+mj-lt"/>
              </a:rPr>
              <a:t>Міст </a:t>
            </a:r>
            <a:r>
              <a:rPr lang="ru-RU" sz="2000" dirty="0" err="1">
                <a:latin typeface="+mj-lt"/>
              </a:rPr>
              <a:t>між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Володимирською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гіркою</a:t>
            </a:r>
            <a:r>
              <a:rPr lang="ru-RU" sz="2000" dirty="0">
                <a:latin typeface="+mj-lt"/>
              </a:rPr>
              <a:t> та Аркою </a:t>
            </a:r>
            <a:r>
              <a:rPr lang="ru-RU" sz="2000" dirty="0" err="1">
                <a:latin typeface="+mj-lt"/>
              </a:rPr>
              <a:t>Свободи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українського</a:t>
            </a:r>
            <a:r>
              <a:rPr lang="ru-RU" sz="2000" dirty="0">
                <a:latin typeface="+mj-lt"/>
              </a:rPr>
              <a:t> народу(Аркою </a:t>
            </a:r>
            <a:r>
              <a:rPr lang="ru-RU" sz="2000" dirty="0" err="1">
                <a:latin typeface="+mj-lt"/>
              </a:rPr>
              <a:t>Дружби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народів</a:t>
            </a:r>
            <a:r>
              <a:rPr lang="ru-RU" sz="2000" dirty="0">
                <a:latin typeface="+mj-lt"/>
              </a:rPr>
              <a:t>), Хрещатик, Майдан </a:t>
            </a:r>
            <a:r>
              <a:rPr lang="ru-RU" sz="2000" dirty="0" err="1">
                <a:latin typeface="+mj-lt"/>
              </a:rPr>
              <a:t>Незалежності</a:t>
            </a:r>
            <a:r>
              <a:rPr lang="ru-RU" sz="2000" dirty="0">
                <a:latin typeface="+mj-lt"/>
              </a:rPr>
              <a:t>, </a:t>
            </a:r>
            <a:r>
              <a:rPr lang="ru-RU" sz="2000" dirty="0" err="1">
                <a:latin typeface="+mj-lt"/>
              </a:rPr>
              <a:t>Золоті</a:t>
            </a:r>
            <a:r>
              <a:rPr lang="ru-RU" sz="2000" dirty="0">
                <a:latin typeface="+mj-lt"/>
              </a:rPr>
              <a:t> ворота, </a:t>
            </a:r>
            <a:r>
              <a:rPr lang="ru-RU" sz="2000" dirty="0" err="1">
                <a:latin typeface="+mj-lt"/>
              </a:rPr>
              <a:t>Софійський</a:t>
            </a:r>
            <a:r>
              <a:rPr lang="ru-RU" sz="2000" dirty="0">
                <a:latin typeface="+mj-lt"/>
              </a:rPr>
              <a:t> собор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+mj-lt"/>
              </a:rPr>
              <a:t>Список </a:t>
            </a:r>
            <a:r>
              <a:rPr lang="ru-RU" sz="2000" dirty="0" err="1">
                <a:latin typeface="+mj-lt"/>
              </a:rPr>
              <a:t>точок</a:t>
            </a:r>
            <a:r>
              <a:rPr lang="ru-RU" sz="2000" dirty="0">
                <a:latin typeface="+mj-lt"/>
              </a:rPr>
              <a:t>, </a:t>
            </a:r>
            <a:r>
              <a:rPr lang="ru-RU" sz="2000" dirty="0" err="1">
                <a:latin typeface="+mj-lt"/>
              </a:rPr>
              <a:t>який</a:t>
            </a:r>
            <a:r>
              <a:rPr lang="ru-RU" sz="2000" dirty="0">
                <a:latin typeface="+mj-lt"/>
              </a:rPr>
              <a:t> ми </a:t>
            </a:r>
            <a:r>
              <a:rPr lang="ru-RU" sz="2000" dirty="0" err="1">
                <a:latin typeface="+mj-lt"/>
              </a:rPr>
              <a:t>хочемо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відвідати</a:t>
            </a:r>
            <a:r>
              <a:rPr lang="en-US" sz="2000" dirty="0">
                <a:latin typeface="+mj-lt"/>
              </a:rPr>
              <a:t>:</a:t>
            </a:r>
            <a:r>
              <a:rPr lang="uk-UA" sz="2000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Kyiv Food Market, </a:t>
            </a:r>
            <a:r>
              <a:rPr lang="uk-UA" sz="2000" dirty="0">
                <a:latin typeface="+mj-lt"/>
              </a:rPr>
              <a:t>Фунікулер, </a:t>
            </a:r>
            <a:r>
              <a:rPr lang="ru-RU" sz="2000" dirty="0">
                <a:latin typeface="+mj-lt"/>
              </a:rPr>
              <a:t>Національний </a:t>
            </a:r>
            <a:r>
              <a:rPr lang="ru-RU" sz="2000" dirty="0" err="1">
                <a:latin typeface="+mj-lt"/>
              </a:rPr>
              <a:t>академічний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драматичний</a:t>
            </a:r>
            <a:r>
              <a:rPr lang="ru-RU" sz="2000" dirty="0">
                <a:latin typeface="+mj-lt"/>
              </a:rPr>
              <a:t> театр </a:t>
            </a:r>
            <a:r>
              <a:rPr lang="ru-RU" sz="2000" dirty="0" err="1">
                <a:latin typeface="+mj-lt"/>
              </a:rPr>
              <a:t>ім</a:t>
            </a:r>
            <a:r>
              <a:rPr lang="ru-RU" sz="2000" dirty="0">
                <a:latin typeface="+mj-lt"/>
              </a:rPr>
              <a:t>. </a:t>
            </a:r>
            <a:r>
              <a:rPr lang="ru-RU" sz="2000" dirty="0" err="1">
                <a:latin typeface="+mj-lt"/>
              </a:rPr>
              <a:t>Івана</a:t>
            </a:r>
            <a:r>
              <a:rPr lang="ru-RU" sz="2000" dirty="0">
                <a:latin typeface="+mj-lt"/>
              </a:rPr>
              <a:t> Франка, </a:t>
            </a:r>
            <a:r>
              <a:rPr lang="ru-RU" sz="2000" dirty="0" err="1">
                <a:latin typeface="+mj-lt"/>
              </a:rPr>
              <a:t>Маріїнський</a:t>
            </a:r>
            <a:r>
              <a:rPr lang="ru-RU" sz="2000" dirty="0">
                <a:latin typeface="+mj-lt"/>
              </a:rPr>
              <a:t> палац</a:t>
            </a:r>
          </a:p>
        </p:txBody>
      </p:sp>
    </p:spTree>
    <p:extLst>
      <p:ext uri="{BB962C8B-B14F-4D97-AF65-F5344CB8AC3E}">
        <p14:creationId xmlns:p14="http://schemas.microsoft.com/office/powerpoint/2010/main" val="3876887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01" name="Title 1">
            <a:extLst>
              <a:ext uri="{FF2B5EF4-FFF2-40B4-BE49-F238E27FC236}">
                <a16:creationId xmlns:a16="http://schemas.microsoft.com/office/drawing/2014/main" id="{E6241939-2D95-3F68-BF48-224976BB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389" y="0"/>
            <a:ext cx="5424883" cy="1474330"/>
          </a:xfrm>
        </p:spPr>
        <p:txBody>
          <a:bodyPr>
            <a:normAutofit/>
          </a:bodyPr>
          <a:lstStyle/>
          <a:p>
            <a:r>
              <a:rPr lang="uk-UA" dirty="0"/>
              <a:t>РЕЗУЛЬТАТИ</a:t>
            </a:r>
            <a:r>
              <a:rPr lang="en-US" dirty="0"/>
              <a:t>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E61BCF-B0F6-0B42-4CE4-DAED097B186D}"/>
              </a:ext>
            </a:extLst>
          </p:cNvPr>
          <p:cNvSpPr txBox="1">
            <a:spLocks/>
          </p:cNvSpPr>
          <p:nvPr/>
        </p:nvSpPr>
        <p:spPr>
          <a:xfrm>
            <a:off x="7409034" y="1292020"/>
            <a:ext cx="4433561" cy="5209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sz="2000" dirty="0">
                <a:latin typeface="+mj-lt"/>
              </a:rPr>
              <a:t>Загальний час</a:t>
            </a:r>
            <a:r>
              <a:rPr lang="en-US" sz="2000" dirty="0">
                <a:latin typeface="+mj-lt"/>
              </a:rPr>
              <a:t>:</a:t>
            </a:r>
            <a:r>
              <a:rPr lang="uk-UA" sz="2000" dirty="0">
                <a:latin typeface="+mj-lt"/>
              </a:rPr>
              <a:t> 249</a:t>
            </a:r>
            <a:r>
              <a:rPr lang="en-US" sz="2000" dirty="0">
                <a:latin typeface="+mj-lt"/>
              </a:rPr>
              <a:t>,</a:t>
            </a:r>
            <a:r>
              <a:rPr lang="uk-UA" sz="2000" dirty="0">
                <a:latin typeface="+mj-lt"/>
              </a:rPr>
              <a:t>8</a:t>
            </a:r>
            <a:r>
              <a:rPr lang="en-US" sz="2000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хв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sz="2000" dirty="0">
                <a:latin typeface="+mj-lt"/>
              </a:rPr>
              <a:t>Кількість балів</a:t>
            </a:r>
            <a:r>
              <a:rPr lang="en-US" sz="2000" dirty="0">
                <a:latin typeface="+mj-lt"/>
              </a:rPr>
              <a:t>:</a:t>
            </a:r>
            <a:r>
              <a:rPr lang="uk-UA" sz="2000" dirty="0">
                <a:latin typeface="+mj-lt"/>
              </a:rPr>
              <a:t> 146*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sz="2000" dirty="0">
                <a:latin typeface="+mj-lt"/>
              </a:rPr>
              <a:t>Відстань</a:t>
            </a:r>
            <a:r>
              <a:rPr lang="en-US" sz="2000" dirty="0">
                <a:latin typeface="+mj-lt"/>
              </a:rPr>
              <a:t>: </a:t>
            </a:r>
            <a:r>
              <a:rPr lang="uk-UA" sz="2000" dirty="0">
                <a:latin typeface="+mj-lt"/>
              </a:rPr>
              <a:t>10.19 км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*</a:t>
            </a:r>
            <a:r>
              <a:rPr lang="uk-UA" sz="2000" dirty="0">
                <a:latin typeface="+mj-lt"/>
              </a:rPr>
              <a:t>за умови відвідування </a:t>
            </a:r>
            <a:r>
              <a:rPr lang="en-US" sz="2000" dirty="0">
                <a:latin typeface="+mj-lt"/>
              </a:rPr>
              <a:t>Kyiv Food Market</a:t>
            </a:r>
            <a:r>
              <a:rPr lang="uk-UA" sz="2000" dirty="0">
                <a:latin typeface="+mj-lt"/>
              </a:rPr>
              <a:t> та Маріїнського палацу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FA4711B-9C7A-9001-785C-C006AB75F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223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49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2F2CE64-F7CA-A61D-B2B9-1FA3962A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698" y="4801"/>
            <a:ext cx="7434070" cy="1474330"/>
          </a:xfrm>
        </p:spPr>
        <p:txBody>
          <a:bodyPr>
            <a:normAutofit/>
          </a:bodyPr>
          <a:lstStyle/>
          <a:p>
            <a:r>
              <a:rPr lang="uk-UA" dirty="0"/>
              <a:t>ВИСНОВКИ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2053A-5FCB-C9B6-A02A-EEA0C0B21402}"/>
              </a:ext>
            </a:extLst>
          </p:cNvPr>
          <p:cNvSpPr txBox="1"/>
          <p:nvPr/>
        </p:nvSpPr>
        <p:spPr>
          <a:xfrm>
            <a:off x="3774621" y="1823668"/>
            <a:ext cx="82466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uk-U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Ми створили інтерактивне графічне програмне забезпечення, яке дозволяє побудувати створений маршрут графічно в залежності від вподобань, часу і можливостей туриста. Даний проект буде і далі розвиватися, і можливо в майбутньому планується зробити власний веб-сайт, який зможе ефективно вирішити задачу орієнтування. </a:t>
            </a:r>
          </a:p>
        </p:txBody>
      </p:sp>
    </p:spTree>
    <p:extLst>
      <p:ext uri="{BB962C8B-B14F-4D97-AF65-F5344CB8AC3E}">
        <p14:creationId xmlns:p14="http://schemas.microsoft.com/office/powerpoint/2010/main" val="1308359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2F2CE64-F7CA-A61D-B2B9-1FA3962A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61" y="2691835"/>
            <a:ext cx="7434070" cy="1474330"/>
          </a:xfrm>
        </p:spPr>
        <p:txBody>
          <a:bodyPr>
            <a:normAutofit/>
          </a:bodyPr>
          <a:lstStyle/>
          <a:p>
            <a:r>
              <a:rPr lang="uk-UA" dirty="0"/>
              <a:t>ДЯКУЄМО ЗА УВАГУ!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18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068496"/>
            <a:ext cx="7454077" cy="466077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З </a:t>
            </a:r>
            <a:r>
              <a:rPr lang="ru-RU" sz="2000" dirty="0" err="1"/>
              <a:t>підвищенням</a:t>
            </a:r>
            <a:r>
              <a:rPr lang="ru-RU" sz="2000" dirty="0"/>
              <a:t> </a:t>
            </a:r>
            <a:r>
              <a:rPr lang="ru-RU" sz="2000" dirty="0" err="1"/>
              <a:t>рівня</a:t>
            </a:r>
            <a:r>
              <a:rPr lang="ru-RU" sz="2000" dirty="0"/>
              <a:t> </a:t>
            </a:r>
            <a:r>
              <a:rPr lang="ru-RU" sz="2000" dirty="0" err="1"/>
              <a:t>життя</a:t>
            </a:r>
            <a:r>
              <a:rPr lang="ru-RU" sz="2000" dirty="0"/>
              <a:t> туризм став новою модою. Попит на туризм </a:t>
            </a:r>
            <a:r>
              <a:rPr lang="ru-RU" sz="2000" dirty="0" err="1"/>
              <a:t>демонструє</a:t>
            </a:r>
            <a:r>
              <a:rPr lang="ru-RU" sz="2000" dirty="0"/>
              <a:t> </a:t>
            </a:r>
            <a:r>
              <a:rPr lang="ru-RU" sz="2000" dirty="0" err="1"/>
              <a:t>різноманітні</a:t>
            </a:r>
            <a:r>
              <a:rPr lang="ru-RU" sz="2000" dirty="0"/>
              <a:t> </a:t>
            </a:r>
            <a:r>
              <a:rPr lang="ru-RU" sz="2000" dirty="0" err="1"/>
              <a:t>тенденції</a:t>
            </a:r>
            <a:r>
              <a:rPr lang="ru-RU" sz="2000" dirty="0"/>
              <a:t>. </a:t>
            </a:r>
            <a:r>
              <a:rPr lang="ru-RU" sz="2000" dirty="0" err="1"/>
              <a:t>Традиційний</a:t>
            </a:r>
            <a:r>
              <a:rPr lang="ru-RU" sz="2000" dirty="0"/>
              <a:t> вид туризму не </a:t>
            </a:r>
            <a:r>
              <a:rPr lang="ru-RU" sz="2000" dirty="0" err="1"/>
              <a:t>може</a:t>
            </a:r>
            <a:r>
              <a:rPr lang="ru-RU" sz="2000" dirty="0"/>
              <a:t> </a:t>
            </a:r>
            <a:r>
              <a:rPr lang="ru-RU" sz="2000" dirty="0" err="1"/>
              <a:t>повністю</a:t>
            </a:r>
            <a:r>
              <a:rPr lang="ru-RU" sz="2000" dirty="0"/>
              <a:t> </a:t>
            </a:r>
            <a:r>
              <a:rPr lang="ru-RU" sz="2000" dirty="0" err="1"/>
              <a:t>задовольнити</a:t>
            </a:r>
            <a:r>
              <a:rPr lang="ru-RU" sz="2000" dirty="0"/>
              <a:t> потреби </a:t>
            </a:r>
            <a:r>
              <a:rPr lang="ru-RU" sz="2000" dirty="0" err="1"/>
              <a:t>сучасних</a:t>
            </a:r>
            <a:r>
              <a:rPr lang="ru-RU" sz="2000" dirty="0"/>
              <a:t> </a:t>
            </a:r>
            <a:r>
              <a:rPr lang="ru-RU" sz="2000" dirty="0" err="1"/>
              <a:t>туристів</a:t>
            </a:r>
            <a:r>
              <a:rPr lang="ru-RU" sz="2000" dirty="0"/>
              <a:t>. Все </a:t>
            </a:r>
            <a:r>
              <a:rPr lang="ru-RU" sz="2000" dirty="0" err="1"/>
              <a:t>більше</a:t>
            </a:r>
            <a:r>
              <a:rPr lang="ru-RU" sz="2000" dirty="0"/>
              <a:t> і </a:t>
            </a:r>
            <a:r>
              <a:rPr lang="ru-RU" sz="2000" dirty="0" err="1"/>
              <a:t>більше</a:t>
            </a:r>
            <a:r>
              <a:rPr lang="ru-RU" sz="2000" dirty="0"/>
              <a:t> </a:t>
            </a:r>
            <a:r>
              <a:rPr lang="ru-RU" sz="2000" dirty="0" err="1"/>
              <a:t>туристів</a:t>
            </a:r>
            <a:r>
              <a:rPr lang="ru-RU" sz="2000" dirty="0"/>
              <a:t> </a:t>
            </a:r>
            <a:r>
              <a:rPr lang="ru-RU" sz="2000" dirty="0" err="1"/>
              <a:t>шукають</a:t>
            </a:r>
            <a:r>
              <a:rPr lang="ru-RU" sz="2000" dirty="0"/>
              <a:t> </a:t>
            </a:r>
            <a:r>
              <a:rPr lang="ru-RU" sz="2000" dirty="0" err="1"/>
              <a:t>більше</a:t>
            </a:r>
            <a:r>
              <a:rPr lang="ru-RU" sz="2000" dirty="0"/>
              <a:t> </a:t>
            </a:r>
            <a:r>
              <a:rPr lang="ru-RU" sz="2000" dirty="0" err="1"/>
              <a:t>вражень</a:t>
            </a:r>
            <a:r>
              <a:rPr lang="ru-RU" sz="2000" dirty="0"/>
              <a:t> і </a:t>
            </a:r>
            <a:r>
              <a:rPr lang="ru-RU" sz="2000" dirty="0" err="1"/>
              <a:t>задоволення</a:t>
            </a:r>
            <a:r>
              <a:rPr lang="ru-RU" sz="2000" dirty="0"/>
              <a:t> </a:t>
            </a:r>
            <a:r>
              <a:rPr lang="ru-RU" sz="2000" dirty="0" err="1"/>
              <a:t>під</a:t>
            </a:r>
            <a:r>
              <a:rPr lang="ru-RU" sz="2000" dirty="0"/>
              <a:t> час туру. З метою </a:t>
            </a:r>
            <a:r>
              <a:rPr lang="ru-RU" sz="2000" dirty="0" err="1"/>
              <a:t>покращення</a:t>
            </a:r>
            <a:r>
              <a:rPr lang="ru-RU" sz="2000" dirty="0"/>
              <a:t> </a:t>
            </a:r>
            <a:r>
              <a:rPr lang="ru-RU" sz="2000" dirty="0" err="1"/>
              <a:t>туристичних</a:t>
            </a:r>
            <a:r>
              <a:rPr lang="ru-RU" sz="2000" dirty="0"/>
              <a:t> </a:t>
            </a:r>
            <a:r>
              <a:rPr lang="ru-RU" sz="2000" dirty="0" err="1"/>
              <a:t>вражень</a:t>
            </a:r>
            <a:r>
              <a:rPr lang="ru-RU" sz="2000" dirty="0"/>
              <a:t> </a:t>
            </a:r>
            <a:r>
              <a:rPr lang="ru-RU" sz="2000" dirty="0" err="1"/>
              <a:t>туристи</a:t>
            </a:r>
            <a:r>
              <a:rPr lang="ru-RU" sz="2000" dirty="0"/>
              <a:t> </a:t>
            </a:r>
            <a:r>
              <a:rPr lang="ru-RU" sz="2000" dirty="0" err="1"/>
              <a:t>планують</a:t>
            </a:r>
            <a:r>
              <a:rPr lang="ru-RU" sz="2000" dirty="0"/>
              <a:t> </a:t>
            </a:r>
            <a:r>
              <a:rPr lang="ru-RU" sz="2000" dirty="0" err="1"/>
              <a:t>туристичні</a:t>
            </a:r>
            <a:r>
              <a:rPr lang="ru-RU" sz="2000" dirty="0"/>
              <a:t> </a:t>
            </a:r>
            <a:r>
              <a:rPr lang="ru-RU" sz="2000" dirty="0" err="1"/>
              <a:t>маршрути</a:t>
            </a:r>
            <a:r>
              <a:rPr lang="ru-RU" sz="2000" dirty="0"/>
              <a:t> перед </a:t>
            </a:r>
            <a:r>
              <a:rPr lang="ru-RU" sz="2000" dirty="0" err="1"/>
              <a:t>поїздкою</a:t>
            </a:r>
            <a:r>
              <a:rPr lang="ru-RU" sz="2000" dirty="0"/>
              <a:t> в </a:t>
            </a:r>
            <a:r>
              <a:rPr lang="ru-RU" sz="2000" dirty="0" err="1"/>
              <a:t>незнайомі</a:t>
            </a:r>
            <a:r>
              <a:rPr lang="ru-RU" sz="2000" dirty="0"/>
              <a:t> </a:t>
            </a:r>
            <a:r>
              <a:rPr lang="ru-RU" sz="2000" dirty="0" err="1"/>
              <a:t>мальовничі</a:t>
            </a:r>
            <a:r>
              <a:rPr lang="ru-RU" sz="2000" dirty="0"/>
              <a:t> </a:t>
            </a:r>
            <a:r>
              <a:rPr lang="ru-RU" sz="2000" dirty="0" err="1"/>
              <a:t>міста</a:t>
            </a:r>
            <a:r>
              <a:rPr lang="ru-RU" sz="2000" dirty="0"/>
              <a:t>. </a:t>
            </a:r>
            <a:r>
              <a:rPr lang="ru-RU" sz="2000" dirty="0" err="1"/>
              <a:t>Маючи</a:t>
            </a:r>
            <a:r>
              <a:rPr lang="ru-RU" sz="2000" dirty="0"/>
              <a:t> </a:t>
            </a:r>
            <a:r>
              <a:rPr lang="ru-RU" sz="2000" dirty="0" err="1"/>
              <a:t>свої</a:t>
            </a:r>
            <a:r>
              <a:rPr lang="ru-RU" sz="2000" dirty="0"/>
              <a:t> </a:t>
            </a:r>
            <a:r>
              <a:rPr lang="ru-RU" sz="2000" dirty="0" err="1"/>
              <a:t>переваги</a:t>
            </a:r>
            <a:r>
              <a:rPr lang="ru-RU" sz="2000" dirty="0"/>
              <a:t> та </a:t>
            </a:r>
            <a:r>
              <a:rPr lang="ru-RU" sz="2000" dirty="0" err="1"/>
              <a:t>обмеженя</a:t>
            </a:r>
            <a:r>
              <a:rPr lang="ru-RU" sz="2000" dirty="0"/>
              <a:t> в </a:t>
            </a:r>
            <a:r>
              <a:rPr lang="ru-RU" sz="2000" dirty="0" err="1"/>
              <a:t>часі</a:t>
            </a:r>
            <a:r>
              <a:rPr lang="ru-RU" sz="2000" dirty="0"/>
              <a:t>, </a:t>
            </a:r>
            <a:r>
              <a:rPr lang="ru-RU" sz="2000" dirty="0" err="1"/>
              <a:t>туристи</a:t>
            </a:r>
            <a:r>
              <a:rPr lang="ru-RU" sz="2000" dirty="0"/>
              <a:t> </a:t>
            </a:r>
            <a:r>
              <a:rPr lang="ru-RU" sz="2000" dirty="0" err="1"/>
              <a:t>зазвичай</a:t>
            </a:r>
            <a:r>
              <a:rPr lang="ru-RU" sz="2000" dirty="0"/>
              <a:t> </a:t>
            </a:r>
            <a:r>
              <a:rPr lang="ru-RU" sz="2000" dirty="0" err="1"/>
              <a:t>шукають</a:t>
            </a:r>
            <a:r>
              <a:rPr lang="ru-RU" sz="2000" dirty="0"/>
              <a:t> </a:t>
            </a:r>
            <a:r>
              <a:rPr lang="ru-RU" sz="2000" dirty="0" err="1"/>
              <a:t>дані</a:t>
            </a:r>
            <a:r>
              <a:rPr lang="ru-RU" sz="2000" dirty="0"/>
              <a:t> з </a:t>
            </a:r>
            <a:r>
              <a:rPr lang="ru-RU" sz="2000" dirty="0" err="1"/>
              <a:t>туристичних</a:t>
            </a:r>
            <a:r>
              <a:rPr lang="ru-RU" sz="2000" dirty="0"/>
              <a:t> книг,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сайтів</a:t>
            </a:r>
            <a:r>
              <a:rPr lang="ru-RU" sz="2000" dirty="0"/>
              <a:t>, як наприклад </a:t>
            </a:r>
            <a:r>
              <a:rPr lang="en-US" sz="2000" dirty="0"/>
              <a:t>TripAdvisor,</a:t>
            </a:r>
            <a:r>
              <a:rPr lang="ru-RU" sz="2000" dirty="0"/>
              <a:t> </a:t>
            </a:r>
            <a:r>
              <a:rPr lang="ru-RU" sz="2000" dirty="0" err="1"/>
              <a:t>особистих</a:t>
            </a:r>
            <a:r>
              <a:rPr lang="ru-RU" sz="2000" dirty="0"/>
              <a:t> </a:t>
            </a:r>
            <a:r>
              <a:rPr lang="ru-RU" sz="2000" dirty="0" err="1"/>
              <a:t>туристичних</a:t>
            </a:r>
            <a:r>
              <a:rPr lang="ru-RU" sz="2000" dirty="0"/>
              <a:t> </a:t>
            </a:r>
            <a:r>
              <a:rPr lang="ru-RU" sz="2000" dirty="0" err="1"/>
              <a:t>блогів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друзів</a:t>
            </a:r>
            <a:r>
              <a:rPr lang="ru-RU" sz="2000" dirty="0"/>
              <a:t>, </a:t>
            </a:r>
            <a:r>
              <a:rPr lang="ru-RU" sz="2000" dirty="0" err="1"/>
              <a:t>щоб</a:t>
            </a:r>
            <a:r>
              <a:rPr lang="ru-RU" sz="2000" dirty="0"/>
              <a:t> </a:t>
            </a:r>
            <a:r>
              <a:rPr lang="ru-RU" sz="2000" dirty="0" err="1"/>
              <a:t>організувати</a:t>
            </a:r>
            <a:r>
              <a:rPr lang="ru-RU" sz="2000" dirty="0"/>
              <a:t> </a:t>
            </a:r>
            <a:r>
              <a:rPr lang="ru-RU" sz="2000" dirty="0" err="1"/>
              <a:t>туристичні</a:t>
            </a:r>
            <a:r>
              <a:rPr lang="ru-RU" sz="2000" dirty="0"/>
              <a:t> </a:t>
            </a:r>
            <a:r>
              <a:rPr lang="ru-RU" sz="2000" dirty="0" err="1"/>
              <a:t>маршрути</a:t>
            </a:r>
            <a:r>
              <a:rPr lang="ru-RU" sz="2000" dirty="0"/>
              <a:t>. </a:t>
            </a:r>
            <a:r>
              <a:rPr lang="ru-RU" sz="2000" dirty="0" err="1"/>
              <a:t>Складання</a:t>
            </a:r>
            <a:r>
              <a:rPr lang="ru-RU" sz="2000" dirty="0"/>
              <a:t> маршруту </a:t>
            </a:r>
            <a:r>
              <a:rPr lang="ru-RU" sz="2000" dirty="0" err="1"/>
              <a:t>екскурсії</a:t>
            </a:r>
            <a:r>
              <a:rPr lang="ru-RU" sz="2000" dirty="0"/>
              <a:t> – справа </a:t>
            </a:r>
            <a:r>
              <a:rPr lang="ru-RU" sz="2000" dirty="0" err="1"/>
              <a:t>трудомістка</a:t>
            </a:r>
            <a:r>
              <a:rPr lang="ru-RU" sz="2000" dirty="0"/>
              <a:t>. </a:t>
            </a:r>
            <a:r>
              <a:rPr lang="ru-RU" sz="2000" dirty="0" err="1"/>
              <a:t>Важко</a:t>
            </a:r>
            <a:r>
              <a:rPr lang="ru-RU" sz="2000" dirty="0"/>
              <a:t> </a:t>
            </a:r>
            <a:r>
              <a:rPr lang="ru-RU" sz="2000" dirty="0" err="1"/>
              <a:t>знайти</a:t>
            </a:r>
            <a:r>
              <a:rPr lang="ru-RU" sz="2000" dirty="0"/>
              <a:t> </a:t>
            </a:r>
            <a:r>
              <a:rPr lang="ru-RU" sz="2000" dirty="0" err="1"/>
              <a:t>пам'ятки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варто</a:t>
            </a:r>
            <a:r>
              <a:rPr lang="ru-RU" sz="2000" dirty="0"/>
              <a:t> </a:t>
            </a:r>
            <a:r>
              <a:rPr lang="ru-RU" sz="2000" dirty="0" err="1"/>
              <a:t>відвідати</a:t>
            </a:r>
            <a:r>
              <a:rPr lang="ru-RU" sz="2000" dirty="0"/>
              <a:t>, і </a:t>
            </a:r>
            <a:r>
              <a:rPr lang="ru-RU" sz="2000" dirty="0" err="1"/>
              <a:t>скласти</a:t>
            </a:r>
            <a:r>
              <a:rPr lang="ru-RU" sz="2000" dirty="0"/>
              <a:t> </a:t>
            </a:r>
            <a:r>
              <a:rPr lang="ru-RU" sz="2000" dirty="0" err="1"/>
              <a:t>розклад</a:t>
            </a:r>
            <a:r>
              <a:rPr lang="ru-RU" sz="2000" dirty="0"/>
              <a:t> туру. Тому для </a:t>
            </a:r>
            <a:r>
              <a:rPr lang="ru-RU" sz="2000" dirty="0" err="1"/>
              <a:t>побудови</a:t>
            </a:r>
            <a:r>
              <a:rPr lang="ru-RU" sz="2000" dirty="0"/>
              <a:t> </a:t>
            </a:r>
            <a:r>
              <a:rPr lang="ru-RU" sz="2000" dirty="0" err="1"/>
              <a:t>якісних</a:t>
            </a:r>
            <a:r>
              <a:rPr lang="ru-RU" sz="2000" dirty="0"/>
              <a:t> </a:t>
            </a:r>
            <a:r>
              <a:rPr lang="ru-RU" sz="2000" dirty="0" err="1"/>
              <a:t>екскурсійних</a:t>
            </a:r>
            <a:r>
              <a:rPr lang="ru-RU" sz="2000" dirty="0"/>
              <a:t> </a:t>
            </a:r>
            <a:r>
              <a:rPr lang="ru-RU" sz="2000" dirty="0" err="1"/>
              <a:t>маршрутів</a:t>
            </a:r>
            <a:r>
              <a:rPr lang="ru-RU" sz="2000" dirty="0"/>
              <a:t> </a:t>
            </a:r>
            <a:r>
              <a:rPr lang="ru-RU" sz="2000" dirty="0" err="1"/>
              <a:t>туристів</a:t>
            </a:r>
            <a:r>
              <a:rPr lang="ru-RU" sz="2000" dirty="0"/>
              <a:t> </a:t>
            </a:r>
            <a:r>
              <a:rPr lang="ru-RU" sz="2000" dirty="0" err="1"/>
              <a:t>використовується</a:t>
            </a:r>
            <a:r>
              <a:rPr lang="ru-RU" sz="2000" dirty="0"/>
              <a:t> модель </a:t>
            </a:r>
            <a:r>
              <a:rPr lang="ru-RU" sz="2000" dirty="0" err="1"/>
              <a:t>планування</a:t>
            </a:r>
            <a:r>
              <a:rPr lang="ru-RU" sz="2000" dirty="0"/>
              <a:t> маршруту туру.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F2CE64-F7CA-A61D-B2B9-1FA3962A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uk-UA" dirty="0"/>
              <a:t>ВСТУП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76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068496"/>
            <a:ext cx="7454077" cy="46607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uk-UA" sz="2000" dirty="0"/>
              <a:t>Мета </a:t>
            </a:r>
            <a:r>
              <a:rPr lang="uk-UA" sz="2000" dirty="0" err="1"/>
              <a:t>проєкту</a:t>
            </a:r>
            <a:r>
              <a:rPr lang="uk-UA" sz="2000" dirty="0"/>
              <a:t>-побудувати програмне забезпечення, яке знайде оптимальний маршрут (</a:t>
            </a:r>
            <a:r>
              <a:rPr lang="ru-RU" sz="2000" dirty="0"/>
              <a:t>маршрут </a:t>
            </a:r>
            <a:r>
              <a:rPr lang="ru-RU" sz="2000" dirty="0" err="1"/>
              <a:t>який</a:t>
            </a:r>
            <a:r>
              <a:rPr lang="ru-RU" sz="2000" dirty="0"/>
              <a:t> </a:t>
            </a:r>
            <a:r>
              <a:rPr lang="ru-RU" sz="2000" dirty="0" err="1"/>
              <a:t>максимізує</a:t>
            </a:r>
            <a:r>
              <a:rPr lang="ru-RU" sz="2000" dirty="0"/>
              <a:t> </a:t>
            </a:r>
            <a:r>
              <a:rPr lang="ru-RU" sz="2000" dirty="0" err="1"/>
              <a:t>бали</a:t>
            </a:r>
            <a:r>
              <a:rPr lang="ru-RU" sz="2000" dirty="0"/>
              <a:t> </a:t>
            </a:r>
            <a:r>
              <a:rPr lang="ru-RU" sz="2000" dirty="0" err="1"/>
              <a:t>корисності</a:t>
            </a:r>
            <a:r>
              <a:rPr lang="ru-RU" sz="2000" dirty="0"/>
              <a:t>, в </a:t>
            </a:r>
            <a:r>
              <a:rPr lang="ru-RU" sz="2000" dirty="0" err="1"/>
              <a:t>умовах</a:t>
            </a:r>
            <a:r>
              <a:rPr lang="ru-RU" sz="2000" dirty="0"/>
              <a:t> </a:t>
            </a:r>
            <a:r>
              <a:rPr lang="ru-RU" sz="2000" dirty="0" err="1"/>
              <a:t>обмеженого</a:t>
            </a:r>
            <a:r>
              <a:rPr lang="ru-RU" sz="2000" dirty="0"/>
              <a:t> часу, і при </a:t>
            </a:r>
            <a:r>
              <a:rPr lang="ru-RU" sz="2000" dirty="0" err="1"/>
              <a:t>цьому</a:t>
            </a:r>
            <a:r>
              <a:rPr lang="ru-RU" sz="2000" dirty="0"/>
              <a:t> </a:t>
            </a:r>
            <a:r>
              <a:rPr lang="ru-RU" sz="2000" dirty="0" err="1"/>
              <a:t>кожна</a:t>
            </a:r>
            <a:r>
              <a:rPr lang="ru-RU" sz="2000" dirty="0"/>
              <a:t> точка </a:t>
            </a:r>
            <a:r>
              <a:rPr lang="ru-RU" sz="2000" dirty="0" err="1"/>
              <a:t>має</a:t>
            </a:r>
            <a:r>
              <a:rPr lang="ru-RU" sz="2000" dirty="0"/>
              <a:t> </a:t>
            </a:r>
            <a:r>
              <a:rPr lang="ru-RU" sz="2000" dirty="0" err="1"/>
              <a:t>відвідуватись</a:t>
            </a:r>
            <a:r>
              <a:rPr lang="ru-RU" sz="2000" dirty="0"/>
              <a:t> </a:t>
            </a:r>
            <a:r>
              <a:rPr lang="ru-RU" sz="2000" dirty="0" err="1"/>
              <a:t>лише</a:t>
            </a:r>
            <a:r>
              <a:rPr lang="ru-RU" sz="2000" dirty="0"/>
              <a:t> один раз</a:t>
            </a:r>
            <a:r>
              <a:rPr lang="uk-UA" sz="2000" dirty="0"/>
              <a:t>) для користувача саме тими місцями, які його цікавлять. Для цього було обрано 25 абсолютно різних тур. точок у місті Києві і для кожної точки були проставлені рейтингові бали корисності (від 1 до 10).</a:t>
            </a:r>
            <a:endParaRPr lang="ru-RU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F2CE64-F7CA-A61D-B2B9-1FA3962A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uk-UA" dirty="0"/>
              <a:t>МЕТА РОБОТИ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46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541FAF-730D-47FE-9638-C05616C31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0507" y="2059619"/>
                <a:ext cx="7752305" cy="466077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2000" dirty="0"/>
                  <a:t>Суть </a:t>
                </a:r>
                <a:r>
                  <a:rPr lang="ru-RU" sz="2000" dirty="0" err="1"/>
                  <a:t>задачі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полягає</a:t>
                </a:r>
                <a:r>
                  <a:rPr lang="ru-RU" sz="2000" dirty="0"/>
                  <a:t> в тому, </a:t>
                </a:r>
                <a:r>
                  <a:rPr lang="ru-RU" sz="2000" dirty="0" err="1"/>
                  <a:t>щоб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максимізувати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корисність</a:t>
                </a:r>
                <a:r>
                  <a:rPr lang="ru-RU" sz="2000" dirty="0"/>
                  <a:t> </a:t>
                </a:r>
                <a:r>
                  <a:rPr lang="ru-RU" sz="2000" dirty="0" err="1"/>
                  <a:t>туристичних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вражень</a:t>
                </a:r>
                <a:r>
                  <a:rPr lang="ru-RU" sz="2000" dirty="0"/>
                  <a:t> у межах </a:t>
                </a:r>
                <a:r>
                  <a:rPr lang="ru-RU" sz="2000" dirty="0" err="1"/>
                  <a:t>обмеженого</a:t>
                </a:r>
                <a:r>
                  <a:rPr lang="ru-RU" sz="2000" dirty="0"/>
                  <a:t> часу. Задачу </a:t>
                </a:r>
                <a:r>
                  <a:rPr lang="ru-RU" sz="2000" dirty="0" err="1"/>
                  <a:t>можна</a:t>
                </a:r>
                <a:r>
                  <a:rPr lang="ru-RU" sz="2000" dirty="0"/>
                  <a:t> </a:t>
                </a:r>
                <a:r>
                  <a:rPr lang="ru-RU" sz="2000" dirty="0" err="1"/>
                  <a:t>сформулювати</a:t>
                </a:r>
                <a:r>
                  <a:rPr lang="ru-RU" sz="2000" dirty="0"/>
                  <a:t> як </a:t>
                </a:r>
                <a:r>
                  <a:rPr lang="ru-RU" sz="2000" dirty="0" err="1"/>
                  <a:t>однокрітеріальну</a:t>
                </a:r>
                <a:r>
                  <a:rPr lang="ru-RU" sz="2000" dirty="0"/>
                  <a:t> задачу </a:t>
                </a:r>
                <a:r>
                  <a:rPr lang="ru-RU" sz="2000" dirty="0" err="1"/>
                  <a:t>оптимізації</a:t>
                </a:r>
                <a:r>
                  <a:rPr lang="ru-RU" sz="2000" dirty="0"/>
                  <a:t>(задача </a:t>
                </a:r>
                <a:r>
                  <a:rPr lang="ru-RU" sz="2000" dirty="0" err="1"/>
                  <a:t>орієнтування</a:t>
                </a:r>
                <a:r>
                  <a:rPr lang="ru-RU" sz="2000" dirty="0"/>
                  <a:t>), </a:t>
                </a:r>
                <a:r>
                  <a:rPr lang="ru-RU" sz="2000" dirty="0" err="1"/>
                  <a:t>тобто</a:t>
                </a:r>
                <a:r>
                  <a:rPr lang="ru-RU" sz="2000" dirty="0"/>
                  <a:t> наша </a:t>
                </a:r>
                <a:r>
                  <a:rPr lang="ru-RU" sz="2000" dirty="0" err="1"/>
                  <a:t>цільова</a:t>
                </a:r>
                <a:r>
                  <a:rPr lang="ru-RU" sz="2000" dirty="0"/>
                  <a:t> </a:t>
                </a:r>
                <a:r>
                  <a:rPr lang="ru-RU" sz="2000" dirty="0" err="1"/>
                  <a:t>функція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максимізує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корисність</a:t>
                </a:r>
                <a:r>
                  <a:rPr lang="ru-RU" sz="2000" dirty="0"/>
                  <a:t> </a:t>
                </a:r>
                <a:r>
                  <a:rPr lang="ru-RU" sz="2000" dirty="0" err="1"/>
                  <a:t>туристичного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досвіду</a:t>
                </a:r>
                <a:r>
                  <a:rPr lang="ru-RU" sz="2000" dirty="0"/>
                  <a:t> для туриста.</a:t>
                </a:r>
                <a:r>
                  <a:rPr lang="en-US" sz="2000" dirty="0"/>
                  <a:t> </a:t>
                </a:r>
                <a:r>
                  <a:rPr lang="uk-UA" sz="2000" dirty="0"/>
                  <a:t>Обмеження</a:t>
                </a:r>
                <a:r>
                  <a:rPr lang="en-US" sz="2000" dirty="0"/>
                  <a:t>: </a:t>
                </a:r>
                <a:r>
                  <a:rPr lang="ru-RU" sz="2000" dirty="0"/>
                  <a:t>що маршрут екскурсії починається з вузла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000" dirty="0"/>
                  <a:t> і закінчується у вузлі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000" dirty="0"/>
                  <a:t> </a:t>
                </a:r>
                <a:r>
                  <a:rPr lang="ru-RU" sz="2000" dirty="0" err="1"/>
                  <a:t>жодна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пам’ятка</a:t>
                </a:r>
                <a:r>
                  <a:rPr lang="ru-RU" sz="2000" dirty="0"/>
                  <a:t> не </a:t>
                </a:r>
                <a:r>
                  <a:rPr lang="ru-RU" sz="2000" dirty="0" err="1"/>
                  <a:t>відвідується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більше</a:t>
                </a:r>
                <a:r>
                  <a:rPr lang="ru-RU" sz="2000" dirty="0"/>
                  <a:t> одного разу</a:t>
                </a:r>
                <a:r>
                  <a:rPr lang="en-US" sz="2000" dirty="0"/>
                  <a:t>. </a:t>
                </a:r>
                <a:r>
                  <a:rPr lang="uk-UA" sz="2000" dirty="0"/>
                  <a:t>Бали корисності будуть проставлені як сума балів за враження </a:t>
                </a:r>
                <a:r>
                  <a:rPr lang="uk-UA" sz="2000" dirty="0" err="1"/>
                  <a:t>зовнішним</a:t>
                </a:r>
                <a:r>
                  <a:rPr lang="uk-UA" sz="2000" dirty="0"/>
                  <a:t> виглядом </a:t>
                </a:r>
                <a:r>
                  <a:rPr lang="uk-UA" sz="2000" dirty="0" err="1"/>
                  <a:t>тур.точки</a:t>
                </a:r>
                <a:r>
                  <a:rPr lang="uk-UA" sz="2000" dirty="0"/>
                  <a:t> (0-10), та враженням послугами, які надає ця </a:t>
                </a:r>
                <a:r>
                  <a:rPr lang="uk-UA" sz="2000" dirty="0" err="1"/>
                  <a:t>тур.точка</a:t>
                </a:r>
                <a:r>
                  <a:rPr lang="uk-UA" sz="2000" dirty="0"/>
                  <a:t> (0-10), але це буде </a:t>
                </a:r>
                <a:r>
                  <a:rPr lang="uk-UA" sz="2000" dirty="0" err="1"/>
                  <a:t>залежити</a:t>
                </a:r>
                <a:r>
                  <a:rPr lang="uk-UA" sz="2000" dirty="0"/>
                  <a:t> від часу роботи </a:t>
                </a:r>
                <a:r>
                  <a:rPr lang="uk-UA" sz="2000" dirty="0" err="1"/>
                  <a:t>тур.точки</a:t>
                </a:r>
                <a:r>
                  <a:rPr lang="uk-UA" sz="2000" dirty="0"/>
                  <a:t>. При зупинці бали за </a:t>
                </a:r>
                <a:r>
                  <a:rPr lang="uk-UA" sz="2000" dirty="0" err="1"/>
                  <a:t>зовнішний</a:t>
                </a:r>
                <a:r>
                  <a:rPr lang="uk-UA" sz="2000" dirty="0"/>
                  <a:t> вигляд точки множаться на 2.</a:t>
                </a:r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541FAF-730D-47FE-9638-C05616C31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0507" y="2059619"/>
                <a:ext cx="7752305" cy="4660777"/>
              </a:xfrm>
              <a:blipFill>
                <a:blip r:embed="rId3"/>
                <a:stretch>
                  <a:fillRect l="-786" t="-785" r="-314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2F2CE64-F7CA-A61D-B2B9-1FA3962A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uk-UA" dirty="0"/>
              <a:t>ПОСТАНОВКА ЗАДАЧІ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90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2E77B-517D-B3FF-17B3-99D6B7CDC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8363" y="71025"/>
            <a:ext cx="7752305" cy="697784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Кількість туристичних точок у даному дослідженні-25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0</a:t>
            </a:r>
            <a:r>
              <a:rPr lang="en-US" sz="2000" dirty="0">
                <a:latin typeface="+mj-lt"/>
              </a:rPr>
              <a:t>-</a:t>
            </a:r>
            <a:r>
              <a:rPr lang="uk-UA" sz="2000" b="1" dirty="0">
                <a:latin typeface="+mj-lt"/>
              </a:rPr>
              <a:t>Майдан Незалежності </a:t>
            </a:r>
            <a:r>
              <a:rPr lang="uk-UA" sz="2000" dirty="0">
                <a:latin typeface="+mj-lt"/>
              </a:rPr>
              <a:t>(10</a:t>
            </a:r>
            <a:r>
              <a:rPr lang="en-US" sz="2000" dirty="0">
                <a:latin typeface="+mj-lt"/>
              </a:rPr>
              <a:t>/0</a:t>
            </a:r>
            <a:r>
              <a:rPr lang="uk-UA" sz="2000" dirty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1-</a:t>
            </a:r>
            <a:r>
              <a:rPr lang="uk-UA" sz="2000" b="1" dirty="0">
                <a:latin typeface="+mj-lt"/>
              </a:rPr>
              <a:t>Вул. Хрещатик </a:t>
            </a:r>
            <a:r>
              <a:rPr lang="uk-UA" sz="2000" dirty="0">
                <a:latin typeface="+mj-lt"/>
              </a:rPr>
              <a:t>(10</a:t>
            </a:r>
            <a:r>
              <a:rPr lang="en-US" sz="2000" dirty="0">
                <a:latin typeface="+mj-lt"/>
              </a:rPr>
              <a:t>/0</a:t>
            </a:r>
            <a:r>
              <a:rPr lang="uk-UA" sz="2000" dirty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2-</a:t>
            </a:r>
            <a:r>
              <a:rPr lang="uk-UA" sz="2000" b="1" dirty="0">
                <a:latin typeface="+mj-lt"/>
              </a:rPr>
              <a:t>Андріївський узвіз </a:t>
            </a:r>
            <a:r>
              <a:rPr lang="uk-UA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8/0</a:t>
            </a:r>
            <a:r>
              <a:rPr lang="uk-UA" sz="2000" dirty="0">
                <a:latin typeface="+mj-lt"/>
              </a:rPr>
              <a:t>)</a:t>
            </a:r>
            <a:r>
              <a:rPr lang="en-US" sz="2000" dirty="0">
                <a:latin typeface="+mj-lt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3-</a:t>
            </a:r>
            <a:r>
              <a:rPr lang="uk-UA" sz="2000" b="1" dirty="0">
                <a:latin typeface="+mj-lt"/>
              </a:rPr>
              <a:t>Михайлівський золотоверхий собор </a:t>
            </a:r>
            <a:r>
              <a:rPr lang="uk-UA" sz="2000" dirty="0">
                <a:latin typeface="+mj-lt"/>
              </a:rPr>
              <a:t>(8</a:t>
            </a:r>
            <a:r>
              <a:rPr lang="en-US" sz="2000" dirty="0">
                <a:latin typeface="+mj-lt"/>
              </a:rPr>
              <a:t>/0</a:t>
            </a:r>
            <a:r>
              <a:rPr lang="uk-UA" sz="2000" dirty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4-</a:t>
            </a:r>
            <a:r>
              <a:rPr lang="uk-UA" sz="2000" b="1" dirty="0">
                <a:latin typeface="+mj-lt"/>
              </a:rPr>
              <a:t>Софійський собор </a:t>
            </a:r>
            <a:r>
              <a:rPr lang="uk-UA" sz="2000" dirty="0">
                <a:latin typeface="+mj-lt"/>
              </a:rPr>
              <a:t>(8</a:t>
            </a:r>
            <a:r>
              <a:rPr lang="en-US" sz="2000" dirty="0">
                <a:latin typeface="+mj-lt"/>
              </a:rPr>
              <a:t>/10</a:t>
            </a:r>
            <a:r>
              <a:rPr lang="uk-UA" sz="2000" dirty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5-</a:t>
            </a:r>
            <a:r>
              <a:rPr lang="uk-UA" sz="2000" b="1" dirty="0">
                <a:latin typeface="+mj-lt"/>
              </a:rPr>
              <a:t>Андріївська церква </a:t>
            </a:r>
            <a:r>
              <a:rPr lang="uk-UA" sz="2000" dirty="0">
                <a:latin typeface="+mj-lt"/>
              </a:rPr>
              <a:t>(8</a:t>
            </a:r>
            <a:r>
              <a:rPr lang="en-US" sz="2000" dirty="0">
                <a:latin typeface="+mj-lt"/>
              </a:rPr>
              <a:t>/7</a:t>
            </a:r>
            <a:r>
              <a:rPr lang="uk-UA" sz="2000" dirty="0">
                <a:latin typeface="+mj-lt"/>
              </a:rPr>
              <a:t>)</a:t>
            </a:r>
            <a:r>
              <a:rPr lang="en-US" sz="2000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Режим роботи</a:t>
            </a:r>
            <a:r>
              <a:rPr lang="en-US" sz="2000" dirty="0">
                <a:latin typeface="+mj-lt"/>
              </a:rPr>
              <a:t>: 10:00-18:00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6-</a:t>
            </a:r>
            <a:r>
              <a:rPr lang="uk-UA" sz="2000" b="1" dirty="0">
                <a:latin typeface="+mj-lt"/>
              </a:rPr>
              <a:t>Золоті ворота </a:t>
            </a:r>
            <a:r>
              <a:rPr lang="uk-UA" sz="2000" dirty="0">
                <a:latin typeface="+mj-lt"/>
              </a:rPr>
              <a:t>(8</a:t>
            </a:r>
            <a:r>
              <a:rPr lang="en-US" sz="2000" dirty="0">
                <a:latin typeface="+mj-lt"/>
              </a:rPr>
              <a:t>/8</a:t>
            </a:r>
            <a:r>
              <a:rPr lang="uk-UA" sz="2000" dirty="0">
                <a:latin typeface="+mj-lt"/>
              </a:rPr>
              <a:t>)</a:t>
            </a:r>
            <a:r>
              <a:rPr lang="en-US" sz="2000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Режим роботи</a:t>
            </a:r>
            <a:r>
              <a:rPr lang="en-US" sz="2000" dirty="0">
                <a:latin typeface="+mj-lt"/>
              </a:rPr>
              <a:t>: 10:00-18:00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7-</a:t>
            </a:r>
            <a:r>
              <a:rPr lang="uk-UA" sz="2000" b="1" dirty="0">
                <a:latin typeface="+mj-lt"/>
              </a:rPr>
              <a:t>Будинок з химерами </a:t>
            </a:r>
            <a:r>
              <a:rPr lang="en-US" sz="2000" dirty="0">
                <a:latin typeface="+mj-lt"/>
              </a:rPr>
              <a:t>(8/8) </a:t>
            </a:r>
            <a:r>
              <a:rPr lang="uk-UA" sz="2000" dirty="0">
                <a:latin typeface="+mj-lt"/>
              </a:rPr>
              <a:t>Режим роботи</a:t>
            </a:r>
            <a:r>
              <a:rPr lang="en-US" sz="2000" dirty="0">
                <a:latin typeface="+mj-lt"/>
              </a:rPr>
              <a:t>: 10:00-18:00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8</a:t>
            </a:r>
            <a:r>
              <a:rPr lang="uk-UA" sz="2000" dirty="0">
                <a:latin typeface="+mj-lt"/>
              </a:rPr>
              <a:t>-</a:t>
            </a:r>
            <a:r>
              <a:rPr lang="uk-UA" sz="2000" b="1" dirty="0">
                <a:latin typeface="+mj-lt"/>
              </a:rPr>
              <a:t>Шоколадний будинок </a:t>
            </a:r>
            <a:r>
              <a:rPr lang="uk-UA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8/8</a:t>
            </a:r>
            <a:r>
              <a:rPr lang="uk-UA" sz="2000" dirty="0">
                <a:latin typeface="+mj-lt"/>
              </a:rPr>
              <a:t>)</a:t>
            </a:r>
            <a:r>
              <a:rPr lang="en-US" sz="2000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Режим роботи</a:t>
            </a:r>
            <a:r>
              <a:rPr lang="en-US" sz="2000" dirty="0">
                <a:latin typeface="+mj-lt"/>
              </a:rPr>
              <a:t>: 10:00-18:00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9-</a:t>
            </a:r>
            <a:r>
              <a:rPr lang="uk-UA" sz="2000" b="1" dirty="0">
                <a:latin typeface="+mj-lt"/>
              </a:rPr>
              <a:t>Маріїнський палац </a:t>
            </a:r>
            <a:r>
              <a:rPr lang="uk-UA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8/10</a:t>
            </a:r>
            <a:r>
              <a:rPr lang="uk-UA" sz="2000" dirty="0">
                <a:latin typeface="+mj-lt"/>
              </a:rPr>
              <a:t>)</a:t>
            </a:r>
            <a:r>
              <a:rPr lang="en-US" sz="2000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Режим роботи</a:t>
            </a:r>
            <a:r>
              <a:rPr lang="en-US" sz="2000" dirty="0">
                <a:latin typeface="+mj-lt"/>
              </a:rPr>
              <a:t>: 10:00-18:00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10-</a:t>
            </a:r>
            <a:r>
              <a:rPr lang="uk-UA" sz="2000" b="1" dirty="0">
                <a:latin typeface="+mj-lt"/>
              </a:rPr>
              <a:t>Міст між Володимирською гіркою та Аркою Свободи українського народу(Аркою Дружби народів) </a:t>
            </a:r>
            <a:r>
              <a:rPr lang="uk-UA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10/0</a:t>
            </a:r>
            <a:r>
              <a:rPr lang="uk-UA" sz="2000" dirty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11-</a:t>
            </a:r>
            <a:r>
              <a:rPr lang="uk-UA" sz="2000" b="1" dirty="0">
                <a:latin typeface="+mj-lt"/>
              </a:rPr>
              <a:t>Києво-Печерська Лавра </a:t>
            </a:r>
            <a:r>
              <a:rPr lang="uk-UA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7/8</a:t>
            </a:r>
            <a:r>
              <a:rPr lang="uk-UA" sz="2000" dirty="0">
                <a:latin typeface="+mj-lt"/>
              </a:rPr>
              <a:t>)</a:t>
            </a:r>
            <a:r>
              <a:rPr lang="en-US" sz="2000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Режим роботи</a:t>
            </a:r>
            <a:r>
              <a:rPr lang="en-US" sz="2000" dirty="0">
                <a:latin typeface="+mj-lt"/>
              </a:rPr>
              <a:t>: 07:00-20:00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12-</a:t>
            </a:r>
            <a:r>
              <a:rPr lang="uk-UA" sz="2000" b="1" dirty="0">
                <a:latin typeface="+mj-lt"/>
              </a:rPr>
              <a:t>Батьківщина-Мати</a:t>
            </a:r>
            <a:r>
              <a:rPr lang="uk-UA" sz="2000" dirty="0">
                <a:latin typeface="+mj-lt"/>
              </a:rPr>
              <a:t> (7</a:t>
            </a:r>
            <a:r>
              <a:rPr lang="en-US" sz="2000" dirty="0">
                <a:latin typeface="+mj-lt"/>
              </a:rPr>
              <a:t>/6</a:t>
            </a:r>
            <a:r>
              <a:rPr lang="uk-UA" sz="2000" dirty="0">
                <a:latin typeface="+mj-lt"/>
              </a:rPr>
              <a:t>)</a:t>
            </a:r>
            <a:r>
              <a:rPr lang="en-US" sz="2000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Режим роботи</a:t>
            </a:r>
            <a:r>
              <a:rPr lang="en-US" sz="2000" dirty="0">
                <a:latin typeface="+mj-lt"/>
              </a:rPr>
              <a:t>: 10:00-18:00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13-</a:t>
            </a:r>
            <a:r>
              <a:rPr lang="uk-UA" sz="2000" b="1" dirty="0">
                <a:latin typeface="+mj-lt"/>
              </a:rPr>
              <a:t>Ботанічний сад ім. Гришка </a:t>
            </a:r>
            <a:r>
              <a:rPr lang="uk-UA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0/5</a:t>
            </a:r>
            <a:r>
              <a:rPr lang="uk-UA" sz="2000" dirty="0">
                <a:latin typeface="+mj-lt"/>
              </a:rPr>
              <a:t>)</a:t>
            </a:r>
            <a:r>
              <a:rPr lang="en-US" sz="2000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Режим роботи</a:t>
            </a:r>
            <a:r>
              <a:rPr lang="en-US" sz="2000" dirty="0">
                <a:latin typeface="+mj-lt"/>
              </a:rPr>
              <a:t>: 08:00-21:00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14-</a:t>
            </a:r>
            <a:r>
              <a:rPr lang="uk-UA" sz="2000" b="1" dirty="0">
                <a:latin typeface="+mj-lt"/>
              </a:rPr>
              <a:t>Контрактова площа </a:t>
            </a:r>
            <a:r>
              <a:rPr lang="uk-UA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5/0</a:t>
            </a:r>
            <a:r>
              <a:rPr lang="uk-UA" sz="2000" dirty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15-</a:t>
            </a:r>
            <a:r>
              <a:rPr lang="uk-UA" sz="2000" b="1" dirty="0">
                <a:latin typeface="+mj-lt"/>
              </a:rPr>
              <a:t>Ботанічний сад ім. Фоміна</a:t>
            </a:r>
            <a:r>
              <a:rPr lang="uk-UA" sz="2000" dirty="0">
                <a:latin typeface="+mj-lt"/>
              </a:rPr>
              <a:t> (</a:t>
            </a:r>
            <a:r>
              <a:rPr lang="en-US" sz="2000" dirty="0">
                <a:latin typeface="+mj-lt"/>
              </a:rPr>
              <a:t>0/5</a:t>
            </a:r>
            <a:r>
              <a:rPr lang="uk-UA" sz="2000" dirty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16-</a:t>
            </a:r>
            <a:r>
              <a:rPr lang="uk-UA" sz="2000" b="1" dirty="0">
                <a:latin typeface="+mj-lt"/>
              </a:rPr>
              <a:t>ТРЦ </a:t>
            </a:r>
            <a:r>
              <a:rPr lang="en-US" sz="2000" b="1" dirty="0">
                <a:latin typeface="+mj-lt"/>
              </a:rPr>
              <a:t>Gulliver</a:t>
            </a:r>
            <a:r>
              <a:rPr lang="uk-UA" sz="2000" b="1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0/5</a:t>
            </a:r>
            <a:r>
              <a:rPr lang="uk-UA" sz="2000" dirty="0">
                <a:latin typeface="+mj-lt"/>
              </a:rPr>
              <a:t>) Режим роботи</a:t>
            </a:r>
            <a:r>
              <a:rPr lang="en-US" sz="2000" dirty="0">
                <a:latin typeface="+mj-lt"/>
              </a:rPr>
              <a:t>: 10:00-22:00</a:t>
            </a:r>
          </a:p>
        </p:txBody>
      </p:sp>
    </p:spTree>
    <p:extLst>
      <p:ext uri="{BB962C8B-B14F-4D97-AF65-F5344CB8AC3E}">
        <p14:creationId xmlns:p14="http://schemas.microsoft.com/office/powerpoint/2010/main" val="2617676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2E77B-517D-B3FF-17B3-99D6B7CDC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765" y="106532"/>
            <a:ext cx="8194089" cy="69600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17-</a:t>
            </a:r>
            <a:r>
              <a:rPr lang="uk-UA" sz="2000" b="1" dirty="0">
                <a:latin typeface="+mj-lt"/>
              </a:rPr>
              <a:t>Національна опера України</a:t>
            </a:r>
            <a:r>
              <a:rPr lang="uk-UA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2/7</a:t>
            </a:r>
            <a:r>
              <a:rPr lang="uk-UA" sz="2000" dirty="0">
                <a:latin typeface="+mj-lt"/>
              </a:rPr>
              <a:t>)</a:t>
            </a:r>
            <a:r>
              <a:rPr lang="en-US" sz="2000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Режим роботи</a:t>
            </a:r>
            <a:r>
              <a:rPr lang="en-US" sz="2000" dirty="0">
                <a:latin typeface="+mj-lt"/>
              </a:rPr>
              <a:t>: 10:00-21:00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18-</a:t>
            </a:r>
            <a:r>
              <a:rPr lang="ru-RU" sz="2000" b="1" dirty="0">
                <a:latin typeface="+mj-lt"/>
              </a:rPr>
              <a:t>Національний </a:t>
            </a:r>
            <a:r>
              <a:rPr lang="ru-RU" sz="2000" b="1" dirty="0" err="1">
                <a:latin typeface="+mj-lt"/>
              </a:rPr>
              <a:t>академічний</a:t>
            </a:r>
            <a:r>
              <a:rPr lang="ru-RU" sz="2000" b="1" dirty="0">
                <a:latin typeface="+mj-lt"/>
              </a:rPr>
              <a:t> </a:t>
            </a:r>
            <a:r>
              <a:rPr lang="ru-RU" sz="2000" b="1" dirty="0" err="1">
                <a:latin typeface="+mj-lt"/>
              </a:rPr>
              <a:t>драматичний</a:t>
            </a:r>
            <a:r>
              <a:rPr lang="ru-RU" sz="2000" b="1" dirty="0">
                <a:latin typeface="+mj-lt"/>
              </a:rPr>
              <a:t> театр </a:t>
            </a:r>
            <a:r>
              <a:rPr lang="ru-RU" sz="2000" b="1" dirty="0" err="1">
                <a:latin typeface="+mj-lt"/>
              </a:rPr>
              <a:t>ім</a:t>
            </a:r>
            <a:r>
              <a:rPr lang="ru-RU" sz="2000" b="1" dirty="0">
                <a:latin typeface="+mj-lt"/>
              </a:rPr>
              <a:t>. </a:t>
            </a:r>
            <a:r>
              <a:rPr lang="ru-RU" sz="2000" b="1" dirty="0" err="1">
                <a:latin typeface="+mj-lt"/>
              </a:rPr>
              <a:t>Івана</a:t>
            </a:r>
            <a:r>
              <a:rPr lang="ru-RU" sz="2000" b="1" dirty="0">
                <a:latin typeface="+mj-lt"/>
              </a:rPr>
              <a:t> Франка </a:t>
            </a:r>
            <a:r>
              <a:rPr lang="uk-UA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0/7</a:t>
            </a:r>
            <a:r>
              <a:rPr lang="uk-UA" sz="2000" dirty="0">
                <a:latin typeface="+mj-lt"/>
              </a:rPr>
              <a:t>)</a:t>
            </a:r>
            <a:r>
              <a:rPr lang="en-US" sz="2000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Режим роботи</a:t>
            </a:r>
            <a:r>
              <a:rPr lang="en-US" sz="2000" dirty="0">
                <a:latin typeface="+mj-lt"/>
              </a:rPr>
              <a:t>: 10:00-21:00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19-</a:t>
            </a:r>
            <a:r>
              <a:rPr lang="uk-UA" sz="2000" b="1" dirty="0">
                <a:latin typeface="+mj-lt"/>
              </a:rPr>
              <a:t>Руїни Десятинної церкви </a:t>
            </a:r>
            <a:r>
              <a:rPr lang="uk-UA" sz="2000" dirty="0">
                <a:latin typeface="+mj-lt"/>
              </a:rPr>
              <a:t>(6</a:t>
            </a:r>
            <a:r>
              <a:rPr lang="en-US" sz="2000" dirty="0">
                <a:latin typeface="+mj-lt"/>
              </a:rPr>
              <a:t>/0</a:t>
            </a:r>
            <a:r>
              <a:rPr lang="uk-UA" sz="2000" dirty="0">
                <a:latin typeface="+mj-lt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20-</a:t>
            </a:r>
            <a:r>
              <a:rPr lang="en-US" sz="2000" b="1" dirty="0">
                <a:latin typeface="+mj-lt"/>
              </a:rPr>
              <a:t>Kyiv Food Market</a:t>
            </a:r>
            <a:r>
              <a:rPr lang="uk-UA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(0/7) </a:t>
            </a:r>
            <a:r>
              <a:rPr lang="uk-UA" sz="2000" dirty="0">
                <a:latin typeface="+mj-lt"/>
              </a:rPr>
              <a:t>Режим роботи</a:t>
            </a:r>
            <a:r>
              <a:rPr lang="en-US" sz="2000" dirty="0">
                <a:latin typeface="+mj-lt"/>
              </a:rPr>
              <a:t>: 10:00-22:00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21-</a:t>
            </a:r>
            <a:r>
              <a:rPr lang="uk-UA" sz="2000" b="1" dirty="0">
                <a:latin typeface="+mj-lt"/>
              </a:rPr>
              <a:t>Володимирський собор </a:t>
            </a:r>
            <a:r>
              <a:rPr lang="uk-UA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3/0</a:t>
            </a:r>
            <a:r>
              <a:rPr lang="uk-UA" sz="2000" dirty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22-</a:t>
            </a:r>
            <a:r>
              <a:rPr lang="uk-UA" sz="2000" b="1" dirty="0">
                <a:latin typeface="+mj-lt"/>
              </a:rPr>
              <a:t>Поштова площа </a:t>
            </a:r>
            <a:r>
              <a:rPr lang="uk-UA" sz="2000" dirty="0">
                <a:latin typeface="+mj-lt"/>
              </a:rPr>
              <a:t>(6</a:t>
            </a:r>
            <a:r>
              <a:rPr lang="en-US" sz="2000" dirty="0">
                <a:latin typeface="+mj-lt"/>
              </a:rPr>
              <a:t>/0</a:t>
            </a:r>
            <a:r>
              <a:rPr lang="uk-UA" sz="2000" dirty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23-</a:t>
            </a:r>
            <a:r>
              <a:rPr lang="uk-UA" sz="2000" b="1" dirty="0">
                <a:latin typeface="+mj-lt"/>
              </a:rPr>
              <a:t>Фунікулер</a:t>
            </a:r>
            <a:r>
              <a:rPr lang="uk-UA" sz="2000" dirty="0">
                <a:latin typeface="+mj-lt"/>
              </a:rPr>
              <a:t> (6</a:t>
            </a:r>
            <a:r>
              <a:rPr lang="en-US" sz="2000" dirty="0">
                <a:latin typeface="+mj-lt"/>
              </a:rPr>
              <a:t>/6</a:t>
            </a:r>
            <a:r>
              <a:rPr lang="uk-UA" sz="2000" dirty="0">
                <a:latin typeface="+mj-lt"/>
              </a:rPr>
              <a:t>)</a:t>
            </a:r>
            <a:r>
              <a:rPr lang="en-US" sz="2000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Режим роботи</a:t>
            </a:r>
            <a:r>
              <a:rPr lang="en-US" sz="2000" dirty="0">
                <a:latin typeface="+mj-lt"/>
              </a:rPr>
              <a:t>: 10:00-21:00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24-</a:t>
            </a:r>
            <a:r>
              <a:rPr lang="uk-UA" sz="2000" b="1" dirty="0">
                <a:latin typeface="+mj-lt"/>
              </a:rPr>
              <a:t>Пейзажна алея </a:t>
            </a:r>
            <a:r>
              <a:rPr lang="uk-UA" sz="2000" dirty="0">
                <a:latin typeface="+mj-lt"/>
              </a:rPr>
              <a:t>(7</a:t>
            </a:r>
            <a:r>
              <a:rPr lang="en-US" sz="2000" dirty="0">
                <a:latin typeface="+mj-lt"/>
              </a:rPr>
              <a:t>/0</a:t>
            </a:r>
            <a:r>
              <a:rPr lang="uk-UA" sz="2000" dirty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2615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059619"/>
            <a:ext cx="7752305" cy="46607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Дана задача вирішується алгоритмом Флойда.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+mj-lt"/>
              </a:rPr>
              <a:t>Алгоритм Флойда служить для </a:t>
            </a:r>
            <a:r>
              <a:rPr lang="ru-RU" sz="2000" dirty="0" err="1">
                <a:latin typeface="+mj-lt"/>
              </a:rPr>
              <a:t>розв'язання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задачі</a:t>
            </a:r>
            <a:r>
              <a:rPr lang="ru-RU" sz="2000" dirty="0">
                <a:latin typeface="+mj-lt"/>
              </a:rPr>
              <a:t> про </a:t>
            </a:r>
            <a:r>
              <a:rPr lang="ru-RU" sz="2000" dirty="0" err="1">
                <a:latin typeface="+mj-lt"/>
              </a:rPr>
              <a:t>найкоротший</a:t>
            </a:r>
            <a:r>
              <a:rPr lang="ru-RU" sz="2000" dirty="0">
                <a:latin typeface="+mj-lt"/>
              </a:rPr>
              <a:t> шлях в </a:t>
            </a:r>
            <a:r>
              <a:rPr lang="ru-RU" sz="2000" dirty="0" err="1">
                <a:latin typeface="+mj-lt"/>
              </a:rPr>
              <a:t>орієнтованому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зваженому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графі</a:t>
            </a:r>
            <a:r>
              <a:rPr lang="ru-RU" sz="2000" dirty="0">
                <a:latin typeface="+mj-lt"/>
              </a:rPr>
              <a:t> з </a:t>
            </a:r>
            <a:r>
              <a:rPr lang="ru-RU" sz="2000" dirty="0" err="1">
                <a:latin typeface="+mj-lt"/>
              </a:rPr>
              <a:t>додатними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або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від'ємними</a:t>
            </a:r>
            <a:r>
              <a:rPr lang="ru-RU" sz="2000" dirty="0">
                <a:latin typeface="+mj-lt"/>
              </a:rPr>
              <a:t> вагами ребер.</a:t>
            </a:r>
            <a:endParaRPr lang="uk-UA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+mj-lt"/>
              </a:rPr>
              <a:t>Ідея</a:t>
            </a:r>
            <a:r>
              <a:rPr lang="uk-UA" sz="2000" dirty="0">
                <a:latin typeface="+mj-lt"/>
              </a:rPr>
              <a:t> </a:t>
            </a:r>
            <a:r>
              <a:rPr lang="uk-UA" sz="2000" dirty="0">
                <a:latin typeface="+mj-lt"/>
                <a:ea typeface="Cambria Math" panose="02040503050406030204" pitchFamily="18" charset="0"/>
              </a:rPr>
              <a:t>алгоритму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полягає</a:t>
            </a:r>
            <a:r>
              <a:rPr lang="ru-RU" sz="2000" dirty="0">
                <a:latin typeface="+mj-lt"/>
              </a:rPr>
              <a:t> в тому, </a:t>
            </a:r>
            <a:r>
              <a:rPr lang="ru-RU" sz="2000" dirty="0" err="1">
                <a:latin typeface="+mj-lt"/>
              </a:rPr>
              <a:t>щоб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вибрати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всі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вершини</a:t>
            </a:r>
            <a:r>
              <a:rPr lang="ru-RU" sz="2000" dirty="0">
                <a:latin typeface="+mj-lt"/>
              </a:rPr>
              <a:t> одну за одною та </a:t>
            </a:r>
            <a:r>
              <a:rPr lang="ru-RU" sz="2000" dirty="0" err="1">
                <a:latin typeface="+mj-lt"/>
              </a:rPr>
              <a:t>оновити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всі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найкоротші</a:t>
            </a:r>
            <a:r>
              <a:rPr lang="ru-RU" sz="2000" dirty="0">
                <a:latin typeface="+mj-lt"/>
              </a:rPr>
              <a:t> шляхи, </a:t>
            </a:r>
            <a:r>
              <a:rPr lang="ru-RU" sz="2000" dirty="0" err="1">
                <a:latin typeface="+mj-lt"/>
              </a:rPr>
              <a:t>які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включають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вибрану</a:t>
            </a:r>
            <a:r>
              <a:rPr lang="ru-RU" sz="2000" dirty="0">
                <a:latin typeface="+mj-lt"/>
              </a:rPr>
              <a:t> вершину як </a:t>
            </a:r>
            <a:r>
              <a:rPr lang="ru-RU" sz="2000" dirty="0" err="1">
                <a:latin typeface="+mj-lt"/>
              </a:rPr>
              <a:t>проміжну</a:t>
            </a:r>
            <a:r>
              <a:rPr lang="ru-RU" sz="2000" dirty="0">
                <a:latin typeface="+mj-lt"/>
              </a:rPr>
              <a:t> вершину в </a:t>
            </a:r>
            <a:r>
              <a:rPr lang="ru-RU" sz="2000" dirty="0" err="1">
                <a:latin typeface="+mj-lt"/>
              </a:rPr>
              <a:t>найкоротшому</a:t>
            </a:r>
            <a:r>
              <a:rPr lang="ru-RU" sz="2000" dirty="0">
                <a:latin typeface="+mj-lt"/>
              </a:rPr>
              <a:t> шляху.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F2CE64-F7CA-A61D-B2B9-1FA3962A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uk-UA" dirty="0"/>
              <a:t>ОПИС АЛГОРИТМУ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31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0563" y="1109709"/>
            <a:ext cx="8241437" cy="574829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Було створено програмне забезпечення, яке дозволяє отримати шлях, який максимізує кількість балів. Матриці відстаней, часу проїзду відстані транспортом, пішки були згенеровані за допомогою </a:t>
            </a:r>
            <a:r>
              <a:rPr lang="en-US" sz="2000" dirty="0" err="1">
                <a:latin typeface="+mj-lt"/>
              </a:rPr>
              <a:t>GoogleMaps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DinstanceMatrixAPI</a:t>
            </a:r>
            <a:r>
              <a:rPr lang="en-US" sz="2000" dirty="0">
                <a:latin typeface="+mj-lt"/>
              </a:rPr>
              <a:t>.</a:t>
            </a:r>
            <a:r>
              <a:rPr lang="uk-UA" sz="2000" dirty="0">
                <a:latin typeface="+mj-lt"/>
              </a:rPr>
              <a:t> Програма підв’язується до конкретного часу.</a:t>
            </a:r>
            <a:r>
              <a:rPr lang="en-US" sz="2000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Наприклад, транспорт працює з 5 до 23 години, якщо запускати програму, наприклад о 1 годині ночі, то при побудові маршруту не буде враховуватися </a:t>
            </a:r>
            <a:r>
              <a:rPr lang="uk-UA" sz="2000" dirty="0" err="1">
                <a:latin typeface="+mj-lt"/>
              </a:rPr>
              <a:t>гр.транспорт</a:t>
            </a:r>
            <a:r>
              <a:rPr lang="uk-UA" sz="2000" dirty="0">
                <a:latin typeface="+mj-lt"/>
              </a:rPr>
              <a:t>. Програма визначає порядок проходження точок за допомогою алгоритму Флойда і обирає мінімальний час проходження з усіх видів пересування. На початку роботи програма запитує час, який ви плануєте витратити на тур. І точку з якої ми починаємо тур. Також програма запитує користувача, які ви пам’ятки хочете відвідати, тоді в залежності від того, чи працюють на даний момент пам’ятки додаватися буде корисність за внутрішнє відвідування точки та час (в даній програмі-це 60 хв).</a:t>
            </a:r>
            <a:r>
              <a:rPr lang="en-US" sz="2000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Програма також запитує користувача і про те, чи бажає він затриматися біля пам’ятки. Якщо так, </a:t>
            </a:r>
            <a:r>
              <a:rPr lang="uk-UA" sz="2000" dirty="0" err="1">
                <a:latin typeface="+mj-lt"/>
              </a:rPr>
              <a:t>тодо</a:t>
            </a:r>
            <a:r>
              <a:rPr lang="uk-UA" sz="2000" dirty="0">
                <a:latin typeface="+mj-lt"/>
              </a:rPr>
              <a:t> часу додається 10 хв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F2CE64-F7CA-A61D-B2B9-1FA3962A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698" y="4801"/>
            <a:ext cx="7434070" cy="1474330"/>
          </a:xfrm>
        </p:spPr>
        <p:txBody>
          <a:bodyPr>
            <a:normAutofit/>
          </a:bodyPr>
          <a:lstStyle/>
          <a:p>
            <a:r>
              <a:rPr lang="uk-UA" dirty="0"/>
              <a:t>РОБОТА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6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2F2CE64-F7CA-A61D-B2B9-1FA3962A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698" y="4801"/>
            <a:ext cx="7434070" cy="1474330"/>
          </a:xfrm>
        </p:spPr>
        <p:txBody>
          <a:bodyPr>
            <a:normAutofit/>
          </a:bodyPr>
          <a:lstStyle/>
          <a:p>
            <a:r>
              <a:rPr lang="uk-UA" dirty="0"/>
              <a:t>ПРИКЛАД 1 РОБОТИ ПРОГРАМИ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805A4C0-3752-8305-0DB0-8DAED4D1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0563" y="1294420"/>
            <a:ext cx="8241437" cy="57482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Вхідні дані</a:t>
            </a:r>
            <a:r>
              <a:rPr lang="en-US" sz="2000" dirty="0">
                <a:latin typeface="+mj-lt"/>
              </a:rPr>
              <a:t>:</a:t>
            </a:r>
            <a:endParaRPr lang="uk-UA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Обмеження по часу</a:t>
            </a:r>
            <a:r>
              <a:rPr lang="en-US" sz="2000" dirty="0">
                <a:latin typeface="+mj-lt"/>
              </a:rPr>
              <a:t>: </a:t>
            </a:r>
            <a:r>
              <a:rPr lang="uk-UA" sz="2000" dirty="0">
                <a:latin typeface="+mj-lt"/>
              </a:rPr>
              <a:t>30</a:t>
            </a:r>
            <a:r>
              <a:rPr lang="en-US" sz="2000" dirty="0">
                <a:latin typeface="+mj-lt"/>
              </a:rPr>
              <a:t>0 </a:t>
            </a:r>
            <a:r>
              <a:rPr lang="uk-UA" sz="2000" dirty="0">
                <a:latin typeface="+mj-lt"/>
              </a:rPr>
              <a:t>хв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Стартова точка</a:t>
            </a:r>
            <a:r>
              <a:rPr lang="en-US" sz="2000" dirty="0">
                <a:latin typeface="+mj-lt"/>
              </a:rPr>
              <a:t>: </a:t>
            </a:r>
            <a:r>
              <a:rPr lang="uk-UA" sz="2000" dirty="0">
                <a:latin typeface="+mj-lt"/>
              </a:rPr>
              <a:t>Майдан Незалежності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Список точок, біля яких ми хочемо зупинитися</a:t>
            </a:r>
            <a:r>
              <a:rPr lang="en-US" sz="2000" dirty="0">
                <a:latin typeface="+mj-lt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Майдан Незалежності, Вул. Хрещатик, Андріївський узвіз, Андріївська церква, Софійський собор, Михайлівський золотоверхий собор, Золоті ворота, </a:t>
            </a:r>
            <a:r>
              <a:rPr lang="ru-RU" sz="2000" dirty="0">
                <a:latin typeface="+mj-lt"/>
              </a:rPr>
              <a:t>Міст </a:t>
            </a:r>
            <a:r>
              <a:rPr lang="ru-RU" sz="2000" dirty="0" err="1">
                <a:latin typeface="+mj-lt"/>
              </a:rPr>
              <a:t>між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Володимирською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гіркою</a:t>
            </a:r>
            <a:r>
              <a:rPr lang="ru-RU" sz="2000" dirty="0">
                <a:latin typeface="+mj-lt"/>
              </a:rPr>
              <a:t> та Аркою </a:t>
            </a:r>
            <a:r>
              <a:rPr lang="ru-RU" sz="2000" dirty="0" err="1">
                <a:latin typeface="+mj-lt"/>
              </a:rPr>
              <a:t>Свободи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українського</a:t>
            </a:r>
            <a:r>
              <a:rPr lang="ru-RU" sz="2000" dirty="0">
                <a:latin typeface="+mj-lt"/>
              </a:rPr>
              <a:t> народу(Аркою </a:t>
            </a:r>
            <a:r>
              <a:rPr lang="ru-RU" sz="2000" dirty="0" err="1">
                <a:latin typeface="+mj-lt"/>
              </a:rPr>
              <a:t>Дружби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народів</a:t>
            </a:r>
            <a:r>
              <a:rPr lang="ru-RU" sz="2000" dirty="0">
                <a:latin typeface="+mj-lt"/>
              </a:rPr>
              <a:t>), </a:t>
            </a:r>
            <a:r>
              <a:rPr lang="ru-RU" sz="2000" dirty="0" err="1">
                <a:latin typeface="+mj-lt"/>
              </a:rPr>
              <a:t>Контрактова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площа</a:t>
            </a:r>
            <a:r>
              <a:rPr lang="ru-RU" sz="2000" dirty="0">
                <a:latin typeface="+mj-lt"/>
              </a:rPr>
              <a:t>, </a:t>
            </a:r>
            <a:r>
              <a:rPr lang="ru-RU" sz="2000" dirty="0" err="1">
                <a:latin typeface="+mj-lt"/>
              </a:rPr>
              <a:t>Пейзажна</a:t>
            </a:r>
            <a:r>
              <a:rPr lang="ru-RU" sz="2000" dirty="0">
                <a:latin typeface="+mj-lt"/>
              </a:rPr>
              <a:t> алея</a:t>
            </a:r>
            <a:r>
              <a:rPr lang="en-US" sz="2000" dirty="0">
                <a:latin typeface="+mj-lt"/>
              </a:rPr>
              <a:t>,</a:t>
            </a:r>
            <a:r>
              <a:rPr lang="uk-UA" sz="2000" dirty="0">
                <a:latin typeface="+mj-lt"/>
              </a:rPr>
              <a:t> Будинок з химерами</a:t>
            </a:r>
            <a:endParaRPr lang="ru-RU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+mj-lt"/>
              </a:rPr>
              <a:t>Список </a:t>
            </a:r>
            <a:r>
              <a:rPr lang="ru-RU" sz="2000" dirty="0" err="1">
                <a:latin typeface="+mj-lt"/>
              </a:rPr>
              <a:t>точок</a:t>
            </a:r>
            <a:r>
              <a:rPr lang="ru-RU" sz="2000" dirty="0">
                <a:latin typeface="+mj-lt"/>
              </a:rPr>
              <a:t>, </a:t>
            </a:r>
            <a:r>
              <a:rPr lang="ru-RU" sz="2000" dirty="0" err="1">
                <a:latin typeface="+mj-lt"/>
              </a:rPr>
              <a:t>який</a:t>
            </a:r>
            <a:r>
              <a:rPr lang="ru-RU" sz="2000" dirty="0">
                <a:latin typeface="+mj-lt"/>
              </a:rPr>
              <a:t> ми </a:t>
            </a:r>
            <a:r>
              <a:rPr lang="ru-RU" sz="2000" dirty="0" err="1">
                <a:latin typeface="+mj-lt"/>
              </a:rPr>
              <a:t>хочемо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відвідати</a:t>
            </a:r>
            <a:r>
              <a:rPr lang="en-US" sz="2000" dirty="0">
                <a:latin typeface="+mj-lt"/>
              </a:rPr>
              <a:t>:</a:t>
            </a:r>
            <a:endParaRPr lang="uk-UA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uk-UA" sz="2000" dirty="0">
                <a:latin typeface="+mj-lt"/>
              </a:rPr>
              <a:t>Шоколадний будинок, </a:t>
            </a:r>
            <a:r>
              <a:rPr lang="ru-RU" sz="2000" dirty="0">
                <a:latin typeface="+mj-lt"/>
              </a:rPr>
              <a:t>Ботанічний сад </a:t>
            </a:r>
            <a:r>
              <a:rPr lang="ru-RU" sz="2000" dirty="0" err="1">
                <a:latin typeface="+mj-lt"/>
              </a:rPr>
              <a:t>ім</a:t>
            </a:r>
            <a:r>
              <a:rPr lang="ru-RU" sz="2000" dirty="0">
                <a:latin typeface="+mj-lt"/>
              </a:rPr>
              <a:t>. </a:t>
            </a:r>
            <a:r>
              <a:rPr lang="ru-RU" sz="2000" dirty="0" err="1">
                <a:latin typeface="+mj-lt"/>
              </a:rPr>
              <a:t>М.М.Гришка</a:t>
            </a:r>
            <a:r>
              <a:rPr lang="ru-RU" sz="2000" dirty="0">
                <a:latin typeface="+mj-lt"/>
              </a:rPr>
              <a:t>, Національний </a:t>
            </a:r>
            <a:r>
              <a:rPr lang="ru-RU" sz="2000" dirty="0" err="1">
                <a:latin typeface="+mj-lt"/>
              </a:rPr>
              <a:t>академічний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драматичний</a:t>
            </a:r>
            <a:r>
              <a:rPr lang="ru-RU" sz="2000" dirty="0">
                <a:latin typeface="+mj-lt"/>
              </a:rPr>
              <a:t> театр </a:t>
            </a:r>
            <a:r>
              <a:rPr lang="ru-RU" sz="2000" dirty="0" err="1">
                <a:latin typeface="+mj-lt"/>
              </a:rPr>
              <a:t>ім</a:t>
            </a:r>
            <a:r>
              <a:rPr lang="ru-RU" sz="2000" dirty="0">
                <a:latin typeface="+mj-lt"/>
              </a:rPr>
              <a:t>. </a:t>
            </a:r>
            <a:r>
              <a:rPr lang="ru-RU" sz="2000" dirty="0" err="1">
                <a:latin typeface="+mj-lt"/>
              </a:rPr>
              <a:t>Івана</a:t>
            </a:r>
            <a:r>
              <a:rPr lang="ru-RU" sz="2000" dirty="0">
                <a:latin typeface="+mj-lt"/>
              </a:rPr>
              <a:t> Франка, </a:t>
            </a:r>
            <a:r>
              <a:rPr lang="ru-RU" sz="2000" dirty="0" err="1">
                <a:latin typeface="+mj-lt"/>
              </a:rPr>
              <a:t>Національна</a:t>
            </a:r>
            <a:r>
              <a:rPr lang="ru-RU" sz="2000" dirty="0">
                <a:latin typeface="+mj-lt"/>
              </a:rPr>
              <a:t> опера </a:t>
            </a:r>
            <a:r>
              <a:rPr lang="ru-RU" sz="2000" dirty="0" err="1">
                <a:latin typeface="+mj-lt"/>
              </a:rPr>
              <a:t>України</a:t>
            </a:r>
            <a:r>
              <a:rPr lang="ru-RU" sz="2000" dirty="0">
                <a:latin typeface="+mj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0531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3460</TotalTime>
  <Words>1199</Words>
  <Application>Microsoft Office PowerPoint</Application>
  <PresentationFormat>Широкоэкранный</PresentationFormat>
  <Paragraphs>82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След самолета</vt:lpstr>
      <vt:lpstr>3 ЕТАП ПРОЄКТУ Побудова оптимального туристичного маршруту У М.КИЄВІ</vt:lpstr>
      <vt:lpstr>ВСТУП</vt:lpstr>
      <vt:lpstr>МЕТА РОБОТИ</vt:lpstr>
      <vt:lpstr>ПОСТАНОВКА ЗАДАЧІ</vt:lpstr>
      <vt:lpstr>Презентация PowerPoint</vt:lpstr>
      <vt:lpstr>Презентация PowerPoint</vt:lpstr>
      <vt:lpstr>ОПИС АЛГОРИТМУ</vt:lpstr>
      <vt:lpstr>РОБОТА ПРОГРАМИ</vt:lpstr>
      <vt:lpstr>ПРИКЛАД 1 РОБОТИ ПРОГРАМИ</vt:lpstr>
      <vt:lpstr>РЕЗУЛЬТАТИ:</vt:lpstr>
      <vt:lpstr>ПРИКЛАД 2 РОБОТИ ПРОГРАМИ</vt:lpstr>
      <vt:lpstr>РЕЗУЛЬТАТИ:</vt:lpstr>
      <vt:lpstr>ПРИКЛАД 3 РОБОТИ ПРОГРАМИ</vt:lpstr>
      <vt:lpstr>РЕЗУЛЬТАТИ:</vt:lpstr>
      <vt:lpstr>ВИСНОВКИ</vt:lpstr>
      <vt:lpstr>ДЯКУЄМО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Постановка задачі проєкту З ДОСЛІДЖЕННЯ  ОПЕРАЦІЙ на тему  Побудова оптимального туристичного маршруту</dc:title>
  <dc:creator>Boryslav Krakovych</dc:creator>
  <cp:lastModifiedBy>Boryslav Krakovych</cp:lastModifiedBy>
  <cp:revision>28</cp:revision>
  <dcterms:created xsi:type="dcterms:W3CDTF">2023-09-24T15:15:33Z</dcterms:created>
  <dcterms:modified xsi:type="dcterms:W3CDTF">2023-12-18T08:16:07Z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