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298" r:id="rId7"/>
    <p:sldId id="285" r:id="rId8"/>
    <p:sldId id="277" r:id="rId9"/>
    <p:sldId id="286" r:id="rId10"/>
    <p:sldId id="295" r:id="rId11"/>
    <p:sldId id="297" r:id="rId12"/>
    <p:sldId id="30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868761" cy="5222117"/>
          </a:xfrm>
        </p:spPr>
        <p:txBody>
          <a:bodyPr anchor="ctr">
            <a:normAutofit/>
          </a:bodyPr>
          <a:lstStyle/>
          <a:p>
            <a:r>
              <a:rPr lang="ru-RU" dirty="0" err="1"/>
              <a:t>Викона</a:t>
            </a:r>
            <a:r>
              <a:rPr lang="uk-UA" dirty="0" err="1"/>
              <a:t>ли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студент </a:t>
            </a:r>
            <a:r>
              <a:rPr lang="ru-RU" dirty="0" err="1"/>
              <a:t>групи</a:t>
            </a:r>
            <a:r>
              <a:rPr lang="ru-RU" dirty="0"/>
              <a:t> КМ-11 </a:t>
            </a:r>
            <a:r>
              <a:rPr lang="en-US" dirty="0"/>
              <a:t> </a:t>
            </a:r>
            <a:r>
              <a:rPr lang="ru-RU" dirty="0" err="1"/>
              <a:t>Кракович</a:t>
            </a:r>
            <a:r>
              <a:rPr lang="ru-RU" dirty="0"/>
              <a:t> Борислав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студент </a:t>
            </a:r>
            <a:r>
              <a:rPr lang="ru-RU" dirty="0" err="1"/>
              <a:t>групи</a:t>
            </a:r>
            <a:r>
              <a:rPr lang="ru-RU" dirty="0"/>
              <a:t> КМ-12 </a:t>
            </a:r>
            <a:r>
              <a:rPr lang="ru-RU" dirty="0" err="1"/>
              <a:t>Вавровський</a:t>
            </a:r>
            <a:r>
              <a:rPr lang="ru-RU" dirty="0"/>
              <a:t> </a:t>
            </a:r>
            <a:r>
              <a:rPr lang="ru-RU" dirty="0" err="1"/>
              <a:t>Віктор</a:t>
            </a:r>
            <a:endParaRPr lang="ru-R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80557-8679-9043-77DA-38C230F0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398428" cy="5222117"/>
          </a:xfrm>
        </p:spPr>
        <p:txBody>
          <a:bodyPr anchor="ctr">
            <a:normAutofit/>
          </a:bodyPr>
          <a:lstStyle/>
          <a:p>
            <a:pPr algn="r"/>
            <a:r>
              <a:rPr lang="ru-RU" sz="4000" dirty="0"/>
              <a:t>3 ЕТАП ПРОЄКТУ</a:t>
            </a:r>
            <a:br>
              <a:rPr lang="ru-RU" sz="4000" dirty="0"/>
            </a:br>
            <a:r>
              <a:rPr lang="ru-RU" sz="5400" dirty="0"/>
              <a:t>Побудова оптимального </a:t>
            </a:r>
            <a:r>
              <a:rPr lang="ru-RU" sz="5400" dirty="0" err="1"/>
              <a:t>туристичного</a:t>
            </a:r>
            <a:r>
              <a:rPr lang="ru-RU" sz="5400" dirty="0"/>
              <a:t> маршруту У М.КИЄВІ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68496"/>
            <a:ext cx="7454077" cy="46607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З </a:t>
            </a:r>
            <a:r>
              <a:rPr lang="ru-RU" sz="2000" dirty="0" err="1"/>
              <a:t>підвищенням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/>
              <a:t>життя</a:t>
            </a:r>
            <a:r>
              <a:rPr lang="ru-RU" sz="2000" dirty="0"/>
              <a:t> туризм став новою модою. Попит на туризм </a:t>
            </a:r>
            <a:r>
              <a:rPr lang="ru-RU" sz="2000" dirty="0" err="1"/>
              <a:t>демонструє</a:t>
            </a:r>
            <a:r>
              <a:rPr lang="ru-RU" sz="2000" dirty="0"/>
              <a:t> </a:t>
            </a:r>
            <a:r>
              <a:rPr lang="ru-RU" sz="2000" dirty="0" err="1"/>
              <a:t>різноманітні</a:t>
            </a:r>
            <a:r>
              <a:rPr lang="ru-RU" sz="2000" dirty="0"/>
              <a:t> </a:t>
            </a:r>
            <a:r>
              <a:rPr lang="ru-RU" sz="2000" dirty="0" err="1"/>
              <a:t>тенденції</a:t>
            </a:r>
            <a:r>
              <a:rPr lang="ru-RU" sz="2000" dirty="0"/>
              <a:t>. </a:t>
            </a:r>
            <a:r>
              <a:rPr lang="ru-RU" sz="2000" dirty="0" err="1"/>
              <a:t>Традиційний</a:t>
            </a:r>
            <a:r>
              <a:rPr lang="ru-RU" sz="2000" dirty="0"/>
              <a:t> вид туризму не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повністю</a:t>
            </a:r>
            <a:r>
              <a:rPr lang="ru-RU" sz="2000" dirty="0"/>
              <a:t> </a:t>
            </a:r>
            <a:r>
              <a:rPr lang="ru-RU" sz="2000" dirty="0" err="1"/>
              <a:t>задовольнити</a:t>
            </a:r>
            <a:r>
              <a:rPr lang="ru-RU" sz="2000" dirty="0"/>
              <a:t> потреби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туристів</a:t>
            </a:r>
            <a:r>
              <a:rPr lang="ru-RU" sz="2000" dirty="0"/>
              <a:t>. Все </a:t>
            </a:r>
            <a:r>
              <a:rPr lang="ru-RU" sz="2000" dirty="0" err="1"/>
              <a:t>більше</a:t>
            </a:r>
            <a:r>
              <a:rPr lang="ru-RU" sz="2000" dirty="0"/>
              <a:t> і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туристів</a:t>
            </a:r>
            <a:r>
              <a:rPr lang="ru-RU" sz="2000" dirty="0"/>
              <a:t> </a:t>
            </a:r>
            <a:r>
              <a:rPr lang="ru-RU" sz="2000" dirty="0" err="1"/>
              <a:t>шукають</a:t>
            </a:r>
            <a:r>
              <a:rPr lang="ru-RU" sz="2000" dirty="0"/>
              <a:t>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вражень</a:t>
            </a:r>
            <a:r>
              <a:rPr lang="ru-RU" sz="2000" dirty="0"/>
              <a:t> і </a:t>
            </a:r>
            <a:r>
              <a:rPr lang="ru-RU" sz="2000" dirty="0" err="1"/>
              <a:t>задоволення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туру. З метою </a:t>
            </a:r>
            <a:r>
              <a:rPr lang="ru-RU" sz="2000" dirty="0" err="1"/>
              <a:t>покращення</a:t>
            </a:r>
            <a:r>
              <a:rPr lang="ru-RU" sz="2000" dirty="0"/>
              <a:t> </a:t>
            </a:r>
            <a:r>
              <a:rPr lang="ru-RU" sz="2000" dirty="0" err="1"/>
              <a:t>туристичних</a:t>
            </a:r>
            <a:r>
              <a:rPr lang="ru-RU" sz="2000" dirty="0"/>
              <a:t> </a:t>
            </a:r>
            <a:r>
              <a:rPr lang="ru-RU" sz="2000" dirty="0" err="1"/>
              <a:t>вражень</a:t>
            </a:r>
            <a:r>
              <a:rPr lang="ru-RU" sz="2000" dirty="0"/>
              <a:t> </a:t>
            </a:r>
            <a:r>
              <a:rPr lang="ru-RU" sz="2000" dirty="0" err="1"/>
              <a:t>туристи</a:t>
            </a:r>
            <a:r>
              <a:rPr lang="ru-RU" sz="2000" dirty="0"/>
              <a:t> </a:t>
            </a:r>
            <a:r>
              <a:rPr lang="ru-RU" sz="2000" dirty="0" err="1"/>
              <a:t>планують</a:t>
            </a:r>
            <a:r>
              <a:rPr lang="ru-RU" sz="2000" dirty="0"/>
              <a:t> </a:t>
            </a:r>
            <a:r>
              <a:rPr lang="ru-RU" sz="2000" dirty="0" err="1"/>
              <a:t>туристичні</a:t>
            </a:r>
            <a:r>
              <a:rPr lang="ru-RU" sz="2000" dirty="0"/>
              <a:t> </a:t>
            </a:r>
            <a:r>
              <a:rPr lang="ru-RU" sz="2000" dirty="0" err="1"/>
              <a:t>маршрути</a:t>
            </a:r>
            <a:r>
              <a:rPr lang="ru-RU" sz="2000" dirty="0"/>
              <a:t> перед </a:t>
            </a:r>
            <a:r>
              <a:rPr lang="ru-RU" sz="2000" dirty="0" err="1"/>
              <a:t>поїздкою</a:t>
            </a:r>
            <a:r>
              <a:rPr lang="ru-RU" sz="2000" dirty="0"/>
              <a:t> в </a:t>
            </a:r>
            <a:r>
              <a:rPr lang="ru-RU" sz="2000" dirty="0" err="1"/>
              <a:t>незнайомі</a:t>
            </a:r>
            <a:r>
              <a:rPr lang="ru-RU" sz="2000" dirty="0"/>
              <a:t> </a:t>
            </a:r>
            <a:r>
              <a:rPr lang="ru-RU" sz="2000" dirty="0" err="1"/>
              <a:t>мальовничі</a:t>
            </a:r>
            <a:r>
              <a:rPr lang="ru-RU" sz="2000" dirty="0"/>
              <a:t> </a:t>
            </a:r>
            <a:r>
              <a:rPr lang="ru-RU" sz="2000" dirty="0" err="1"/>
              <a:t>міста</a:t>
            </a:r>
            <a:r>
              <a:rPr lang="ru-RU" sz="2000" dirty="0"/>
              <a:t>. </a:t>
            </a:r>
            <a:r>
              <a:rPr lang="ru-RU" sz="2000" dirty="0" err="1"/>
              <a:t>Маючи</a:t>
            </a:r>
            <a:r>
              <a:rPr lang="ru-RU" sz="2000" dirty="0"/>
              <a:t> </a:t>
            </a:r>
            <a:r>
              <a:rPr lang="ru-RU" sz="2000" dirty="0" err="1"/>
              <a:t>свої</a:t>
            </a:r>
            <a:r>
              <a:rPr lang="ru-RU" sz="2000" dirty="0"/>
              <a:t> </a:t>
            </a:r>
            <a:r>
              <a:rPr lang="ru-RU" sz="2000" dirty="0" err="1"/>
              <a:t>переваги</a:t>
            </a:r>
            <a:r>
              <a:rPr lang="ru-RU" sz="2000" dirty="0"/>
              <a:t> та </a:t>
            </a:r>
            <a:r>
              <a:rPr lang="ru-RU" sz="2000" dirty="0" err="1"/>
              <a:t>обмеженя</a:t>
            </a:r>
            <a:r>
              <a:rPr lang="ru-RU" sz="2000" dirty="0"/>
              <a:t> в </a:t>
            </a:r>
            <a:r>
              <a:rPr lang="ru-RU" sz="2000" dirty="0" err="1"/>
              <a:t>часі</a:t>
            </a:r>
            <a:r>
              <a:rPr lang="ru-RU" sz="2000" dirty="0"/>
              <a:t>, </a:t>
            </a:r>
            <a:r>
              <a:rPr lang="ru-RU" sz="2000" dirty="0" err="1"/>
              <a:t>туристи</a:t>
            </a:r>
            <a:r>
              <a:rPr lang="ru-RU" sz="2000" dirty="0"/>
              <a:t>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dirty="0" err="1"/>
              <a:t>шукають</a:t>
            </a:r>
            <a:r>
              <a:rPr lang="ru-RU" sz="2000" dirty="0"/>
              <a:t> </a:t>
            </a:r>
            <a:r>
              <a:rPr lang="ru-RU" sz="2000" dirty="0" err="1"/>
              <a:t>дані</a:t>
            </a:r>
            <a:r>
              <a:rPr lang="ru-RU" sz="2000" dirty="0"/>
              <a:t> з </a:t>
            </a:r>
            <a:r>
              <a:rPr lang="ru-RU" sz="2000" dirty="0" err="1"/>
              <a:t>туристичних</a:t>
            </a:r>
            <a:r>
              <a:rPr lang="ru-RU" sz="2000" dirty="0"/>
              <a:t> книг,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сайтів</a:t>
            </a:r>
            <a:r>
              <a:rPr lang="ru-RU" sz="2000" dirty="0"/>
              <a:t>, як наприклад </a:t>
            </a:r>
            <a:r>
              <a:rPr lang="en-US" sz="2000" dirty="0"/>
              <a:t>TripAdvisor,</a:t>
            </a:r>
            <a:r>
              <a:rPr lang="ru-RU" sz="2000" dirty="0"/>
              <a:t> </a:t>
            </a:r>
            <a:r>
              <a:rPr lang="ru-RU" sz="2000" dirty="0" err="1"/>
              <a:t>особистих</a:t>
            </a:r>
            <a:r>
              <a:rPr lang="ru-RU" sz="2000" dirty="0"/>
              <a:t> </a:t>
            </a:r>
            <a:r>
              <a:rPr lang="ru-RU" sz="2000" dirty="0" err="1"/>
              <a:t>туристичних</a:t>
            </a:r>
            <a:r>
              <a:rPr lang="ru-RU" sz="2000" dirty="0"/>
              <a:t> </a:t>
            </a:r>
            <a:r>
              <a:rPr lang="ru-RU" sz="2000" dirty="0" err="1"/>
              <a:t>блогів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друзів</a:t>
            </a:r>
            <a:r>
              <a:rPr lang="ru-RU" sz="2000" dirty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організувати</a:t>
            </a:r>
            <a:r>
              <a:rPr lang="ru-RU" sz="2000" dirty="0"/>
              <a:t> </a:t>
            </a:r>
            <a:r>
              <a:rPr lang="ru-RU" sz="2000" dirty="0" err="1"/>
              <a:t>туристичні</a:t>
            </a:r>
            <a:r>
              <a:rPr lang="ru-RU" sz="2000" dirty="0"/>
              <a:t> </a:t>
            </a:r>
            <a:r>
              <a:rPr lang="ru-RU" sz="2000" dirty="0" err="1"/>
              <a:t>маршрути</a:t>
            </a:r>
            <a:r>
              <a:rPr lang="ru-RU" sz="2000" dirty="0"/>
              <a:t>. </a:t>
            </a:r>
            <a:r>
              <a:rPr lang="ru-RU" sz="2000" dirty="0" err="1"/>
              <a:t>Складання</a:t>
            </a:r>
            <a:r>
              <a:rPr lang="ru-RU" sz="2000" dirty="0"/>
              <a:t> маршруту </a:t>
            </a:r>
            <a:r>
              <a:rPr lang="ru-RU" sz="2000" dirty="0" err="1"/>
              <a:t>екскурсії</a:t>
            </a:r>
            <a:r>
              <a:rPr lang="ru-RU" sz="2000" dirty="0"/>
              <a:t> – справа </a:t>
            </a:r>
            <a:r>
              <a:rPr lang="ru-RU" sz="2000" dirty="0" err="1"/>
              <a:t>трудомістка</a:t>
            </a:r>
            <a:r>
              <a:rPr lang="ru-RU" sz="2000" dirty="0"/>
              <a:t>. </a:t>
            </a:r>
            <a:r>
              <a:rPr lang="ru-RU" sz="2000" dirty="0" err="1"/>
              <a:t>Важко</a:t>
            </a:r>
            <a:r>
              <a:rPr lang="ru-RU" sz="2000" dirty="0"/>
              <a:t> </a:t>
            </a: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пам'ятки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варто</a:t>
            </a:r>
            <a:r>
              <a:rPr lang="ru-RU" sz="2000" dirty="0"/>
              <a:t> </a:t>
            </a:r>
            <a:r>
              <a:rPr lang="ru-RU" sz="2000" dirty="0" err="1"/>
              <a:t>відвідати</a:t>
            </a:r>
            <a:r>
              <a:rPr lang="ru-RU" sz="2000" dirty="0"/>
              <a:t>, і </a:t>
            </a:r>
            <a:r>
              <a:rPr lang="ru-RU" sz="2000" dirty="0" err="1"/>
              <a:t>скласти</a:t>
            </a:r>
            <a:r>
              <a:rPr lang="ru-RU" sz="2000" dirty="0"/>
              <a:t> </a:t>
            </a:r>
            <a:r>
              <a:rPr lang="ru-RU" sz="2000" dirty="0" err="1"/>
              <a:t>розклад</a:t>
            </a:r>
            <a:r>
              <a:rPr lang="ru-RU" sz="2000" dirty="0"/>
              <a:t> туру. Тому для </a:t>
            </a:r>
            <a:r>
              <a:rPr lang="ru-RU" sz="2000" dirty="0" err="1"/>
              <a:t>побудови</a:t>
            </a:r>
            <a:r>
              <a:rPr lang="ru-RU" sz="2000" dirty="0"/>
              <a:t> </a:t>
            </a:r>
            <a:r>
              <a:rPr lang="ru-RU" sz="2000" dirty="0" err="1"/>
              <a:t>якісних</a:t>
            </a:r>
            <a:r>
              <a:rPr lang="ru-RU" sz="2000" dirty="0"/>
              <a:t> </a:t>
            </a:r>
            <a:r>
              <a:rPr lang="ru-RU" sz="2000" dirty="0" err="1"/>
              <a:t>екскурсійних</a:t>
            </a:r>
            <a:r>
              <a:rPr lang="ru-RU" sz="2000" dirty="0"/>
              <a:t> </a:t>
            </a:r>
            <a:r>
              <a:rPr lang="ru-RU" sz="2000" dirty="0" err="1"/>
              <a:t>маршрутів</a:t>
            </a:r>
            <a:r>
              <a:rPr lang="ru-RU" sz="2000" dirty="0"/>
              <a:t> </a:t>
            </a:r>
            <a:r>
              <a:rPr lang="ru-RU" sz="2000" dirty="0" err="1"/>
              <a:t>туристів</a:t>
            </a:r>
            <a:r>
              <a:rPr lang="ru-RU" sz="2000" dirty="0"/>
              <a:t>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модель </a:t>
            </a:r>
            <a:r>
              <a:rPr lang="ru-RU" sz="2000" dirty="0" err="1"/>
              <a:t>планування</a:t>
            </a:r>
            <a:r>
              <a:rPr lang="ru-RU" sz="2000" dirty="0"/>
              <a:t> маршруту туру.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ВСТУП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8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68496"/>
            <a:ext cx="7454077" cy="46607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/>
              <a:t>Мета </a:t>
            </a:r>
            <a:r>
              <a:rPr lang="uk-UA" sz="2000" dirty="0" err="1"/>
              <a:t>проєкту</a:t>
            </a:r>
            <a:r>
              <a:rPr lang="uk-UA" sz="2000" dirty="0"/>
              <a:t>-побудувати програмне забезпечення, яке знайде оптимальний маршрут (</a:t>
            </a:r>
            <a:r>
              <a:rPr lang="ru-RU" sz="2000" dirty="0"/>
              <a:t>маршрут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максимізує</a:t>
            </a:r>
            <a:r>
              <a:rPr lang="ru-RU" sz="2000" dirty="0"/>
              <a:t> </a:t>
            </a:r>
            <a:r>
              <a:rPr lang="ru-RU" sz="2000" dirty="0" err="1"/>
              <a:t>бали</a:t>
            </a:r>
            <a:r>
              <a:rPr lang="ru-RU" sz="2000" dirty="0"/>
              <a:t> </a:t>
            </a:r>
            <a:r>
              <a:rPr lang="ru-RU" sz="2000" dirty="0" err="1"/>
              <a:t>корисності</a:t>
            </a:r>
            <a:r>
              <a:rPr lang="ru-RU" sz="2000" dirty="0"/>
              <a:t>, в </a:t>
            </a:r>
            <a:r>
              <a:rPr lang="ru-RU" sz="2000" dirty="0" err="1"/>
              <a:t>умовах</a:t>
            </a:r>
            <a:r>
              <a:rPr lang="ru-RU" sz="2000" dirty="0"/>
              <a:t> </a:t>
            </a:r>
            <a:r>
              <a:rPr lang="ru-RU" sz="2000" dirty="0" err="1"/>
              <a:t>обмеженого</a:t>
            </a:r>
            <a:r>
              <a:rPr lang="ru-RU" sz="2000" dirty="0"/>
              <a:t> часу, і 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кожна</a:t>
            </a:r>
            <a:r>
              <a:rPr lang="ru-RU" sz="2000" dirty="0"/>
              <a:t> точка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відвідуватись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один раз</a:t>
            </a:r>
            <a:r>
              <a:rPr lang="uk-UA" sz="2000" dirty="0"/>
              <a:t>) для користувача саме тими місцями, які його цікавлять. Для цього було обрано 25 абсолютно різних тур. точок у місті Києві і для кожної точки були проставлені рейтингові бали корисності (від 1 до 10).</a:t>
            </a:r>
            <a:endParaRPr lang="ru-RU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МЕТА РОБОТИ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1FAF-730D-47FE-9638-C05616C31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0507" y="2059619"/>
                <a:ext cx="7752305" cy="46607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dirty="0"/>
                  <a:t>Суть </a:t>
                </a:r>
                <a:r>
                  <a:rPr lang="ru-RU" sz="2000" dirty="0" err="1"/>
                  <a:t>задачі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полягає</a:t>
                </a:r>
                <a:r>
                  <a:rPr lang="ru-RU" sz="2000" dirty="0"/>
                  <a:t> в тому, </a:t>
                </a:r>
                <a:r>
                  <a:rPr lang="ru-RU" sz="2000" dirty="0" err="1"/>
                  <a:t>щоб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максимізувати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корисність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туристичних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вражень</a:t>
                </a:r>
                <a:r>
                  <a:rPr lang="ru-RU" sz="2000" dirty="0"/>
                  <a:t> у межах </a:t>
                </a:r>
                <a:r>
                  <a:rPr lang="ru-RU" sz="2000" dirty="0" err="1"/>
                  <a:t>обмеженого</a:t>
                </a:r>
                <a:r>
                  <a:rPr lang="ru-RU" sz="2000" dirty="0"/>
                  <a:t> часу. Задачу </a:t>
                </a:r>
                <a:r>
                  <a:rPr lang="ru-RU" sz="2000" dirty="0" err="1"/>
                  <a:t>можна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сформулювати</a:t>
                </a:r>
                <a:r>
                  <a:rPr lang="ru-RU" sz="2000" dirty="0"/>
                  <a:t> як </a:t>
                </a:r>
                <a:r>
                  <a:rPr lang="ru-RU" sz="2000" dirty="0" err="1"/>
                  <a:t>однокрітеріальну</a:t>
                </a:r>
                <a:r>
                  <a:rPr lang="ru-RU" sz="2000" dirty="0"/>
                  <a:t> задачу </a:t>
                </a:r>
                <a:r>
                  <a:rPr lang="ru-RU" sz="2000" dirty="0" err="1"/>
                  <a:t>оптимізації</a:t>
                </a:r>
                <a:r>
                  <a:rPr lang="ru-RU" sz="2000" dirty="0"/>
                  <a:t>(задача </a:t>
                </a:r>
                <a:r>
                  <a:rPr lang="ru-RU" sz="2000" dirty="0" err="1"/>
                  <a:t>орієнтування</a:t>
                </a:r>
                <a:r>
                  <a:rPr lang="ru-RU" sz="2000" dirty="0"/>
                  <a:t>), </a:t>
                </a:r>
                <a:r>
                  <a:rPr lang="ru-RU" sz="2000" dirty="0" err="1"/>
                  <a:t>тобто</a:t>
                </a:r>
                <a:r>
                  <a:rPr lang="ru-RU" sz="2000" dirty="0"/>
                  <a:t> наша </a:t>
                </a:r>
                <a:r>
                  <a:rPr lang="ru-RU" sz="2000" dirty="0" err="1"/>
                  <a:t>цільова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функція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максимізує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корисність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туристичного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досвіду</a:t>
                </a:r>
                <a:r>
                  <a:rPr lang="ru-RU" sz="2000" dirty="0"/>
                  <a:t> для туриста.</a:t>
                </a:r>
                <a:r>
                  <a:rPr lang="en-US" sz="2000" dirty="0"/>
                  <a:t> </a:t>
                </a:r>
                <a:r>
                  <a:rPr lang="uk-UA" sz="2000" dirty="0"/>
                  <a:t>Обмеження</a:t>
                </a:r>
                <a:r>
                  <a:rPr lang="en-US" sz="2000" dirty="0"/>
                  <a:t>: </a:t>
                </a:r>
                <a:r>
                  <a:rPr lang="ru-RU" sz="2000" dirty="0"/>
                  <a:t>що маршрут екскурсії починається з вузла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 і закінчується у вузлі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dirty="0" err="1"/>
                  <a:t>жодна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пам’ятка</a:t>
                </a:r>
                <a:r>
                  <a:rPr lang="ru-RU" sz="2000" dirty="0"/>
                  <a:t> не </a:t>
                </a:r>
                <a:r>
                  <a:rPr lang="ru-RU" sz="2000" dirty="0" err="1"/>
                  <a:t>відвідується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більше</a:t>
                </a:r>
                <a:r>
                  <a:rPr lang="ru-RU" sz="2000" dirty="0"/>
                  <a:t> одного разу</a:t>
                </a:r>
                <a:r>
                  <a:rPr lang="en-US" sz="2000" dirty="0"/>
                  <a:t>. </a:t>
                </a:r>
                <a:r>
                  <a:rPr lang="uk-UA" sz="2000" dirty="0"/>
                  <a:t>Бали корисності будуть проставлені як сума балів за враження </a:t>
                </a:r>
                <a:r>
                  <a:rPr lang="uk-UA" sz="2000" dirty="0" err="1"/>
                  <a:t>зовнішним</a:t>
                </a:r>
                <a:r>
                  <a:rPr lang="uk-UA" sz="2000" dirty="0"/>
                  <a:t> виглядом </a:t>
                </a:r>
                <a:r>
                  <a:rPr lang="uk-UA" sz="2000" dirty="0" err="1"/>
                  <a:t>тур.точки</a:t>
                </a:r>
                <a:r>
                  <a:rPr lang="uk-UA" sz="2000" dirty="0"/>
                  <a:t> (0-10), та враженням послугами, які надає ця </a:t>
                </a:r>
                <a:r>
                  <a:rPr lang="uk-UA" sz="2000" dirty="0" err="1"/>
                  <a:t>тур.точка</a:t>
                </a:r>
                <a:r>
                  <a:rPr lang="uk-UA" sz="2000" dirty="0"/>
                  <a:t> (0-10), але це буде </a:t>
                </a:r>
                <a:r>
                  <a:rPr lang="uk-UA" sz="2000" dirty="0" err="1"/>
                  <a:t>залежити</a:t>
                </a:r>
                <a:r>
                  <a:rPr lang="uk-UA" sz="2000" dirty="0"/>
                  <a:t> від часу роботи </a:t>
                </a:r>
                <a:r>
                  <a:rPr lang="uk-UA" sz="2000" dirty="0" err="1"/>
                  <a:t>тур.точки</a:t>
                </a:r>
                <a:r>
                  <a:rPr lang="uk-UA" sz="2000" dirty="0"/>
                  <a:t>. </a:t>
                </a: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1FAF-730D-47FE-9638-C05616C31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0507" y="2059619"/>
                <a:ext cx="7752305" cy="4660777"/>
              </a:xfrm>
              <a:blipFill>
                <a:blip r:embed="rId3"/>
                <a:stretch>
                  <a:fillRect l="-786" t="-785" r="-314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3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E77B-517D-B3FF-17B3-99D6B7CD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363" y="71025"/>
            <a:ext cx="7752305" cy="69778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Кількість туристичних точок у даному дослідженні-25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-</a:t>
            </a:r>
            <a:r>
              <a:rPr lang="uk-UA" sz="2000" b="1" dirty="0">
                <a:latin typeface="+mj-lt"/>
              </a:rPr>
              <a:t>Майдан Незалежності </a:t>
            </a:r>
            <a:r>
              <a:rPr lang="uk-UA" sz="2000" dirty="0">
                <a:latin typeface="+mj-lt"/>
              </a:rPr>
              <a:t>(10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1-</a:t>
            </a:r>
            <a:r>
              <a:rPr lang="uk-UA" sz="2000" b="1" dirty="0">
                <a:latin typeface="+mj-lt"/>
              </a:rPr>
              <a:t>Вул. Хрещатик </a:t>
            </a:r>
            <a:r>
              <a:rPr lang="uk-UA" sz="2000" dirty="0">
                <a:latin typeface="+mj-lt"/>
              </a:rPr>
              <a:t>(10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2-</a:t>
            </a:r>
            <a:r>
              <a:rPr lang="uk-UA" sz="2000" b="1" dirty="0">
                <a:latin typeface="+mj-lt"/>
              </a:rPr>
              <a:t>Андріївський узвіз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8/0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3-</a:t>
            </a:r>
            <a:r>
              <a:rPr lang="uk-UA" sz="2000" b="1" dirty="0">
                <a:latin typeface="+mj-lt"/>
              </a:rPr>
              <a:t>Михайлівський золотоверхий собор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4-</a:t>
            </a:r>
            <a:r>
              <a:rPr lang="uk-UA" sz="2000" b="1" dirty="0">
                <a:latin typeface="+mj-lt"/>
              </a:rPr>
              <a:t>Софійський собор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/10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5-</a:t>
            </a:r>
            <a:r>
              <a:rPr lang="uk-UA" sz="2000" b="1" dirty="0">
                <a:latin typeface="+mj-lt"/>
              </a:rPr>
              <a:t>Андріївська церква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/7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6-</a:t>
            </a:r>
            <a:r>
              <a:rPr lang="uk-UA" sz="2000" b="1" dirty="0">
                <a:latin typeface="+mj-lt"/>
              </a:rPr>
              <a:t>Золоті ворота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/8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7-</a:t>
            </a:r>
            <a:r>
              <a:rPr lang="uk-UA" sz="2000" b="1" dirty="0">
                <a:latin typeface="+mj-lt"/>
              </a:rPr>
              <a:t>Будинок з химерами </a:t>
            </a:r>
            <a:r>
              <a:rPr lang="en-US" sz="2000" dirty="0">
                <a:latin typeface="+mj-lt"/>
              </a:rPr>
              <a:t>(7/8)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8</a:t>
            </a:r>
            <a:r>
              <a:rPr lang="uk-UA" sz="2000" dirty="0">
                <a:latin typeface="+mj-lt"/>
              </a:rPr>
              <a:t>-</a:t>
            </a:r>
            <a:r>
              <a:rPr lang="uk-UA" sz="2000" b="1" dirty="0">
                <a:latin typeface="+mj-lt"/>
              </a:rPr>
              <a:t>Шоколадний будинок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8/7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9-</a:t>
            </a:r>
            <a:r>
              <a:rPr lang="uk-UA" sz="2000" b="1" dirty="0">
                <a:latin typeface="+mj-lt"/>
              </a:rPr>
              <a:t>Маріїнський палац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8/10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10-</a:t>
            </a:r>
            <a:r>
              <a:rPr lang="uk-UA" sz="2000" b="1" dirty="0">
                <a:latin typeface="+mj-lt"/>
              </a:rPr>
              <a:t>Міст між Володимирською гіркою та Аркою Свободи українського народу(Аркою Дружби народів)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10/0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11-</a:t>
            </a:r>
            <a:r>
              <a:rPr lang="uk-UA" sz="2000" b="1" dirty="0">
                <a:latin typeface="+mj-lt"/>
              </a:rPr>
              <a:t>Києво-Печерська Лавра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7/8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07:00-20:00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12-</a:t>
            </a:r>
            <a:r>
              <a:rPr lang="uk-UA" sz="2000" b="1" dirty="0">
                <a:latin typeface="+mj-lt"/>
              </a:rPr>
              <a:t>Батьківщина-Мати</a:t>
            </a:r>
            <a:r>
              <a:rPr lang="uk-UA" sz="2000" dirty="0">
                <a:latin typeface="+mj-lt"/>
              </a:rPr>
              <a:t> (7</a:t>
            </a:r>
            <a:r>
              <a:rPr lang="en-US" sz="2000" dirty="0">
                <a:latin typeface="+mj-lt"/>
              </a:rPr>
              <a:t>/6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13-</a:t>
            </a:r>
            <a:r>
              <a:rPr lang="uk-UA" sz="2000" b="1" dirty="0">
                <a:latin typeface="+mj-lt"/>
              </a:rPr>
              <a:t>Ботанічний сад ім. Гришка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0/5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08:00-21:00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14-</a:t>
            </a:r>
            <a:r>
              <a:rPr lang="uk-UA" sz="2000" b="1" dirty="0">
                <a:latin typeface="+mj-lt"/>
              </a:rPr>
              <a:t>Контрактова площа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5/0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15-</a:t>
            </a:r>
            <a:r>
              <a:rPr lang="uk-UA" sz="2000" b="1" dirty="0">
                <a:latin typeface="+mj-lt"/>
              </a:rPr>
              <a:t>Ботанічний сад ім. Фоміна</a:t>
            </a:r>
            <a:r>
              <a:rPr lang="uk-UA" sz="2000" dirty="0">
                <a:latin typeface="+mj-lt"/>
              </a:rPr>
              <a:t> (</a:t>
            </a:r>
            <a:r>
              <a:rPr lang="en-US" sz="2000" dirty="0">
                <a:latin typeface="+mj-lt"/>
              </a:rPr>
              <a:t>0/5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16-</a:t>
            </a:r>
            <a:r>
              <a:rPr lang="uk-UA" sz="2000" b="1" dirty="0">
                <a:latin typeface="+mj-lt"/>
              </a:rPr>
              <a:t>ТРЦ </a:t>
            </a:r>
            <a:r>
              <a:rPr lang="en-US" sz="2000" b="1" dirty="0">
                <a:latin typeface="+mj-lt"/>
              </a:rPr>
              <a:t>Gulliver</a:t>
            </a:r>
            <a:r>
              <a:rPr lang="uk-UA" sz="2000" b="1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0/5</a:t>
            </a:r>
            <a:r>
              <a:rPr lang="uk-UA" sz="2000" dirty="0">
                <a:latin typeface="+mj-lt"/>
              </a:rPr>
              <a:t>) Режим роботи</a:t>
            </a:r>
            <a:r>
              <a:rPr lang="en-US" sz="2000" dirty="0">
                <a:latin typeface="+mj-lt"/>
              </a:rPr>
              <a:t>: 10:00-22:00</a:t>
            </a:r>
          </a:p>
        </p:txBody>
      </p:sp>
    </p:spTree>
    <p:extLst>
      <p:ext uri="{BB962C8B-B14F-4D97-AF65-F5344CB8AC3E}">
        <p14:creationId xmlns:p14="http://schemas.microsoft.com/office/powerpoint/2010/main" val="438618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E77B-517D-B3FF-17B3-99D6B7CD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765" y="106532"/>
            <a:ext cx="8194089" cy="6960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17-</a:t>
            </a:r>
            <a:r>
              <a:rPr lang="uk-UA" sz="2000" b="1" dirty="0">
                <a:latin typeface="+mj-lt"/>
              </a:rPr>
              <a:t>Національна опера України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2/7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18-</a:t>
            </a:r>
            <a:r>
              <a:rPr lang="ru-RU" sz="2000" b="1" dirty="0">
                <a:latin typeface="+mj-lt"/>
              </a:rPr>
              <a:t>Національний </a:t>
            </a:r>
            <a:r>
              <a:rPr lang="ru-RU" sz="2000" b="1" dirty="0" err="1">
                <a:latin typeface="+mj-lt"/>
              </a:rPr>
              <a:t>академічний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драматичний</a:t>
            </a:r>
            <a:r>
              <a:rPr lang="ru-RU" sz="2000" b="1" dirty="0">
                <a:latin typeface="+mj-lt"/>
              </a:rPr>
              <a:t> театр </a:t>
            </a:r>
            <a:r>
              <a:rPr lang="ru-RU" sz="2000" b="1" dirty="0" err="1">
                <a:latin typeface="+mj-lt"/>
              </a:rPr>
              <a:t>ім</a:t>
            </a:r>
            <a:r>
              <a:rPr lang="ru-RU" sz="2000" b="1" dirty="0">
                <a:latin typeface="+mj-lt"/>
              </a:rPr>
              <a:t>. </a:t>
            </a:r>
            <a:r>
              <a:rPr lang="ru-RU" sz="2000" b="1" dirty="0" err="1">
                <a:latin typeface="+mj-lt"/>
              </a:rPr>
              <a:t>Івана</a:t>
            </a:r>
            <a:r>
              <a:rPr lang="ru-RU" sz="2000" b="1" dirty="0">
                <a:latin typeface="+mj-lt"/>
              </a:rPr>
              <a:t> Франка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0/7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19-</a:t>
            </a:r>
            <a:r>
              <a:rPr lang="uk-UA" sz="2000" b="1" dirty="0">
                <a:latin typeface="+mj-lt"/>
              </a:rPr>
              <a:t>Руїни Десятинної церкви </a:t>
            </a:r>
            <a:r>
              <a:rPr lang="uk-UA" sz="2000" dirty="0">
                <a:latin typeface="+mj-lt"/>
              </a:rPr>
              <a:t>(6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20-</a:t>
            </a:r>
            <a:r>
              <a:rPr lang="en-US" sz="2000" b="1" dirty="0">
                <a:latin typeface="+mj-lt"/>
              </a:rPr>
              <a:t>Kyiv Food Market</a:t>
            </a:r>
            <a:r>
              <a:rPr lang="uk-UA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(0/5)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10:00-22:00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21-</a:t>
            </a:r>
            <a:r>
              <a:rPr lang="uk-UA" sz="2000" b="1" dirty="0">
                <a:latin typeface="+mj-lt"/>
              </a:rPr>
              <a:t>Володимирський собор </a:t>
            </a:r>
            <a:r>
              <a:rPr lang="uk-UA" sz="2000" dirty="0">
                <a:latin typeface="+mj-lt"/>
              </a:rPr>
              <a:t>(5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22-</a:t>
            </a:r>
            <a:r>
              <a:rPr lang="uk-UA" sz="2000" b="1" dirty="0">
                <a:latin typeface="+mj-lt"/>
              </a:rPr>
              <a:t>Поштова площа </a:t>
            </a:r>
            <a:r>
              <a:rPr lang="uk-UA" sz="2000" dirty="0">
                <a:latin typeface="+mj-lt"/>
              </a:rPr>
              <a:t>(6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23-</a:t>
            </a:r>
            <a:r>
              <a:rPr lang="uk-UA" sz="2000" b="1" dirty="0">
                <a:latin typeface="+mj-lt"/>
              </a:rPr>
              <a:t>Фунікулер</a:t>
            </a:r>
            <a:r>
              <a:rPr lang="uk-UA" sz="2000" dirty="0">
                <a:latin typeface="+mj-lt"/>
              </a:rPr>
              <a:t> (6</a:t>
            </a:r>
            <a:r>
              <a:rPr lang="en-US" sz="2000" dirty="0">
                <a:latin typeface="+mj-lt"/>
              </a:rPr>
              <a:t>/6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24-</a:t>
            </a:r>
            <a:r>
              <a:rPr lang="uk-UA" sz="2000" b="1" dirty="0">
                <a:latin typeface="+mj-lt"/>
              </a:rPr>
              <a:t>Пейзажна алея </a:t>
            </a:r>
            <a:r>
              <a:rPr lang="uk-UA" sz="2000" dirty="0">
                <a:latin typeface="+mj-lt"/>
              </a:rPr>
              <a:t>(7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546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59619"/>
            <a:ext cx="7752305" cy="46607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Дана задача вирішується алгоритмом Флойда.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Алгоритм Флойда служить для </a:t>
            </a:r>
            <a:r>
              <a:rPr lang="ru-RU" sz="2000" dirty="0" err="1">
                <a:latin typeface="+mj-lt"/>
              </a:rPr>
              <a:t>розв'язання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задачі</a:t>
            </a:r>
            <a:r>
              <a:rPr lang="ru-RU" sz="2000" dirty="0">
                <a:latin typeface="+mj-lt"/>
              </a:rPr>
              <a:t> про </a:t>
            </a:r>
            <a:r>
              <a:rPr lang="ru-RU" sz="2000" dirty="0" err="1">
                <a:latin typeface="+mj-lt"/>
              </a:rPr>
              <a:t>найкоротший</a:t>
            </a:r>
            <a:r>
              <a:rPr lang="ru-RU" sz="2000" dirty="0">
                <a:latin typeface="+mj-lt"/>
              </a:rPr>
              <a:t> шлях в </a:t>
            </a:r>
            <a:r>
              <a:rPr lang="ru-RU" sz="2000" dirty="0" err="1">
                <a:latin typeface="+mj-lt"/>
              </a:rPr>
              <a:t>орієнтованому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зваженому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графі</a:t>
            </a:r>
            <a:r>
              <a:rPr lang="ru-RU" sz="2000" dirty="0">
                <a:latin typeface="+mj-lt"/>
              </a:rPr>
              <a:t> з </a:t>
            </a:r>
            <a:r>
              <a:rPr lang="ru-RU" sz="2000" dirty="0" err="1">
                <a:latin typeface="+mj-lt"/>
              </a:rPr>
              <a:t>додатними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або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від'ємними</a:t>
            </a:r>
            <a:r>
              <a:rPr lang="ru-RU" sz="2000" dirty="0">
                <a:latin typeface="+mj-lt"/>
              </a:rPr>
              <a:t> вагами ребер.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Ідея</a:t>
            </a:r>
            <a:r>
              <a:rPr lang="uk-UA" sz="2000" dirty="0">
                <a:latin typeface="+mj-lt"/>
              </a:rPr>
              <a:t> </a:t>
            </a:r>
            <a:r>
              <a:rPr lang="uk-UA" sz="2000" dirty="0">
                <a:latin typeface="+mj-lt"/>
                <a:ea typeface="Cambria Math" panose="02040503050406030204" pitchFamily="18" charset="0"/>
              </a:rPr>
              <a:t>алгоритму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полягає</a:t>
            </a:r>
            <a:r>
              <a:rPr lang="ru-RU" sz="2000" dirty="0">
                <a:latin typeface="+mj-lt"/>
              </a:rPr>
              <a:t> в тому, </a:t>
            </a:r>
            <a:r>
              <a:rPr lang="ru-RU" sz="2000" dirty="0" err="1">
                <a:latin typeface="+mj-lt"/>
              </a:rPr>
              <a:t>щоб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вибрати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всі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вершини</a:t>
            </a:r>
            <a:r>
              <a:rPr lang="ru-RU" sz="2000" dirty="0">
                <a:latin typeface="+mj-lt"/>
              </a:rPr>
              <a:t> одну за одною та </a:t>
            </a:r>
            <a:r>
              <a:rPr lang="ru-RU" sz="2000" dirty="0" err="1">
                <a:latin typeface="+mj-lt"/>
              </a:rPr>
              <a:t>оновити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всі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найкоротші</a:t>
            </a:r>
            <a:r>
              <a:rPr lang="ru-RU" sz="2000" dirty="0">
                <a:latin typeface="+mj-lt"/>
              </a:rPr>
              <a:t> шляхи, </a:t>
            </a:r>
            <a:r>
              <a:rPr lang="ru-RU" sz="2000" dirty="0" err="1">
                <a:latin typeface="+mj-lt"/>
              </a:rPr>
              <a:t>які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включають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вибрану</a:t>
            </a:r>
            <a:r>
              <a:rPr lang="ru-RU" sz="2000" dirty="0">
                <a:latin typeface="+mj-lt"/>
              </a:rPr>
              <a:t> вершину як </a:t>
            </a:r>
            <a:r>
              <a:rPr lang="ru-RU" sz="2000" dirty="0" err="1">
                <a:latin typeface="+mj-lt"/>
              </a:rPr>
              <a:t>проміжну</a:t>
            </a:r>
            <a:r>
              <a:rPr lang="ru-RU" sz="2000" dirty="0">
                <a:latin typeface="+mj-lt"/>
              </a:rPr>
              <a:t> вершину в </a:t>
            </a:r>
            <a:r>
              <a:rPr lang="ru-RU" sz="2000" dirty="0" err="1">
                <a:latin typeface="+mj-lt"/>
              </a:rPr>
              <a:t>найкоротшому</a:t>
            </a:r>
            <a:r>
              <a:rPr lang="ru-RU" sz="2000" dirty="0">
                <a:latin typeface="+mj-lt"/>
              </a:rPr>
              <a:t> шляху.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ОПИС АЛГОРИТМУ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563" y="1384917"/>
            <a:ext cx="8241437" cy="54730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Було створено програмне забезпечення, яке дозволяє отримати шлях, який максимізує кількість балів. Матриці відстаней, часу проїзду відстані машиною (додається трафік, який діє у будні у години пік), транспортом, пішки були згенеровані за допомогою </a:t>
            </a:r>
            <a:r>
              <a:rPr lang="en-US" sz="2000" dirty="0" err="1">
                <a:latin typeface="+mj-lt"/>
              </a:rPr>
              <a:t>GoogleMaps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DinstanceMatrixAPI</a:t>
            </a:r>
            <a:r>
              <a:rPr lang="en-US" sz="2000" dirty="0">
                <a:latin typeface="+mj-lt"/>
              </a:rPr>
              <a:t>.</a:t>
            </a:r>
            <a:r>
              <a:rPr lang="uk-UA" sz="2000" dirty="0">
                <a:latin typeface="+mj-lt"/>
              </a:rPr>
              <a:t> Програма підв’язується до конкретного часу.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Наприклад, транспорт працює з 5 до 23 години, якщо запускати програму, наприклад о 1 годині ночі, то при побудові маршруту не буде враховуватися </a:t>
            </a:r>
            <a:r>
              <a:rPr lang="uk-UA" sz="2000" dirty="0" err="1">
                <a:latin typeface="+mj-lt"/>
              </a:rPr>
              <a:t>гр.транспорт</a:t>
            </a:r>
            <a:r>
              <a:rPr lang="uk-UA" sz="2000" dirty="0">
                <a:latin typeface="+mj-lt"/>
              </a:rPr>
              <a:t>. Програма визначає порядок проходження точок за допомогою алгоритму Флойда і обирає мінімальний час проходження з усіх видів пересування. На початку роботи програма запитує час, який ви плануєте витратити на тур. І точку з якої ми починаємо тур. Також програма запитує користувача, які ви пам’ятки хочете відвідати, тоді в залежності від того, чи працюють на даний момент пам’ятки додаватися буде корисність за внутрішнє відвідування точки та час (в даній програмі-це 60 хв).</a:t>
            </a:r>
            <a:r>
              <a:rPr lang="en-US" sz="2000" dirty="0">
                <a:latin typeface="+mj-lt"/>
              </a:rPr>
              <a:t> </a:t>
            </a:r>
            <a:endParaRPr lang="uk-UA" sz="20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98" y="4801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РОБОТА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2691835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ДЯКУЄМО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0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2305</TotalTime>
  <Words>799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След самолета</vt:lpstr>
      <vt:lpstr>3 ЕТАП ПРОЄКТУ Побудова оптимального туристичного маршруту У М.КИЄВІ</vt:lpstr>
      <vt:lpstr>ВСТУП</vt:lpstr>
      <vt:lpstr>МЕТА РОБОТИ</vt:lpstr>
      <vt:lpstr>ПОСТАНОВКА ЗАДАЧІ</vt:lpstr>
      <vt:lpstr>Презентация PowerPoint</vt:lpstr>
      <vt:lpstr>Презентация PowerPoint</vt:lpstr>
      <vt:lpstr>ОПИС АЛГОРИТМУ</vt:lpstr>
      <vt:lpstr>РОБОТА ПРОГРАМИ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Постановка задачі проєкту З ДОСЛІДЖЕННЯ  ОПЕРАЦІЙ на тему  Побудова оптимального туристичного маршруту</dc:title>
  <dc:creator>Boryslav Krakovych</dc:creator>
  <cp:lastModifiedBy>Boryslav Krakovych</cp:lastModifiedBy>
  <cp:revision>24</cp:revision>
  <dcterms:created xsi:type="dcterms:W3CDTF">2023-09-24T15:15:33Z</dcterms:created>
  <dcterms:modified xsi:type="dcterms:W3CDTF">2023-12-10T15:57:53Z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