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</p:sldIdLst>
  <p:sldSz cx="9144000" cy="5143500" type="screen16x9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113" d="100"/>
          <a:sy n="113" d="100"/>
        </p:scale>
        <p:origin x="557" y="11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17D53F-74E9-47E0-881E-DCC9570F5F77}" type="datetime1">
              <a:rPr lang="it-IT" smtClean="0"/>
              <a:pPr rtl="0"/>
              <a:t>18/04/2020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76D15A66-9472-458E-A629-3A402FCB0A50}" type="datetime1">
              <a:rPr lang="it-IT" noProof="0" smtClean="0"/>
              <a:pPr rtl="0"/>
              <a:t>18/04/2020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noProof="0"/>
              <a:t>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97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42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0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76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01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64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it-IT" smtClean="0"/>
              <a:pPr rtl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9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8118"/>
            <a:ext cx="9144002" cy="4886546"/>
            <a:chOff x="-1" y="-10825"/>
            <a:chExt cx="9144002" cy="6515395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3276600" y="909999"/>
            <a:ext cx="5326856" cy="1069183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4724400" y="2887250"/>
            <a:ext cx="3879056" cy="925931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2812256" y="4741506"/>
            <a:ext cx="5791200" cy="273844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C84DEFC7-6572-4538-B9FB-98B659F80BA4}" type="datetime1">
              <a:rPr lang="it-IT" sz="1000" noProof="0" smtClean="0"/>
              <a:pPr algn="r" rtl="0"/>
              <a:t>18/04/2020</a:t>
            </a:fld>
            <a:endParaRPr lang="it-IT" sz="1000" noProof="0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12256" y="4470042"/>
            <a:ext cx="5791200" cy="273844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it-IT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6344" y="288036"/>
            <a:ext cx="4636008" cy="50749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429000"/>
          </a:xfrm>
        </p:spPr>
        <p:txBody>
          <a:bodyPr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70448" y="129897"/>
            <a:ext cx="2212848" cy="22562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www.website.com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400" y="2357"/>
            <a:ext cx="4038601" cy="826388"/>
            <a:chOff x="5334000" y="-37306"/>
            <a:chExt cx="3281716" cy="895350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www.website.com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069241"/>
            <a:ext cx="7726680" cy="428625"/>
          </a:xfrm>
        </p:spPr>
        <p:txBody>
          <a:bodyPr rtlCol="0">
            <a:normAutofit/>
          </a:bodyPr>
          <a:lstStyle>
            <a:lvl1pPr marL="64008" indent="0" rtl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457200" y="1291828"/>
            <a:ext cx="4038600" cy="3394472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648200" y="1291828"/>
            <a:ext cx="4038600" cy="3394472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870448" y="129896"/>
            <a:ext cx="2212848" cy="226314"/>
          </a:xfrm>
        </p:spPr>
        <p:txBody>
          <a:bodyPr rtlCol="0"/>
          <a:lstStyle/>
          <a:p>
            <a:pPr rtl="0"/>
            <a:r>
              <a:rPr lang="it-IT" noProof="0"/>
              <a:t>www.website.com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29896"/>
            <a:ext cx="502920" cy="226314"/>
          </a:xfrm>
        </p:spPr>
        <p:txBody>
          <a:bodyPr rtlCol="0"/>
          <a:lstStyle/>
          <a:p>
            <a:pPr rtl="0"/>
            <a:fld id="{FEA1243F-3000-4347-94A4-FBDEAD3122C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971550"/>
            <a:ext cx="914400" cy="3761898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35856" y="971550"/>
            <a:ext cx="2438400" cy="3761898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3651250" y="971550"/>
            <a:ext cx="5276088" cy="376047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867400" y="129896"/>
            <a:ext cx="2324196" cy="226314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it-IT" noProof="0"/>
              <a:t>www.website.com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29896"/>
            <a:ext cx="502920" cy="226314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400" y="2357"/>
            <a:ext cx="4038601" cy="826388"/>
            <a:chOff x="5334000" y="-37306"/>
            <a:chExt cx="3281716" cy="895350"/>
          </a:xfrm>
        </p:grpSpPr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66725" y="285898"/>
            <a:ext cx="4638674" cy="506945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175129"/>
            <a:ext cx="8229600" cy="3429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5867400" y="130588"/>
            <a:ext cx="2212182" cy="225623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www.website.com</a:t>
            </a:r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29896"/>
            <a:ext cx="502920" cy="226314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3980383"/>
            <a:ext cx="1219200" cy="1163117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3408988"/>
            <a:ext cx="1248460" cy="117774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Grp="1"/>
          </p:cNvSpPr>
          <p:nvPr>
            <p:ph type="ctrTitle"/>
          </p:nvPr>
        </p:nvSpPr>
        <p:spPr>
          <a:xfrm>
            <a:off x="3276600" y="357504"/>
            <a:ext cx="5326856" cy="1089163"/>
          </a:xfrm>
        </p:spPr>
        <p:txBody>
          <a:bodyPr rtlCol="0"/>
          <a:lstStyle/>
          <a:p>
            <a:pPr rtl="0"/>
            <a:r>
              <a:rPr lang="it-IT" dirty="0"/>
              <a:t>Progetto Programmazione 3</a:t>
            </a:r>
            <a:endParaRPr lang="it-IT" b="0" dirty="0"/>
          </a:p>
        </p:txBody>
      </p:sp>
      <p:sp>
        <p:nvSpPr>
          <p:cNvPr id="3" name="Rettangolo 2"/>
          <p:cNvSpPr>
            <a:spLocks noGrp="1"/>
          </p:cNvSpPr>
          <p:nvPr>
            <p:ph type="subTitle" idx="1"/>
          </p:nvPr>
        </p:nvSpPr>
        <p:spPr>
          <a:xfrm>
            <a:off x="4643438" y="3429006"/>
            <a:ext cx="4000528" cy="1428760"/>
          </a:xfrm>
        </p:spPr>
        <p:txBody>
          <a:bodyPr rtlCol="0">
            <a:normAutofit/>
          </a:bodyPr>
          <a:lstStyle/>
          <a:p>
            <a:pPr algn="r" rtl="0"/>
            <a:r>
              <a:rPr lang="it-IT" sz="2000" dirty="0"/>
              <a:t>Alessandro Vassallo 0124001699</a:t>
            </a:r>
          </a:p>
          <a:p>
            <a:pPr algn="r"/>
            <a:r>
              <a:rPr lang="it-IT" sz="2000" dirty="0"/>
              <a:t>Francesco Crispino 0124001802 </a:t>
            </a:r>
          </a:p>
          <a:p>
            <a:pPr algn="r"/>
            <a:r>
              <a:rPr lang="it-IT" sz="2000" dirty="0"/>
              <a:t>Gennaro Vassallo 0124001541</a:t>
            </a:r>
          </a:p>
        </p:txBody>
      </p:sp>
      <p:sp>
        <p:nvSpPr>
          <p:cNvPr id="4" name="Rettangolo 2">
            <a:extLst>
              <a:ext uri="{FF2B5EF4-FFF2-40B4-BE49-F238E27FC236}">
                <a16:creationId xmlns:a16="http://schemas.microsoft.com/office/drawing/2014/main" id="{83CBAA99-834F-4EA6-B100-5693F949470E}"/>
              </a:ext>
            </a:extLst>
          </p:cNvPr>
          <p:cNvSpPr txBox="1">
            <a:spLocks/>
          </p:cNvSpPr>
          <p:nvPr/>
        </p:nvSpPr>
        <p:spPr>
          <a:xfrm>
            <a:off x="5286380" y="3143254"/>
            <a:ext cx="1111774" cy="324036"/>
          </a:xfrm>
          <a:prstGeom prst="rect">
            <a:avLst/>
          </a:prstGeom>
          <a:noFill/>
        </p:spPr>
        <p:txBody>
          <a:bodyPr vert="horz" rtlCol="0" anchor="t">
            <a:normAutofit fontScale="92500" lnSpcReduction="20000"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/>
              <a:t>Nome: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40ED73B1-5800-4F33-9570-8DAE79383605}"/>
              </a:ext>
            </a:extLst>
          </p:cNvPr>
          <p:cNvSpPr txBox="1">
            <a:spLocks/>
          </p:cNvSpPr>
          <p:nvPr/>
        </p:nvSpPr>
        <p:spPr>
          <a:xfrm>
            <a:off x="7072330" y="3143254"/>
            <a:ext cx="1440160" cy="324036"/>
          </a:xfrm>
          <a:prstGeom prst="rect">
            <a:avLst/>
          </a:prstGeom>
          <a:noFill/>
        </p:spPr>
        <p:txBody>
          <a:bodyPr vert="horz" rtlCol="0" anchor="t">
            <a:normAutofit fontScale="92500" lnSpcReduction="20000"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/>
              <a:t>Matricola:</a:t>
            </a:r>
          </a:p>
        </p:txBody>
      </p:sp>
      <p:pic>
        <p:nvPicPr>
          <p:cNvPr id="1026" name="Picture 2" descr="Risultato immagini per logo parthenope">
            <a:extLst>
              <a:ext uri="{FF2B5EF4-FFF2-40B4-BE49-F238E27FC236}">
                <a16:creationId xmlns:a16="http://schemas.microsoft.com/office/drawing/2014/main" id="{9ACE62A4-137B-4B8F-956A-91BB9B57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2761"/>
            <a:ext cx="3978023" cy="12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467544" y="1815666"/>
            <a:ext cx="8563780" cy="253828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PROXY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70170BAD-6C67-45BE-8F3E-6F06B9A82B20}"/>
              </a:ext>
            </a:extLst>
          </p:cNvPr>
          <p:cNvSpPr txBox="1">
            <a:spLocks/>
          </p:cNvSpPr>
          <p:nvPr/>
        </p:nvSpPr>
        <p:spPr>
          <a:xfrm>
            <a:off x="619944" y="1654525"/>
            <a:ext cx="7624464" cy="269401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Si utilizza tale pattern per permettere all’admin di accedere alla propria area con nome e password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Fornire un surrogato per un altro oggetto per controllare l’accesso ad esso.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Classe che funziona come interfaccia per qualcos’altro</a:t>
            </a:r>
          </a:p>
        </p:txBody>
      </p:sp>
      <p:sp>
        <p:nvSpPr>
          <p:cNvPr id="8" name="Rettangolo 2">
            <a:extLst>
              <a:ext uri="{FF2B5EF4-FFF2-40B4-BE49-F238E27FC236}">
                <a16:creationId xmlns:a16="http://schemas.microsoft.com/office/drawing/2014/main" id="{D83431D5-46DB-4F6A-803F-E20D39E0DC74}"/>
              </a:ext>
            </a:extLst>
          </p:cNvPr>
          <p:cNvSpPr txBox="1">
            <a:spLocks/>
          </p:cNvSpPr>
          <p:nvPr/>
        </p:nvSpPr>
        <p:spPr>
          <a:xfrm>
            <a:off x="613646" y="1251130"/>
            <a:ext cx="1215752" cy="3177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400" b="1" dirty="0"/>
              <a:t>Scopo: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95084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Grp="1"/>
          </p:cNvSpPr>
          <p:nvPr>
            <p:ph type="title"/>
          </p:nvPr>
        </p:nvSpPr>
        <p:spPr>
          <a:xfrm>
            <a:off x="457200" y="211404"/>
            <a:ext cx="4754880" cy="874446"/>
          </a:xfrm>
        </p:spPr>
        <p:txBody>
          <a:bodyPr rtlCol="0"/>
          <a:lstStyle/>
          <a:p>
            <a:pPr rtl="0"/>
            <a:r>
              <a:rPr lang="it-IT" dirty="0"/>
              <a:t>DESCRIZIONE</a:t>
            </a:r>
            <a:r>
              <a:rPr lang="it-IT" b="0" dirty="0"/>
              <a:t> PROGETTO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500034" y="1357304"/>
            <a:ext cx="8214084" cy="270030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La tipologia di progetto scelta è di tipo gestionale</a:t>
            </a:r>
          </a:p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Lo scopo del programma, da noi sviluppato, riguarda la gestione di un negozio di chitarre.</a:t>
            </a:r>
          </a:p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La piattaforma prevede una zona per i clienti ed una per l’admin del negozio.</a:t>
            </a:r>
          </a:p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Il cliente può visualizzare i prodotti, acquistarli e pagarli grazie all’utilizzo del carrello, tracciare l’ordine e recensirlo.</a:t>
            </a:r>
          </a:p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L’admin può visualizzare il database e visionare l’ultimo acquisto effettuato dal cliente.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Grp="1"/>
          </p:cNvSpPr>
          <p:nvPr>
            <p:ph type="title"/>
          </p:nvPr>
        </p:nvSpPr>
        <p:spPr>
          <a:xfrm>
            <a:off x="457200" y="211404"/>
            <a:ext cx="4754880" cy="874446"/>
          </a:xfrm>
        </p:spPr>
        <p:txBody>
          <a:bodyPr rtlCol="0"/>
          <a:lstStyle/>
          <a:p>
            <a:pPr rtl="0"/>
            <a:r>
              <a:rPr lang="it-IT" dirty="0"/>
              <a:t>DBMS</a:t>
            </a:r>
            <a:br>
              <a:rPr lang="it-IT" dirty="0"/>
            </a:br>
            <a:endParaRPr lang="it-IT" b="0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457200" y="2193708"/>
            <a:ext cx="8214084" cy="118813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Per creare le tabelle e popolarle abbiamo utilizzato </a:t>
            </a:r>
            <a:r>
              <a:rPr lang="it-IT" sz="1800" dirty="0" err="1"/>
              <a:t>SQLite</a:t>
            </a:r>
            <a:r>
              <a:rPr lang="it-IT" sz="1800" dirty="0"/>
              <a:t> ed utilizzato il linguaggio JDBC per eseguire i comandi sopra citati.</a:t>
            </a:r>
          </a:p>
          <a:p>
            <a:pPr marL="285750" indent="-285750" algn="just" rtl="0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Abbiamo connesso il Database ad Eclipse tramite il driver </a:t>
            </a:r>
            <a:r>
              <a:rPr lang="it-IT" sz="1800" dirty="0" err="1"/>
              <a:t>SQLite.db</a:t>
            </a:r>
            <a:endParaRPr lang="it-IT" sz="1800" dirty="0"/>
          </a:p>
          <a:p>
            <a:pPr mar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it-IT" sz="2000" dirty="0"/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2000" dirty="0"/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085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580220" y="1785932"/>
            <a:ext cx="8563780" cy="253828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Decorator Pattern: </a:t>
            </a:r>
            <a:r>
              <a:rPr lang="it-IT" sz="1800" dirty="0"/>
              <a:t>Aggiungere l'imballaggio ad una chitarra da spedire 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Visitor Pattern:</a:t>
            </a:r>
            <a:r>
              <a:rPr lang="it-IT" sz="1800" dirty="0"/>
              <a:t> Prodotti contenuti nel carrello con costo totale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Observer Pattern: </a:t>
            </a:r>
            <a:r>
              <a:rPr lang="it-IT" sz="1800" dirty="0"/>
              <a:t>Prodotti spediti con relativa consegna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Prototype Pattern: </a:t>
            </a:r>
            <a:r>
              <a:rPr lang="it-IT" sz="1800" dirty="0"/>
              <a:t>Materiale della chitarra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Singleton Pattern: </a:t>
            </a:r>
            <a:r>
              <a:rPr lang="it-IT" sz="1800" dirty="0"/>
              <a:t>Salvataggio dei dati in cache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Proxy Pattern:</a:t>
            </a:r>
            <a:r>
              <a:rPr lang="it-IT" sz="1800" dirty="0"/>
              <a:t> Accesso all'area admin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DESIGN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BBF474-FBBD-4B4C-AF8D-C09633BB35A8}"/>
              </a:ext>
            </a:extLst>
          </p:cNvPr>
          <p:cNvSpPr txBox="1"/>
          <p:nvPr/>
        </p:nvSpPr>
        <p:spPr>
          <a:xfrm>
            <a:off x="642910" y="1357304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Pattern utilizzati:</a:t>
            </a:r>
          </a:p>
        </p:txBody>
      </p:sp>
    </p:spTree>
    <p:extLst>
      <p:ext uri="{BB962C8B-B14F-4D97-AF65-F5344CB8AC3E}">
        <p14:creationId xmlns:p14="http://schemas.microsoft.com/office/powerpoint/2010/main" val="80372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467544" y="1815666"/>
            <a:ext cx="8563780" cy="253828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DECORATOR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70170BAD-6C67-45BE-8F3E-6F06B9A82B20}"/>
              </a:ext>
            </a:extLst>
          </p:cNvPr>
          <p:cNvSpPr txBox="1">
            <a:spLocks/>
          </p:cNvSpPr>
          <p:nvPr/>
        </p:nvSpPr>
        <p:spPr>
          <a:xfrm>
            <a:off x="619944" y="1929966"/>
            <a:ext cx="7624464" cy="1991934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b="1" dirty="0"/>
              <a:t> </a:t>
            </a:r>
            <a:r>
              <a:rPr lang="it-IT" sz="1800" dirty="0"/>
              <a:t>Aggiungere l’imballaggio ad un oggetto dinamicamente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Consente di aggiungere durante il </a:t>
            </a:r>
            <a:r>
              <a:rPr lang="it-IT" sz="1800" dirty="0" err="1"/>
              <a:t>run</a:t>
            </a:r>
            <a:r>
              <a:rPr lang="it-IT" sz="1800" dirty="0"/>
              <a:t>-time nuove funzionalità ad oggetti già esistenti: nuova classe decoratore che “imballa” l’oggetto chitarra.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Valida alternativa all’uso dell’ereditarietà singola o multipla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L’ereditarietà non è flessibile poiché è statica ed è applicata ad una intera classe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8" name="Rettangolo 2">
            <a:extLst>
              <a:ext uri="{FF2B5EF4-FFF2-40B4-BE49-F238E27FC236}">
                <a16:creationId xmlns:a16="http://schemas.microsoft.com/office/drawing/2014/main" id="{D83431D5-46DB-4F6A-803F-E20D39E0DC74}"/>
              </a:ext>
            </a:extLst>
          </p:cNvPr>
          <p:cNvSpPr txBox="1">
            <a:spLocks/>
          </p:cNvSpPr>
          <p:nvPr/>
        </p:nvSpPr>
        <p:spPr>
          <a:xfrm>
            <a:off x="619944" y="1440768"/>
            <a:ext cx="1215752" cy="3177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400" b="1" dirty="0"/>
              <a:t>Scopo: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281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467544" y="1815666"/>
            <a:ext cx="8563780" cy="253828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VISITOR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70170BAD-6C67-45BE-8F3E-6F06B9A82B20}"/>
              </a:ext>
            </a:extLst>
          </p:cNvPr>
          <p:cNvSpPr txBox="1">
            <a:spLocks/>
          </p:cNvSpPr>
          <p:nvPr/>
        </p:nvSpPr>
        <p:spPr>
          <a:xfrm>
            <a:off x="619944" y="1654525"/>
            <a:ext cx="7624464" cy="269401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600" dirty="0"/>
              <a:t>Rappresentare un’operazione di controllo sul carrello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600" dirty="0"/>
              <a:t>Permette di definire una nuova operazione senza cambiare le classi degli elementi su cui opera. 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600" dirty="0"/>
              <a:t>Aggiungere nuove operazioni e comportamenti senza dover modificare la struttura stessa in collezioni 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600" dirty="0"/>
              <a:t>È necessario eseguire svariate operazioni indipendenti e non relazionate tra loro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600" dirty="0"/>
              <a:t>Le classi che costituiscono la struttura composta sono raramente suscettibili di modifica, ma è necessario aggiungere spesso operazioni sui rispettivi oggetti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8" name="Rettangolo 2">
            <a:extLst>
              <a:ext uri="{FF2B5EF4-FFF2-40B4-BE49-F238E27FC236}">
                <a16:creationId xmlns:a16="http://schemas.microsoft.com/office/drawing/2014/main" id="{D83431D5-46DB-4F6A-803F-E20D39E0DC74}"/>
              </a:ext>
            </a:extLst>
          </p:cNvPr>
          <p:cNvSpPr txBox="1">
            <a:spLocks/>
          </p:cNvSpPr>
          <p:nvPr/>
        </p:nvSpPr>
        <p:spPr>
          <a:xfrm>
            <a:off x="613646" y="1251130"/>
            <a:ext cx="1215752" cy="3177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400" b="1" dirty="0"/>
              <a:t>Scopo: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944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467544" y="1815666"/>
            <a:ext cx="8563780" cy="253828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OBSERVER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70170BAD-6C67-45BE-8F3E-6F06B9A82B20}"/>
              </a:ext>
            </a:extLst>
          </p:cNvPr>
          <p:cNvSpPr txBox="1">
            <a:spLocks/>
          </p:cNvSpPr>
          <p:nvPr/>
        </p:nvSpPr>
        <p:spPr>
          <a:xfrm>
            <a:off x="619944" y="1654525"/>
            <a:ext cx="7624464" cy="269401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Si utilizza tale pattern per visionare la data d’acquisto e di consegna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Definisce una dipendenza una a molti tra oggetti, tale che se un oggetto cambia stato, tutte le sue dipendenze sono notificate e aggiornate automaticamente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Un effetto del partizionamento di un sistema in una collezione di classi cooperanti è la necessità di mantenere le consistenze tra gli oggetti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8" name="Rettangolo 2">
            <a:extLst>
              <a:ext uri="{FF2B5EF4-FFF2-40B4-BE49-F238E27FC236}">
                <a16:creationId xmlns:a16="http://schemas.microsoft.com/office/drawing/2014/main" id="{D83431D5-46DB-4F6A-803F-E20D39E0DC74}"/>
              </a:ext>
            </a:extLst>
          </p:cNvPr>
          <p:cNvSpPr txBox="1">
            <a:spLocks/>
          </p:cNvSpPr>
          <p:nvPr/>
        </p:nvSpPr>
        <p:spPr>
          <a:xfrm>
            <a:off x="613646" y="1251130"/>
            <a:ext cx="1215752" cy="3177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400" b="1" dirty="0"/>
              <a:t>Scopo: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4806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33" name="Rettangolo 2">
            <a:extLst>
              <a:ext uri="{FF2B5EF4-FFF2-40B4-BE49-F238E27FC236}">
                <a16:creationId xmlns:a16="http://schemas.microsoft.com/office/drawing/2014/main" id="{F88C1483-2FA2-4606-A53A-5D2F85167E5D}"/>
              </a:ext>
            </a:extLst>
          </p:cNvPr>
          <p:cNvSpPr txBox="1">
            <a:spLocks/>
          </p:cNvSpPr>
          <p:nvPr/>
        </p:nvSpPr>
        <p:spPr>
          <a:xfrm>
            <a:off x="467544" y="1815666"/>
            <a:ext cx="8563780" cy="253828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PROTOTYPE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70170BAD-6C67-45BE-8F3E-6F06B9A82B20}"/>
              </a:ext>
            </a:extLst>
          </p:cNvPr>
          <p:cNvSpPr txBox="1">
            <a:spLocks/>
          </p:cNvSpPr>
          <p:nvPr/>
        </p:nvSpPr>
        <p:spPr>
          <a:xfrm>
            <a:off x="619944" y="1654525"/>
            <a:ext cx="7624464" cy="269401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Si utilizza tale pattern per descrivere il materiale di una specifica chitarra rispetto alla marca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Specifica il tipo di oggetti da creare usando un’istanza prototipale e creando nuovi oggetti copiandoli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Sistema indipendente da come le chitarre sono composte e rappresentate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Le classi da istanziare sono specificate a </a:t>
            </a:r>
            <a:r>
              <a:rPr lang="it-IT" sz="1800" dirty="0" err="1"/>
              <a:t>run</a:t>
            </a:r>
            <a:r>
              <a:rPr lang="it-IT" sz="1800" dirty="0"/>
              <a:t>-time</a:t>
            </a:r>
          </a:p>
        </p:txBody>
      </p:sp>
      <p:sp>
        <p:nvSpPr>
          <p:cNvPr id="8" name="Rettangolo 2">
            <a:extLst>
              <a:ext uri="{FF2B5EF4-FFF2-40B4-BE49-F238E27FC236}">
                <a16:creationId xmlns:a16="http://schemas.microsoft.com/office/drawing/2014/main" id="{D83431D5-46DB-4F6A-803F-E20D39E0DC74}"/>
              </a:ext>
            </a:extLst>
          </p:cNvPr>
          <p:cNvSpPr txBox="1">
            <a:spLocks/>
          </p:cNvSpPr>
          <p:nvPr/>
        </p:nvSpPr>
        <p:spPr>
          <a:xfrm>
            <a:off x="613646" y="1251130"/>
            <a:ext cx="1215752" cy="3177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400" b="1" dirty="0"/>
              <a:t>Scopo: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93226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5" name="Rettangolo 1">
            <a:extLst>
              <a:ext uri="{FF2B5EF4-FFF2-40B4-BE49-F238E27FC236}">
                <a16:creationId xmlns:a16="http://schemas.microsoft.com/office/drawing/2014/main" id="{FA87E568-C194-4EFA-963C-F62D10787AED}"/>
              </a:ext>
            </a:extLst>
          </p:cNvPr>
          <p:cNvSpPr txBox="1">
            <a:spLocks/>
          </p:cNvSpPr>
          <p:nvPr/>
        </p:nvSpPr>
        <p:spPr>
          <a:xfrm>
            <a:off x="467544" y="129896"/>
            <a:ext cx="4754880" cy="87444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SINGLETON</a:t>
            </a:r>
            <a:r>
              <a:rPr lang="it-IT" b="0" dirty="0"/>
              <a:t> </a:t>
            </a:r>
          </a:p>
          <a:p>
            <a:r>
              <a:rPr lang="it-IT" b="0" dirty="0"/>
              <a:t>PATTERN</a:t>
            </a:r>
          </a:p>
        </p:txBody>
      </p:sp>
      <p:sp>
        <p:nvSpPr>
          <p:cNvPr id="6" name="Rettangolo 2">
            <a:extLst>
              <a:ext uri="{FF2B5EF4-FFF2-40B4-BE49-F238E27FC236}">
                <a16:creationId xmlns:a16="http://schemas.microsoft.com/office/drawing/2014/main" id="{70170BAD-6C67-45BE-8F3E-6F06B9A82B20}"/>
              </a:ext>
            </a:extLst>
          </p:cNvPr>
          <p:cNvSpPr txBox="1">
            <a:spLocks/>
          </p:cNvSpPr>
          <p:nvPr/>
        </p:nvSpPr>
        <p:spPr>
          <a:xfrm>
            <a:off x="613646" y="2031690"/>
            <a:ext cx="7624464" cy="269401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Assicurare che una classe abbia una sola istanza e fornire un punto globale di accesso ad essa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r>
              <a:rPr lang="it-IT" sz="1800" dirty="0"/>
              <a:t>Grazie a questo pattern abbiamo salvato nella memoria cache i seguenti dati: nome chitarra e quantità, carrello, data di consegna, recensione 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it-IT" sz="2000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  <p:sp>
        <p:nvSpPr>
          <p:cNvPr id="8" name="Rettangolo 2">
            <a:extLst>
              <a:ext uri="{FF2B5EF4-FFF2-40B4-BE49-F238E27FC236}">
                <a16:creationId xmlns:a16="http://schemas.microsoft.com/office/drawing/2014/main" id="{D83431D5-46DB-4F6A-803F-E20D39E0DC74}"/>
              </a:ext>
            </a:extLst>
          </p:cNvPr>
          <p:cNvSpPr txBox="1">
            <a:spLocks/>
          </p:cNvSpPr>
          <p:nvPr/>
        </p:nvSpPr>
        <p:spPr>
          <a:xfrm>
            <a:off x="613646" y="1599642"/>
            <a:ext cx="1215752" cy="3177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it-IT" sz="2400" b="1" dirty="0"/>
              <a:t>Scopo: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3292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99_TF10167107" id="{9690A510-C65F-4884-9E29-3A1F35E41369}" vid="{21C71A76-B357-4A13-97BB-FE44DC11DE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 sullo stato del progetto</Template>
  <TotalTime>99</TotalTime>
  <Words>529</Words>
  <Application>Microsoft Office PowerPoint</Application>
  <PresentationFormat>Presentazione su schermo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 2</vt:lpstr>
      <vt:lpstr>Verve</vt:lpstr>
      <vt:lpstr>Progetto Programmazione 3</vt:lpstr>
      <vt:lpstr>DESCRIZIONE PROGETTO</vt:lpstr>
      <vt:lpstr>DBMS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Programmazione 3</dc:title>
  <dc:creator>Francesco Crispino</dc:creator>
  <cp:lastModifiedBy>ALESSANDRO VASSALLO</cp:lastModifiedBy>
  <cp:revision>16</cp:revision>
  <dcterms:created xsi:type="dcterms:W3CDTF">2020-03-03T16:46:35Z</dcterms:created>
  <dcterms:modified xsi:type="dcterms:W3CDTF">2020-04-18T14:52:43Z</dcterms:modified>
</cp:coreProperties>
</file>