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tar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ontain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nsfeld.pl/webdesign/sklepy-i-strony-internetowe-mobile-fir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gri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olumns-checkerboar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-fl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d-flex-vertical-align.htm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5.getbootstrap.com/docs/5.2/getting-started/introduction/" TargetMode="External"/><Relationship Id="rId2" Type="http://schemas.openxmlformats.org/officeDocument/2006/relationships/hyperlink" Target="https://getbootstrap.com/docs/5.2/getting-started/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2/getting-started/contents/#css-file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5.getbootstrap.com/docs/5.2/utilities/fle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sfeld.pl/webdesign/system-siatek-c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sfeld.pl/programowanie/metody-jquery-vanilla-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0" dirty="0" err="1"/>
              <a:t>Bootstrap</a:t>
            </a:r>
            <a:r>
              <a:rPr lang="pl-PL" b="0" dirty="0"/>
              <a:t> 5</a:t>
            </a:r>
            <a:br>
              <a:rPr lang="pl-PL" b="0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Rafał Rogal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87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Pełny kod przykładu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9600" dirty="0" smtClean="0">
                <a:hlinkClick r:id="rId2" action="ppaction://hlinkfile"/>
              </a:rPr>
              <a:t>start.html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400866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Kontenery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Kontenery były także w poprzednich wersjach </a:t>
            </a:r>
            <a:r>
              <a:rPr lang="pl-PL" dirty="0" err="1"/>
              <a:t>Bootstrapa</a:t>
            </a:r>
            <a:r>
              <a:rPr lang="pl-PL" dirty="0"/>
              <a:t>. W </a:t>
            </a:r>
            <a:r>
              <a:rPr lang="pl-PL" dirty="0" err="1"/>
              <a:t>Bootstrapie</a:t>
            </a:r>
            <a:r>
              <a:rPr lang="pl-PL" dirty="0"/>
              <a:t> 5 wprowadzono kontenery o różnych wielkościach. Sprawdźmy ich funkcjonowanie w praktyce. Od tej pory wszelki kod dodajemy do części &lt;body</a:t>
            </a:r>
            <a:r>
              <a:rPr lang="pl-PL" dirty="0" smtClean="0"/>
              <a:t>&gt;:</a:t>
            </a:r>
          </a:p>
          <a:p>
            <a:pPr marL="45720" indent="0">
              <a:buNone/>
            </a:pP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219201" y="34894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&lt;div class="container-</a:t>
            </a:r>
            <a:r>
              <a:rPr lang="en-US" dirty="0" err="1"/>
              <a:t>sm</a:t>
            </a:r>
            <a:r>
              <a:rPr lang="en-US" dirty="0"/>
              <a:t>"&gt;&lt;h2&gt;container-</a:t>
            </a:r>
            <a:r>
              <a:rPr lang="en-US" dirty="0" err="1"/>
              <a:t>sm</a:t>
            </a:r>
            <a:r>
              <a:rPr lang="en-US" dirty="0"/>
              <a:t>&lt;/h2&gt;&lt;/div&gt;</a:t>
            </a:r>
          </a:p>
          <a:p>
            <a:r>
              <a:rPr lang="en-US" dirty="0"/>
              <a:t>&lt;div class="container-md"&gt;&lt;h2&gt;container-md&lt;/h2&gt;&lt;/div&gt;</a:t>
            </a:r>
          </a:p>
          <a:p>
            <a:r>
              <a:rPr lang="en-US" dirty="0"/>
              <a:t>&lt;div class="container-</a:t>
            </a:r>
            <a:r>
              <a:rPr lang="en-US" dirty="0" err="1"/>
              <a:t>lg</a:t>
            </a:r>
            <a:r>
              <a:rPr lang="en-US" dirty="0"/>
              <a:t>"&gt;&lt;h2&gt;container-</a:t>
            </a:r>
            <a:r>
              <a:rPr lang="en-US" dirty="0" err="1"/>
              <a:t>lg</a:t>
            </a:r>
            <a:r>
              <a:rPr lang="en-US" dirty="0"/>
              <a:t>&lt;/h2&gt;&lt;/div&gt;</a:t>
            </a:r>
          </a:p>
          <a:p>
            <a:r>
              <a:rPr lang="en-US" dirty="0"/>
              <a:t>&lt;div class="container-xl"&gt;&lt;h2&gt;container-xl&lt;/h2&gt;&lt;/div&gt;</a:t>
            </a:r>
          </a:p>
          <a:p>
            <a:r>
              <a:rPr lang="en-US" dirty="0"/>
              <a:t>&lt;div class="container-</a:t>
            </a:r>
            <a:r>
              <a:rPr lang="en-US" dirty="0" err="1"/>
              <a:t>xxl</a:t>
            </a:r>
            <a:r>
              <a:rPr lang="en-US" dirty="0"/>
              <a:t>"&gt;&lt;h2&gt;container-</a:t>
            </a:r>
            <a:r>
              <a:rPr lang="en-US" dirty="0" err="1"/>
              <a:t>xxl</a:t>
            </a:r>
            <a:r>
              <a:rPr lang="en-US" dirty="0"/>
              <a:t>&lt;/h2&gt;&lt;/div&gt;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98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źródłowy przykładu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9600" dirty="0" smtClean="0">
                <a:hlinkClick r:id="rId2" action="ppaction://hlinkfile"/>
              </a:rPr>
              <a:t>container.html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273061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Siatka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/>
              <a:t>Za pomocą siatki (ang. </a:t>
            </a:r>
            <a:r>
              <a:rPr lang="pl-PL" sz="1600" i="1" dirty="0" err="1"/>
              <a:t>grid</a:t>
            </a:r>
            <a:r>
              <a:rPr lang="pl-PL" sz="1600" dirty="0"/>
              <a:t>) rozmieszczamy elementy na stronie internetowej. Za pomocą równych podziałów możemy tworzyć estetycznie wyglądające bloki z dowolną treścią.</a:t>
            </a:r>
          </a:p>
          <a:p>
            <a:r>
              <a:rPr lang="pl-PL" sz="1600" dirty="0"/>
              <a:t>W </a:t>
            </a:r>
            <a:r>
              <a:rPr lang="pl-PL" sz="1600" dirty="0" err="1"/>
              <a:t>Bootstrapie</a:t>
            </a:r>
            <a:r>
              <a:rPr lang="pl-PL" sz="1600" dirty="0"/>
              <a:t> nie posługujemy się już rozmiarem </a:t>
            </a:r>
            <a:r>
              <a:rPr lang="pl-PL" sz="1600" dirty="0" err="1"/>
              <a:t>xs</a:t>
            </a:r>
            <a:r>
              <a:rPr lang="pl-PL" sz="1600" dirty="0"/>
              <a:t>. Wynika to z zastosowania </a:t>
            </a:r>
            <a:r>
              <a:rPr lang="pl-PL" sz="1600" u="sng" dirty="0">
                <a:hlinkClick r:id="rId2"/>
              </a:rPr>
              <a:t>podejścia mobile-</a:t>
            </a:r>
            <a:r>
              <a:rPr lang="pl-PL" sz="1600" u="sng" dirty="0" err="1">
                <a:hlinkClick r:id="rId2"/>
              </a:rPr>
              <a:t>first</a:t>
            </a:r>
            <a:r>
              <a:rPr lang="pl-PL" sz="1600" dirty="0"/>
              <a:t>.</a:t>
            </a:r>
          </a:p>
          <a:p>
            <a:r>
              <a:rPr lang="pl-PL" sz="1600" dirty="0"/>
              <a:t>Równy podział typu 1/2 lub 1/3 można wykonać za pomocą metody auto-layout. Przykładowo chcąc otrzymać układ 1/3 niezależnie od wielkości widoku kod będzie wyglądał tak: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23944"/>
            <a:ext cx="574437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0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Siatka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Chcąc wymusić szerokość jednego z elementów, wystarczy dodać liczbę odpowiadającą </a:t>
            </a:r>
            <a:r>
              <a:rPr lang="pl-PL" dirty="0" err="1"/>
              <a:t>szeroości</a:t>
            </a:r>
            <a:r>
              <a:rPr lang="pl-PL" dirty="0"/>
              <a:t>, np. </a:t>
            </a:r>
            <a:r>
              <a:rPr lang="pl-PL" b="1" dirty="0"/>
              <a:t>col-6</a:t>
            </a:r>
            <a:r>
              <a:rPr lang="pl-PL" dirty="0" smtClean="0"/>
              <a:t>: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03794"/>
            <a:ext cx="445832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Siatka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Jeżeli chcemy aby dany podział obowiązywał tylko na konkretnej szerokości pola roboczego, wystarczy dodać odpowiadający infiks, przykładowo col-</a:t>
            </a:r>
            <a:r>
              <a:rPr lang="pl-PL" dirty="0" err="1"/>
              <a:t>sm</a:t>
            </a:r>
            <a:r>
              <a:rPr lang="pl-PL" dirty="0"/>
              <a:t>. Wówczas podział będzie obowiązywał w szerokości odpowiadającej punktowi Small</a:t>
            </a:r>
            <a:r>
              <a:rPr lang="pl-PL" dirty="0" smtClean="0"/>
              <a:t>: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32917"/>
            <a:ext cx="453453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Siatka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W ramach tworzonych siatek możemy dodawać dodatkowe klasy do wyrównywania, tworzenia odstępów oraz zmiany kolejności. tutaj odeślę do dokumentacji, która porusza szczegółowe przypadki:</a:t>
            </a:r>
          </a:p>
          <a:p>
            <a:pPr marL="45720" indent="0">
              <a:buNone/>
            </a:pPr>
            <a:r>
              <a:rPr lang="pl-PL" u="sng" dirty="0" smtClean="0"/>
              <a:t>https</a:t>
            </a:r>
            <a:r>
              <a:rPr lang="pl-PL" u="sng" dirty="0"/>
              <a:t>://getbootstrap.com/docs/5.2/layout/columns/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243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przykładu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9600" dirty="0" smtClean="0">
                <a:hlinkClick r:id="rId2" action="ppaction://hlinkfile"/>
              </a:rPr>
              <a:t>grid.html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64748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kolejności kolumn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sz="1600" dirty="0"/>
              <a:t>Częstym problemem z tego działu jest zmiana kolejności kolumn w widoku mobilnym (ang. </a:t>
            </a:r>
            <a:r>
              <a:rPr lang="pl-PL" sz="1600" i="1" dirty="0" err="1"/>
              <a:t>reordering</a:t>
            </a:r>
            <a:r>
              <a:rPr lang="pl-PL" sz="1600" dirty="0"/>
              <a:t>). Internet i serwisy typu </a:t>
            </a:r>
            <a:r>
              <a:rPr lang="pl-PL" sz="1600" dirty="0" err="1"/>
              <a:t>StackOverflow</a:t>
            </a:r>
            <a:r>
              <a:rPr lang="pl-PL" sz="1600" dirty="0"/>
              <a:t> czy </a:t>
            </a:r>
            <a:r>
              <a:rPr lang="pl-PL" sz="1600" dirty="0" err="1"/>
              <a:t>CodePen</a:t>
            </a:r>
            <a:r>
              <a:rPr lang="pl-PL" sz="1600" dirty="0"/>
              <a:t> są dosłownie </a:t>
            </a:r>
            <a:r>
              <a:rPr lang="pl-PL" sz="1600" dirty="0" smtClean="0"/>
              <a:t>zapchane </a:t>
            </a:r>
            <a:r>
              <a:rPr lang="pl-PL" sz="1600" dirty="0"/>
              <a:t>wszelkiego rodzaju rozwiązaniami bazującymi na CSS lub sztuczkach JavaScript. W </a:t>
            </a:r>
            <a:r>
              <a:rPr lang="pl-PL" sz="1600" dirty="0" err="1"/>
              <a:t>Bootstrapie</a:t>
            </a:r>
            <a:r>
              <a:rPr lang="pl-PL" sz="1600" dirty="0"/>
              <a:t> 5 bardzo łatwo możemy użyć klasy order. Zobacz jak to działa w praktyce </a:t>
            </a:r>
            <a:r>
              <a:rPr lang="pl-PL" sz="1600" b="1" dirty="0"/>
              <a:t>na przykładzie szachownicy</a:t>
            </a:r>
            <a:r>
              <a:rPr lang="pl-PL" sz="1600" dirty="0"/>
              <a:t>, która często sprawia problem w tzw. </a:t>
            </a:r>
            <a:r>
              <a:rPr lang="pl-PL" sz="1600" dirty="0" err="1" smtClean="0"/>
              <a:t>responsywności</a:t>
            </a:r>
            <a:r>
              <a:rPr lang="pl-PL" sz="1600" dirty="0" smtClean="0"/>
              <a:t>.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2" y="3011076"/>
            <a:ext cx="482032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1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przykładu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pl-PL" sz="9600" dirty="0" smtClean="0">
                <a:hlinkClick r:id="rId2" action="ppaction://hlinkfile"/>
              </a:rPr>
              <a:t>columns-checkerboard.html</a:t>
            </a:r>
            <a:endParaRPr lang="pl-PL" sz="9600" dirty="0" smtClean="0"/>
          </a:p>
          <a:p>
            <a:pPr marL="45720" indent="0">
              <a:buNone/>
            </a:pPr>
            <a:endParaRPr lang="pl-PL" sz="2000" dirty="0"/>
          </a:p>
          <a:p>
            <a:pPr marL="45720" indent="0">
              <a:buNone/>
            </a:pPr>
            <a:r>
              <a:rPr lang="pl-PL" sz="2000" dirty="0" smtClean="0"/>
              <a:t>Tu dla przykładu pobrany został </a:t>
            </a:r>
            <a:r>
              <a:rPr lang="pl-PL" sz="2000" dirty="0" err="1" smtClean="0"/>
              <a:t>bootstrap</a:t>
            </a:r>
            <a:r>
              <a:rPr lang="pl-PL" sz="2000" dirty="0" smtClean="0"/>
              <a:t> lokalnie. Przechowywany </a:t>
            </a:r>
            <a:r>
              <a:rPr lang="pl-PL" sz="2000" dirty="0"/>
              <a:t>w katalogu </a:t>
            </a:r>
            <a:r>
              <a:rPr lang="pl-PL" sz="2000" dirty="0" smtClean="0"/>
              <a:t>bootstrap-5.2.2-dist. Powyższy plik umieszczony został poziom wyżej, </a:t>
            </a:r>
            <a:r>
              <a:rPr lang="pl-PL" sz="2000" dirty="0"/>
              <a:t>poza katalogiem </a:t>
            </a:r>
            <a:r>
              <a:rPr lang="pl-PL" sz="2000" dirty="0" smtClean="0"/>
              <a:t>bootstrap-5.2.2-dist. Zastosowaliśmy </a:t>
            </a:r>
            <a:r>
              <a:rPr lang="pl-PL" sz="2000" dirty="0"/>
              <a:t>t</a:t>
            </a:r>
            <a:r>
              <a:rPr lang="pl-PL" sz="2000" dirty="0" smtClean="0"/>
              <a:t>u adresowanie względne. </a:t>
            </a:r>
            <a:endParaRPr lang="pl-PL" sz="2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99" y="5547676"/>
            <a:ext cx="3027303" cy="8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r>
              <a:rPr lang="pl-PL" dirty="0"/>
              <a:t> – co to jest, czy warto używać?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err="1"/>
              <a:t>Bootstrap</a:t>
            </a:r>
            <a:r>
              <a:rPr lang="pl-PL" dirty="0"/>
              <a:t> to gotowy szkielet (ang. </a:t>
            </a:r>
            <a:r>
              <a:rPr lang="pl-PL" i="1" dirty="0" err="1"/>
              <a:t>framework</a:t>
            </a:r>
            <a:r>
              <a:rPr lang="pl-PL" dirty="0"/>
              <a:t>) do budowania wizualnej części stron internetowych. Jest najpopularniejszą biblioteką tego typu na świecie a jego popularność eksplodowała w czasach 2011 – 2013, kiedy był często wykorzystywany, aby stosunkowo niskim kosztem wdrożyć mechanizm skalowalnych układów </a:t>
            </a:r>
            <a:r>
              <a:rPr lang="pl-PL" dirty="0" smtClean="0"/>
              <a:t>stron internetowych.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Odstępy i marginesy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Pomiędzy kolumnami siatek, można dostosować responsywną przestrzeń. Jak to działa?</a:t>
            </a:r>
          </a:p>
          <a:p>
            <a:pPr marL="45720" indent="0">
              <a:buNone/>
            </a:pPr>
            <a:r>
              <a:rPr lang="pl-PL" b="1" dirty="0"/>
              <a:t>Kierunek poziomy</a:t>
            </a:r>
          </a:p>
          <a:p>
            <a:pPr marL="45720" indent="0">
              <a:buNone/>
            </a:pPr>
            <a:r>
              <a:rPr lang="pl-PL" dirty="0"/>
              <a:t>W kierunku poziomym możemy dostosowywać odstęp za pomocą klasy </a:t>
            </a:r>
            <a:r>
              <a:rPr lang="pl-PL" b="1" dirty="0"/>
              <a:t>-</a:t>
            </a:r>
            <a:r>
              <a:rPr lang="pl-PL" b="1" dirty="0" err="1"/>
              <a:t>gx</a:t>
            </a:r>
            <a:r>
              <a:rPr lang="pl-PL" b="1" dirty="0"/>
              <a:t>-*</a:t>
            </a:r>
            <a:r>
              <a:rPr lang="pl-PL" dirty="0"/>
              <a:t>.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68" y="3771228"/>
            <a:ext cx="400105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Odstępy i </a:t>
            </a:r>
            <a:r>
              <a:rPr lang="pl-PL" dirty="0" smtClean="0"/>
              <a:t>marginesy c.d.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52" y="1677636"/>
            <a:ext cx="3719889" cy="311360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3000" y="4935951"/>
            <a:ext cx="1010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Odstępy między </a:t>
            </a:r>
            <a:r>
              <a:rPr lang="pl-PL" dirty="0" smtClean="0"/>
              <a:t>kolumnami</a:t>
            </a:r>
          </a:p>
          <a:p>
            <a:endParaRPr lang="pl-PL" dirty="0"/>
          </a:p>
          <a:p>
            <a:r>
              <a:rPr lang="pl-PL" dirty="0" smtClean="0"/>
              <a:t>W </a:t>
            </a:r>
            <a:r>
              <a:rPr lang="pl-PL" dirty="0"/>
              <a:t>takich sytuacjach możemy też użyć dla dowolnego elementu klasy dodającej margines </a:t>
            </a:r>
            <a:r>
              <a:rPr lang="pl-PL" dirty="0" smtClean="0"/>
              <a:t>wewnętrzny</a:t>
            </a:r>
          </a:p>
          <a:p>
            <a:r>
              <a:rPr lang="pl-PL" dirty="0" smtClean="0"/>
              <a:t>w</a:t>
            </a:r>
            <a:r>
              <a:rPr lang="pl-PL" dirty="0"/>
              <a:t> kierunku osi x np. </a:t>
            </a:r>
            <a:r>
              <a:rPr lang="pl-PL" b="1" dirty="0"/>
              <a:t>.px-4</a:t>
            </a:r>
            <a:r>
              <a:rPr lang="pl-PL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74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Odstępy i marginesy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b="1" dirty="0"/>
              <a:t>Kierunek pionowy</a:t>
            </a:r>
          </a:p>
          <a:p>
            <a:pPr marL="45720" indent="0">
              <a:buNone/>
            </a:pPr>
            <a:r>
              <a:rPr lang="pl-PL" dirty="0"/>
              <a:t>W kierunku pionowym, czyli osi Y, wystarczy użyć odpowiednio klas: </a:t>
            </a:r>
            <a:r>
              <a:rPr lang="pl-PL" b="1" dirty="0" err="1"/>
              <a:t>gy</a:t>
            </a:r>
            <a:r>
              <a:rPr lang="pl-PL" b="1" dirty="0"/>
              <a:t>-*</a:t>
            </a:r>
            <a:r>
              <a:rPr lang="pl-PL" dirty="0"/>
              <a:t> dla odstępów pomiędzy kolumnami oraz </a:t>
            </a:r>
            <a:r>
              <a:rPr lang="pl-PL" b="1" dirty="0" err="1"/>
              <a:t>py</a:t>
            </a:r>
            <a:r>
              <a:rPr lang="pl-PL" b="1" dirty="0"/>
              <a:t>-*</a:t>
            </a:r>
            <a:r>
              <a:rPr lang="pl-PL" dirty="0"/>
              <a:t> dla dowolnego elementu. Klasy odpowiedzialne za odstępy można kombinować ze sobą. Np</a:t>
            </a:r>
            <a:r>
              <a:rPr lang="pl-PL" dirty="0" smtClean="0"/>
              <a:t>:</a:t>
            </a:r>
          </a:p>
          <a:p>
            <a:pPr marL="45720" indent="0">
              <a:buNone/>
            </a:pP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5" y="3579328"/>
            <a:ext cx="4783062" cy="26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Odstępy i marginesy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pl-PL" b="1" dirty="0"/>
              <a:t>Ukrywanie elementów</a:t>
            </a:r>
          </a:p>
          <a:p>
            <a:pPr marL="45720" indent="0">
              <a:buNone/>
            </a:pPr>
            <a:r>
              <a:rPr lang="pl-PL" dirty="0"/>
              <a:t>Standardowo, w </a:t>
            </a:r>
            <a:r>
              <a:rPr lang="pl-PL" dirty="0" err="1"/>
              <a:t>Bootstrapie</a:t>
            </a:r>
            <a:r>
              <a:rPr lang="pl-PL" dirty="0"/>
              <a:t> mamy też możliwość ukrywania elementów w danym punkcie granicznym lub np. dla wydruków. Służą do tego klasy:</a:t>
            </a:r>
          </a:p>
          <a:p>
            <a:r>
              <a:rPr lang="pl-PL" b="1" dirty="0"/>
              <a:t>d-</a:t>
            </a:r>
            <a:r>
              <a:rPr lang="pl-PL" b="1" dirty="0" err="1"/>
              <a:t>none</a:t>
            </a:r>
            <a:r>
              <a:rPr lang="pl-PL" dirty="0"/>
              <a:t> – ukrywa element globalnie</a:t>
            </a:r>
          </a:p>
          <a:p>
            <a:r>
              <a:rPr lang="pl-PL" b="1" dirty="0"/>
              <a:t>d-</a:t>
            </a:r>
            <a:r>
              <a:rPr lang="pl-PL" b="1" dirty="0" err="1"/>
              <a:t>none</a:t>
            </a:r>
            <a:r>
              <a:rPr lang="pl-PL" b="1" dirty="0"/>
              <a:t> d-</a:t>
            </a:r>
            <a:r>
              <a:rPr lang="pl-PL" b="1" dirty="0" err="1"/>
              <a:t>sm</a:t>
            </a:r>
            <a:r>
              <a:rPr lang="pl-PL" b="1" dirty="0"/>
              <a:t>-</a:t>
            </a:r>
            <a:r>
              <a:rPr lang="pl-PL" b="1" dirty="0" err="1"/>
              <a:t>block</a:t>
            </a:r>
            <a:r>
              <a:rPr lang="pl-PL" dirty="0"/>
              <a:t> – ukrywa element tylko dla widoku </a:t>
            </a:r>
            <a:r>
              <a:rPr lang="pl-PL" dirty="0" err="1"/>
              <a:t>xs</a:t>
            </a:r>
            <a:endParaRPr lang="pl-PL" dirty="0"/>
          </a:p>
          <a:p>
            <a:r>
              <a:rPr lang="pl-PL" b="1" dirty="0"/>
              <a:t>d-</a:t>
            </a:r>
            <a:r>
              <a:rPr lang="pl-PL" b="1" dirty="0" err="1"/>
              <a:t>sm</a:t>
            </a:r>
            <a:r>
              <a:rPr lang="pl-PL" b="1" dirty="0"/>
              <a:t>-</a:t>
            </a:r>
            <a:r>
              <a:rPr lang="pl-PL" b="1" dirty="0" err="1"/>
              <a:t>none</a:t>
            </a:r>
            <a:r>
              <a:rPr lang="pl-PL" b="1" dirty="0"/>
              <a:t> d-md-</a:t>
            </a:r>
            <a:r>
              <a:rPr lang="pl-PL" b="1" dirty="0" err="1"/>
              <a:t>block</a:t>
            </a:r>
            <a:r>
              <a:rPr lang="pl-PL" dirty="0"/>
              <a:t> 0 ukrywa element tylko dla widoku </a:t>
            </a:r>
            <a:r>
              <a:rPr lang="pl-PL" dirty="0" err="1"/>
              <a:t>sm</a:t>
            </a:r>
            <a:endParaRPr lang="pl-PL" dirty="0"/>
          </a:p>
          <a:p>
            <a:r>
              <a:rPr lang="pl-PL" b="1" dirty="0"/>
              <a:t>d-</a:t>
            </a:r>
            <a:r>
              <a:rPr lang="pl-PL" b="1" dirty="0" err="1"/>
              <a:t>block</a:t>
            </a:r>
            <a:r>
              <a:rPr lang="pl-PL" b="1" dirty="0"/>
              <a:t> d-</a:t>
            </a:r>
            <a:r>
              <a:rPr lang="pl-PL" b="1" dirty="0" err="1"/>
              <a:t>sm</a:t>
            </a:r>
            <a:r>
              <a:rPr lang="pl-PL" b="1" dirty="0"/>
              <a:t>-</a:t>
            </a:r>
            <a:r>
              <a:rPr lang="pl-PL" b="1" dirty="0" err="1"/>
              <a:t>none</a:t>
            </a:r>
            <a:r>
              <a:rPr lang="pl-PL" dirty="0"/>
              <a:t> – widoczne tylko dla widoku </a:t>
            </a:r>
            <a:r>
              <a:rPr lang="pl-PL" dirty="0" err="1"/>
              <a:t>xs</a:t>
            </a:r>
            <a:endParaRPr lang="pl-PL" dirty="0"/>
          </a:p>
          <a:p>
            <a:r>
              <a:rPr lang="pl-PL" b="1" dirty="0"/>
              <a:t>d-</a:t>
            </a:r>
            <a:r>
              <a:rPr lang="pl-PL" b="1" dirty="0" err="1"/>
              <a:t>none</a:t>
            </a:r>
            <a:r>
              <a:rPr lang="pl-PL" b="1" dirty="0"/>
              <a:t> d-</a:t>
            </a:r>
            <a:r>
              <a:rPr lang="pl-PL" b="1" dirty="0" err="1"/>
              <a:t>lg</a:t>
            </a:r>
            <a:r>
              <a:rPr lang="pl-PL" b="1" dirty="0"/>
              <a:t>-</a:t>
            </a:r>
            <a:r>
              <a:rPr lang="pl-PL" b="1" dirty="0" err="1"/>
              <a:t>block</a:t>
            </a:r>
            <a:r>
              <a:rPr lang="pl-PL" b="1" dirty="0"/>
              <a:t> d-xl-</a:t>
            </a:r>
            <a:r>
              <a:rPr lang="pl-PL" b="1" dirty="0" err="1"/>
              <a:t>none</a:t>
            </a:r>
            <a:r>
              <a:rPr lang="pl-PL" dirty="0"/>
              <a:t> – widoczne tylko dla widoku </a:t>
            </a:r>
            <a:r>
              <a:rPr lang="pl-PL" dirty="0" err="1"/>
              <a:t>lg</a:t>
            </a:r>
            <a:endParaRPr lang="pl-PL" dirty="0"/>
          </a:p>
          <a:p>
            <a:pPr marL="45720" indent="0">
              <a:buNone/>
            </a:pPr>
            <a:r>
              <a:rPr lang="pl-PL" dirty="0"/>
              <a:t>I tak dalej i tak dalej…</a:t>
            </a:r>
          </a:p>
          <a:p>
            <a:r>
              <a:rPr lang="pl-PL" b="1" dirty="0"/>
              <a:t>d-</a:t>
            </a:r>
            <a:r>
              <a:rPr lang="pl-PL" b="1" dirty="0" err="1"/>
              <a:t>print</a:t>
            </a:r>
            <a:r>
              <a:rPr lang="pl-PL" b="1" dirty="0"/>
              <a:t>-</a:t>
            </a:r>
            <a:r>
              <a:rPr lang="pl-PL" b="1" dirty="0" err="1"/>
              <a:t>none</a:t>
            </a:r>
            <a:r>
              <a:rPr lang="pl-PL" dirty="0"/>
              <a:t> – ukrywa coś na wydruku strony. Jest to przydatne w przypadku formularzy i przykładowo ukrywania elementów nawigacyjnych strony</a:t>
            </a:r>
            <a:r>
              <a:rPr lang="pl-PL" dirty="0" smtClean="0"/>
              <a:t>.</a:t>
            </a:r>
          </a:p>
          <a:p>
            <a:pPr marL="45720" indent="0">
              <a:buNone/>
            </a:pPr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Więcej w dokumentacji https</a:t>
            </a:r>
            <a:r>
              <a:rPr lang="pl-PL" dirty="0"/>
              <a:t>://getbootstrap.com/docs/5.2/utilities/display/</a:t>
            </a: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078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d-</a:t>
            </a:r>
            <a:r>
              <a:rPr lang="pl-PL" dirty="0" err="1"/>
              <a:t>flex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Klasa d-</a:t>
            </a:r>
            <a:r>
              <a:rPr lang="pl-PL" dirty="0" err="1"/>
              <a:t>flex</a:t>
            </a:r>
            <a:r>
              <a:rPr lang="pl-PL" dirty="0"/>
              <a:t> z może być przydatna w wielu różnych przypadkach. Począwszy od tak podstawowych elementów jak paski nawigacyjne, stopki czy nagłówki, kończąc na treści i skomplikowanych, kreatywnych layoutach.</a:t>
            </a:r>
          </a:p>
          <a:p>
            <a:pPr marL="45720" indent="0">
              <a:buNone/>
            </a:pPr>
            <a:r>
              <a:rPr lang="pl-PL" b="1" dirty="0"/>
              <a:t>Wyrównanie w poziomie</a:t>
            </a:r>
          </a:p>
          <a:p>
            <a:pPr marL="45720" indent="0">
              <a:buNone/>
            </a:pPr>
            <a:r>
              <a:rPr lang="pl-PL" dirty="0"/>
              <a:t>Dodając klasę d-</a:t>
            </a:r>
            <a:r>
              <a:rPr lang="pl-PL" dirty="0" err="1"/>
              <a:t>flex</a:t>
            </a:r>
            <a:r>
              <a:rPr lang="pl-PL" dirty="0"/>
              <a:t>, bezpośrednim elementom potomnym nadawana jest właściwość </a:t>
            </a:r>
            <a:r>
              <a:rPr lang="pl-PL" dirty="0" err="1"/>
              <a:t>flex</a:t>
            </a:r>
            <a:r>
              <a:rPr lang="pl-PL" dirty="0"/>
              <a:t>. Najlepiej wszystko pokazać na </a:t>
            </a:r>
            <a:r>
              <a:rPr lang="pl-PL" dirty="0" smtClean="0"/>
              <a:t>kolejnych przykładach</a:t>
            </a:r>
            <a:r>
              <a:rPr lang="pl-PL" dirty="0"/>
              <a:t>.</a:t>
            </a: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505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</a:t>
            </a:r>
            <a:r>
              <a:rPr lang="pl-PL" dirty="0" smtClean="0"/>
              <a:t>d-</a:t>
            </a:r>
            <a:r>
              <a:rPr lang="pl-PL" dirty="0" err="1" smtClean="0"/>
              <a:t>flex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73876"/>
            <a:ext cx="3622535" cy="40386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3000" y="6112476"/>
            <a:ext cx="448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Wyrównywanie zawartości za pomocą d-</a:t>
            </a:r>
            <a:r>
              <a:rPr lang="pl-PL" dirty="0" err="1"/>
              <a:t>flex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053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przykładu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9600" dirty="0" smtClean="0">
                <a:hlinkClick r:id="rId2" action="ppaction://hlinkfile"/>
              </a:rPr>
              <a:t>d-flex.html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389043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</a:t>
            </a:r>
            <a:r>
              <a:rPr lang="pl-PL" dirty="0" smtClean="0"/>
              <a:t>d-</a:t>
            </a:r>
            <a:r>
              <a:rPr lang="pl-PL" dirty="0" err="1" smtClean="0"/>
              <a:t>flex</a:t>
            </a:r>
            <a:r>
              <a:rPr lang="pl-PL" dirty="0" smtClean="0"/>
              <a:t>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b="1" dirty="0"/>
              <a:t>Wyrównanie w pionie</a:t>
            </a:r>
          </a:p>
          <a:p>
            <a:pPr marL="45720" indent="0">
              <a:buNone/>
            </a:pPr>
            <a:r>
              <a:rPr lang="pl-PL" dirty="0"/>
              <a:t>Wyrównanie w pionie latami było problemem webmasterów. Istniały przeróżne techniki bazujące czy to na </a:t>
            </a:r>
            <a:r>
              <a:rPr lang="pl-PL" dirty="0" err="1"/>
              <a:t>display:table-cell</a:t>
            </a:r>
            <a:r>
              <a:rPr lang="pl-PL" dirty="0"/>
              <a:t> czy sztuczkach typu </a:t>
            </a:r>
            <a:r>
              <a:rPr lang="pl-PL" i="1" dirty="0"/>
              <a:t>top:50%</a:t>
            </a:r>
            <a:r>
              <a:rPr lang="pl-PL" dirty="0"/>
              <a:t> w kombinacji z</a:t>
            </a:r>
            <a:r>
              <a:rPr lang="pl-PL" i="1" dirty="0"/>
              <a:t> </a:t>
            </a:r>
            <a:r>
              <a:rPr lang="pl-PL" i="1" dirty="0" err="1"/>
              <a:t>transform</a:t>
            </a:r>
            <a:r>
              <a:rPr lang="pl-PL" i="1" dirty="0"/>
              <a:t>: </a:t>
            </a:r>
            <a:r>
              <a:rPr lang="pl-PL" i="1" dirty="0" err="1"/>
              <a:t>translateY</a:t>
            </a:r>
            <a:r>
              <a:rPr lang="pl-PL" i="1" dirty="0"/>
              <a:t>(-50%)</a:t>
            </a:r>
            <a:r>
              <a:rPr lang="pl-PL" dirty="0"/>
              <a:t>. Te bolączki jakiś czas temu wyeliminował </a:t>
            </a:r>
            <a:r>
              <a:rPr lang="pl-PL" dirty="0" err="1"/>
              <a:t>flexbox</a:t>
            </a:r>
            <a:r>
              <a:rPr lang="pl-PL" dirty="0"/>
              <a:t> a w </a:t>
            </a:r>
            <a:r>
              <a:rPr lang="pl-PL" dirty="0" err="1"/>
              <a:t>Bootstrapie</a:t>
            </a:r>
            <a:r>
              <a:rPr lang="pl-PL" dirty="0"/>
              <a:t> można również wykorzystać wygodne </a:t>
            </a:r>
            <a:r>
              <a:rPr lang="pl-PL" dirty="0" smtClean="0"/>
              <a:t>klasy.</a:t>
            </a: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78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d-</a:t>
            </a:r>
            <a:r>
              <a:rPr lang="pl-PL" dirty="0" err="1"/>
              <a:t>flex</a:t>
            </a:r>
            <a:r>
              <a:rPr lang="pl-PL" dirty="0"/>
              <a:t> c.d.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24449"/>
            <a:ext cx="4218093" cy="40386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3000" y="6194854"/>
            <a:ext cx="566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d-flex w praktyce – wyrównanie w pionie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5790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przykładu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9600" dirty="0" smtClean="0">
                <a:hlinkClick r:id="rId2" action="ppaction://hlinkfile"/>
              </a:rPr>
              <a:t>d-flex-vertical-align.html.html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32065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Framework stanowi styl CSS, który można pobrać z tej lokalizacji</a:t>
            </a:r>
            <a:r>
              <a:rPr lang="pl-PL" dirty="0" smtClean="0"/>
              <a:t>:</a:t>
            </a:r>
            <a:endParaRPr lang="pl-PL" dirty="0"/>
          </a:p>
          <a:p>
            <a:pPr marL="45720" indent="0">
              <a:buNone/>
            </a:pPr>
            <a:r>
              <a:rPr lang="pl-PL" u="sng" dirty="0">
                <a:hlinkClick r:id="rId2"/>
              </a:rPr>
              <a:t>https://getbootstrap.com/docs/5.2/getting-started/introduction</a:t>
            </a:r>
            <a:r>
              <a:rPr lang="pl-PL" u="sng" dirty="0" smtClean="0">
                <a:hlinkClick r:id="rId2"/>
              </a:rPr>
              <a:t>/</a:t>
            </a:r>
            <a:endParaRPr lang="pl-PL" u="sng" dirty="0" smtClean="0"/>
          </a:p>
          <a:p>
            <a:pPr marL="45720" indent="0">
              <a:buNone/>
            </a:pPr>
            <a:endParaRPr lang="pl-PL" dirty="0"/>
          </a:p>
          <a:p>
            <a:r>
              <a:rPr lang="pl-PL" dirty="0"/>
              <a:t>Link do czytelnej dokumentacji jest poniżej:</a:t>
            </a:r>
          </a:p>
          <a:p>
            <a:pPr marL="45720" indent="0">
              <a:buNone/>
            </a:pPr>
            <a:r>
              <a:rPr lang="pl-PL" u="sng" dirty="0">
                <a:hlinkClick r:id="rId3"/>
              </a:rPr>
              <a:t>https://</a:t>
            </a:r>
            <a:r>
              <a:rPr lang="pl-PL" u="sng" dirty="0" smtClean="0">
                <a:hlinkClick r:id="rId3"/>
              </a:rPr>
              <a:t>v5.getbootstrap.com/docs/5.2/getting-started/introduction/</a:t>
            </a:r>
            <a:endParaRPr lang="pl-PL" u="sng" dirty="0" smtClean="0"/>
          </a:p>
          <a:p>
            <a:pPr marL="45720" indent="0">
              <a:buNone/>
            </a:pPr>
            <a:endParaRPr lang="pl-PL" u="sng" dirty="0" smtClean="0"/>
          </a:p>
          <a:p>
            <a:pPr marL="45720" indent="0">
              <a:buNone/>
            </a:pPr>
            <a:r>
              <a:rPr lang="pl-PL" dirty="0" smtClean="0"/>
              <a:t>Równie dobrze możesz pobrać lokalnie </a:t>
            </a:r>
            <a:r>
              <a:rPr lang="pl-PL" dirty="0" err="1" smtClean="0"/>
              <a:t>bootstrapa</a:t>
            </a:r>
            <a:r>
              <a:rPr lang="pl-PL" dirty="0" smtClean="0"/>
              <a:t> i utrzymywać zadaną strukturę katalogów:</a:t>
            </a:r>
          </a:p>
          <a:p>
            <a:pPr marL="45720" indent="0">
              <a:buNone/>
            </a:pPr>
            <a:r>
              <a:rPr lang="pl-PL" dirty="0">
                <a:hlinkClick r:id="rId4"/>
              </a:rPr>
              <a:t>https://getbootstrap.com/docs/5.2/getting-started/contents/#</a:t>
            </a:r>
            <a:r>
              <a:rPr lang="pl-PL" dirty="0" smtClean="0">
                <a:hlinkClick r:id="rId4"/>
              </a:rPr>
              <a:t>css-files</a:t>
            </a:r>
            <a:endParaRPr lang="pl-PL" dirty="0" smtClean="0"/>
          </a:p>
          <a:p>
            <a:pPr marL="45720" indent="0">
              <a:buNone/>
            </a:pP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7687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d-</a:t>
            </a:r>
            <a:r>
              <a:rPr lang="pl-PL" dirty="0" err="1"/>
              <a:t>flex</a:t>
            </a:r>
            <a:r>
              <a:rPr lang="pl-PL" dirty="0"/>
              <a:t>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b="1" dirty="0"/>
              <a:t>Automatyczny margines</a:t>
            </a:r>
          </a:p>
          <a:p>
            <a:pPr marL="45720" indent="0">
              <a:buNone/>
            </a:pPr>
            <a:r>
              <a:rPr lang="pl-PL" dirty="0"/>
              <a:t>Na koniec pokażę jeszcze ja działa ml-auto i </a:t>
            </a:r>
            <a:r>
              <a:rPr lang="pl-PL" dirty="0" err="1"/>
              <a:t>mr</a:t>
            </a:r>
            <a:r>
              <a:rPr lang="pl-PL" dirty="0"/>
              <a:t>-auto, które można nadać obiektom wewnątrz d-</a:t>
            </a:r>
            <a:r>
              <a:rPr lang="pl-PL" dirty="0" err="1"/>
              <a:t>flex</a:t>
            </a:r>
            <a:r>
              <a:rPr lang="pl-PL" dirty="0"/>
              <a:t>:</a:t>
            </a:r>
          </a:p>
          <a:p>
            <a:pPr marL="45720" indent="0">
              <a:buNone/>
            </a:pPr>
            <a:endParaRPr lang="pl-PL" dirty="0" smtClean="0"/>
          </a:p>
          <a:p>
            <a:pPr marL="45720" indent="0">
              <a:buNone/>
            </a:pPr>
            <a:endParaRPr lang="pl-PL" dirty="0"/>
          </a:p>
          <a:p>
            <a:pPr marL="45720" indent="0">
              <a:buNone/>
            </a:pPr>
            <a:endParaRPr lang="pl-PL" dirty="0" smtClean="0"/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75384"/>
            <a:ext cx="710664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07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d-</a:t>
            </a:r>
            <a:r>
              <a:rPr lang="pl-PL" dirty="0" err="1"/>
              <a:t>flex</a:t>
            </a:r>
            <a:r>
              <a:rPr lang="pl-PL" dirty="0"/>
              <a:t>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sz="1800" dirty="0"/>
              <a:t>Uwaga: ml-auto i </a:t>
            </a:r>
            <a:r>
              <a:rPr lang="pl-PL" sz="1800" dirty="0" err="1"/>
              <a:t>mr</a:t>
            </a:r>
            <a:r>
              <a:rPr lang="pl-PL" sz="1800" dirty="0"/>
              <a:t>-auto (jak i wszystkie określenia </a:t>
            </a:r>
            <a:r>
              <a:rPr lang="pl-PL" sz="1800" dirty="0" err="1"/>
              <a:t>left</a:t>
            </a:r>
            <a:r>
              <a:rPr lang="pl-PL" sz="1800" dirty="0"/>
              <a:t> i </a:t>
            </a:r>
            <a:r>
              <a:rPr lang="pl-PL" sz="1800" dirty="0" err="1"/>
              <a:t>right</a:t>
            </a:r>
            <a:r>
              <a:rPr lang="pl-PL" sz="1800" dirty="0"/>
              <a:t>) zostały wycofane w alfie i od bety zamiast niego są określenia (start i end) – dla spójności z językami RTL</a:t>
            </a:r>
            <a:r>
              <a:rPr lang="pl-PL" sz="1800" dirty="0" smtClean="0"/>
              <a:t>:</a:t>
            </a:r>
          </a:p>
          <a:p>
            <a:r>
              <a:rPr lang="pl-PL" sz="1800" dirty="0"/>
              <a:t>ms-auto</a:t>
            </a:r>
          </a:p>
          <a:p>
            <a:r>
              <a:rPr lang="pl-PL" sz="1800" dirty="0"/>
              <a:t>me-auto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49478"/>
            <a:ext cx="3774989" cy="200960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079157" y="5559085"/>
            <a:ext cx="79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Sprawdź inne szczegółowe przypadki związane z klasami </a:t>
            </a:r>
            <a:r>
              <a:rPr lang="pl-PL" dirty="0" err="1"/>
              <a:t>flex-wrap</a:t>
            </a:r>
            <a:r>
              <a:rPr lang="pl-PL" dirty="0"/>
              <a:t> i </a:t>
            </a:r>
            <a:r>
              <a:rPr lang="pl-PL" dirty="0" err="1"/>
              <a:t>align-content</a:t>
            </a:r>
            <a:r>
              <a:rPr lang="pl-PL" dirty="0"/>
              <a:t>: </a:t>
            </a:r>
            <a:r>
              <a:rPr lang="pl-PL" u="sng" dirty="0">
                <a:hlinkClick r:id="rId3"/>
              </a:rPr>
              <a:t>https://</a:t>
            </a:r>
            <a:r>
              <a:rPr lang="pl-PL" u="sng" dirty="0" smtClean="0">
                <a:hlinkClick r:id="rId3"/>
              </a:rPr>
              <a:t>v5.getbootstrap.com/docs/5.2/utilities/flex</a:t>
            </a:r>
            <a:r>
              <a:rPr lang="pl-PL" u="sng" dirty="0">
                <a:hlinkClick r:id="rId3"/>
              </a:rPr>
              <a:t>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08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Wyrównywanie zawartości za pomocą d-</a:t>
            </a:r>
            <a:r>
              <a:rPr lang="pl-PL" dirty="0" err="1"/>
              <a:t>flex</a:t>
            </a:r>
            <a:r>
              <a:rPr lang="pl-PL" dirty="0"/>
              <a:t>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W celu wyrównania do lewej i prawej można użyć tradycyjnych właściwości:</a:t>
            </a:r>
          </a:p>
          <a:p>
            <a:r>
              <a:rPr lang="pl-PL" b="1" dirty="0" err="1"/>
              <a:t>float</a:t>
            </a:r>
            <a:r>
              <a:rPr lang="pl-PL" b="1" dirty="0"/>
              <a:t>-start</a:t>
            </a:r>
            <a:r>
              <a:rPr lang="pl-PL" dirty="0"/>
              <a:t>,</a:t>
            </a:r>
          </a:p>
          <a:p>
            <a:r>
              <a:rPr lang="pl-PL" b="1" dirty="0" err="1"/>
              <a:t>float</a:t>
            </a:r>
            <a:r>
              <a:rPr lang="pl-PL" b="1" dirty="0"/>
              <a:t>-end</a:t>
            </a:r>
            <a:r>
              <a:rPr lang="pl-PL" dirty="0"/>
              <a:t>,</a:t>
            </a:r>
          </a:p>
          <a:p>
            <a:r>
              <a:rPr lang="pl-PL" b="1" dirty="0" err="1"/>
              <a:t>float-none</a:t>
            </a:r>
            <a:endParaRPr lang="pl-PL" dirty="0"/>
          </a:p>
          <a:p>
            <a:pPr marL="45720" indent="0">
              <a:buNone/>
            </a:pPr>
            <a:r>
              <a:rPr lang="pl-PL" dirty="0"/>
              <a:t>Można użyć różnego opływania dla konkretnych punktów granicznych np. </a:t>
            </a:r>
            <a:r>
              <a:rPr lang="pl-PL" b="1" dirty="0" err="1"/>
              <a:t>float</a:t>
            </a:r>
            <a:r>
              <a:rPr lang="pl-PL" b="1" dirty="0"/>
              <a:t>-</a:t>
            </a:r>
            <a:r>
              <a:rPr lang="pl-PL" b="1" dirty="0" err="1"/>
              <a:t>sm</a:t>
            </a:r>
            <a:r>
              <a:rPr lang="pl-PL" b="1" dirty="0"/>
              <a:t>-start</a:t>
            </a:r>
            <a:r>
              <a:rPr lang="pl-PL" dirty="0"/>
              <a:t>.</a:t>
            </a:r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2384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Position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Właściwości </a:t>
            </a:r>
            <a:r>
              <a:rPr lang="pl-PL" dirty="0" err="1"/>
              <a:t>position</a:t>
            </a:r>
            <a:r>
              <a:rPr lang="pl-PL" dirty="0"/>
              <a:t> też można szybko dodać do obiektu HTML:</a:t>
            </a:r>
          </a:p>
          <a:p>
            <a:r>
              <a:rPr lang="pl-PL" b="1" dirty="0" err="1"/>
              <a:t>position-static</a:t>
            </a:r>
            <a:r>
              <a:rPr lang="pl-PL" dirty="0"/>
              <a:t>,</a:t>
            </a:r>
          </a:p>
          <a:p>
            <a:r>
              <a:rPr lang="pl-PL" b="1" dirty="0" err="1"/>
              <a:t>position-relative</a:t>
            </a:r>
            <a:r>
              <a:rPr lang="pl-PL" dirty="0"/>
              <a:t>,</a:t>
            </a:r>
          </a:p>
          <a:p>
            <a:r>
              <a:rPr lang="pl-PL" b="1" dirty="0" err="1"/>
              <a:t>position-absolute</a:t>
            </a:r>
            <a:r>
              <a:rPr lang="pl-PL" dirty="0"/>
              <a:t>,</a:t>
            </a:r>
          </a:p>
          <a:p>
            <a:r>
              <a:rPr lang="pl-PL" b="1" dirty="0" err="1"/>
              <a:t>position-fixed</a:t>
            </a:r>
            <a:r>
              <a:rPr lang="pl-PL" dirty="0"/>
              <a:t>,</a:t>
            </a:r>
          </a:p>
          <a:p>
            <a:r>
              <a:rPr lang="pl-PL" b="1" dirty="0" err="1"/>
              <a:t>position-sticky</a:t>
            </a:r>
            <a:r>
              <a:rPr lang="pl-PL" dirty="0"/>
              <a:t>.</a:t>
            </a:r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580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Centrowanie elementów w pionie i poziomie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1400" dirty="0"/>
              <a:t>Często musimy zakodować </a:t>
            </a:r>
            <a:r>
              <a:rPr lang="pl-PL" sz="1400" b="1" dirty="0"/>
              <a:t>napis na </a:t>
            </a:r>
            <a:r>
              <a:rPr lang="pl-PL" sz="1400" b="1" dirty="0" smtClean="0"/>
              <a:t>zdjęciu</a:t>
            </a:r>
            <a:r>
              <a:rPr lang="pl-PL" sz="1400" dirty="0" smtClean="0"/>
              <a:t>. </a:t>
            </a:r>
            <a:r>
              <a:rPr lang="pl-PL" sz="1400" dirty="0"/>
              <a:t>Można to zrobić w taki sposób:</a:t>
            </a:r>
            <a:endParaRPr lang="pl-PL" sz="1400" dirty="0" smtClean="0"/>
          </a:p>
          <a:p>
            <a:pPr marL="45720" indent="0">
              <a:buNone/>
            </a:pPr>
            <a:endParaRPr lang="pl-PL" sz="1400" dirty="0" smtClean="0"/>
          </a:p>
          <a:p>
            <a:pPr marL="274320" lvl="1" indent="0">
              <a:buNone/>
            </a:pPr>
            <a:r>
              <a:rPr lang="pl-PL" sz="1000" dirty="0" smtClean="0"/>
              <a:t>&lt;</a:t>
            </a:r>
            <a:r>
              <a:rPr lang="pl-PL" sz="1000" dirty="0"/>
              <a:t>div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position-relative</a:t>
            </a:r>
            <a:r>
              <a:rPr lang="pl-PL" sz="1000" dirty="0"/>
              <a:t> </a:t>
            </a:r>
            <a:r>
              <a:rPr lang="pl-PL" sz="1000" dirty="0" err="1"/>
              <a:t>bg-secondary</a:t>
            </a:r>
            <a:r>
              <a:rPr lang="pl-PL" sz="1000" dirty="0"/>
              <a:t>"&gt;</a:t>
            </a:r>
          </a:p>
          <a:p>
            <a:pPr marL="274320" lvl="1" indent="0">
              <a:buNone/>
            </a:pPr>
            <a:r>
              <a:rPr lang="pl-PL" sz="1000" dirty="0"/>
              <a:t>    &lt;</a:t>
            </a:r>
            <a:r>
              <a:rPr lang="pl-PL" sz="1000" dirty="0" err="1"/>
              <a:t>img</a:t>
            </a:r>
            <a:r>
              <a:rPr lang="pl-PL" sz="1000" dirty="0"/>
              <a:t> </a:t>
            </a:r>
            <a:r>
              <a:rPr lang="pl-PL" sz="1000" dirty="0" err="1"/>
              <a:t>src</a:t>
            </a:r>
            <a:r>
              <a:rPr lang="pl-PL" sz="1000" dirty="0"/>
              <a:t>="obrazek.jpeg"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position-relative</a:t>
            </a:r>
            <a:r>
              <a:rPr lang="pl-PL" sz="1000" dirty="0"/>
              <a:t> top-0 start-0 w-100 </a:t>
            </a:r>
            <a:r>
              <a:rPr lang="pl-PL" sz="1000" dirty="0" err="1"/>
              <a:t>img</a:t>
            </a:r>
            <a:r>
              <a:rPr lang="pl-PL" sz="1000" dirty="0"/>
              <a:t>-fluid"&gt;</a:t>
            </a:r>
          </a:p>
          <a:p>
            <a:pPr marL="274320" lvl="1" indent="0">
              <a:buNone/>
            </a:pPr>
            <a:r>
              <a:rPr lang="pl-PL" sz="1000" dirty="0"/>
              <a:t>    &lt;div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position-absolute</a:t>
            </a:r>
            <a:r>
              <a:rPr lang="pl-PL" sz="1000" dirty="0"/>
              <a:t> top-0 start-0 </a:t>
            </a:r>
            <a:r>
              <a:rPr lang="pl-PL" sz="1000" dirty="0" err="1"/>
              <a:t>text-white</a:t>
            </a:r>
            <a:r>
              <a:rPr lang="pl-PL" sz="1000" dirty="0"/>
              <a:t>"&gt;&lt;h1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bg-dark</a:t>
            </a:r>
            <a:r>
              <a:rPr lang="pl-PL" sz="1000" dirty="0"/>
              <a:t> </a:t>
            </a:r>
            <a:r>
              <a:rPr lang="pl-PL" sz="1000" dirty="0" err="1"/>
              <a:t>text-white</a:t>
            </a:r>
            <a:r>
              <a:rPr lang="pl-PL" sz="1000" dirty="0"/>
              <a:t>"&gt;DIV1&lt;/h1&gt;&lt;/div&gt;</a:t>
            </a:r>
          </a:p>
          <a:p>
            <a:pPr marL="274320" lvl="1" indent="0">
              <a:buNone/>
            </a:pPr>
            <a:r>
              <a:rPr lang="pl-PL" sz="1000" dirty="0"/>
              <a:t>    &lt;div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position-absolute</a:t>
            </a:r>
            <a:r>
              <a:rPr lang="pl-PL" sz="1000" dirty="0"/>
              <a:t> top-0 end-0 </a:t>
            </a:r>
            <a:r>
              <a:rPr lang="pl-PL" sz="1000" dirty="0" err="1"/>
              <a:t>text-white</a:t>
            </a:r>
            <a:r>
              <a:rPr lang="pl-PL" sz="1000" dirty="0"/>
              <a:t>"&gt;&lt;h1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bg-dark</a:t>
            </a:r>
            <a:r>
              <a:rPr lang="pl-PL" sz="1000" dirty="0"/>
              <a:t> </a:t>
            </a:r>
            <a:r>
              <a:rPr lang="pl-PL" sz="1000" dirty="0" err="1"/>
              <a:t>text-white</a:t>
            </a:r>
            <a:r>
              <a:rPr lang="pl-PL" sz="1000" dirty="0"/>
              <a:t>"&gt;DIV2&lt;/h1&gt;&lt;/div&gt;</a:t>
            </a:r>
          </a:p>
          <a:p>
            <a:pPr marL="274320" lvl="1" indent="0">
              <a:buNone/>
            </a:pPr>
            <a:r>
              <a:rPr lang="pl-PL" sz="1000" dirty="0"/>
              <a:t>    &lt;div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position-absolute</a:t>
            </a:r>
            <a:r>
              <a:rPr lang="pl-PL" sz="1000" dirty="0"/>
              <a:t> top-50 start-50 </a:t>
            </a:r>
            <a:r>
              <a:rPr lang="pl-PL" sz="1000" dirty="0" err="1"/>
              <a:t>translate-middle</a:t>
            </a:r>
            <a:r>
              <a:rPr lang="pl-PL" sz="1000" dirty="0"/>
              <a:t>"&gt;&lt;h1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bg-dark</a:t>
            </a:r>
            <a:r>
              <a:rPr lang="pl-PL" sz="1000" dirty="0"/>
              <a:t> </a:t>
            </a:r>
            <a:r>
              <a:rPr lang="pl-PL" sz="1000" dirty="0" err="1"/>
              <a:t>text-white</a:t>
            </a:r>
            <a:r>
              <a:rPr lang="pl-PL" sz="1000" dirty="0"/>
              <a:t>"&gt;DIV3&lt;/h1&gt;&lt;/div&gt;</a:t>
            </a:r>
          </a:p>
          <a:p>
            <a:pPr marL="274320" lvl="1" indent="0">
              <a:buNone/>
            </a:pPr>
            <a:r>
              <a:rPr lang="pl-PL" sz="1000" dirty="0"/>
              <a:t>    &lt;div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position-absolute</a:t>
            </a:r>
            <a:r>
              <a:rPr lang="pl-PL" sz="1000" dirty="0"/>
              <a:t> bottom-0 start-0 </a:t>
            </a:r>
            <a:r>
              <a:rPr lang="pl-PL" sz="1000" dirty="0" err="1"/>
              <a:t>text-white</a:t>
            </a:r>
            <a:r>
              <a:rPr lang="pl-PL" sz="1000" dirty="0"/>
              <a:t>"&gt;&lt;h1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bg-dark</a:t>
            </a:r>
            <a:r>
              <a:rPr lang="pl-PL" sz="1000" dirty="0"/>
              <a:t> </a:t>
            </a:r>
            <a:r>
              <a:rPr lang="pl-PL" sz="1000" dirty="0" err="1"/>
              <a:t>text-white</a:t>
            </a:r>
            <a:r>
              <a:rPr lang="pl-PL" sz="1000" dirty="0"/>
              <a:t>"&gt;DIV4&lt;/h1&gt;&lt;/div&gt;</a:t>
            </a:r>
          </a:p>
          <a:p>
            <a:pPr marL="274320" lvl="1" indent="0">
              <a:buNone/>
            </a:pPr>
            <a:r>
              <a:rPr lang="pl-PL" sz="1000" dirty="0"/>
              <a:t>    &lt;div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position-absolute</a:t>
            </a:r>
            <a:r>
              <a:rPr lang="pl-PL" sz="1000" dirty="0"/>
              <a:t> bottom-0 end-0 </a:t>
            </a:r>
            <a:r>
              <a:rPr lang="pl-PL" sz="1000" dirty="0" err="1"/>
              <a:t>text-white</a:t>
            </a:r>
            <a:r>
              <a:rPr lang="pl-PL" sz="1000" dirty="0"/>
              <a:t>"&gt;&lt;h1 </a:t>
            </a:r>
            <a:r>
              <a:rPr lang="pl-PL" sz="1000" dirty="0" err="1"/>
              <a:t>class</a:t>
            </a:r>
            <a:r>
              <a:rPr lang="pl-PL" sz="1000" dirty="0"/>
              <a:t>="</a:t>
            </a:r>
            <a:r>
              <a:rPr lang="pl-PL" sz="1000" dirty="0" err="1"/>
              <a:t>bg-dark</a:t>
            </a:r>
            <a:r>
              <a:rPr lang="pl-PL" sz="1000" dirty="0"/>
              <a:t> </a:t>
            </a:r>
            <a:r>
              <a:rPr lang="pl-PL" sz="1000" dirty="0" err="1"/>
              <a:t>text-white</a:t>
            </a:r>
            <a:r>
              <a:rPr lang="pl-PL" sz="1000" dirty="0"/>
              <a:t>"&gt;DIV5&lt;/h1&gt;&lt;/div&gt;</a:t>
            </a:r>
          </a:p>
          <a:p>
            <a:pPr marL="274320" lvl="1" indent="0">
              <a:buNone/>
            </a:pPr>
            <a:r>
              <a:rPr lang="pl-PL" sz="1000" dirty="0"/>
              <a:t> &lt;/div</a:t>
            </a:r>
            <a:r>
              <a:rPr lang="pl-PL" sz="1000" dirty="0" smtClean="0"/>
              <a:t>&gt;</a:t>
            </a:r>
          </a:p>
          <a:p>
            <a:pPr marL="45720" indent="0">
              <a:buNone/>
            </a:pPr>
            <a:r>
              <a:rPr lang="pl-PL" sz="1400" dirty="0"/>
              <a:t>Korzystanie w ten sposób w właściwości </a:t>
            </a:r>
            <a:r>
              <a:rPr lang="pl-PL" sz="1400" dirty="0" err="1"/>
              <a:t>position</a:t>
            </a:r>
            <a:r>
              <a:rPr lang="pl-PL" sz="1400" dirty="0"/>
              <a:t> pozwala też dodać oznaki i etykiety w narożach danego elementu. Za pomocą dodatkowych klas takich jak: </a:t>
            </a:r>
            <a:r>
              <a:rPr lang="pl-PL" sz="1400" dirty="0" err="1"/>
              <a:t>translate-middle</a:t>
            </a:r>
            <a:r>
              <a:rPr lang="pl-PL" sz="1400" dirty="0"/>
              <a:t>, </a:t>
            </a:r>
            <a:r>
              <a:rPr lang="pl-PL" sz="1400" dirty="0" err="1"/>
              <a:t>translate</a:t>
            </a:r>
            <a:r>
              <a:rPr lang="pl-PL" sz="1400" dirty="0"/>
              <a:t>-</a:t>
            </a:r>
            <a:r>
              <a:rPr lang="pl-PL" sz="1400" dirty="0" err="1"/>
              <a:t>middle</a:t>
            </a:r>
            <a:r>
              <a:rPr lang="pl-PL" sz="1400" dirty="0"/>
              <a:t>-y, </a:t>
            </a:r>
            <a:r>
              <a:rPr lang="pl-PL" sz="1400" dirty="0" err="1"/>
              <a:t>translate</a:t>
            </a:r>
            <a:r>
              <a:rPr lang="pl-PL" sz="1400" dirty="0"/>
              <a:t>-</a:t>
            </a:r>
            <a:r>
              <a:rPr lang="pl-PL" sz="1400" dirty="0" err="1"/>
              <a:t>middle</a:t>
            </a:r>
            <a:r>
              <a:rPr lang="pl-PL" sz="1400" dirty="0"/>
              <a:t>-x powodujemy wycentrowanie elementu.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689616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Centrowanie elementów w pionie i poziomie</a:t>
            </a:r>
            <a:br>
              <a:rPr lang="pl-PL" dirty="0"/>
            </a:br>
            <a:endParaRPr lang="pl-PL" dirty="0"/>
          </a:p>
        </p:txBody>
      </p:sp>
      <p:pic>
        <p:nvPicPr>
          <p:cNvPr id="6146" name="Picture 2" descr="https://cdn.mansfeld.pl/wp-content/uploads/2022/05/centrowanie-bootstrap-w-poziomie-i-pionie-1170x59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5960"/>
            <a:ext cx="5519778" cy="28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143000" y="5387546"/>
            <a:ext cx="993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Zwróć uwagę, że to nie jest tło. Możemy wykorzystać natywny lazy loading i zapewnić bardzo wysoką wydajność wszelkiego rodzaju slajderów i hero-image.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43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stosowania </a:t>
            </a:r>
            <a:r>
              <a:rPr lang="pl-PL" dirty="0" err="1"/>
              <a:t>Bootstrapa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Główną motywacją do stosowania tej biblioteki jest nie tylko przyspieszenie pracy i korzystanie z </a:t>
            </a:r>
            <a:r>
              <a:rPr lang="pl-PL" u="sng" dirty="0">
                <a:hlinkClick r:id="rId2"/>
              </a:rPr>
              <a:t>responsywnej siatki CSS</a:t>
            </a:r>
            <a:r>
              <a:rPr lang="pl-PL" dirty="0"/>
              <a:t>, ale także rozwiązanie problemów krzyżowej kompatybilności pomiędzy najpopularniejszymi przeglądarkami.</a:t>
            </a:r>
          </a:p>
          <a:p>
            <a:r>
              <a:rPr lang="pl-PL" dirty="0"/>
              <a:t>Przeglądarki różnych producentów posiadają drobne różnice w interpretacji stylów CSS i domyślne wartości niektórych właściwości CSS. </a:t>
            </a:r>
            <a:r>
              <a:rPr lang="pl-PL" dirty="0" err="1"/>
              <a:t>Bootstrap</a:t>
            </a:r>
            <a:r>
              <a:rPr lang="pl-PL" dirty="0"/>
              <a:t> niweluje to za pomocą </a:t>
            </a:r>
            <a:r>
              <a:rPr lang="pl-PL" dirty="0" err="1"/>
              <a:t>Reboota</a:t>
            </a:r>
            <a:r>
              <a:rPr lang="pl-PL" dirty="0"/>
              <a:t> czyli zestawu instrukcji, które niejako normalizują domyślne ustawienia i wymuszają sytuację, w której kod napisany w ramach </a:t>
            </a:r>
            <a:r>
              <a:rPr lang="pl-PL" dirty="0" err="1"/>
              <a:t>frameworka</a:t>
            </a:r>
            <a:r>
              <a:rPr lang="pl-PL" dirty="0"/>
              <a:t> będzie zinterpretowany prawie identycznie. </a:t>
            </a:r>
            <a:r>
              <a:rPr lang="pl-PL" dirty="0" err="1"/>
              <a:t>Reboot</a:t>
            </a:r>
            <a:r>
              <a:rPr lang="pl-PL" dirty="0"/>
              <a:t> nadaje stronie domyślny </a:t>
            </a:r>
            <a:r>
              <a:rPr lang="pl-PL" dirty="0" err="1"/>
              <a:t>font</a:t>
            </a:r>
            <a:r>
              <a:rPr lang="pl-PL" dirty="0"/>
              <a:t> Segoe UI, oraz zeruje marginesy najpopularniejszych selektorów.</a:t>
            </a:r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315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 </a:t>
            </a:r>
            <a:r>
              <a:rPr lang="pl-PL" dirty="0" err="1"/>
              <a:t>Bootstrap</a:t>
            </a:r>
            <a:r>
              <a:rPr lang="pl-PL" dirty="0"/>
              <a:t> 5?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l-PL" dirty="0"/>
              <a:t>W </a:t>
            </a:r>
            <a:r>
              <a:rPr lang="pl-PL" dirty="0" err="1"/>
              <a:t>Bootstrapie</a:t>
            </a:r>
            <a:r>
              <a:rPr lang="pl-PL" dirty="0"/>
              <a:t> 5 jest wiele pozytywnych zmian, które przede wszystkim polepszają wydajność strony internetowej. To powoduje szereg zalet zarówno dla programistów jak i użytkowników końcowych.</a:t>
            </a:r>
          </a:p>
          <a:p>
            <a:pPr lvl="1"/>
            <a:r>
              <a:rPr lang="pl-PL" sz="2200" dirty="0"/>
              <a:t>rezygnacja z </a:t>
            </a:r>
            <a:r>
              <a:rPr lang="pl-PL" sz="2200" u="sng" dirty="0" err="1">
                <a:hlinkClick r:id="rId2"/>
              </a:rPr>
              <a:t>jQuery</a:t>
            </a:r>
            <a:endParaRPr lang="pl-PL" sz="2200" dirty="0"/>
          </a:p>
          <a:p>
            <a:pPr lvl="1"/>
            <a:r>
              <a:rPr lang="pl-PL" sz="2200" dirty="0"/>
              <a:t>wprowadzenie dedykowanych ikon SVG</a:t>
            </a:r>
          </a:p>
          <a:p>
            <a:pPr lvl="1"/>
            <a:r>
              <a:rPr lang="pl-PL" sz="2200" dirty="0"/>
              <a:t>rezygnacja ze wsparcia Internet Explorer 10</a:t>
            </a:r>
          </a:p>
          <a:p>
            <a:pPr lvl="1"/>
            <a:r>
              <a:rPr lang="pl-PL" sz="2200" dirty="0"/>
              <a:t>zmiana środowiska do testów (</a:t>
            </a:r>
            <a:r>
              <a:rPr lang="pl-PL" sz="2200" dirty="0" err="1"/>
              <a:t>QUnit</a:t>
            </a:r>
            <a:r>
              <a:rPr lang="pl-PL" sz="2200" dirty="0"/>
              <a:t> na </a:t>
            </a:r>
            <a:r>
              <a:rPr lang="pl-PL" sz="2200" dirty="0" err="1"/>
              <a:t>Jasmine</a:t>
            </a:r>
            <a:r>
              <a:rPr lang="pl-PL" sz="2200" dirty="0"/>
              <a:t>)</a:t>
            </a:r>
          </a:p>
          <a:p>
            <a:pPr lvl="1"/>
            <a:r>
              <a:rPr lang="pl-PL" sz="2200" dirty="0"/>
              <a:t>Oczywiste (patrz punk 1.), liczne zmiany w kodzie JavaScript,</a:t>
            </a:r>
          </a:p>
          <a:p>
            <a:pPr lvl="1"/>
            <a:r>
              <a:rPr lang="pl-PL" sz="2200" dirty="0"/>
              <a:t>nieznaczne zmiany w CSS,</a:t>
            </a:r>
          </a:p>
          <a:p>
            <a:pPr lvl="1"/>
            <a:r>
              <a:rPr lang="pl-PL" sz="2200" dirty="0"/>
              <a:t>odświeżenie kontenerów i wprowadzenie do nich „</a:t>
            </a:r>
            <a:r>
              <a:rPr lang="pl-PL" sz="2200" dirty="0" err="1"/>
              <a:t>responsywności</a:t>
            </a:r>
            <a:r>
              <a:rPr lang="pl-PL" sz="2200" dirty="0"/>
              <a:t>”,</a:t>
            </a:r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56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Obsługiwane przeglądarki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 err="1"/>
              <a:t>Bootstrap</a:t>
            </a:r>
            <a:r>
              <a:rPr lang="pl-PL" dirty="0"/>
              <a:t> wspiera najnowsze stabilne wersje przeglądarek popularnych dostawców. Takie przeglądarki jak Chrome, </a:t>
            </a:r>
            <a:r>
              <a:rPr lang="pl-PL" dirty="0" err="1"/>
              <a:t>Firrefox</a:t>
            </a:r>
            <a:r>
              <a:rPr lang="pl-PL" dirty="0"/>
              <a:t>, Edge, Safari są z nim kompatybilne. W przypadku innych przeglądarek bazujących na silniku </a:t>
            </a:r>
            <a:r>
              <a:rPr lang="pl-PL" dirty="0" err="1"/>
              <a:t>WebKit</a:t>
            </a:r>
            <a:r>
              <a:rPr lang="pl-PL" dirty="0"/>
              <a:t>, Blink, </a:t>
            </a:r>
            <a:r>
              <a:rPr lang="pl-PL" dirty="0" err="1"/>
              <a:t>Gecko</a:t>
            </a:r>
            <a:r>
              <a:rPr lang="pl-PL" dirty="0"/>
              <a:t> nie powinny występować istotne problemy.</a:t>
            </a:r>
          </a:p>
        </p:txBody>
      </p:sp>
    </p:spTree>
    <p:extLst>
      <p:ext uri="{BB962C8B-B14F-4D97-AF65-F5344CB8AC3E}">
        <p14:creationId xmlns:p14="http://schemas.microsoft.com/office/powerpoint/2010/main" val="40402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Responsywna siatka </a:t>
            </a:r>
            <a:r>
              <a:rPr lang="pl-PL" dirty="0" err="1"/>
              <a:t>Bootstrap</a:t>
            </a:r>
            <a:r>
              <a:rPr lang="pl-PL" dirty="0"/>
              <a:t> 5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l-PL" dirty="0"/>
              <a:t>Siatka </a:t>
            </a:r>
            <a:r>
              <a:rPr lang="pl-PL" dirty="0" err="1"/>
              <a:t>Bootstrap</a:t>
            </a:r>
            <a:r>
              <a:rPr lang="pl-PL" dirty="0"/>
              <a:t> 5 korzysta z tzw. punktów granicznych (ang. </a:t>
            </a:r>
            <a:r>
              <a:rPr lang="pl-PL" i="1" dirty="0" err="1"/>
              <a:t>breakpoint</a:t>
            </a:r>
            <a:r>
              <a:rPr lang="pl-PL" dirty="0"/>
              <a:t>). Za pomocą </a:t>
            </a:r>
            <a:r>
              <a:rPr lang="pl-PL" dirty="0" err="1"/>
              <a:t>breakpointów</a:t>
            </a:r>
            <a:r>
              <a:rPr lang="pl-PL" dirty="0"/>
              <a:t> dostosowujemy układ strony do aktualnego pola roboczego (ang. </a:t>
            </a:r>
            <a:r>
              <a:rPr lang="pl-PL" i="1" dirty="0" err="1"/>
              <a:t>viewport</a:t>
            </a:r>
            <a:r>
              <a:rPr lang="pl-PL" dirty="0"/>
              <a:t>) przeglądarki.</a:t>
            </a:r>
          </a:p>
          <a:p>
            <a:pPr marL="45720" indent="0">
              <a:buNone/>
            </a:pPr>
            <a:r>
              <a:rPr lang="pl-PL" i="1" dirty="0"/>
              <a:t>Uwaga: O aktualnym trybie nie decyduje faktyczna ilość pikseli na ekranie a pojęcie </a:t>
            </a:r>
            <a:r>
              <a:rPr lang="pl-PL" b="1" i="1" dirty="0"/>
              <a:t>piksela CSS</a:t>
            </a:r>
            <a:r>
              <a:rPr lang="pl-PL" i="1" dirty="0"/>
              <a:t>, które jest zależne od ustawień systemowych i przykładowo przybliżenia (zoomu), który można włączyć w przeglądarkach.</a:t>
            </a:r>
            <a:endParaRPr lang="pl-PL" dirty="0"/>
          </a:p>
          <a:p>
            <a:pPr marL="45720" indent="0">
              <a:buNone/>
            </a:pPr>
            <a:r>
              <a:rPr lang="pl-PL" dirty="0"/>
              <a:t>W </a:t>
            </a:r>
            <a:r>
              <a:rPr lang="pl-PL" dirty="0" err="1"/>
              <a:t>Bootstrapie</a:t>
            </a:r>
            <a:r>
              <a:rPr lang="pl-PL" dirty="0"/>
              <a:t> rozróżniamy aktualnie 6 szerokości:</a:t>
            </a:r>
          </a:p>
          <a:p>
            <a:pPr marL="274320" lvl="1" indent="0">
              <a:buNone/>
            </a:pPr>
            <a:r>
              <a:rPr lang="pl-PL" b="1" dirty="0"/>
              <a:t>X-Small</a:t>
            </a:r>
            <a:r>
              <a:rPr lang="pl-PL" dirty="0"/>
              <a:t>: od 0 do 576px – (brak wrostka)</a:t>
            </a:r>
          </a:p>
          <a:p>
            <a:pPr marL="274320" lvl="1" indent="0">
              <a:buNone/>
            </a:pPr>
            <a:r>
              <a:rPr lang="pl-PL" b="1" dirty="0"/>
              <a:t>Small</a:t>
            </a:r>
            <a:r>
              <a:rPr lang="pl-PL" dirty="0"/>
              <a:t>: ≥576px – </a:t>
            </a:r>
            <a:r>
              <a:rPr lang="pl-PL" b="1" dirty="0" err="1"/>
              <a:t>sm</a:t>
            </a:r>
            <a:endParaRPr lang="pl-PL" dirty="0"/>
          </a:p>
          <a:p>
            <a:pPr marL="274320" lvl="1" indent="0">
              <a:buNone/>
            </a:pPr>
            <a:r>
              <a:rPr lang="pl-PL" b="1" dirty="0"/>
              <a:t>Medium</a:t>
            </a:r>
            <a:r>
              <a:rPr lang="pl-PL" dirty="0"/>
              <a:t>: ≥768px – </a:t>
            </a:r>
            <a:r>
              <a:rPr lang="pl-PL" b="1" dirty="0"/>
              <a:t>md</a:t>
            </a:r>
            <a:endParaRPr lang="pl-PL" dirty="0"/>
          </a:p>
          <a:p>
            <a:pPr marL="274320" lvl="1" indent="0">
              <a:buNone/>
            </a:pPr>
            <a:r>
              <a:rPr lang="pl-PL" b="1" dirty="0" err="1"/>
              <a:t>Large</a:t>
            </a:r>
            <a:r>
              <a:rPr lang="pl-PL" dirty="0"/>
              <a:t>: ≥992px – </a:t>
            </a:r>
            <a:r>
              <a:rPr lang="pl-PL" b="1" dirty="0" err="1"/>
              <a:t>lg</a:t>
            </a:r>
            <a:endParaRPr lang="pl-PL" dirty="0"/>
          </a:p>
          <a:p>
            <a:pPr marL="274320" lvl="1" indent="0">
              <a:buNone/>
            </a:pPr>
            <a:r>
              <a:rPr lang="pl-PL" b="1" dirty="0"/>
              <a:t>Extra </a:t>
            </a:r>
            <a:r>
              <a:rPr lang="pl-PL" b="1" dirty="0" err="1"/>
              <a:t>large</a:t>
            </a:r>
            <a:r>
              <a:rPr lang="pl-PL" dirty="0"/>
              <a:t>: ≥1200px – </a:t>
            </a:r>
            <a:r>
              <a:rPr lang="pl-PL" b="1" dirty="0"/>
              <a:t>xl</a:t>
            </a:r>
            <a:endParaRPr lang="pl-PL" dirty="0"/>
          </a:p>
          <a:p>
            <a:pPr marL="274320" lvl="1" indent="0">
              <a:buNone/>
            </a:pPr>
            <a:r>
              <a:rPr lang="pl-PL" b="1" dirty="0"/>
              <a:t>Extra </a:t>
            </a:r>
            <a:r>
              <a:rPr lang="pl-PL" b="1" dirty="0" err="1"/>
              <a:t>extra</a:t>
            </a:r>
            <a:r>
              <a:rPr lang="pl-PL" b="1" dirty="0"/>
              <a:t> </a:t>
            </a:r>
            <a:r>
              <a:rPr lang="pl-PL" b="1" dirty="0" err="1"/>
              <a:t>large</a:t>
            </a:r>
            <a:r>
              <a:rPr lang="pl-PL" dirty="0"/>
              <a:t>: ≥1400px – </a:t>
            </a:r>
            <a:r>
              <a:rPr lang="pl-PL" b="1" dirty="0" err="1"/>
              <a:t>xxl</a:t>
            </a:r>
            <a:endParaRPr lang="pl-PL" dirty="0"/>
          </a:p>
          <a:p>
            <a:pPr marL="4572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l-PL" dirty="0"/>
              <a:t>Na początek musimy mieć fundament jak na każdej poprawnej stronie internetowej zgodnej z HTML5</a:t>
            </a:r>
            <a:r>
              <a:rPr lang="pl-PL" dirty="0" smtClean="0"/>
              <a:t>:</a:t>
            </a:r>
          </a:p>
          <a:p>
            <a:pPr marL="4572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00" y="3105191"/>
            <a:ext cx="645885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66537" y="1965960"/>
            <a:ext cx="9872871" cy="40386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pl-PL" dirty="0"/>
              <a:t>Wystarczy teraz do sekcji </a:t>
            </a:r>
            <a:r>
              <a:rPr lang="pl-PL" dirty="0" err="1"/>
              <a:t>head</a:t>
            </a:r>
            <a:r>
              <a:rPr lang="pl-PL" dirty="0"/>
              <a:t> dodać plik CSS z </a:t>
            </a:r>
            <a:r>
              <a:rPr lang="pl-PL" dirty="0" err="1"/>
              <a:t>Bootstrapem</a:t>
            </a:r>
            <a:r>
              <a:rPr lang="pl-PL" dirty="0" smtClean="0"/>
              <a:t>:</a:t>
            </a:r>
          </a:p>
          <a:p>
            <a:pPr marL="45720" indent="0">
              <a:buNone/>
            </a:pPr>
            <a:r>
              <a:rPr lang="pl-PL" sz="1300" dirty="0" smtClean="0"/>
              <a:t>&lt;</a:t>
            </a:r>
            <a:r>
              <a:rPr lang="pl-PL" sz="1300" dirty="0"/>
              <a:t>link </a:t>
            </a:r>
            <a:r>
              <a:rPr lang="pl-PL" sz="1300" dirty="0" err="1"/>
              <a:t>href</a:t>
            </a:r>
            <a:r>
              <a:rPr lang="pl-PL" sz="1300" dirty="0"/>
              <a:t>="https://cdn.jsdelivr.net/npm/bootstrap@5.2.2/dist/css/bootstrap.min.css" </a:t>
            </a:r>
            <a:r>
              <a:rPr lang="pl-PL" sz="1300" dirty="0" err="1"/>
              <a:t>rel</a:t>
            </a:r>
            <a:r>
              <a:rPr lang="pl-PL" sz="1300" dirty="0"/>
              <a:t>="</a:t>
            </a:r>
            <a:r>
              <a:rPr lang="pl-PL" sz="1300" dirty="0" err="1"/>
              <a:t>stylesheet</a:t>
            </a:r>
            <a:r>
              <a:rPr lang="pl-PL" sz="1300" dirty="0"/>
              <a:t>" </a:t>
            </a:r>
            <a:r>
              <a:rPr lang="pl-PL" sz="1300" dirty="0" err="1"/>
              <a:t>integrity</a:t>
            </a:r>
            <a:r>
              <a:rPr lang="pl-PL" sz="1300" dirty="0"/>
              <a:t>="sha384-Zenh87qX5JnK2Jl0vWa8Ck2rdkQ2Bzep5IDxbcnCeuOxjzrPF/et3URy9Bv1WTRi" </a:t>
            </a:r>
            <a:r>
              <a:rPr lang="pl-PL" sz="1300" dirty="0" err="1"/>
              <a:t>crossorigin</a:t>
            </a:r>
            <a:r>
              <a:rPr lang="pl-PL" sz="1300" dirty="0"/>
              <a:t>="</a:t>
            </a:r>
            <a:r>
              <a:rPr lang="pl-PL" sz="1300" dirty="0" err="1"/>
              <a:t>anonymous</a:t>
            </a:r>
            <a:r>
              <a:rPr lang="pl-PL" sz="1300" dirty="0" smtClean="0"/>
              <a:t>"&gt;</a:t>
            </a:r>
            <a:endParaRPr lang="pl-PL" sz="1300" dirty="0" smtClean="0"/>
          </a:p>
          <a:p>
            <a:pPr marL="45720" indent="0">
              <a:buNone/>
            </a:pPr>
            <a:r>
              <a:rPr lang="pl-PL" b="1" dirty="0" err="1"/>
              <a:t>Kompontent</a:t>
            </a:r>
            <a:r>
              <a:rPr lang="pl-PL" b="1" dirty="0"/>
              <a:t> JS jest opcjonalny</a:t>
            </a:r>
            <a:r>
              <a:rPr lang="pl-PL" dirty="0"/>
              <a:t>. Skoro jest to kurs nowej wersji sprawdźmy jak wypada całość w praktyce. Przed </a:t>
            </a:r>
            <a:r>
              <a:rPr lang="pl-PL" dirty="0" err="1"/>
              <a:t>tagiem</a:t>
            </a:r>
            <a:r>
              <a:rPr lang="pl-PL" dirty="0"/>
              <a:t> zamykającym &lt;/body&gt; dołączamy plik ze skryptem</a:t>
            </a:r>
            <a:r>
              <a:rPr lang="pl-PL" dirty="0" smtClean="0"/>
              <a:t>.</a:t>
            </a:r>
          </a:p>
          <a:p>
            <a:pPr marL="45720" indent="0">
              <a:buNone/>
            </a:pPr>
            <a:r>
              <a:rPr lang="pl-PL" sz="1500" dirty="0"/>
              <a:t>&lt;</a:t>
            </a:r>
            <a:r>
              <a:rPr lang="pl-PL" sz="1500" dirty="0" err="1"/>
              <a:t>script</a:t>
            </a:r>
            <a:r>
              <a:rPr lang="pl-PL" sz="1500" dirty="0"/>
              <a:t> </a:t>
            </a:r>
            <a:r>
              <a:rPr lang="pl-PL" sz="1500" dirty="0" err="1"/>
              <a:t>src</a:t>
            </a:r>
            <a:r>
              <a:rPr lang="pl-PL" sz="1500" dirty="0"/>
              <a:t>="https://cdn.jsdelivr.net/npm/@popperjs/core@2.11.6/dist/umd/popper.min.js" </a:t>
            </a:r>
            <a:r>
              <a:rPr lang="pl-PL" sz="1500" dirty="0" err="1"/>
              <a:t>integrity</a:t>
            </a:r>
            <a:r>
              <a:rPr lang="pl-PL" sz="1500" dirty="0"/>
              <a:t>="sha384-oBqDVmMz9ATKxIep9tiCxS/Z9fNfEXiDAYTujMAeBAsjFuCZSmKbSSUnQlmh/jp3" </a:t>
            </a:r>
            <a:r>
              <a:rPr lang="pl-PL" sz="1500" dirty="0" err="1"/>
              <a:t>crossorigin</a:t>
            </a:r>
            <a:r>
              <a:rPr lang="pl-PL" sz="1500" dirty="0"/>
              <a:t>="</a:t>
            </a:r>
            <a:r>
              <a:rPr lang="pl-PL" sz="1500" dirty="0" err="1"/>
              <a:t>anonymous</a:t>
            </a:r>
            <a:r>
              <a:rPr lang="pl-PL" sz="1500" dirty="0"/>
              <a:t>"&gt;&lt;/</a:t>
            </a:r>
            <a:r>
              <a:rPr lang="pl-PL" sz="1500" dirty="0" err="1"/>
              <a:t>script</a:t>
            </a:r>
            <a:r>
              <a:rPr lang="pl-PL" sz="1500" dirty="0"/>
              <a:t>&gt;</a:t>
            </a:r>
          </a:p>
          <a:p>
            <a:pPr marL="45720" indent="0">
              <a:buNone/>
            </a:pPr>
            <a:r>
              <a:rPr lang="pl-PL" sz="1500" dirty="0"/>
              <a:t>&lt;</a:t>
            </a:r>
            <a:r>
              <a:rPr lang="pl-PL" sz="1500" dirty="0" err="1"/>
              <a:t>script</a:t>
            </a:r>
            <a:r>
              <a:rPr lang="pl-PL" sz="1500" dirty="0"/>
              <a:t> </a:t>
            </a:r>
            <a:r>
              <a:rPr lang="pl-PL" sz="1500" dirty="0" err="1"/>
              <a:t>src</a:t>
            </a:r>
            <a:r>
              <a:rPr lang="pl-PL" sz="1500" dirty="0"/>
              <a:t>="https://cdn.jsdelivr.net/npm/bootstrap@5.2.2/dist/js/bootstrap.min.js" </a:t>
            </a:r>
            <a:r>
              <a:rPr lang="pl-PL" sz="1500" dirty="0" err="1"/>
              <a:t>integrity</a:t>
            </a:r>
            <a:r>
              <a:rPr lang="pl-PL" sz="1500" dirty="0"/>
              <a:t>="sha384-IDwe1+LCz02ROU9k972gdyvl+AESN10+x7tBKgc9I5HFtuNz0wWnPclzo6p9vxnk" </a:t>
            </a:r>
            <a:r>
              <a:rPr lang="pl-PL" sz="1500" dirty="0" err="1"/>
              <a:t>crossorigin</a:t>
            </a:r>
            <a:r>
              <a:rPr lang="pl-PL" sz="1500" dirty="0"/>
              <a:t>="</a:t>
            </a:r>
            <a:r>
              <a:rPr lang="pl-PL" sz="1500" dirty="0" err="1"/>
              <a:t>anonymous</a:t>
            </a:r>
            <a:r>
              <a:rPr lang="pl-PL" sz="1500" dirty="0"/>
              <a:t>"&gt;&lt;/</a:t>
            </a:r>
            <a:r>
              <a:rPr lang="pl-PL" sz="1500" dirty="0" err="1"/>
              <a:t>script</a:t>
            </a:r>
            <a:r>
              <a:rPr lang="pl-PL" sz="1500" dirty="0" smtClean="0"/>
              <a:t>&gt;</a:t>
            </a:r>
            <a:endParaRPr lang="pl-PL" dirty="0"/>
          </a:p>
          <a:p>
            <a:pPr marL="45720" indent="0">
              <a:buNone/>
            </a:pPr>
            <a:r>
              <a:rPr lang="pl-PL" dirty="0"/>
              <a:t>JavaScript zapewnia działanie karuzel, harmonijek, menu mobilnego i tego typu rozwiązań które są opcjonalne i wzbogacają doświadczenia</a:t>
            </a:r>
            <a:r>
              <a:rPr lang="pl-PL" dirty="0" smtClean="0"/>
              <a:t>. </a:t>
            </a:r>
            <a:r>
              <a:rPr lang="pl-PL" dirty="0"/>
              <a:t>Jeśli nie planujesz używać rozwijanych menu, okienek podręcznych lub podpowiedzi, zaoszczędź kilka kilobajtów, nie włączając Poppera.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6545834"/>
      </p:ext>
    </p:extLst>
  </p:cSld>
  <p:clrMapOvr>
    <a:masterClrMapping/>
  </p:clrMapOvr>
</p:sld>
</file>

<file path=ppt/theme/theme1.xml><?xml version="1.0" encoding="utf-8"?>
<a:theme xmlns:a="http://schemas.openxmlformats.org/drawingml/2006/main" name="Podstawa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Podstawa</Template>
  <TotalTime>108</TotalTime>
  <Words>540</Words>
  <Application>Microsoft Office PowerPoint</Application>
  <PresentationFormat>Panoramiczny</PresentationFormat>
  <Paragraphs>152</Paragraphs>
  <Slides>35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8" baseType="lpstr">
      <vt:lpstr>Arial</vt:lpstr>
      <vt:lpstr>Corbel</vt:lpstr>
      <vt:lpstr>Podstawa</vt:lpstr>
      <vt:lpstr>Bootstrap 5 </vt:lpstr>
      <vt:lpstr>Bootstrap – co to jest, czy warto używać? </vt:lpstr>
      <vt:lpstr>Zasada działania </vt:lpstr>
      <vt:lpstr>Cel stosowania Bootstrapa </vt:lpstr>
      <vt:lpstr>Co nowego w Bootstrap 5? </vt:lpstr>
      <vt:lpstr>Obsługiwane przeglądarki </vt:lpstr>
      <vt:lpstr>Responsywna siatka Bootstrap 5 </vt:lpstr>
      <vt:lpstr>Instalacja </vt:lpstr>
      <vt:lpstr>Instalacja c.d.</vt:lpstr>
      <vt:lpstr>Pełny kod przykładu</vt:lpstr>
      <vt:lpstr>Kontenery</vt:lpstr>
      <vt:lpstr>Kod źródłowy przykładu</vt:lpstr>
      <vt:lpstr>Siatka </vt:lpstr>
      <vt:lpstr>Siatka c.d.</vt:lpstr>
      <vt:lpstr>Siatka c.d.</vt:lpstr>
      <vt:lpstr>Siatka c.d.</vt:lpstr>
      <vt:lpstr>Kod przykładu</vt:lpstr>
      <vt:lpstr>Zmiana kolejności kolumn </vt:lpstr>
      <vt:lpstr>Kod przykładu</vt:lpstr>
      <vt:lpstr>Odstępy i marginesy</vt:lpstr>
      <vt:lpstr>Odstępy i marginesy c.d.</vt:lpstr>
      <vt:lpstr>Odstępy i marginesy c.d.</vt:lpstr>
      <vt:lpstr>Odstępy i marginesy c.d.</vt:lpstr>
      <vt:lpstr>Wyrównywanie zawartości za pomocą d-flex</vt:lpstr>
      <vt:lpstr>Wyrównywanie zawartości za pomocą d-flex c.d.</vt:lpstr>
      <vt:lpstr>Kod przykładu</vt:lpstr>
      <vt:lpstr>Wyrównywanie zawartości za pomocą d-flex c.d.</vt:lpstr>
      <vt:lpstr>Wyrównywanie zawartości za pomocą d-flex c.d.</vt:lpstr>
      <vt:lpstr>Kod przykładu</vt:lpstr>
      <vt:lpstr>Wyrównywanie zawartości za pomocą d-flex c.d.</vt:lpstr>
      <vt:lpstr>Wyrównywanie zawartości za pomocą d-flex c.d.</vt:lpstr>
      <vt:lpstr>Wyrównywanie zawartości za pomocą d-flex c.d.</vt:lpstr>
      <vt:lpstr>Position </vt:lpstr>
      <vt:lpstr>Centrowanie elementów w pionie i poziomie </vt:lpstr>
      <vt:lpstr>Centrowanie elementów w pionie i poziomie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 </dc:title>
  <dc:creator>Marta Rogal</dc:creator>
  <cp:lastModifiedBy>Marta Rogal</cp:lastModifiedBy>
  <cp:revision>47</cp:revision>
  <dcterms:created xsi:type="dcterms:W3CDTF">2022-10-09T14:05:01Z</dcterms:created>
  <dcterms:modified xsi:type="dcterms:W3CDTF">2022-10-09T16:01:21Z</dcterms:modified>
</cp:coreProperties>
</file>