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sldIdLst>
    <p:sldId id="258" r:id="rId3"/>
    <p:sldId id="759" r:id="rId4"/>
    <p:sldId id="849" r:id="rId5"/>
    <p:sldId id="926" r:id="rId6"/>
    <p:sldId id="927" r:id="rId7"/>
    <p:sldId id="928" r:id="rId8"/>
    <p:sldId id="929" r:id="rId9"/>
    <p:sldId id="934" r:id="rId10"/>
    <p:sldId id="874" r:id="rId11"/>
    <p:sldId id="924" r:id="rId12"/>
    <p:sldId id="936" r:id="rId13"/>
    <p:sldId id="785" r:id="rId14"/>
    <p:sldId id="326" r:id="rId15"/>
    <p:sldId id="937" r:id="rId16"/>
    <p:sldId id="930" r:id="rId17"/>
    <p:sldId id="876" r:id="rId18"/>
    <p:sldId id="938" r:id="rId19"/>
    <p:sldId id="931" r:id="rId20"/>
    <p:sldId id="932" r:id="rId21"/>
    <p:sldId id="939" r:id="rId22"/>
    <p:sldId id="256" r:id="rId23"/>
    <p:sldId id="493" r:id="rId24"/>
    <p:sldId id="940" r:id="rId25"/>
    <p:sldId id="933" r:id="rId26"/>
    <p:sldId id="260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30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64"/>
    <a:srgbClr val="64CE94"/>
    <a:srgbClr val="64CEF5"/>
    <a:srgbClr val="8DA8DB"/>
    <a:srgbClr val="FDB1B1"/>
    <a:srgbClr val="FFC000"/>
    <a:srgbClr val="C4C935"/>
    <a:srgbClr val="FF0000"/>
    <a:srgbClr val="FF6699"/>
    <a:srgbClr val="FD6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4910" autoAdjust="0"/>
  </p:normalViewPr>
  <p:slideViewPr>
    <p:cSldViewPr showGuides="1">
      <p:cViewPr varScale="1">
        <p:scale>
          <a:sx n="74" d="100"/>
          <a:sy n="74" d="100"/>
        </p:scale>
        <p:origin x="1266" y="66"/>
      </p:cViewPr>
      <p:guideLst>
        <p:guide orient="horz" pos="436"/>
        <p:guide pos="30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1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10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/>
          </a:p>
        </p:txBody>
      </p:sp>
      <p:sp>
        <p:nvSpPr>
          <p:cNvPr id="3075" name="日期占位符 2"/>
          <p:cNvSpPr>
            <a:spLocks noGrp="1"/>
          </p:cNvSpPr>
          <p:nvPr>
            <p:ph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0" lvl="0" indent="0" defTabSz="914400"/>
            <a:r>
              <a:rPr lang="zh-CN" altLang="en-US" dirty="0"/>
              <a:t>单击此处编辑母版文本样式</a:t>
            </a:r>
          </a:p>
          <a:p>
            <a:pPr lvl="1" indent="0" defTabSz="914400"/>
            <a:r>
              <a:rPr lang="zh-CN" altLang="en-US" dirty="0"/>
              <a:t>第二级</a:t>
            </a:r>
          </a:p>
          <a:p>
            <a:pPr lvl="2" indent="0" defTabSz="914400"/>
            <a:r>
              <a:rPr lang="zh-CN" altLang="en-US" dirty="0"/>
              <a:t>第三级</a:t>
            </a:r>
          </a:p>
          <a:p>
            <a:pPr lvl="3" indent="0" defTabSz="914400"/>
            <a:r>
              <a:rPr lang="zh-CN" altLang="en-US" dirty="0"/>
              <a:t>第四级</a:t>
            </a:r>
          </a:p>
          <a:p>
            <a:pPr lvl="4" indent="0" defTabSz="914400"/>
            <a:r>
              <a:rPr lang="zh-CN" altLang="en-US" dirty="0"/>
              <a:t>第五级</a:t>
            </a:r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/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b"/>
          <a:lstStyle/>
          <a:p>
            <a:pPr lvl="0" indent="0" algn="r"/>
            <a:fld id="{9A0DB2DC-4C9A-4742-B13C-FB6460FD3503}" type="slidenum">
              <a:rPr lang="zh-CN" altLang="en-US" sz="1200" dirty="0"/>
              <a:pPr lvl="0" indent="0" algn="r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32936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大家晚上好，我是来自腾讯云的研发工程师，接下来的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个小时，将由我和大家一起完成破解验证码的实验。实验课程分为两个部分，第一部分：概念部分，将会介绍卷积、激活函数、池化、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Dropout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、代价函数（我先介绍理论部分，然后大家可以在开发者实验室体验下相关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API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的使用，加深下理解）；第二部分：如何利用卷积神经网络破解验证码。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下面开始介绍卷积：</a:t>
            </a:r>
          </a:p>
        </p:txBody>
      </p:sp>
    </p:spTree>
    <p:extLst>
      <p:ext uri="{BB962C8B-B14F-4D97-AF65-F5344CB8AC3E}">
        <p14:creationId xmlns:p14="http://schemas.microsoft.com/office/powerpoint/2010/main" val="3423318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一）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sigmoid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：值域是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[0,1]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，当输出接近于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或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，曲线变得很平，导数接近于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。缺点：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）容易出现梯度消失问题；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）输出值不是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均值，导致梯度下降走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Z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字型下降；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）指数函数计算耗时。不详细的讲解原因，大家如果感兴趣，可以去看下斯坦福大学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cs231n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课程，后面相关资料推荐会给出。</a:t>
            </a:r>
            <a:endParaRPr lang="en-US" altLang="zh-CN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二）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tanh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：仍然存在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sigmoid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中的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问题，但是其输出是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均值的； </a:t>
            </a:r>
            <a:endParaRPr lang="en-US" altLang="zh-CN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三）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relu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：不存在梯度消失问题，缺点：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）输出非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均值；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）神经元失活问题。同样可以看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cs231n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课程。</a:t>
            </a:r>
            <a:endParaRPr lang="en-US" altLang="zh-CN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四）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Leaky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relu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：不存在以上问题。 </a:t>
            </a:r>
            <a:endParaRPr lang="en-US" altLang="zh-CN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总结：一般不用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sigmoid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函数，除非特殊情况，神经网络输出在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[0,1]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范围，一般采用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relu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函数。 </a:t>
            </a:r>
            <a:endParaRPr lang="zh-CN" altLang="en-US" sz="1200" b="0" i="0" kern="120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572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37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池化作用：池化技术统计某个区域的特征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(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平均值、最大值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)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代表这个区域，可以减少训练参数。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187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输入是一个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4*4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的矩阵，采用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2*2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池化区域，选取最大值，步长为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，得到输出矩阵为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2*2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。池化有点类似卷积，区别在于，池化不需要学习任何参数，只要取池化区域的最大值或者平均值，所以输入矩阵，输出矩阵，池化区域、步长，四者之前的关系，和卷积的一样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093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34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作用：起到正则化作用，可以有效的防止神经网络过拟合，解决耗时问题。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360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一）前向传播的时候，让某个神经元的激活值以一定的概率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停止工作（即把该神经元的激活值设置为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）。</a:t>
            </a:r>
            <a:endParaRPr lang="en-US" altLang="zh-CN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二）每次做完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dropout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，相当于从原始的网络中找到一个更瘦的网络，最后训练完的网络，可以看做多个网络的集合，增强了泛化能力。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4230790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75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交叉熵代价函数，优点：如果输出层采用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sigmoid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激活函数，采用平方代价函数，最后一层梯度为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，一直往前传播。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721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25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卷积的作用：获取图像的局部特征。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分为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Valid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方式（丢弃方式）和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Same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方式（补全方式）。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下面我们分别介绍这两种方式</a:t>
            </a:r>
          </a:p>
        </p:txBody>
      </p:sp>
    </p:spTree>
    <p:extLst>
      <p:ext uri="{BB962C8B-B14F-4D97-AF65-F5344CB8AC3E}">
        <p14:creationId xmlns:p14="http://schemas.microsoft.com/office/powerpoint/2010/main" val="2391977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777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30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073980263" y="0"/>
            <a:ext cx="3175" cy="3175"/>
          </a:xfrm>
        </p:spPr>
      </p:sp>
      <p:sp>
        <p:nvSpPr>
          <p:cNvPr id="7171" name="备注占位符 2"/>
          <p:cNvSpPr>
            <a:spLocks noGrp="1" noRot="1" noChangeAspect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</p:spPr>
        <p:txBody>
          <a:bodyPr anchor="t"/>
          <a:lstStyle/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验证码是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160*60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的彩色图像，转化为灰度图像作为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CNN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网络的输入。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第一层：与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5*5*32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的卷积核进行卷积；然后通过激活函数非线性处理；进行池化；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dropout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。得到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80*30*32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feature map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。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第二层：与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5*5*64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的卷积核进行卷积；然后通过激活函数非线性处理；进行池化；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dropout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。得到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40*15*64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feature map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。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第三层：与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5*5*64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的卷积核进行卷积；然后通过激活函数非线性处理；进行池化；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dropout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。得到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*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8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*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64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feature map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。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第四层：全连接，与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1024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个节点链接；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第五层：全连接，与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248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个节点链接。</a:t>
            </a:r>
          </a:p>
        </p:txBody>
      </p:sp>
    </p:spTree>
    <p:extLst>
      <p:ext uri="{BB962C8B-B14F-4D97-AF65-F5344CB8AC3E}">
        <p14:creationId xmlns:p14="http://schemas.microsoft.com/office/powerpoint/2010/main" val="384573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902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548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6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一）一个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5*5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的输入矩阵和一个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3*3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的卷积核进行卷积。那么它们是怎么进行卷积的呢？首先：卷积核的元素和输入矩阵左上角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3*3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区域的元素对应相乘，然后相加，得到输出矩阵左上角的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4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这个元素；然后：卷积核在输入矩阵上向右移动一个方格，与输入矩阵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3*3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的区域元素对应相乘，得到输出矩阵第一行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元素。后面依次类推，最终得到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3*3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的输出矩阵。大家可以看到，例子中我们每次移动一个方格，这种情况我们称步长为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，当然步长也可以大于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，后面例子将会介绍步长大于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的情况。</a:t>
            </a:r>
            <a:endParaRPr lang="en-US" altLang="zh-CN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二）假设输入是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n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*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n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的矩阵，卷积核是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*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，得到输出矩阵大小为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(n-f+1)*(n-f+1)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，例子中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n=5,f=3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得到输出矩阵为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</a:t>
            </a:r>
          </a:p>
          <a:p>
            <a:pPr rtl="0"/>
            <a:endParaRPr lang="zh-CN" altLang="en-US" sz="1200" i="1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三）这种卷积方式的缺点：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）假设输入的是图像矩阵，每次做卷积，图像就会缩小，如果网络层数足够多，可能缩小为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1*1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，仅仅是一个像素点，把图像的特征信息都丢弃了；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）边界的像素点，最多只能与卷积核卷积一次。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7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下面我们来介绍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Same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方式</a:t>
            </a:r>
            <a:endParaRPr lang="en-US" altLang="zh-CN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输出矩阵大小与输入矩阵大小相等。</a:t>
            </a: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一）采取补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方式，保证输出大小与输入大小相等。输入矩阵是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5*5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，我们在输入矩阵四周各补一行或一列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元素，变为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7*7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的矩阵，卷积方法和上面介绍的相同。得到一个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5*5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的输出矩阵。</a:t>
            </a:r>
            <a:endParaRPr lang="en-US" altLang="zh-CN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二）假设补齐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行或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列元素，输入矩阵大小变为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(n+2p)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*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(n+2p)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，所以输出矩阵大小为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(n+2p-f+1)* (n+2p-f+1)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，要求输出矩阵大小与输入矩阵大小相等，即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=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n+2p-f+1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所以可得：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p=(f-1)/2</a:t>
            </a:r>
            <a:endParaRPr lang="zh-CN" altLang="en-US" sz="1200" b="0" i="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138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一）之前说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Valid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是丢弃方式，但是前面例子中，没看到元素被丢掉。只有当步长大于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，才可能会产生丢弃。下面我看下例子：步长为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，输入矩阵大小是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5*5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，卷积核大小是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3*3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，卷积方法和上面介绍相同，不同之处每次移动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个方格，得到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2*2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的输出矩阵。</a:t>
            </a:r>
            <a:endParaRPr lang="en-US" altLang="zh-CN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二）输入矩阵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n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*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n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的矩阵，卷积核是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*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，步长为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s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，得到输出矩阵大小为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floor((n-f)/s+1)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* 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floor((n-f)/s+1)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，向下取整，比如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1.7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向下取整为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。</a:t>
            </a:r>
          </a:p>
          <a:p>
            <a:pPr rtl="0"/>
            <a:endParaRPr lang="en-US" altLang="zh-CN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三）目前步长大于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仍然没有看到元素被丢弃，如果输入矩阵为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5*6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，在例子中矩阵的右侧加一列，当以步长为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，移动到最后，输入矩阵只要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列元素，小于卷积核的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列，所以结束卷积，右边元素被丢弃。</a:t>
            </a:r>
          </a:p>
        </p:txBody>
      </p:sp>
    </p:spTree>
    <p:extLst>
      <p:ext uri="{BB962C8B-B14F-4D97-AF65-F5344CB8AC3E}">
        <p14:creationId xmlns:p14="http://schemas.microsoft.com/office/powerpoint/2010/main" val="361735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一）输入矩阵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5*5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，我们在输入矩阵四周各补一行或一列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元素，变为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7*7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的矩阵，卷积核为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3*3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，步长为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，得到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3*3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的输出矩阵。</a:t>
            </a:r>
            <a:endParaRPr lang="en-US" altLang="zh-CN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endParaRPr lang="zh-CN" altLang="en-US" sz="120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二）输入矩阵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n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*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n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的矩阵，补齐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行或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列元素，卷积核是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*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，步长为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s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，得到输出矩阵大小为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floor((n+2p-f)/s+1)*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floor((n+2p-f)/s+1) </a:t>
            </a:r>
            <a:endParaRPr lang="zh-CN" altLang="en-US" sz="1200" i="0" kern="1200" baseline="0" dirty="0" smtClean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73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下面给大家看一个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gif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动画，直观地感受下卷积，每个通道与对应的卷积核卷积，然后相加。</a:t>
            </a:r>
          </a:p>
        </p:txBody>
      </p:sp>
    </p:spTree>
    <p:extLst>
      <p:ext uri="{BB962C8B-B14F-4D97-AF65-F5344CB8AC3E}">
        <p14:creationId xmlns:p14="http://schemas.microsoft.com/office/powerpoint/2010/main" val="361516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7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rtl="0"/>
            <a:r>
              <a:rPr lang="zh-CN" altLang="en-US" sz="1200" kern="1200" baseline="0" dirty="0" smtClean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激活函数的作用：非线性处理，如果没有激活函数的非线性，无论神经网络多深，最后都可以简化为一个线性组合。 下面介绍四种激活函数</a:t>
            </a:r>
          </a:p>
        </p:txBody>
      </p:sp>
    </p:spTree>
    <p:extLst>
      <p:ext uri="{BB962C8B-B14F-4D97-AF65-F5344CB8AC3E}">
        <p14:creationId xmlns:p14="http://schemas.microsoft.com/office/powerpoint/2010/main" val="39473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ym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ym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ym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9900" y="1196975"/>
            <a:ext cx="4021614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661" y="1196975"/>
            <a:ext cx="4021614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ym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ym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ym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ym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ym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ym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ym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431" y="117475"/>
            <a:ext cx="2051844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9900" y="117475"/>
            <a:ext cx="6036584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ym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indent="0" fontAlgn="base">
              <a:defRPr sz="1200">
                <a:solidFill>
                  <a:srgbClr val="898989"/>
                </a:solidFill>
              </a:defRPr>
            </a:lvl1pPr>
          </a:lstStyle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indent="0" algn="ctr" fontAlgn="base">
              <a:defRPr sz="1200">
                <a:solidFill>
                  <a:srgbClr val="898989"/>
                </a:solidFill>
              </a:defRPr>
            </a:lvl1pPr>
          </a:lstStyle>
          <a:p>
            <a:pPr lvl="0" defTabSz="91440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indent="0"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1"/>
          <p:cNvSpPr>
            <a:spLocks noGrp="1"/>
          </p:cNvSpPr>
          <p:nvPr>
            <p:ph type="body" idx="1"/>
          </p:nvPr>
        </p:nvSpPr>
        <p:spPr>
          <a:xfrm>
            <a:off x="469900" y="1196975"/>
            <a:ext cx="8207375" cy="50403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2051" name="Rectangle 27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矩形 2"/>
          <p:cNvSpPr/>
          <p:nvPr/>
        </p:nvSpPr>
        <p:spPr>
          <a:xfrm>
            <a:off x="1228725" y="836613"/>
            <a:ext cx="7918450" cy="179387"/>
          </a:xfrm>
          <a:prstGeom prst="rect">
            <a:avLst/>
          </a:prstGeom>
          <a:solidFill>
            <a:srgbClr val="D99593"/>
          </a:solidFill>
          <a:ln w="9525">
            <a:noFill/>
          </a:ln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buNone/>
            </a:pPr>
            <a:endParaRPr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53" name="矩形 6"/>
          <p:cNvSpPr/>
          <p:nvPr/>
        </p:nvSpPr>
        <p:spPr>
          <a:xfrm>
            <a:off x="0" y="836613"/>
            <a:ext cx="1187450" cy="179387"/>
          </a:xfrm>
          <a:prstGeom prst="rect">
            <a:avLst/>
          </a:prstGeom>
          <a:solidFill>
            <a:srgbClr val="8EAE05"/>
          </a:solidFill>
          <a:ln w="9525">
            <a:noFill/>
          </a:ln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buNone/>
            </a:pPr>
            <a:endParaRPr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5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algn="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sym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3" y="188640"/>
            <a:ext cx="1734079" cy="5220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8" y="274014"/>
            <a:ext cx="1212834" cy="3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marL="0" lvl="0" indent="0" algn="l" eaLnBrk="0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9E00"/>
        </a:buClr>
        <a:buSzPct val="10000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2" charset="-122"/>
        </a:defRPr>
      </a:lvl1pPr>
      <a:lvl2pPr marL="457200" lvl="1" indent="0" algn="l" defTabSz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CC99"/>
        </a:buClr>
        <a:buSzPct val="10000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2" charset="-122"/>
        </a:defRPr>
      </a:lvl2pPr>
      <a:lvl3pPr marL="914400" lvl="2" indent="0" algn="l" defTabSz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89E1"/>
        </a:buClr>
        <a:buSzPct val="10000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2" charset="-122"/>
        </a:defRPr>
      </a:lvl3pPr>
      <a:lvl4pPr marL="1371600" lvl="3" indent="0" algn="l" defTabSz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2" charset="-122"/>
        </a:defRPr>
      </a:lvl4pPr>
      <a:lvl5pPr marL="2057400" lvl="4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2" charset="-122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2" charset="-122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2" charset="-122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2" charset="-122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2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9.wmf"/><Relationship Id="rId5" Type="http://schemas.openxmlformats.org/officeDocument/2006/relationships/image" Target="../media/image21.jpe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9.png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28.jpeg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9.png"/><Relationship Id="rId9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cs231n.github.io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coursera.org/learn/machine-learnin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eeplearning.ai/" TargetMode="External"/><Relationship Id="rId11" Type="http://schemas.openxmlformats.org/officeDocument/2006/relationships/hyperlink" Target="https://cloud.tencent.com/developer/labs/gallery?category=tech_learn&amp;tagId=12" TargetMode="External"/><Relationship Id="rId5" Type="http://schemas.openxmlformats.org/officeDocument/2006/relationships/hyperlink" Target="http://neuralnetworksanddeeplearning.com/index.html" TargetMode="External"/><Relationship Id="rId10" Type="http://schemas.openxmlformats.org/officeDocument/2006/relationships/hyperlink" Target="https://cloud.tencent.com/community" TargetMode="External"/><Relationship Id="rId4" Type="http://schemas.openxmlformats.org/officeDocument/2006/relationships/hyperlink" Target="https://www.tensorflow.org/" TargetMode="External"/><Relationship Id="rId9" Type="http://schemas.openxmlformats.org/officeDocument/2006/relationships/hyperlink" Target="https://arxiv.org/abs/1603.0728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7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2.png"/><Relationship Id="rId2" Type="http://schemas.openxmlformats.org/officeDocument/2006/relationships/vmlDrawing" Target="../drawings/vmlDrawing1.vml"/><Relationship Id="rId16" Type="http://schemas.openxmlformats.org/officeDocument/2006/relationships/image" Target="../media/image1.png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wmf"/><Relationship Id="rId5" Type="http://schemas.openxmlformats.org/officeDocument/2006/relationships/image" Target="../media/image9.png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wmf"/><Relationship Id="rId1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3.wmf"/><Relationship Id="rId2" Type="http://schemas.openxmlformats.org/officeDocument/2006/relationships/vmlDrawing" Target="../drawings/vmlDrawing2.vml"/><Relationship Id="rId16" Type="http://schemas.openxmlformats.org/officeDocument/2006/relationships/oleObject" Target="../embeddings/oleObject11.bin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9.png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6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1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5800" y="2316165"/>
            <a:ext cx="7772400" cy="1470025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eaLnBrk="1" hangingPunct="1"/>
            <a:r>
              <a:rPr lang="en-US" altLang="zh-CN" sz="4800" b="1" dirty="0" err="1" smtClean="0">
                <a:solidFill>
                  <a:srgbClr val="40404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TensorFlow</a:t>
            </a:r>
            <a:r>
              <a:rPr lang="en-US" altLang="zh-CN" sz="4800" b="1" dirty="0" smtClean="0">
                <a:solidFill>
                  <a:srgbClr val="40404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- </a:t>
            </a:r>
            <a:r>
              <a:rPr lang="zh-CN" altLang="en-US" sz="4800" b="1" dirty="0" smtClean="0">
                <a:solidFill>
                  <a:srgbClr val="40404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基于 </a:t>
            </a:r>
            <a:r>
              <a:rPr lang="en-US" altLang="zh-CN" sz="4800" b="1" dirty="0" smtClean="0">
                <a:solidFill>
                  <a:srgbClr val="40404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CNN </a:t>
            </a:r>
            <a:r>
              <a:rPr lang="zh-CN" altLang="en-US" sz="4800" b="1" dirty="0" smtClean="0">
                <a:solidFill>
                  <a:srgbClr val="40404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破解验证码</a:t>
            </a:r>
            <a:endParaRPr lang="zh-CN" altLang="en-US" sz="4800" b="1" u="none" baseline="0" dirty="0">
              <a:solidFill>
                <a:srgbClr val="40404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2801620" y="3754120"/>
            <a:ext cx="4287520" cy="3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标题 2"/>
          <p:cNvSpPr>
            <a:spLocks noGrp="1"/>
          </p:cNvSpPr>
          <p:nvPr/>
        </p:nvSpPr>
        <p:spPr>
          <a:xfrm>
            <a:off x="3398856" y="3989402"/>
            <a:ext cx="3816350" cy="1154110"/>
          </a:xfrm>
        </p:spPr>
        <p:txBody>
          <a:bodyPr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defTabSz="914400" eaLnBrk="1" fontAlgn="base" latinLnBrk="0" hangingPunct="1"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腾讯云 </a:t>
            </a:r>
            <a:r>
              <a:rPr lang="en-US" altLang="zh-CN" sz="2400" b="1" dirty="0" smtClean="0">
                <a:solidFill>
                  <a:srgbClr val="00669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— </a:t>
            </a: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开发者实验室</a:t>
            </a:r>
            <a:endParaRPr lang="en-US" altLang="zh-CN" sz="2400" b="1" dirty="0" smtClean="0">
              <a:solidFill>
                <a:srgbClr val="00669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 marL="0" indent="0" algn="r" eaLnBrk="1" hangingPunct="1">
              <a:buNone/>
            </a:pPr>
            <a:r>
              <a:rPr lang="en-US" altLang="en-US" sz="2400" b="1" dirty="0" smtClean="0">
                <a:solidFill>
                  <a:srgbClr val="00669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2017-12-12</a:t>
            </a:r>
            <a:endParaRPr lang="zh-CN" altLang="en-US" sz="2400" b="1" dirty="0" smtClean="0">
              <a:solidFill>
                <a:srgbClr val="00669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 marL="0" lvl="0" indent="0" algn="r" defTabSz="914400" eaLnBrk="1" fontAlgn="base" latinLnBrk="0" hangingPunct="1">
              <a:lnSpc>
                <a:spcPct val="100000"/>
              </a:lnSpc>
              <a:spcAft>
                <a:spcPct val="0"/>
              </a:spcAft>
              <a:buNone/>
            </a:pPr>
            <a:endParaRPr lang="en-US" altLang="zh-CN" sz="2400" b="1" dirty="0" smtClean="0">
              <a:solidFill>
                <a:srgbClr val="00669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 marL="0" lvl="0" indent="0" algn="r" defTabSz="914400" eaLnBrk="1" fontAlgn="base" latinLnBrk="0" hangingPunct="1">
              <a:lnSpc>
                <a:spcPct val="100000"/>
              </a:lnSpc>
              <a:spcAft>
                <a:spcPct val="0"/>
              </a:spcAft>
              <a:buNone/>
            </a:pPr>
            <a:endParaRPr lang="en-US" altLang="zh-CN" sz="2400" b="1" dirty="0">
              <a:solidFill>
                <a:srgbClr val="00669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82136" y="188640"/>
            <a:ext cx="11521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3" y="98644"/>
            <a:ext cx="1734079" cy="5220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8" y="184018"/>
            <a:ext cx="1212834" cy="3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2.1 </a:t>
            </a:r>
            <a:r>
              <a:rPr lang="zh-CN" altLang="en-US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激活函数</a:t>
            </a:r>
            <a:endParaRPr lang="zh-CN" altLang="en-US" sz="2400" kern="12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1" name="Picture 5" descr="J:\工作总结文章\QQ截图2017120616202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9870" y="1428736"/>
            <a:ext cx="8629848" cy="4286280"/>
          </a:xfrm>
          <a:prstGeom prst="rect">
            <a:avLst/>
          </a:prstGeom>
          <a:noFill/>
        </p:spPr>
      </p:pic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571472" y="2819400"/>
          <a:ext cx="219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6" imgW="2197080" imgH="609480" progId="Equation.DSMT4">
                  <p:embed/>
                </p:oleObj>
              </mc:Choice>
              <mc:Fallback>
                <p:oleObj name="Equation" r:id="rId6" imgW="2197080" imgH="609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819400"/>
                        <a:ext cx="2197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6246838" y="3281366"/>
          <a:ext cx="1968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8" imgW="1968480" imgH="647640" progId="Equation.DSMT4">
                  <p:embed/>
                </p:oleObj>
              </mc:Choice>
              <mc:Fallback>
                <p:oleObj name="Equation" r:id="rId8" imgW="1968480" imgH="647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38" y="3281366"/>
                        <a:ext cx="1968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777864" y="5468954"/>
          <a:ext cx="222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10" imgW="2222280" imgH="317160" progId="Equation.DSMT4">
                  <p:embed/>
                </p:oleObj>
              </mc:Choice>
              <mc:Fallback>
                <p:oleObj name="Equation" r:id="rId10" imgW="2222280" imgH="317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64" y="5468954"/>
                        <a:ext cx="2222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5430866" y="5715016"/>
          <a:ext cx="321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12" imgW="3213000" imgH="317160" progId="Equation.DSMT4">
                  <p:embed/>
                </p:oleObj>
              </mc:Choice>
              <mc:Fallback>
                <p:oleObj name="Equation" r:id="rId12" imgW="3213000" imgH="3171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66" y="5715016"/>
                        <a:ext cx="3213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2.2 </a:t>
            </a:r>
            <a:r>
              <a:rPr lang="zh-CN" altLang="en-US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开发者实验室实战</a:t>
            </a:r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—</a:t>
            </a:r>
            <a:r>
              <a:rPr lang="en-US" altLang="zh-CN" sz="2400" dirty="0" err="1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relu</a:t>
            </a:r>
            <a:endParaRPr lang="zh-CN" altLang="en-US" sz="24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007461" y="3255367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tf.nn.relu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4519" y="2540987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相关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矩形 6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lvl="0" indent="0" defTabSz="914400"/>
            <a:r>
              <a:rPr lang="zh-CN" altLang="en-US" sz="3600" b="1" dirty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目录</a:t>
            </a:r>
          </a:p>
        </p:txBody>
      </p:sp>
      <p:sp>
        <p:nvSpPr>
          <p:cNvPr id="5123" name="Rectangle 3"/>
          <p:cNvSpPr txBox="1"/>
          <p:nvPr/>
        </p:nvSpPr>
        <p:spPr>
          <a:xfrm>
            <a:off x="1929130" y="2072004"/>
            <a:ext cx="5876290" cy="342869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卷积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激活函数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池化</a:t>
            </a:r>
          </a:p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Dropout</a:t>
            </a:r>
          </a:p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代价函数</a:t>
            </a:r>
            <a:endParaRPr lang="en-US" altLang="zh-CN" sz="3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CNN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7882136" y="188640"/>
            <a:ext cx="11521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3" y="98644"/>
            <a:ext cx="1734079" cy="5220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8" y="184018"/>
            <a:ext cx="1212834" cy="324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3.1 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池化</a:t>
            </a:r>
            <a:endParaRPr lang="zh-CN" altLang="en-US" sz="2400" kern="12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55299" name="图片 55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809754" y="2000240"/>
          <a:ext cx="183355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88"/>
                <a:gridCol w="458388"/>
                <a:gridCol w="458388"/>
                <a:gridCol w="458388"/>
              </a:tblGrid>
              <a:tr h="329405"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8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altLang="en-US" sz="2000" b="0" i="0" u="non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8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000" b="0" i="0" u="non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CE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CEF5"/>
                    </a:solidFill>
                  </a:tcPr>
                </a:tc>
              </a:tr>
              <a:tr h="329405"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000" b="0" i="0" u="non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8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  <a:endParaRPr lang="zh-CN" altLang="en-US" sz="2000" b="0" i="0" u="non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8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CE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CEF5"/>
                    </a:solidFill>
                  </a:tcPr>
                </a:tc>
              </a:tr>
              <a:tr h="329405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CE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CE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</a:tr>
              <a:tr h="329405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CE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CE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726926" y="2370754"/>
          <a:ext cx="91677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88"/>
                <a:gridCol w="458388"/>
              </a:tblGrid>
              <a:tr h="329405"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  <a:endParaRPr lang="zh-CN" altLang="en-US" sz="2000" b="0" i="0" u="none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8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000" b="0" i="0" u="none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CEF5"/>
                    </a:solidFill>
                  </a:tcPr>
                </a:tc>
              </a:tr>
              <a:tr h="329405"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zh-CN" altLang="en-US" sz="2000" b="0" i="0" u="none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C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altLang="en-US" sz="2000" b="0" i="0" u="none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464"/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4143372" y="2799382"/>
            <a:ext cx="1044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643306" y="4071942"/>
          <a:ext cx="167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5" imgW="1676160" imgH="685800" progId="Equation.DSMT4">
                  <p:embed/>
                </p:oleObj>
              </mc:Choice>
              <mc:Fallback>
                <p:oleObj name="Equation" r:id="rId5" imgW="167616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071942"/>
                        <a:ext cx="1676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3.2 </a:t>
            </a:r>
            <a:r>
              <a:rPr lang="zh-CN" altLang="en-US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开发者实验室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实战</a:t>
            </a:r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—</a:t>
            </a:r>
            <a:r>
              <a:rPr lang="en-US" altLang="zh-CN" sz="2400" dirty="0" err="1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max_pool</a:t>
            </a:r>
            <a:endParaRPr lang="zh-CN" altLang="en-US" sz="24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935453" y="3255367"/>
            <a:ext cx="2063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tf.nn.max_pool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92511" y="2540987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相关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矩形 6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lvl="0" indent="0" defTabSz="914400"/>
            <a:r>
              <a:rPr lang="zh-CN" altLang="en-US" sz="3600" b="1" dirty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目录</a:t>
            </a:r>
          </a:p>
        </p:txBody>
      </p:sp>
      <p:sp>
        <p:nvSpPr>
          <p:cNvPr id="5123" name="Rectangle 3"/>
          <p:cNvSpPr txBox="1"/>
          <p:nvPr/>
        </p:nvSpPr>
        <p:spPr>
          <a:xfrm>
            <a:off x="1929130" y="2072004"/>
            <a:ext cx="5876290" cy="342869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51435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卷积</a:t>
            </a:r>
          </a:p>
          <a:p>
            <a:pPr marL="51435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激活函数</a:t>
            </a:r>
          </a:p>
          <a:p>
            <a:pPr marL="51435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池化</a:t>
            </a:r>
          </a:p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Dropout</a:t>
            </a:r>
          </a:p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代价函数</a:t>
            </a:r>
            <a:endParaRPr lang="en-US" altLang="zh-CN" sz="3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模型</a:t>
            </a:r>
          </a:p>
          <a:p>
            <a:pPr marL="514350" lvl="0" indent="-514350">
              <a:spcBef>
                <a:spcPct val="20000"/>
              </a:spcBef>
            </a:pPr>
            <a:endParaRPr lang="zh-CN" altLang="en-US" sz="3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82136" y="188640"/>
            <a:ext cx="11521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3" y="98644"/>
            <a:ext cx="1734079" cy="5220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8" y="184018"/>
            <a:ext cx="1212834" cy="324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4.1 Dropout</a:t>
            </a:r>
            <a:endParaRPr lang="zh-CN" sz="2400" kern="12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55299" name="图片 552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47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857364"/>
            <a:ext cx="6360127" cy="33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4.2 </a:t>
            </a:r>
            <a:r>
              <a:rPr lang="zh-CN" altLang="en-US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开发者实验室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实战</a:t>
            </a:r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—dropout</a:t>
            </a:r>
            <a:endParaRPr lang="zh-CN" altLang="en-US" sz="24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421137" y="3181649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tf.nn.dropout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8195" y="2467269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相关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矩形 6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lvl="0" indent="0" defTabSz="914400"/>
            <a:r>
              <a:rPr lang="zh-CN" altLang="en-US" sz="3600" b="1" dirty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目录</a:t>
            </a:r>
          </a:p>
        </p:txBody>
      </p:sp>
      <p:sp>
        <p:nvSpPr>
          <p:cNvPr id="5123" name="Rectangle 3"/>
          <p:cNvSpPr txBox="1"/>
          <p:nvPr/>
        </p:nvSpPr>
        <p:spPr>
          <a:xfrm>
            <a:off x="1929130" y="2072004"/>
            <a:ext cx="5876290" cy="342869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51435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卷积</a:t>
            </a:r>
          </a:p>
          <a:p>
            <a:pPr marL="51435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激活函数</a:t>
            </a:r>
          </a:p>
          <a:p>
            <a:pPr marL="51435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池化</a:t>
            </a:r>
          </a:p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Dropout</a:t>
            </a:r>
          </a:p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代价函数</a:t>
            </a:r>
            <a:endParaRPr lang="en-US" altLang="zh-CN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7882136" y="188640"/>
            <a:ext cx="11521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3" y="98644"/>
            <a:ext cx="1734079" cy="5220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8" y="184018"/>
            <a:ext cx="1212834" cy="324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5.1 </a:t>
            </a:r>
            <a:r>
              <a:rPr lang="zh-CN" altLang="en-US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代价函数</a:t>
            </a:r>
            <a:endParaRPr lang="zh-CN" sz="2400" kern="12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55299" name="图片 55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1406" y="1028626"/>
            <a:ext cx="4592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sigmoid_cross_entropy_with_logits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1714488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logits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z = labels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2000232" y="2428868"/>
          <a:ext cx="49784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tion" r:id="rId5" imgW="4978080" imgH="2768400" progId="Equation.DSMT4">
                  <p:embed/>
                </p:oleObj>
              </mc:Choice>
              <mc:Fallback>
                <p:oleObj name="Equation" r:id="rId5" imgW="4978080" imgH="276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2428868"/>
                        <a:ext cx="4978400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lvl="0" indent="0" defTabSz="914400"/>
            <a:r>
              <a:rPr lang="zh-CN" altLang="en-US" sz="3600" b="1" dirty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目录</a:t>
            </a:r>
          </a:p>
        </p:txBody>
      </p:sp>
      <p:sp>
        <p:nvSpPr>
          <p:cNvPr id="5123" name="Rectangle 3"/>
          <p:cNvSpPr txBox="1"/>
          <p:nvPr/>
        </p:nvSpPr>
        <p:spPr>
          <a:xfrm>
            <a:off x="1929130" y="2072004"/>
            <a:ext cx="5876290" cy="342869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514350" lvl="0" indent="-514350" defTabSz="91440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卷积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激活函数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池化</a:t>
            </a:r>
          </a:p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Dropout</a:t>
            </a:r>
          </a:p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代价函数</a:t>
            </a:r>
            <a:endParaRPr lang="en-US" altLang="zh-CN" sz="3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7882136" y="188640"/>
            <a:ext cx="11521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3" y="98644"/>
            <a:ext cx="1734079" cy="5220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8" y="184018"/>
            <a:ext cx="1212834" cy="324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5.2 </a:t>
            </a:r>
            <a:r>
              <a:rPr lang="zh-CN" altLang="en-US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开发者实验室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实战</a:t>
            </a:r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—cross</a:t>
            </a:r>
            <a:endParaRPr lang="zh-CN" altLang="en-US" sz="2400" dirty="0" smtClean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411760" y="3255367"/>
            <a:ext cx="524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tf.nn.sigmoid_cross_entropy_with_logits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2599" y="2540987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相关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矩形 6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lvl="0" indent="0" defTabSz="914400"/>
            <a:r>
              <a:rPr lang="zh-CN" altLang="en-US" sz="3600" b="1" dirty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目录</a:t>
            </a:r>
          </a:p>
        </p:txBody>
      </p:sp>
      <p:sp>
        <p:nvSpPr>
          <p:cNvPr id="5123" name="Rectangle 3"/>
          <p:cNvSpPr txBox="1"/>
          <p:nvPr/>
        </p:nvSpPr>
        <p:spPr>
          <a:xfrm>
            <a:off x="1929130" y="2072005"/>
            <a:ext cx="6757670" cy="35001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514350" lvl="0" indent="-514350" defTabSz="9144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卷积</a:t>
            </a:r>
          </a:p>
          <a:p>
            <a:pPr marL="514350" lvl="0" indent="-514350" defTabSz="9144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激活函数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defTabSz="9144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池化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Dropout</a:t>
            </a:r>
          </a:p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代价函数</a:t>
            </a:r>
            <a:endParaRPr lang="en-US" altLang="zh-CN" sz="32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7882136" y="188640"/>
            <a:ext cx="11521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3" y="98644"/>
            <a:ext cx="1734079" cy="5220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8" y="184018"/>
            <a:ext cx="1212834" cy="3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6.1 CNN</a:t>
            </a:r>
            <a:r>
              <a:rPr lang="zh-CN" altLang="en-US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模型</a:t>
            </a:r>
            <a:endParaRPr lang="zh-CN" altLang="en-US" sz="2400" kern="12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6147" name="图片 6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cnn_captch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87" y="1600200"/>
            <a:ext cx="6981825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6.2 </a:t>
            </a:r>
            <a:r>
              <a:rPr lang="zh-CN" altLang="en-US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实验训练数据</a:t>
            </a:r>
            <a:endParaRPr lang="zh-CN" sz="2400" kern="12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55299" name="图片 55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14" name="AutoShape 2" descr="https://term.cloud.tencent.com/fs/download?path=%2Fhome%2Fubuntu%2FE7iO.jpg&amp;port=22&amp;source=allocated&amp;resourceId=ins-2jcymw26&amp;expireTime=0&amp;host=119.29.2.206&amp;username=ubuntu&amp;password=haauvJWBA15%25&amp;status=2&amp;resourceStatus=1&amp;osType=Linux&amp;sign=5beec5bd0effa6d9ed7f3048e608bce39e1932e15296536e98e10f586c847a2f&amp;signTime=15126506954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1416594"/>
            <a:ext cx="4963218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shape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batch_size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height, width, 1 ]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shape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batch_size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class ]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8111" y="384548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X[0]</a:t>
            </a:r>
            <a:endParaRPr lang="zh-CN" altLang="en-US" dirty="0"/>
          </a:p>
        </p:txBody>
      </p:sp>
      <p:pic>
        <p:nvPicPr>
          <p:cNvPr id="11" name="图片 10" descr="E7i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24" y="3131106"/>
            <a:ext cx="1524000" cy="5715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022887" y="384548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Y[0]</a:t>
            </a:r>
            <a:endParaRPr lang="zh-CN" altLang="en-US" dirty="0"/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3148034" y="2821548"/>
          <a:ext cx="449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3" name="Equation" r:id="rId6" imgW="4495680" imgH="952200" progId="Equation.DSMT4">
                  <p:embed/>
                </p:oleObj>
              </mc:Choice>
              <mc:Fallback>
                <p:oleObj name="Equation" r:id="rId6" imgW="4495680" imgH="952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34" y="2821548"/>
                        <a:ext cx="4495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3714744" y="3348596"/>
          <a:ext cx="3302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4" name="Equation" r:id="rId8" imgW="330120" imgH="139680" progId="Equation.DSMT4">
                  <p:embed/>
                </p:oleObj>
              </mc:Choice>
              <mc:Fallback>
                <p:oleObj name="Equation" r:id="rId8" imgW="33012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348596"/>
                        <a:ext cx="3302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4857752" y="3345420"/>
          <a:ext cx="3302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5" name="Equation" r:id="rId10" imgW="330120" imgH="139680" progId="Equation.DSMT4">
                  <p:embed/>
                </p:oleObj>
              </mc:Choice>
              <mc:Fallback>
                <p:oleObj name="Equation" r:id="rId10" imgW="330120" imgH="139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3345420"/>
                        <a:ext cx="3302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6000760" y="3345420"/>
          <a:ext cx="3302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6" name="Equation" r:id="rId11" imgW="330120" imgH="139680" progId="Equation.DSMT4">
                  <p:embed/>
                </p:oleObj>
              </mc:Choice>
              <mc:Fallback>
                <p:oleObj name="Equation" r:id="rId11" imgW="330120" imgH="139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3345420"/>
                        <a:ext cx="3302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7143768" y="3345420"/>
          <a:ext cx="3302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7" name="Equation" r:id="rId12" imgW="330120" imgH="139680" progId="Equation.DSMT4">
                  <p:embed/>
                </p:oleObj>
              </mc:Choice>
              <mc:Fallback>
                <p:oleObj name="Equation" r:id="rId12" imgW="330120" imgH="139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3345420"/>
                        <a:ext cx="3302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143108" y="4572008"/>
            <a:ext cx="47149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0123456789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ABCDEFGHIJKLMNOPQRSTUVWXYZ</a:t>
            </a:r>
          </a:p>
          <a:p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abcdefghijklmnopqrstuvwxyz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zh-CN" altLang="en-US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相关资料推荐</a:t>
            </a:r>
            <a:endParaRPr lang="zh-CN" sz="2400" kern="12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55299" name="图片 552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285752" y="1142984"/>
            <a:ext cx="90011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官网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https://www.tensorflow.org/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Neural networks and Deep Learning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http://neuralnetworksanddeeplearning.com/index.html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）吴恩达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https://www.deeplearning.ai/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hlinkClick r:id="rId7"/>
              </a:rPr>
              <a:t>https://www.coursera.org/learn/machine-learning/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cs231n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Neural Networks for Visual Recognition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8"/>
              </a:rPr>
              <a:t>http://cs231n.github.io/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guide to convolution arithmetic for deep learning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9"/>
              </a:rPr>
              <a:t>https://arxiv.org/abs/1603.07285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）腾讯云社区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10"/>
              </a:rPr>
              <a:t>https://cloud.tencent.com/community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）开发者实验室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11"/>
              </a:rPr>
              <a:t>https://cloud.tencent.com/developer/labs/gallery?category=tech_learn&amp;tagId=12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82136" y="188640"/>
            <a:ext cx="11521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46" name="副标题 2"/>
          <p:cNvSpPr>
            <a:spLocks noGrp="1"/>
          </p:cNvSpPr>
          <p:nvPr>
            <p:ph type="subTitle"/>
          </p:nvPr>
        </p:nvSpPr>
        <p:spPr>
          <a:xfrm>
            <a:off x="1547813" y="3070225"/>
            <a:ext cx="6400800" cy="647700"/>
          </a:xfrm>
        </p:spPr>
        <p:txBody>
          <a:bodyPr wrap="square" anchor="t"/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L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4800" b="1" dirty="0" smtClean="0">
                <a:solidFill>
                  <a:schemeClr val="tx2"/>
                </a:solidFill>
                <a:sym typeface="Arial" panose="020B0604020202020204" pitchFamily="34" charset="0"/>
              </a:rPr>
              <a:t>谢谢</a:t>
            </a:r>
            <a:r>
              <a:rPr lang="zh-CN" altLang="en-US" sz="3600" b="1" dirty="0" smtClean="0">
                <a:solidFill>
                  <a:schemeClr val="tx2"/>
                </a:solidFill>
                <a:sym typeface="Arial" panose="020B0604020202020204" pitchFamily="34" charset="0"/>
              </a:rPr>
              <a:t>！</a:t>
            </a:r>
            <a:endParaRPr lang="zh-CN" altLang="en-US" sz="3600" b="1" dirty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3" y="98644"/>
            <a:ext cx="1734079" cy="5220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8" y="184018"/>
            <a:ext cx="1212834" cy="3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1.1 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步长为</a:t>
            </a:r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1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的</a:t>
            </a:r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Valid</a:t>
            </a:r>
            <a:r>
              <a:rPr lang="zh-CN" altLang="en-US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方式</a:t>
            </a:r>
            <a:endParaRPr lang="zh-CN" altLang="en-US" sz="2400" kern="12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377561" y="3029456"/>
            <a:ext cx="72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Valid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80454"/>
              </p:ext>
            </p:extLst>
          </p:nvPr>
        </p:nvGraphicFramePr>
        <p:xfrm>
          <a:off x="4435090" y="2603538"/>
          <a:ext cx="14593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/>
                <a:gridCol w="486456"/>
                <a:gridCol w="486456"/>
              </a:tblGrid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52306"/>
              </p:ext>
            </p:extLst>
          </p:nvPr>
        </p:nvGraphicFramePr>
        <p:xfrm>
          <a:off x="6506792" y="2600828"/>
          <a:ext cx="14593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/>
                <a:gridCol w="486456"/>
                <a:gridCol w="486456"/>
              </a:tblGrid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altLang="en-US" sz="2000" b="0" i="0" u="none" kern="1200" baseline="-500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1B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40653"/>
              </p:ext>
            </p:extLst>
          </p:nvPr>
        </p:nvGraphicFramePr>
        <p:xfrm>
          <a:off x="1434694" y="2234462"/>
          <a:ext cx="2432280" cy="194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/>
                <a:gridCol w="486456"/>
                <a:gridCol w="486456"/>
                <a:gridCol w="486456"/>
                <a:gridCol w="486456"/>
              </a:tblGrid>
              <a:tr h="361724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-300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81603"/>
              </p:ext>
            </p:extLst>
          </p:nvPr>
        </p:nvGraphicFramePr>
        <p:xfrm>
          <a:off x="4077900" y="3124708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900" y="3124708"/>
                        <a:ext cx="152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33408"/>
              </p:ext>
            </p:extLst>
          </p:nvPr>
        </p:nvGraphicFramePr>
        <p:xfrm>
          <a:off x="6078164" y="3162808"/>
          <a:ext cx="1778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8" imgW="177480" imgH="152280" progId="Equation.DSMT4">
                  <p:embed/>
                </p:oleObj>
              </mc:Choice>
              <mc:Fallback>
                <p:oleObj name="Equation" r:id="rId8" imgW="177480" imgH="1522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164" y="3162808"/>
                        <a:ext cx="1778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97577"/>
              </p:ext>
            </p:extLst>
          </p:nvPr>
        </p:nvGraphicFramePr>
        <p:xfrm>
          <a:off x="2434826" y="4246612"/>
          <a:ext cx="508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10" imgW="507960" imgH="190440" progId="Equation.DSMT4">
                  <p:embed/>
                </p:oleObj>
              </mc:Choice>
              <mc:Fallback>
                <p:oleObj name="Equation" r:id="rId10" imgW="507960" imgH="1904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826" y="4246612"/>
                        <a:ext cx="5080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523877"/>
              </p:ext>
            </p:extLst>
          </p:nvPr>
        </p:nvGraphicFramePr>
        <p:xfrm>
          <a:off x="4863718" y="3870374"/>
          <a:ext cx="596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12" imgW="596880" imgH="304560" progId="Equation.DSMT4">
                  <p:embed/>
                </p:oleObj>
              </mc:Choice>
              <mc:Fallback>
                <p:oleObj name="Equation" r:id="rId12" imgW="596880" imgH="30456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718" y="3870374"/>
                        <a:ext cx="596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943492"/>
              </p:ext>
            </p:extLst>
          </p:nvPr>
        </p:nvGraphicFramePr>
        <p:xfrm>
          <a:off x="6221040" y="3865612"/>
          <a:ext cx="2311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14" imgW="2311200" imgH="380880" progId="Equation.DSMT4">
                  <p:embed/>
                </p:oleObj>
              </mc:Choice>
              <mc:Fallback>
                <p:oleObj name="Equation" r:id="rId14" imgW="2311200" imgH="3808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040" y="3865612"/>
                        <a:ext cx="2311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3" y="188640"/>
            <a:ext cx="1734079" cy="5220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8" y="274014"/>
            <a:ext cx="1212834" cy="324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1.2 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步长为</a:t>
            </a:r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1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的</a:t>
            </a:r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Same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方式</a:t>
            </a:r>
            <a:endParaRPr lang="zh-CN" altLang="en-US" sz="2400" kern="12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-39384" y="290636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Same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98097"/>
              </p:ext>
            </p:extLst>
          </p:nvPr>
        </p:nvGraphicFramePr>
        <p:xfrm>
          <a:off x="4640050" y="2480450"/>
          <a:ext cx="14593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/>
                <a:gridCol w="486456"/>
                <a:gridCol w="486456"/>
              </a:tblGrid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884314"/>
              </p:ext>
            </p:extLst>
          </p:nvPr>
        </p:nvGraphicFramePr>
        <p:xfrm>
          <a:off x="4354298" y="300162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298" y="3001620"/>
                        <a:ext cx="152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175562"/>
              </p:ext>
            </p:extLst>
          </p:nvPr>
        </p:nvGraphicFramePr>
        <p:xfrm>
          <a:off x="6211686" y="3039720"/>
          <a:ext cx="1778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Equation" r:id="rId8" imgW="177480" imgH="152280" progId="Equation.DSMT4">
                  <p:embed/>
                </p:oleObj>
              </mc:Choice>
              <mc:Fallback>
                <p:oleObj name="Equation" r:id="rId8" imgW="177480" imgH="1522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686" y="3039720"/>
                        <a:ext cx="1778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89302"/>
              </p:ext>
            </p:extLst>
          </p:nvPr>
        </p:nvGraphicFramePr>
        <p:xfrm>
          <a:off x="853836" y="1737044"/>
          <a:ext cx="34051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/>
                <a:gridCol w="486456"/>
                <a:gridCol w="486456"/>
                <a:gridCol w="486456"/>
                <a:gridCol w="486456"/>
                <a:gridCol w="486456"/>
                <a:gridCol w="486456"/>
              </a:tblGrid>
              <a:tr h="361724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en-US" altLang="zh-CN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78936"/>
              </p:ext>
            </p:extLst>
          </p:nvPr>
        </p:nvGraphicFramePr>
        <p:xfrm>
          <a:off x="6497438" y="2123260"/>
          <a:ext cx="24322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/>
                <a:gridCol w="486456"/>
                <a:gridCol w="486456"/>
                <a:gridCol w="486456"/>
                <a:gridCol w="486456"/>
              </a:tblGrid>
              <a:tr h="361724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1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126790"/>
              </p:ext>
            </p:extLst>
          </p:nvPr>
        </p:nvGraphicFramePr>
        <p:xfrm>
          <a:off x="1904992" y="4572782"/>
          <a:ext cx="152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9" name="Equation" r:id="rId10" imgW="1523880" imgH="291960" progId="Equation.DSMT4">
                  <p:embed/>
                </p:oleObj>
              </mc:Choice>
              <mc:Fallback>
                <p:oleObj name="Equation" r:id="rId10" imgW="152388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992" y="4572782"/>
                        <a:ext cx="1524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20104"/>
              </p:ext>
            </p:extLst>
          </p:nvPr>
        </p:nvGraphicFramePr>
        <p:xfrm>
          <a:off x="5046670" y="3747286"/>
          <a:ext cx="596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0" name="Equation" r:id="rId12" imgW="596880" imgH="304560" progId="Equation.DSMT4">
                  <p:embed/>
                </p:oleObj>
              </mc:Choice>
              <mc:Fallback>
                <p:oleObj name="Equation" r:id="rId12" imgW="596880" imgH="3045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70" y="3747286"/>
                        <a:ext cx="596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521152"/>
              </p:ext>
            </p:extLst>
          </p:nvPr>
        </p:nvGraphicFramePr>
        <p:xfrm>
          <a:off x="5765832" y="4099714"/>
          <a:ext cx="337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1" name="Equation" r:id="rId14" imgW="3377880" imgH="380880" progId="Equation.DSMT4">
                  <p:embed/>
                </p:oleObj>
              </mc:Choice>
              <mc:Fallback>
                <p:oleObj name="Equation" r:id="rId14" imgW="3377880" imgH="3808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32" y="4099714"/>
                        <a:ext cx="3378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664004"/>
              </p:ext>
            </p:extLst>
          </p:nvPr>
        </p:nvGraphicFramePr>
        <p:xfrm>
          <a:off x="2973398" y="5123656"/>
          <a:ext cx="309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2" name="Equation" r:id="rId16" imgW="3098520" imgH="609480" progId="Equation.DSMT4">
                  <p:embed/>
                </p:oleObj>
              </mc:Choice>
              <mc:Fallback>
                <p:oleObj name="Equation" r:id="rId16" imgW="309852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98" y="5123656"/>
                        <a:ext cx="309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1</a:t>
            </a:r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.3 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步长大于</a:t>
            </a:r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1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的</a:t>
            </a:r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Valid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方式</a:t>
            </a:r>
            <a:endParaRPr lang="zh-CN" altLang="en-US" sz="2400" kern="12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128339" y="3029456"/>
            <a:ext cx="72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Valid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44882"/>
              </p:ext>
            </p:extLst>
          </p:nvPr>
        </p:nvGraphicFramePr>
        <p:xfrm>
          <a:off x="4185868" y="2603538"/>
          <a:ext cx="14593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/>
                <a:gridCol w="486456"/>
                <a:gridCol w="486456"/>
              </a:tblGrid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80077"/>
              </p:ext>
            </p:extLst>
          </p:nvPr>
        </p:nvGraphicFramePr>
        <p:xfrm>
          <a:off x="6238736" y="2817852"/>
          <a:ext cx="97291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/>
                <a:gridCol w="486456"/>
              </a:tblGrid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altLang="en-US" sz="2000" b="0" i="0" u="none" kern="1200" baseline="-500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1B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37764"/>
              </p:ext>
            </p:extLst>
          </p:nvPr>
        </p:nvGraphicFramePr>
        <p:xfrm>
          <a:off x="1185472" y="2234462"/>
          <a:ext cx="2432280" cy="194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/>
                <a:gridCol w="486456"/>
                <a:gridCol w="486456"/>
                <a:gridCol w="486456"/>
                <a:gridCol w="486456"/>
              </a:tblGrid>
              <a:tr h="361724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-300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499726"/>
              </p:ext>
            </p:extLst>
          </p:nvPr>
        </p:nvGraphicFramePr>
        <p:xfrm>
          <a:off x="3828678" y="3124708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4" name="Equation" r:id="rId5" imgW="152280" imgH="190440" progId="Equation.DSMT4">
                  <p:embed/>
                </p:oleObj>
              </mc:Choice>
              <mc:Fallback>
                <p:oleObj name="Equation" r:id="rId5" imgW="15228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8678" y="3124708"/>
                        <a:ext cx="152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45819"/>
              </p:ext>
            </p:extLst>
          </p:nvPr>
        </p:nvGraphicFramePr>
        <p:xfrm>
          <a:off x="5828942" y="3162808"/>
          <a:ext cx="1778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5" name="Equation" r:id="rId7" imgW="177480" imgH="152280" progId="Equation.DSMT4">
                  <p:embed/>
                </p:oleObj>
              </mc:Choice>
              <mc:Fallback>
                <p:oleObj name="Equation" r:id="rId7" imgW="177480" imgH="152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8942" y="3162808"/>
                        <a:ext cx="1778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212943"/>
              </p:ext>
            </p:extLst>
          </p:nvPr>
        </p:nvGraphicFramePr>
        <p:xfrm>
          <a:off x="2185604" y="4246612"/>
          <a:ext cx="508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Equation" r:id="rId9" imgW="507960" imgH="190440" progId="Equation.DSMT4">
                  <p:embed/>
                </p:oleObj>
              </mc:Choice>
              <mc:Fallback>
                <p:oleObj name="Equation" r:id="rId9" imgW="50796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04" y="4246612"/>
                        <a:ext cx="5080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649076"/>
              </p:ext>
            </p:extLst>
          </p:nvPr>
        </p:nvGraphicFramePr>
        <p:xfrm>
          <a:off x="4614496" y="3870374"/>
          <a:ext cx="596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7" name="Equation" r:id="rId11" imgW="596880" imgH="304560" progId="Equation.DSMT4">
                  <p:embed/>
                </p:oleObj>
              </mc:Choice>
              <mc:Fallback>
                <p:oleObj name="Equation" r:id="rId11" imgW="59688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496" y="3870374"/>
                        <a:ext cx="596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001115"/>
              </p:ext>
            </p:extLst>
          </p:nvPr>
        </p:nvGraphicFramePr>
        <p:xfrm>
          <a:off x="6068640" y="3632245"/>
          <a:ext cx="246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8" name="Equation" r:id="rId13" imgW="2463480" imgH="685800" progId="Equation.DSMT4">
                  <p:embed/>
                </p:oleObj>
              </mc:Choice>
              <mc:Fallback>
                <p:oleObj name="Equation" r:id="rId13" imgW="2463480" imgH="685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8640" y="3632245"/>
                        <a:ext cx="2463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1.4 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步长大于</a:t>
            </a:r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1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的</a:t>
            </a:r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Same</a:t>
            </a:r>
            <a:r>
              <a:rPr lang="zh-CN" altLang="en-US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方式</a:t>
            </a:r>
            <a:endParaRPr lang="zh-CN" altLang="en-US" sz="2400" kern="12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-39384" y="319867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Same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53441"/>
              </p:ext>
            </p:extLst>
          </p:nvPr>
        </p:nvGraphicFramePr>
        <p:xfrm>
          <a:off x="4640050" y="2772760"/>
          <a:ext cx="14593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/>
                <a:gridCol w="486456"/>
                <a:gridCol w="486456"/>
              </a:tblGrid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-300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716375"/>
              </p:ext>
            </p:extLst>
          </p:nvPr>
        </p:nvGraphicFramePr>
        <p:xfrm>
          <a:off x="4354298" y="329393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0" name="Equation" r:id="rId5" imgW="152280" imgH="190440" progId="Equation.DSMT4">
                  <p:embed/>
                </p:oleObj>
              </mc:Choice>
              <mc:Fallback>
                <p:oleObj name="Equation" r:id="rId5" imgW="152280" imgH="1904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298" y="3293930"/>
                        <a:ext cx="152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515881"/>
              </p:ext>
            </p:extLst>
          </p:nvPr>
        </p:nvGraphicFramePr>
        <p:xfrm>
          <a:off x="6211686" y="3332030"/>
          <a:ext cx="1778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1" name="Equation" r:id="rId7" imgW="177480" imgH="152280" progId="Equation.DSMT4">
                  <p:embed/>
                </p:oleObj>
              </mc:Choice>
              <mc:Fallback>
                <p:oleObj name="Equation" r:id="rId7" imgW="177480" imgH="1522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686" y="3332030"/>
                        <a:ext cx="1778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99106"/>
              </p:ext>
            </p:extLst>
          </p:nvPr>
        </p:nvGraphicFramePr>
        <p:xfrm>
          <a:off x="853836" y="2029354"/>
          <a:ext cx="34051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/>
                <a:gridCol w="486456"/>
                <a:gridCol w="486456"/>
                <a:gridCol w="486456"/>
                <a:gridCol w="486456"/>
                <a:gridCol w="486456"/>
                <a:gridCol w="486456"/>
              </a:tblGrid>
              <a:tr h="361724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en-US" altLang="zh-CN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b="0" i="0" u="none" kern="1200" baseline="-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15365"/>
              </p:ext>
            </p:extLst>
          </p:nvPr>
        </p:nvGraphicFramePr>
        <p:xfrm>
          <a:off x="6572264" y="2772760"/>
          <a:ext cx="14593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/>
                <a:gridCol w="486456"/>
                <a:gridCol w="486456"/>
              </a:tblGrid>
              <a:tr h="361724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1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724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1317" marR="81317" marT="40659" marB="4065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000" b="0" i="0" u="none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361073"/>
              </p:ext>
            </p:extLst>
          </p:nvPr>
        </p:nvGraphicFramePr>
        <p:xfrm>
          <a:off x="5046670" y="4039596"/>
          <a:ext cx="596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2" name="Equation" r:id="rId9" imgW="596880" imgH="304560" progId="Equation.DSMT4">
                  <p:embed/>
                </p:oleObj>
              </mc:Choice>
              <mc:Fallback>
                <p:oleObj name="Equation" r:id="rId9" imgW="59688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70" y="4039596"/>
                        <a:ext cx="596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192794"/>
              </p:ext>
            </p:extLst>
          </p:nvPr>
        </p:nvGraphicFramePr>
        <p:xfrm>
          <a:off x="6399250" y="4039427"/>
          <a:ext cx="2673344" cy="51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3" name="Equation" r:id="rId11" imgW="3530520" imgH="685800" progId="Equation.DSMT4">
                  <p:embed/>
                </p:oleObj>
              </mc:Choice>
              <mc:Fallback>
                <p:oleObj name="Equation" r:id="rId11" imgW="3530520" imgH="685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50" y="4039427"/>
                        <a:ext cx="2673344" cy="519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063655"/>
              </p:ext>
            </p:extLst>
          </p:nvPr>
        </p:nvGraphicFramePr>
        <p:xfrm>
          <a:off x="1928794" y="4865092"/>
          <a:ext cx="152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4" name="Equation" r:id="rId13" imgW="1523880" imgH="291960" progId="Equation.DSMT4">
                  <p:embed/>
                </p:oleObj>
              </mc:Choice>
              <mc:Fallback>
                <p:oleObj name="Equation" r:id="rId13" imgW="1523880" imgH="291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865092"/>
                        <a:ext cx="1524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1.5 </a:t>
            </a:r>
            <a:r>
              <a:rPr lang="zh-CN" altLang="en-US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卷积直观感受</a:t>
            </a:r>
            <a:endParaRPr lang="zh-CN" altLang="en-US" sz="2400" kern="12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 descr="conv2d_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089844"/>
            <a:ext cx="5572164" cy="53975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84368" y="6368449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9900" y="117475"/>
            <a:ext cx="7847013" cy="647700"/>
          </a:xfrm>
        </p:spPr>
        <p:txBody>
          <a:bodyPr vert="horz" wrap="square" anchor="ctr"/>
          <a:lstStyle/>
          <a:p>
            <a:pPr algn="l"/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1.6 </a:t>
            </a:r>
            <a:r>
              <a:rPr lang="zh-CN" altLang="en-US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开发者实验室</a:t>
            </a:r>
            <a:r>
              <a:rPr lang="en-US" altLang="zh-CN" sz="2400" kern="12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—</a:t>
            </a:r>
            <a:r>
              <a:rPr lang="en-US" altLang="zh-CN" sz="2400" dirty="0" smtClean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conv2d</a:t>
            </a:r>
            <a:endParaRPr lang="zh-CN" altLang="en-US" sz="2400" dirty="0">
              <a:solidFill>
                <a:srgbClr val="953734"/>
              </a:solidFill>
              <a:latin typeface="楷体_GB2312" pitchFamily="1" charset="-122"/>
              <a:ea typeface="微软雅黑" panose="020B0503020204020204" pitchFamily="2" charset="-122"/>
              <a:sym typeface="楷体_GB2312" pitchFamily="1" charset="-122"/>
            </a:endParaRPr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1388"/>
            <a:ext cx="9144000" cy="85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990806" y="3327375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tf.nn.conv2d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2612995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相关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7" name="矩形 6"/>
          <p:cNvSpPr/>
          <p:nvPr/>
        </p:nvSpPr>
        <p:spPr>
          <a:xfrm>
            <a:off x="7884368" y="6381328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lvl="0" indent="0" defTabSz="914400"/>
            <a:r>
              <a:rPr lang="zh-CN" altLang="en-US" sz="3600" b="1" dirty="0">
                <a:solidFill>
                  <a:srgbClr val="953734"/>
                </a:solidFill>
                <a:latin typeface="楷体_GB2312" pitchFamily="1" charset="-122"/>
                <a:ea typeface="微软雅黑" panose="020B0503020204020204" pitchFamily="2" charset="-122"/>
                <a:sym typeface="楷体_GB2312" pitchFamily="1" charset="-122"/>
              </a:rPr>
              <a:t>目录</a:t>
            </a:r>
          </a:p>
        </p:txBody>
      </p:sp>
      <p:sp>
        <p:nvSpPr>
          <p:cNvPr id="5123" name="Rectangle 3"/>
          <p:cNvSpPr txBox="1"/>
          <p:nvPr/>
        </p:nvSpPr>
        <p:spPr>
          <a:xfrm>
            <a:off x="1929130" y="2072004"/>
            <a:ext cx="5876290" cy="357157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卷积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激活函数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池化</a:t>
            </a:r>
          </a:p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Dropout</a:t>
            </a:r>
          </a:p>
          <a:p>
            <a:pPr marL="514350" lvl="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代价函数</a:t>
            </a:r>
            <a:endParaRPr lang="en-US" altLang="zh-CN" sz="3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7882136" y="188640"/>
            <a:ext cx="11521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3" y="98644"/>
            <a:ext cx="1734079" cy="5220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8" y="184018"/>
            <a:ext cx="1212834" cy="324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3 PPT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1889</Words>
  <Application>Microsoft Office PowerPoint</Application>
  <PresentationFormat>全屏显示(4:3)</PresentationFormat>
  <Paragraphs>399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楷体_GB2312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主题​​</vt:lpstr>
      <vt:lpstr>S3 PPT</vt:lpstr>
      <vt:lpstr>Equation</vt:lpstr>
      <vt:lpstr>TensorFlow - 基于 CNN 破解验证码</vt:lpstr>
      <vt:lpstr>PowerPoint 演示文稿</vt:lpstr>
      <vt:lpstr>1.1 步长为1的Valid方式</vt:lpstr>
      <vt:lpstr>1.2 步长为1的Same方式</vt:lpstr>
      <vt:lpstr>1.3 步长大于1的Valid方式</vt:lpstr>
      <vt:lpstr>1.4 步长大于1的Same方式</vt:lpstr>
      <vt:lpstr>1.5 卷积直观感受</vt:lpstr>
      <vt:lpstr>1.6 开发者实验室—conv2d</vt:lpstr>
      <vt:lpstr>PowerPoint 演示文稿</vt:lpstr>
      <vt:lpstr>2.1 激活函数</vt:lpstr>
      <vt:lpstr>2.2 开发者实验室实战—relu</vt:lpstr>
      <vt:lpstr>PowerPoint 演示文稿</vt:lpstr>
      <vt:lpstr>3.1 池化</vt:lpstr>
      <vt:lpstr>3.2 开发者实验室实战—max_pool</vt:lpstr>
      <vt:lpstr>PowerPoint 演示文稿</vt:lpstr>
      <vt:lpstr>4.1 Dropout</vt:lpstr>
      <vt:lpstr>4.2 开发者实验室实战—dropout</vt:lpstr>
      <vt:lpstr>PowerPoint 演示文稿</vt:lpstr>
      <vt:lpstr>5.1 代价函数</vt:lpstr>
      <vt:lpstr>5.2 开发者实验室实战—cross</vt:lpstr>
      <vt:lpstr>PowerPoint 演示文稿</vt:lpstr>
      <vt:lpstr>6.1 CNN模型</vt:lpstr>
      <vt:lpstr>6.2 实验训练数据</vt:lpstr>
      <vt:lpstr>相关资料推荐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Experiencia de Aprendizagem Mediada</dc:title>
  <dc:creator>hoowowguo</dc:creator>
  <cp:lastModifiedBy>richardxli(李啸)</cp:lastModifiedBy>
  <cp:revision>1184</cp:revision>
  <dcterms:created xsi:type="dcterms:W3CDTF">2011-04-12T05:07:00Z</dcterms:created>
  <dcterms:modified xsi:type="dcterms:W3CDTF">2017-12-12T08:49:37Z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