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err="1" smtClean="0"/>
              <a:t>Heapsort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9149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929" y="2275778"/>
            <a:ext cx="10267484" cy="380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17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+ и -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51886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Достоинства:</a:t>
            </a:r>
          </a:p>
          <a:p>
            <a:r>
              <a:rPr lang="ru-RU" dirty="0"/>
              <a:t>-Имеет доказанную оценку худшего случая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*</a:t>
            </a:r>
            <a:r>
              <a:rPr lang="en-US" dirty="0"/>
              <a:t>log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)) </a:t>
            </a:r>
          </a:p>
          <a:p>
            <a:r>
              <a:rPr lang="ru-RU" dirty="0"/>
              <a:t>-Сортирует на месте, то есть требует всего O(1) дополнительной памяти</a:t>
            </a:r>
          </a:p>
          <a:p>
            <a:r>
              <a:rPr lang="ru-RU" dirty="0" smtClean="0"/>
              <a:t>Недостатки:</a:t>
            </a:r>
            <a:endParaRPr lang="ru-RU" dirty="0"/>
          </a:p>
          <a:p>
            <a:r>
              <a:rPr lang="ru-RU" dirty="0"/>
              <a:t>-Неустойчив — для обеспечения устойчивости нужно расширять ключ.</a:t>
            </a:r>
          </a:p>
          <a:p>
            <a:r>
              <a:rPr lang="ru-RU" dirty="0"/>
              <a:t>-На почти отсортированных массивах работает столь же долго, как и на хаотических данных.</a:t>
            </a:r>
          </a:p>
          <a:p>
            <a:r>
              <a:rPr lang="ru-RU" dirty="0"/>
              <a:t>-На одном шаге выборку приходится делать хаотично по всей длине массива — поэтому алгоритм плохо сочетается с кэшированием и подкачкой памяти.</a:t>
            </a:r>
          </a:p>
          <a:p>
            <a:r>
              <a:rPr lang="ru-RU" dirty="0"/>
              <a:t>-Методу требуется «мгновенный» прямой доступ; </a:t>
            </a:r>
            <a:r>
              <a:rPr lang="ru-RU" b="1" dirty="0"/>
              <a:t>не работает на связанных списках</a:t>
            </a:r>
            <a:r>
              <a:rPr lang="ru-RU" dirty="0"/>
              <a:t> и других структурах памяти последовательного доступа.</a:t>
            </a:r>
          </a:p>
          <a:p>
            <a:r>
              <a:rPr lang="ru-RU" dirty="0"/>
              <a:t>-Из-за сложности алгоритма выигрыш получается только на больших n. На небольших n (до нескольких тысяч) быстрее сортировка Шелла.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1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справка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Heapsort</a:t>
            </a:r>
            <a:r>
              <a:rPr lang="ru-RU" dirty="0"/>
              <a:t>, алгоритм был придуман </a:t>
            </a:r>
            <a:r>
              <a:rPr lang="en-US" dirty="0"/>
              <a:t>J</a:t>
            </a:r>
            <a:r>
              <a:rPr lang="ru-RU" dirty="0"/>
              <a:t>.</a:t>
            </a:r>
            <a:r>
              <a:rPr lang="en-US" dirty="0"/>
              <a:t>W</a:t>
            </a:r>
            <a:r>
              <a:rPr lang="ru-RU" dirty="0"/>
              <a:t>.</a:t>
            </a:r>
            <a:r>
              <a:rPr lang="en-US" dirty="0"/>
              <a:t>J</a:t>
            </a:r>
            <a:r>
              <a:rPr lang="ru-RU" dirty="0"/>
              <a:t>. </a:t>
            </a:r>
            <a:r>
              <a:rPr lang="en-US" dirty="0"/>
              <a:t>Williams</a:t>
            </a:r>
            <a:r>
              <a:rPr lang="ru-RU" dirty="0"/>
              <a:t>’ом в 1964 году, в этом же году появилось такое понятие как “куча”. В этом же коду он представил </a:t>
            </a:r>
            <a:r>
              <a:rPr lang="ru-RU" dirty="0" err="1"/>
              <a:t>усовершенственный</a:t>
            </a:r>
            <a:r>
              <a:rPr lang="ru-RU" dirty="0"/>
              <a:t> алгоритм  </a:t>
            </a:r>
            <a:r>
              <a:rPr lang="en-US" dirty="0" err="1"/>
              <a:t>TreeSort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8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Сортировка использует бинарное сортирующее дерево, это дерево, у которого выполнены условия: </a:t>
            </a:r>
            <a:br>
              <a:rPr lang="ru-RU" dirty="0"/>
            </a:br>
            <a:r>
              <a:rPr lang="ru-RU" dirty="0"/>
              <a:t>-Каждый лист имеет глубину либо </a:t>
            </a:r>
            <a:r>
              <a:rPr lang="en-US" dirty="0"/>
              <a:t>d</a:t>
            </a:r>
            <a:r>
              <a:rPr lang="ru-RU" dirty="0"/>
              <a:t>, либо </a:t>
            </a:r>
            <a:r>
              <a:rPr lang="en-US" dirty="0"/>
              <a:t>d</a:t>
            </a:r>
            <a:r>
              <a:rPr lang="ru-RU" dirty="0"/>
              <a:t>-1, </a:t>
            </a:r>
            <a:r>
              <a:rPr lang="en-US" dirty="0"/>
              <a:t>d</a:t>
            </a:r>
            <a:r>
              <a:rPr lang="ru-RU" dirty="0"/>
              <a:t>-максимальная глубина дерева.</a:t>
            </a:r>
          </a:p>
          <a:p>
            <a:r>
              <a:rPr lang="ru-RU" dirty="0"/>
              <a:t>-Значение в любой вершине не меньше значения её потомков.</a:t>
            </a:r>
          </a:p>
        </p:txBody>
      </p:sp>
    </p:spTree>
    <p:extLst>
      <p:ext uri="{BB962C8B-B14F-4D97-AF65-F5344CB8AC3E}">
        <p14:creationId xmlns:p14="http://schemas.microsoft.com/office/powerpoint/2010/main" val="112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1128"/>
          </a:xfrm>
        </p:spPr>
        <p:txBody>
          <a:bodyPr/>
          <a:lstStyle/>
          <a:p>
            <a:r>
              <a:rPr lang="ru-RU" dirty="0" smtClean="0"/>
              <a:t>Рассмотрим массив из элементов 2 1 3 6 9 4 2 7, всего 8 элементов, для начала построим его бинарное дерево: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76" y="3182816"/>
            <a:ext cx="4522694" cy="28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475128"/>
            <a:ext cx="9905999" cy="614082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Построим его </a:t>
            </a:r>
            <a:r>
              <a:rPr lang="en-US" dirty="0" smtClean="0"/>
              <a:t>“</a:t>
            </a:r>
            <a:r>
              <a:rPr lang="ru-RU" dirty="0" smtClean="0"/>
              <a:t>максимальную</a:t>
            </a:r>
            <a:r>
              <a:rPr lang="en-US" dirty="0" smtClean="0"/>
              <a:t>” </a:t>
            </a:r>
            <a:r>
              <a:rPr lang="ru-RU" dirty="0" smtClean="0"/>
              <a:t>кучу: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При этом его массив: 9 7 4 6 1 3 2 2, поменяем местами самый первый и последний элемент местами, получится 2 7 4 6 1 3 2 9, теперь рассмотрим тот же массив, но уже из 7 (8-1) элементов.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3" y="1153381"/>
            <a:ext cx="6642847" cy="39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8988" y="475129"/>
            <a:ext cx="9905999" cy="6212542"/>
          </a:xfrm>
        </p:spPr>
        <p:txBody>
          <a:bodyPr/>
          <a:lstStyle/>
          <a:p>
            <a:r>
              <a:rPr lang="ru-RU" dirty="0" smtClean="0"/>
              <a:t>Получаем: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Строим </a:t>
            </a:r>
            <a:r>
              <a:rPr lang="en-US" dirty="0" smtClean="0"/>
              <a:t>“</a:t>
            </a:r>
            <a:r>
              <a:rPr lang="ru-RU" dirty="0" smtClean="0"/>
              <a:t>максимальную кучу</a:t>
            </a:r>
            <a:r>
              <a:rPr lang="en-US" dirty="0" smtClean="0"/>
              <a:t>”</a:t>
            </a:r>
            <a:r>
              <a:rPr lang="ru-RU" dirty="0" smtClean="0"/>
              <a:t>, массив изменится так: 7 6 4 2 1 3 2, меняем первый и последний элемент местами, получится 2 6 4 2 1 3 7 теперь будем рассматривать на 1 элемент меньше, </a:t>
            </a:r>
            <a:r>
              <a:rPr lang="ru-RU" dirty="0" err="1" smtClean="0"/>
              <a:t>т.е</a:t>
            </a:r>
            <a:r>
              <a:rPr lang="ru-RU" dirty="0" smtClean="0"/>
              <a:t> только 6 элементов, проделываем тоже самое и массив будет отсортирован.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88" y="931769"/>
            <a:ext cx="5559799" cy="30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Метода </a:t>
            </a:r>
            <a:r>
              <a:rPr lang="en-US" dirty="0" err="1" smtClean="0"/>
              <a:t>Heapify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вход он принимает 3 параметра: массив, длина массива, номер так называемой </a:t>
            </a:r>
            <a:r>
              <a:rPr lang="ru-RU" dirty="0" err="1" smtClean="0"/>
              <a:t>ноды</a:t>
            </a:r>
            <a:r>
              <a:rPr lang="ru-RU" dirty="0" smtClean="0"/>
              <a:t>, на примере 2 7 4 6 1 3 2 10:</a:t>
            </a:r>
          </a:p>
          <a:p>
            <a:r>
              <a:rPr lang="ru-RU" dirty="0" smtClean="0"/>
              <a:t>Всего у него 8 </a:t>
            </a:r>
            <a:r>
              <a:rPr lang="ru-RU" dirty="0" err="1" smtClean="0"/>
              <a:t>нод</a:t>
            </a:r>
            <a:r>
              <a:rPr lang="ru-RU" dirty="0" smtClean="0"/>
              <a:t> (от 0 до 7)</a:t>
            </a:r>
            <a:endParaRPr lang="ru-RU" dirty="0"/>
          </a:p>
          <a:p>
            <a:r>
              <a:rPr lang="ru-RU" dirty="0" smtClean="0"/>
              <a:t>Вызов метода </a:t>
            </a:r>
            <a:r>
              <a:rPr lang="en-US" dirty="0" err="1" smtClean="0"/>
              <a:t>Heapify</a:t>
            </a:r>
            <a:r>
              <a:rPr lang="ru-RU" dirty="0"/>
              <a:t> </a:t>
            </a:r>
            <a:r>
              <a:rPr lang="ru-RU" dirty="0" smtClean="0"/>
              <a:t>с соответствующим                                                                           номером </a:t>
            </a:r>
            <a:r>
              <a:rPr lang="ru-RU" dirty="0" err="1" smtClean="0"/>
              <a:t>ноды</a:t>
            </a:r>
            <a:r>
              <a:rPr lang="ru-RU" dirty="0" smtClean="0"/>
              <a:t> создаст </a:t>
            </a:r>
            <a:r>
              <a:rPr lang="en-US" dirty="0" smtClean="0"/>
              <a:t>“</a:t>
            </a:r>
            <a:r>
              <a:rPr lang="ru-RU" dirty="0" smtClean="0"/>
              <a:t>правильную</a:t>
            </a:r>
            <a:r>
              <a:rPr lang="en-US" dirty="0" smtClean="0"/>
              <a:t>” </a:t>
            </a:r>
            <a:r>
              <a:rPr lang="ru-RU" dirty="0" err="1" smtClean="0"/>
              <a:t>ноду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41" y="3309216"/>
            <a:ext cx="3594848" cy="23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95835"/>
            <a:ext cx="9905999" cy="6113930"/>
          </a:xfrm>
        </p:spPr>
        <p:txBody>
          <a:bodyPr/>
          <a:lstStyle/>
          <a:p>
            <a:r>
              <a:rPr lang="ru-RU" dirty="0" smtClean="0"/>
              <a:t>При вызове метода </a:t>
            </a:r>
            <a:r>
              <a:rPr lang="en-US" dirty="0" err="1" smtClean="0"/>
              <a:t>heapify</a:t>
            </a:r>
            <a:r>
              <a:rPr lang="en-US" dirty="0" smtClean="0"/>
              <a:t> </a:t>
            </a:r>
            <a:r>
              <a:rPr lang="ru-RU" dirty="0" smtClean="0"/>
              <a:t>для массива из предыдущего слайда с параметрами </a:t>
            </a:r>
            <a:r>
              <a:rPr lang="en-US" dirty="0" err="1" smtClean="0"/>
              <a:t>heapify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8, 1) </a:t>
            </a:r>
            <a:r>
              <a:rPr lang="ru-RU" dirty="0" smtClean="0"/>
              <a:t>ничего не сделает, потому что это уже </a:t>
            </a:r>
            <a:r>
              <a:rPr lang="en-US" dirty="0" smtClean="0"/>
              <a:t>“</a:t>
            </a:r>
            <a:r>
              <a:rPr lang="ru-RU" dirty="0" smtClean="0"/>
              <a:t>правильная </a:t>
            </a:r>
            <a:r>
              <a:rPr lang="ru-RU" dirty="0" err="1" smtClean="0"/>
              <a:t>нода</a:t>
            </a:r>
            <a:r>
              <a:rPr lang="en-US" dirty="0" smtClean="0"/>
              <a:t>” </a:t>
            </a:r>
            <a:r>
              <a:rPr lang="ru-RU" dirty="0" smtClean="0"/>
              <a:t>А вот с параметрами 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8, 6) </a:t>
            </a:r>
            <a:r>
              <a:rPr lang="ru-RU" dirty="0" smtClean="0"/>
              <a:t>поменяет местами 10 и 6 соответственно, </a:t>
            </a:r>
            <a:r>
              <a:rPr lang="ru-RU" dirty="0" err="1" smtClean="0"/>
              <a:t>т.к</a:t>
            </a:r>
            <a:r>
              <a:rPr lang="ru-RU" dirty="0" smtClean="0"/>
              <a:t> 6</a:t>
            </a:r>
            <a:r>
              <a:rPr lang="en-US" dirty="0" smtClean="0"/>
              <a:t>&lt;</a:t>
            </a:r>
            <a:r>
              <a:rPr lang="ru-RU" dirty="0" smtClean="0"/>
              <a:t>10. Если же после такого изменения вызвать ранее </a:t>
            </a:r>
            <a:r>
              <a:rPr lang="en-US" dirty="0" smtClean="0"/>
              <a:t>“</a:t>
            </a:r>
            <a:r>
              <a:rPr lang="ru-RU" dirty="0" smtClean="0"/>
              <a:t>правильную </a:t>
            </a:r>
            <a:r>
              <a:rPr lang="ru-RU" dirty="0" err="1" smtClean="0"/>
              <a:t>ноду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en-US" dirty="0" err="1"/>
              <a:t>heapify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8, 1</a:t>
            </a:r>
            <a:r>
              <a:rPr lang="en-US" dirty="0" smtClean="0"/>
              <a:t>)</a:t>
            </a:r>
            <a:r>
              <a:rPr lang="ru-RU" dirty="0" smtClean="0"/>
              <a:t>, то 10 уже поменяется с 7, </a:t>
            </a:r>
            <a:r>
              <a:rPr lang="ru-RU" dirty="0" err="1" smtClean="0"/>
              <a:t>т.к</a:t>
            </a:r>
            <a:r>
              <a:rPr lang="ru-RU" dirty="0" smtClean="0"/>
              <a:t> 7</a:t>
            </a:r>
            <a:r>
              <a:rPr lang="en-US" dirty="0" smtClean="0"/>
              <a:t>&lt;10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3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Т.к</a:t>
            </a:r>
            <a:r>
              <a:rPr lang="ru-RU" dirty="0"/>
              <a:t> мы у нас есть цикл, из </a:t>
            </a:r>
            <a:r>
              <a:rPr lang="en-US" dirty="0"/>
              <a:t>n</a:t>
            </a:r>
            <a:r>
              <a:rPr lang="ru-RU" dirty="0"/>
              <a:t>-1 элементов, то изначальная сложность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), также у нас есть рекурсивный метод, сложность которого равна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log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)) =&gt;сложность всего алгоритма равна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 err="1"/>
              <a:t>nlog</a:t>
            </a:r>
            <a:r>
              <a:rPr lang="ru-RU" dirty="0"/>
              <a:t>(</a:t>
            </a:r>
            <a:r>
              <a:rPr lang="en-US" dirty="0"/>
              <a:t>n</a:t>
            </a:r>
            <a:r>
              <a:rPr lang="ru-RU" dirty="0"/>
              <a:t>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0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48</TotalTime>
  <Words>505</Words>
  <Application>Microsoft Office PowerPoint</Application>
  <PresentationFormat>Широкоэкранный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Heapsort</vt:lpstr>
      <vt:lpstr>Историческая справка</vt:lpstr>
      <vt:lpstr>Принцип работы</vt:lpstr>
      <vt:lpstr>Пример</vt:lpstr>
      <vt:lpstr>Презентация PowerPoint</vt:lpstr>
      <vt:lpstr>Презентация PowerPoint</vt:lpstr>
      <vt:lpstr>Объяснение Метода Heapify</vt:lpstr>
      <vt:lpstr>Презентация PowerPoint</vt:lpstr>
      <vt:lpstr>Оценка сложности</vt:lpstr>
      <vt:lpstr>Графики</vt:lpstr>
      <vt:lpstr>+ и - алгоритма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</dc:title>
  <dc:creator>Igor</dc:creator>
  <cp:lastModifiedBy>Igor</cp:lastModifiedBy>
  <cp:revision>6</cp:revision>
  <dcterms:created xsi:type="dcterms:W3CDTF">2019-04-02T20:11:56Z</dcterms:created>
  <dcterms:modified xsi:type="dcterms:W3CDTF">2019-04-02T21:00:17Z</dcterms:modified>
</cp:coreProperties>
</file>