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30.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slideLayouts/slideLayout5.xml" ContentType="application/vnd.openxmlformats-officedocument.presentationml.slideLayout+xml"/>
  <Override PartName="/ppt/notesSlides/notesSlide21.xml" ContentType="application/vnd.openxmlformats-officedocument.presentationml.notesSlide+xml"/>
  <Override PartName="/ppt/slideLayouts/slideLayout4.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6" r:id="rId2"/>
    <p:sldId id="257" r:id="rId3"/>
    <p:sldId id="276" r:id="rId4"/>
    <p:sldId id="288" r:id="rId5"/>
    <p:sldId id="320" r:id="rId6"/>
    <p:sldId id="322" r:id="rId7"/>
    <p:sldId id="321" r:id="rId8"/>
    <p:sldId id="323" r:id="rId9"/>
    <p:sldId id="290" r:id="rId10"/>
    <p:sldId id="278" r:id="rId11"/>
    <p:sldId id="324" r:id="rId12"/>
    <p:sldId id="291" r:id="rId13"/>
    <p:sldId id="325" r:id="rId14"/>
    <p:sldId id="326" r:id="rId15"/>
    <p:sldId id="327" r:id="rId16"/>
    <p:sldId id="328" r:id="rId17"/>
    <p:sldId id="292" r:id="rId18"/>
    <p:sldId id="329" r:id="rId19"/>
    <p:sldId id="330" r:id="rId20"/>
    <p:sldId id="331" r:id="rId21"/>
    <p:sldId id="332" r:id="rId22"/>
    <p:sldId id="333" r:id="rId23"/>
    <p:sldId id="293" r:id="rId24"/>
    <p:sldId id="334" r:id="rId25"/>
    <p:sldId id="294" r:id="rId26"/>
    <p:sldId id="301" r:id="rId27"/>
    <p:sldId id="335" r:id="rId28"/>
    <p:sldId id="336" r:id="rId29"/>
    <p:sldId id="302" r:id="rId30"/>
    <p:sldId id="337" r:id="rId31"/>
    <p:sldId id="338" r:id="rId32"/>
    <p:sldId id="303"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64" r:id="rId49"/>
    <p:sldId id="365" r:id="rId50"/>
    <p:sldId id="357" r:id="rId51"/>
    <p:sldId id="358" r:id="rId52"/>
    <p:sldId id="359" r:id="rId53"/>
    <p:sldId id="360" r:id="rId54"/>
    <p:sldId id="362" r:id="rId55"/>
    <p:sldId id="366" r:id="rId56"/>
    <p:sldId id="367" r:id="rId57"/>
    <p:sldId id="368" r:id="rId58"/>
    <p:sldId id="369" r:id="rId59"/>
    <p:sldId id="370" r:id="rId60"/>
    <p:sldId id="363" r:id="rId61"/>
    <p:sldId id="340" r:id="rId62"/>
    <p:sldId id="341" r:id="rId63"/>
    <p:sldId id="269" r:id="rId64"/>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ébut de la formation" id="{0C398815-BC59-47CE-8D17-CDAEC619CD56}">
          <p14:sldIdLst>
            <p14:sldId id="256"/>
          </p14:sldIdLst>
        </p14:section>
        <p14:section name="Jour 1" id="{F885425C-4D13-4202-AD54-3EC63AE26443}">
          <p14:sldIdLst>
            <p14:sldId id="257"/>
            <p14:sldId id="276"/>
            <p14:sldId id="288"/>
            <p14:sldId id="320"/>
            <p14:sldId id="322"/>
            <p14:sldId id="321"/>
            <p14:sldId id="323"/>
            <p14:sldId id="290"/>
            <p14:sldId id="278"/>
            <p14:sldId id="324"/>
            <p14:sldId id="291"/>
            <p14:sldId id="325"/>
            <p14:sldId id="326"/>
            <p14:sldId id="327"/>
            <p14:sldId id="328"/>
            <p14:sldId id="292"/>
            <p14:sldId id="329"/>
            <p14:sldId id="330"/>
            <p14:sldId id="331"/>
          </p14:sldIdLst>
        </p14:section>
        <p14:section name="Jour 2" id="{A1BF3575-2825-46A8-B798-F2D0549EE6F7}">
          <p14:sldIdLst>
            <p14:sldId id="332"/>
            <p14:sldId id="333"/>
            <p14:sldId id="293"/>
            <p14:sldId id="334"/>
            <p14:sldId id="294"/>
            <p14:sldId id="301"/>
            <p14:sldId id="335"/>
            <p14:sldId id="336"/>
            <p14:sldId id="302"/>
          </p14:sldIdLst>
        </p14:section>
        <p14:section name="Jour 3" id="{257501BF-C754-47AF-964A-E763F87F2F1F}">
          <p14:sldIdLst>
            <p14:sldId id="337"/>
            <p14:sldId id="338"/>
            <p14:sldId id="303"/>
          </p14:sldIdLst>
        </p14:section>
        <p14:section name="Jour 4" id="{F1268116-BE0D-4ECC-8B56-D6307DA3ACB7}">
          <p14:sldIdLst>
            <p14:sldId id="342"/>
          </p14:sldIdLst>
        </p14:section>
        <p14:section name="Jour 5" id="{D1C411BE-A6CB-4F96-8123-901BB43BAD59}">
          <p14:sldIdLst>
            <p14:sldId id="343"/>
            <p14:sldId id="344"/>
          </p14:sldIdLst>
        </p14:section>
        <p14:section name="Jour 6" id="{88F60F0E-08FF-463A-8586-54A215D9B58F}">
          <p14:sldIdLst>
            <p14:sldId id="345"/>
            <p14:sldId id="346"/>
            <p14:sldId id="347"/>
            <p14:sldId id="348"/>
            <p14:sldId id="349"/>
            <p14:sldId id="350"/>
            <p14:sldId id="351"/>
            <p14:sldId id="352"/>
            <p14:sldId id="353"/>
            <p14:sldId id="354"/>
            <p14:sldId id="355"/>
          </p14:sldIdLst>
        </p14:section>
        <p14:section name="Jour 7" id="{2645D439-1039-4800-AFE7-C4F3B707684B}">
          <p14:sldIdLst>
            <p14:sldId id="356"/>
            <p14:sldId id="364"/>
          </p14:sldIdLst>
        </p14:section>
        <p14:section name="Jour 8" id="{C68CABA5-F33B-4435-A041-E6703D1F9FA6}">
          <p14:sldIdLst>
            <p14:sldId id="365"/>
            <p14:sldId id="357"/>
            <p14:sldId id="358"/>
            <p14:sldId id="359"/>
            <p14:sldId id="360"/>
          </p14:sldIdLst>
        </p14:section>
        <p14:section name="Jour 9" id="{7DC58480-24CE-4183-8E85-FF8AE1F056E5}">
          <p14:sldIdLst>
            <p14:sldId id="362"/>
            <p14:sldId id="366"/>
            <p14:sldId id="367"/>
            <p14:sldId id="368"/>
            <p14:sldId id="369"/>
            <p14:sldId id="370"/>
          </p14:sldIdLst>
        </p14:section>
        <p14:section name="Jour 10" id="{416119E1-C515-433E-A3C3-5A4D08FF44D1}">
          <p14:sldIdLst>
            <p14:sldId id="363"/>
            <p14:sldId id="340"/>
            <p14:sldId id="341"/>
          </p14:sldIdLst>
        </p14:section>
        <p14:section name="Fin de la formation" id="{95D62D64-7F85-4130-835F-A716E2EA2A39}">
          <p14:sldIdLst>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90C6"/>
    <a:srgbClr val="E75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42" autoAdjust="0"/>
    <p:restoredTop sz="94624" autoAdjust="0"/>
  </p:normalViewPr>
  <p:slideViewPr>
    <p:cSldViewPr>
      <p:cViewPr>
        <p:scale>
          <a:sx n="66" d="100"/>
          <a:sy n="66" d="100"/>
        </p:scale>
        <p:origin x="-306" y="-168"/>
      </p:cViewPr>
      <p:guideLst>
        <p:guide orient="horz" pos="2160"/>
        <p:guide pos="2880"/>
      </p:guideLst>
    </p:cSldViewPr>
  </p:slideViewPr>
  <p:outlineViewPr>
    <p:cViewPr>
      <p:scale>
        <a:sx n="33" d="100"/>
        <a:sy n="33" d="100"/>
      </p:scale>
      <p:origin x="0" y="86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185A61E0-0255-4828-9A88-ED6BDB29108B}" type="slidenum">
              <a:rPr lang="fr-FR" smtClean="0"/>
              <a:t>‹N°›</a:t>
            </a:fld>
            <a:endParaRPr lang="fr-FR"/>
          </a:p>
        </p:txBody>
      </p:sp>
    </p:spTree>
    <p:extLst>
      <p:ext uri="{BB962C8B-B14F-4D97-AF65-F5344CB8AC3E}">
        <p14:creationId xmlns:p14="http://schemas.microsoft.com/office/powerpoint/2010/main" val="34270579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AB854FC-A9C2-4140-ABC4-EDE31CD02C54}" type="slidenum">
              <a:rPr lang="fr-FR" smtClean="0"/>
              <a:pPr/>
              <a:t>‹N°›</a:t>
            </a:fld>
            <a:endParaRPr lang="fr-FR"/>
          </a:p>
        </p:txBody>
      </p:sp>
    </p:spTree>
    <p:extLst>
      <p:ext uri="{BB962C8B-B14F-4D97-AF65-F5344CB8AC3E}">
        <p14:creationId xmlns:p14="http://schemas.microsoft.com/office/powerpoint/2010/main" val="8590201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commentcamarche.net/contents/518-dns-systeme-de-noms-de-domaine"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commentcamarche.net/contents/536-les-protocoles-de-messagerie-smtp-pop3-et-imap4"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pache.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85715" indent="-185715">
              <a:buFont typeface="Arial"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9AB854FC-A9C2-4140-ABC4-EDE31CD02C54}" type="slidenum">
              <a:rPr lang="fr-FR" smtClean="0"/>
              <a:pPr/>
              <a:t>3</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28898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En cas d’erreur, les fonctions </a:t>
            </a:r>
            <a:r>
              <a:rPr lang="fr-FR" sz="1200" b="1" kern="1200" dirty="0" err="1" smtClean="0">
                <a:solidFill>
                  <a:schemeClr val="tx1"/>
                </a:solidFill>
                <a:effectLst/>
                <a:latin typeface="+mn-lt"/>
                <a:ea typeface="+mn-ea"/>
                <a:cs typeface="+mn-cs"/>
              </a:rPr>
              <a:t>include</a:t>
            </a:r>
            <a:r>
              <a:rPr lang="fr-FR" sz="1200" kern="1200" dirty="0" smtClean="0">
                <a:solidFill>
                  <a:schemeClr val="tx1"/>
                </a:solidFill>
                <a:effectLst/>
                <a:latin typeface="+mn-lt"/>
                <a:ea typeface="+mn-ea"/>
                <a:cs typeface="+mn-cs"/>
              </a:rPr>
              <a:t> et </a:t>
            </a:r>
            <a:r>
              <a:rPr lang="fr-FR" sz="1200" b="1" kern="1200" dirty="0" err="1" smtClean="0">
                <a:solidFill>
                  <a:schemeClr val="tx1"/>
                </a:solidFill>
                <a:effectLst/>
                <a:latin typeface="+mn-lt"/>
                <a:ea typeface="+mn-ea"/>
                <a:cs typeface="+mn-cs"/>
              </a:rPr>
              <a:t>include_once</a:t>
            </a:r>
            <a:r>
              <a:rPr lang="fr-FR" sz="1200" kern="1200" dirty="0" smtClean="0">
                <a:solidFill>
                  <a:schemeClr val="tx1"/>
                </a:solidFill>
                <a:effectLst/>
                <a:latin typeface="+mn-lt"/>
                <a:ea typeface="+mn-ea"/>
                <a:cs typeface="+mn-cs"/>
              </a:rPr>
              <a:t> génèrent une simple erreur de niveau </a:t>
            </a:r>
            <a:r>
              <a:rPr lang="fr-FR" sz="1200" b="1" kern="1200" dirty="0" smtClean="0">
                <a:solidFill>
                  <a:schemeClr val="tx1"/>
                </a:solidFill>
                <a:effectLst/>
                <a:latin typeface="+mn-lt"/>
                <a:ea typeface="+mn-ea"/>
                <a:cs typeface="+mn-cs"/>
              </a:rPr>
              <a:t>E_WARNING</a:t>
            </a:r>
            <a:r>
              <a:rPr lang="fr-FR" sz="1200" kern="1200" dirty="0" smtClean="0">
                <a:solidFill>
                  <a:schemeClr val="tx1"/>
                </a:solidFill>
                <a:effectLst/>
                <a:latin typeface="+mn-lt"/>
                <a:ea typeface="+mn-ea"/>
                <a:cs typeface="+mn-cs"/>
              </a:rPr>
              <a:t> qui n’interrompt pas l’exécution du script.</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Ce n’est pas le cas des fonctions </a:t>
            </a:r>
            <a:r>
              <a:rPr lang="fr-FR" sz="1200" b="1" kern="1200" dirty="0" err="1" smtClean="0">
                <a:solidFill>
                  <a:schemeClr val="tx1"/>
                </a:solidFill>
                <a:effectLst/>
                <a:latin typeface="+mn-lt"/>
                <a:ea typeface="+mn-ea"/>
                <a:cs typeface="+mn-cs"/>
              </a:rPr>
              <a:t>require</a:t>
            </a:r>
            <a:r>
              <a:rPr lang="fr-FR" sz="1200" kern="1200" dirty="0" smtClean="0">
                <a:solidFill>
                  <a:schemeClr val="tx1"/>
                </a:solidFill>
                <a:effectLst/>
                <a:latin typeface="+mn-lt"/>
                <a:ea typeface="+mn-ea"/>
                <a:cs typeface="+mn-cs"/>
              </a:rPr>
              <a:t> et </a:t>
            </a:r>
            <a:r>
              <a:rPr lang="fr-FR" sz="1200" b="1" kern="1200" dirty="0" err="1" smtClean="0">
                <a:solidFill>
                  <a:schemeClr val="tx1"/>
                </a:solidFill>
                <a:effectLst/>
                <a:latin typeface="+mn-lt"/>
                <a:ea typeface="+mn-ea"/>
                <a:cs typeface="+mn-cs"/>
              </a:rPr>
              <a:t>require_once</a:t>
            </a:r>
            <a:r>
              <a:rPr lang="fr-FR" sz="1200" kern="1200" dirty="0" smtClean="0">
                <a:solidFill>
                  <a:schemeClr val="tx1"/>
                </a:solidFill>
                <a:effectLst/>
                <a:latin typeface="+mn-lt"/>
                <a:ea typeface="+mn-ea"/>
                <a:cs typeface="+mn-cs"/>
              </a:rPr>
              <a:t> qui provoquent alors une erreur </a:t>
            </a:r>
            <a:r>
              <a:rPr lang="fr-FR" sz="1200" b="1" kern="1200" dirty="0" smtClean="0">
                <a:solidFill>
                  <a:schemeClr val="tx1"/>
                </a:solidFill>
                <a:effectLst/>
                <a:latin typeface="+mn-lt"/>
                <a:ea typeface="+mn-ea"/>
                <a:cs typeface="+mn-cs"/>
              </a:rPr>
              <a:t>fatale</a:t>
            </a:r>
            <a:r>
              <a:rPr lang="fr-FR" sz="1200" kern="1200" dirty="0" smtClean="0">
                <a:solidFill>
                  <a:schemeClr val="tx1"/>
                </a:solidFill>
                <a:effectLst/>
                <a:latin typeface="+mn-lt"/>
                <a:ea typeface="+mn-ea"/>
                <a:cs typeface="+mn-cs"/>
              </a:rPr>
              <a:t> interrompant l’exécution du script.</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31</a:t>
            </a:fld>
            <a:endParaRPr lang="fr-FR"/>
          </a:p>
        </p:txBody>
      </p:sp>
    </p:spTree>
    <p:extLst>
      <p:ext uri="{BB962C8B-B14F-4D97-AF65-F5344CB8AC3E}">
        <p14:creationId xmlns:p14="http://schemas.microsoft.com/office/powerpoint/2010/main" val="3948624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kern="1200" dirty="0" smtClean="0">
                <a:solidFill>
                  <a:schemeClr val="tx1"/>
                </a:solidFill>
                <a:effectLst/>
                <a:latin typeface="+mn-lt"/>
                <a:ea typeface="+mn-ea"/>
                <a:cs typeface="+mn-cs"/>
              </a:rPr>
              <a:t>public :</a:t>
            </a:r>
            <a:r>
              <a:rPr lang="fr-FR" sz="1200" kern="1200" dirty="0" smtClean="0">
                <a:solidFill>
                  <a:schemeClr val="tx1"/>
                </a:solidFill>
                <a:effectLst/>
                <a:latin typeface="+mn-lt"/>
                <a:ea typeface="+mn-ea"/>
                <a:cs typeface="+mn-cs"/>
              </a:rPr>
              <a:t> On peut accéder à l’attribut ou la méthode de l’extérieur de la classe.</a:t>
            </a:r>
          </a:p>
          <a:p>
            <a:r>
              <a:rPr lang="fr-FR" sz="1200" b="1" u="sng" kern="1200" dirty="0" err="1" smtClean="0">
                <a:solidFill>
                  <a:schemeClr val="tx1"/>
                </a:solidFill>
                <a:effectLst/>
                <a:latin typeface="+mn-lt"/>
                <a:ea typeface="+mn-ea"/>
                <a:cs typeface="+mn-cs"/>
              </a:rPr>
              <a:t>private</a:t>
            </a:r>
            <a:r>
              <a:rPr lang="fr-FR" sz="1200" b="1" u="sng"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 On ne peut accéder à l’attribut ou la méthode que de l’intérieur de la classe.</a:t>
            </a:r>
          </a:p>
          <a:p>
            <a:r>
              <a:rPr lang="fr-FR" sz="1200" b="1" u="sng" kern="1200" dirty="0" err="1" smtClean="0">
                <a:solidFill>
                  <a:schemeClr val="tx1"/>
                </a:solidFill>
                <a:effectLst/>
                <a:latin typeface="+mn-lt"/>
                <a:ea typeface="+mn-ea"/>
                <a:cs typeface="+mn-cs"/>
              </a:rPr>
              <a:t>protected</a:t>
            </a:r>
            <a:r>
              <a:rPr lang="fr-FR" sz="1200" b="1" u="sng"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 On ne peut accéder à l’attribut ou la méthode que de l’intérieur de la classe ou des classes dérivées de la classe.</a:t>
            </a:r>
          </a:p>
          <a:p>
            <a:endParaRPr lang="fr-FR" sz="1200" b="1"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Par défaut</a:t>
            </a:r>
            <a:r>
              <a:rPr lang="fr-FR" sz="1200" kern="1200" dirty="0" smtClean="0">
                <a:solidFill>
                  <a:schemeClr val="tx1"/>
                </a:solidFill>
                <a:effectLst/>
                <a:latin typeface="+mn-lt"/>
                <a:ea typeface="+mn-ea"/>
                <a:cs typeface="+mn-cs"/>
              </a:rPr>
              <a:t>, une méthode est publique. Par contre, la visibilité de l’attribut doit être spécifiée.</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33</a:t>
            </a:fld>
            <a:endParaRPr lang="fr-FR"/>
          </a:p>
        </p:txBody>
      </p:sp>
    </p:spTree>
    <p:extLst>
      <p:ext uri="{BB962C8B-B14F-4D97-AF65-F5344CB8AC3E}">
        <p14:creationId xmlns:p14="http://schemas.microsoft.com/office/powerpoint/2010/main" val="3806820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Les ports 0 à 1 023 sont les «</a:t>
            </a:r>
            <a:r>
              <a:rPr lang="fr-FR" sz="1200" b="1" i="0" kern="1200" dirty="0" smtClean="0">
                <a:solidFill>
                  <a:schemeClr val="tx1"/>
                </a:solidFill>
                <a:effectLst/>
                <a:latin typeface="+mn-lt"/>
                <a:ea typeface="+mn-ea"/>
                <a:cs typeface="+mn-cs"/>
              </a:rPr>
              <a:t>ports reconnus</a:t>
            </a:r>
            <a:r>
              <a:rPr lang="fr-FR" sz="1200" b="0" i="0" kern="1200" dirty="0" smtClean="0">
                <a:solidFill>
                  <a:schemeClr val="tx1"/>
                </a:solidFill>
                <a:effectLst/>
                <a:latin typeface="+mn-lt"/>
                <a:ea typeface="+mn-ea"/>
                <a:cs typeface="+mn-cs"/>
              </a:rPr>
              <a:t>» ou réservés («</a:t>
            </a:r>
            <a:r>
              <a:rPr lang="fr-FR" sz="1200" b="1" i="0" kern="1200" dirty="0" err="1" smtClean="0">
                <a:solidFill>
                  <a:schemeClr val="tx1"/>
                </a:solidFill>
                <a:effectLst/>
                <a:latin typeface="+mn-lt"/>
                <a:ea typeface="+mn-ea"/>
                <a:cs typeface="+mn-cs"/>
              </a:rPr>
              <a:t>Well</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Known</a:t>
            </a:r>
            <a:r>
              <a:rPr lang="fr-FR" sz="1200" b="1" i="0" kern="1200" dirty="0" smtClean="0">
                <a:solidFill>
                  <a:schemeClr val="tx1"/>
                </a:solidFill>
                <a:effectLst/>
                <a:latin typeface="+mn-lt"/>
                <a:ea typeface="+mn-ea"/>
                <a:cs typeface="+mn-cs"/>
              </a:rPr>
              <a:t> Ports</a:t>
            </a:r>
            <a:r>
              <a:rPr lang="fr-FR" sz="1200" b="0" i="0" kern="1200" dirty="0" smtClean="0">
                <a:solidFill>
                  <a:schemeClr val="tx1"/>
                </a:solidFill>
                <a:effectLst/>
                <a:latin typeface="+mn-lt"/>
                <a:ea typeface="+mn-ea"/>
                <a:cs typeface="+mn-cs"/>
              </a:rPr>
              <a:t>»).</a:t>
            </a:r>
          </a:p>
          <a:p>
            <a:r>
              <a:rPr lang="fr-FR" sz="1200" b="0" i="0" kern="1200" dirty="0" smtClean="0">
                <a:solidFill>
                  <a:schemeClr val="tx1"/>
                </a:solidFill>
                <a:effectLst/>
                <a:latin typeface="+mn-lt"/>
                <a:ea typeface="+mn-ea"/>
                <a:cs typeface="+mn-cs"/>
              </a:rPr>
              <a:t>Les ports 1 024 à 49 151 sont appelés «</a:t>
            </a:r>
            <a:r>
              <a:rPr lang="fr-FR" sz="1200" b="1" i="0" kern="1200" dirty="0" smtClean="0">
                <a:solidFill>
                  <a:schemeClr val="tx1"/>
                </a:solidFill>
                <a:effectLst/>
                <a:latin typeface="+mn-lt"/>
                <a:ea typeface="+mn-ea"/>
                <a:cs typeface="+mn-cs"/>
              </a:rPr>
              <a:t>ports enregistrés</a:t>
            </a:r>
            <a:r>
              <a:rPr lang="fr-FR" sz="1200" b="0"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Registered</a:t>
            </a:r>
            <a:r>
              <a:rPr lang="fr-FR" sz="1200" b="1" i="0" kern="1200" dirty="0" smtClean="0">
                <a:solidFill>
                  <a:schemeClr val="tx1"/>
                </a:solidFill>
                <a:effectLst/>
                <a:latin typeface="+mn-lt"/>
                <a:ea typeface="+mn-ea"/>
                <a:cs typeface="+mn-cs"/>
              </a:rPr>
              <a:t> Ports</a:t>
            </a:r>
            <a:r>
              <a:rPr lang="fr-FR" sz="1200" b="0" i="0" kern="1200" dirty="0" smtClean="0">
                <a:solidFill>
                  <a:schemeClr val="tx1"/>
                </a:solidFill>
                <a:effectLst/>
                <a:latin typeface="+mn-lt"/>
                <a:ea typeface="+mn-ea"/>
                <a:cs typeface="+mn-cs"/>
              </a:rPr>
              <a:t>»).</a:t>
            </a:r>
          </a:p>
          <a:p>
            <a:r>
              <a:rPr lang="fr-FR" sz="1200" b="0" i="0" kern="1200" dirty="0" smtClean="0">
                <a:solidFill>
                  <a:schemeClr val="tx1"/>
                </a:solidFill>
                <a:effectLst/>
                <a:latin typeface="+mn-lt"/>
                <a:ea typeface="+mn-ea"/>
                <a:cs typeface="+mn-cs"/>
              </a:rPr>
              <a:t>Les ports 49 152 à 65 535 sont les «</a:t>
            </a:r>
            <a:r>
              <a:rPr lang="fr-FR" sz="1200" b="1" i="0" kern="1200" dirty="0" smtClean="0">
                <a:solidFill>
                  <a:schemeClr val="tx1"/>
                </a:solidFill>
                <a:effectLst/>
                <a:latin typeface="+mn-lt"/>
                <a:ea typeface="+mn-ea"/>
                <a:cs typeface="+mn-cs"/>
              </a:rPr>
              <a:t>ports dynamiques et/ou privés</a:t>
            </a:r>
            <a:r>
              <a:rPr lang="fr-FR" sz="1200" b="0"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Dynamic</a:t>
            </a:r>
            <a:r>
              <a:rPr lang="fr-FR" sz="1200" b="1" i="0" kern="1200" dirty="0" smtClean="0">
                <a:solidFill>
                  <a:schemeClr val="tx1"/>
                </a:solidFill>
                <a:effectLst/>
                <a:latin typeface="+mn-lt"/>
                <a:ea typeface="+mn-ea"/>
                <a:cs typeface="+mn-cs"/>
              </a:rPr>
              <a:t> and/or </a:t>
            </a:r>
            <a:r>
              <a:rPr lang="fr-FR" sz="1200" b="1" i="0" kern="1200" dirty="0" err="1" smtClean="0">
                <a:solidFill>
                  <a:schemeClr val="tx1"/>
                </a:solidFill>
                <a:effectLst/>
                <a:latin typeface="+mn-lt"/>
                <a:ea typeface="+mn-ea"/>
                <a:cs typeface="+mn-cs"/>
              </a:rPr>
              <a:t>Private</a:t>
            </a:r>
            <a:r>
              <a:rPr lang="fr-FR" sz="1200" b="1" i="0" kern="1200" dirty="0" smtClean="0">
                <a:solidFill>
                  <a:schemeClr val="tx1"/>
                </a:solidFill>
                <a:effectLst/>
                <a:latin typeface="+mn-lt"/>
                <a:ea typeface="+mn-ea"/>
                <a:cs typeface="+mn-cs"/>
              </a:rPr>
              <a:t> Ports</a:t>
            </a:r>
            <a:r>
              <a:rPr lang="fr-FR"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Port : le minimum à connaitre : </a:t>
            </a:r>
          </a:p>
          <a:p>
            <a:r>
              <a:rPr lang="fr-FR" sz="1200" kern="1200" dirty="0" smtClean="0">
                <a:solidFill>
                  <a:schemeClr val="tx1"/>
                </a:solidFill>
                <a:effectLst/>
                <a:latin typeface="+mn-lt"/>
                <a:ea typeface="+mn-ea"/>
                <a:cs typeface="+mn-cs"/>
              </a:rPr>
              <a:t>21 : ftp </a:t>
            </a:r>
          </a:p>
          <a:p>
            <a:r>
              <a:rPr lang="fr-FR" sz="1200" kern="1200" dirty="0" smtClean="0">
                <a:solidFill>
                  <a:schemeClr val="tx1"/>
                </a:solidFill>
                <a:effectLst/>
                <a:latin typeface="+mn-lt"/>
                <a:ea typeface="+mn-ea"/>
                <a:cs typeface="+mn-cs"/>
              </a:rPr>
              <a:t>22 : ftp sécurisé</a:t>
            </a:r>
          </a:p>
          <a:p>
            <a:r>
              <a:rPr lang="fr-FR" sz="1200" kern="1200" dirty="0" smtClean="0">
                <a:solidFill>
                  <a:schemeClr val="tx1"/>
                </a:solidFill>
                <a:effectLst/>
                <a:latin typeface="+mn-lt"/>
                <a:ea typeface="+mn-ea"/>
                <a:cs typeface="+mn-cs"/>
              </a:rPr>
              <a:t>23 : </a:t>
            </a:r>
            <a:r>
              <a:rPr lang="fr-FR" sz="1200" kern="1200" dirty="0" err="1" smtClean="0">
                <a:solidFill>
                  <a:schemeClr val="tx1"/>
                </a:solidFill>
                <a:effectLst/>
                <a:latin typeface="+mn-lt"/>
                <a:ea typeface="+mn-ea"/>
                <a:cs typeface="+mn-cs"/>
              </a:rPr>
              <a:t>telnet</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25 : </a:t>
            </a:r>
            <a:r>
              <a:rPr lang="fr-FR" sz="1200" kern="1200" dirty="0" err="1" smtClean="0">
                <a:solidFill>
                  <a:schemeClr val="tx1"/>
                </a:solidFill>
                <a:effectLst/>
                <a:latin typeface="+mn-lt"/>
                <a:ea typeface="+mn-ea"/>
                <a:cs typeface="+mn-cs"/>
              </a:rPr>
              <a:t>smtp</a:t>
            </a:r>
            <a:r>
              <a:rPr lang="fr-FR" sz="1200" kern="1200" dirty="0" smtClean="0">
                <a:solidFill>
                  <a:schemeClr val="tx1"/>
                </a:solidFill>
                <a:effectLst/>
                <a:latin typeface="+mn-lt"/>
                <a:ea typeface="+mn-ea"/>
                <a:cs typeface="+mn-cs"/>
              </a:rPr>
              <a:t> : envoie d’un courrier électronique</a:t>
            </a:r>
          </a:p>
          <a:p>
            <a:r>
              <a:rPr lang="fr-FR" sz="1200" kern="1200" dirty="0" smtClean="0">
                <a:solidFill>
                  <a:schemeClr val="tx1"/>
                </a:solidFill>
                <a:effectLst/>
                <a:latin typeface="+mn-lt"/>
                <a:ea typeface="+mn-ea"/>
                <a:cs typeface="+mn-cs"/>
              </a:rPr>
              <a:t>3306 : serveur de base de données MySQL</a:t>
            </a:r>
          </a:p>
          <a:p>
            <a:r>
              <a:rPr lang="fr-FR" sz="1200" kern="1200" dirty="0" smtClean="0">
                <a:solidFill>
                  <a:schemeClr val="tx1"/>
                </a:solidFill>
                <a:effectLst/>
                <a:latin typeface="+mn-lt"/>
                <a:ea typeface="+mn-ea"/>
                <a:cs typeface="+mn-cs"/>
              </a:rPr>
              <a:t>3389 : pour la prise de contrôle à distance RDP</a:t>
            </a:r>
          </a:p>
          <a:p>
            <a:endParaRPr lang="fr-FR" dirty="0" smtClean="0"/>
          </a:p>
          <a:p>
            <a:r>
              <a:rPr lang="fr-FR" dirty="0" smtClean="0">
                <a:effectLst/>
              </a:rPr>
              <a:t>53 : </a:t>
            </a:r>
            <a:r>
              <a:rPr lang="fr-FR" sz="1200" u="sng" kern="1200" dirty="0" smtClean="0">
                <a:solidFill>
                  <a:schemeClr val="tx1"/>
                </a:solidFill>
                <a:effectLst/>
                <a:latin typeface="+mn-lt"/>
                <a:ea typeface="+mn-ea"/>
                <a:cs typeface="+mn-cs"/>
                <a:hlinkClick r:id="rId3"/>
              </a:rPr>
              <a:t>Domain Name System</a:t>
            </a:r>
            <a:endParaRPr lang="fr-FR" sz="1200" u="sng" kern="1200" dirty="0" smtClean="0">
              <a:solidFill>
                <a:schemeClr val="tx1"/>
              </a:solidFill>
              <a:effectLst/>
              <a:latin typeface="+mn-lt"/>
              <a:ea typeface="+mn-ea"/>
              <a:cs typeface="+mn-cs"/>
            </a:endParaRPr>
          </a:p>
          <a:p>
            <a:r>
              <a:rPr lang="fr-FR" dirty="0" smtClean="0">
                <a:effectLst/>
              </a:rPr>
              <a:t>63 : Whois</a:t>
            </a:r>
          </a:p>
          <a:p>
            <a:r>
              <a:rPr lang="fr-FR" dirty="0" smtClean="0">
                <a:effectLst/>
              </a:rPr>
              <a:t>110 : </a:t>
            </a:r>
            <a:r>
              <a:rPr lang="fr-FR" sz="1200" u="sng" kern="1200" dirty="0" smtClean="0">
                <a:solidFill>
                  <a:schemeClr val="tx1"/>
                </a:solidFill>
                <a:effectLst/>
                <a:latin typeface="+mn-lt"/>
                <a:ea typeface="+mn-ea"/>
                <a:cs typeface="+mn-cs"/>
                <a:hlinkClick r:id="rId4"/>
              </a:rPr>
              <a:t>POP3</a:t>
            </a:r>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36</a:t>
            </a:fld>
            <a:endParaRPr lang="fr-FR"/>
          </a:p>
        </p:txBody>
      </p:sp>
    </p:spTree>
    <p:extLst>
      <p:ext uri="{BB962C8B-B14F-4D97-AF65-F5344CB8AC3E}">
        <p14:creationId xmlns:p14="http://schemas.microsoft.com/office/powerpoint/2010/main" val="344127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kern="1200" dirty="0" smtClean="0">
                <a:solidFill>
                  <a:schemeClr val="tx1"/>
                </a:solidFill>
                <a:effectLst/>
                <a:latin typeface="+mn-lt"/>
                <a:ea typeface="+mn-ea"/>
                <a:cs typeface="+mn-cs"/>
              </a:rPr>
              <a:t>GET :</a:t>
            </a:r>
            <a:r>
              <a:rPr lang="fr-FR" sz="1200" kern="1200" dirty="0" smtClean="0">
                <a:solidFill>
                  <a:schemeClr val="tx1"/>
                </a:solidFill>
                <a:effectLst/>
                <a:latin typeface="+mn-lt"/>
                <a:ea typeface="+mn-ea"/>
                <a:cs typeface="+mn-cs"/>
              </a:rPr>
              <a:t> récupération de ressource.</a:t>
            </a:r>
          </a:p>
          <a:p>
            <a:r>
              <a:rPr lang="fr-FR" sz="1200" b="1" kern="1200" dirty="0" smtClean="0">
                <a:solidFill>
                  <a:schemeClr val="tx1"/>
                </a:solidFill>
                <a:effectLst/>
                <a:latin typeface="+mn-lt"/>
                <a:ea typeface="+mn-ea"/>
                <a:cs typeface="+mn-cs"/>
              </a:rPr>
              <a:t>HEAD :</a:t>
            </a:r>
            <a:r>
              <a:rPr lang="fr-FR" sz="1200" kern="1200" dirty="0" smtClean="0">
                <a:solidFill>
                  <a:schemeClr val="tx1"/>
                </a:solidFill>
                <a:effectLst/>
                <a:latin typeface="+mn-lt"/>
                <a:ea typeface="+mn-ea"/>
                <a:cs typeface="+mn-cs"/>
              </a:rPr>
              <a:t> récupération de l’entête de ressource. </a:t>
            </a:r>
          </a:p>
          <a:p>
            <a:r>
              <a:rPr lang="fr-FR" sz="1200" kern="1200" dirty="0" smtClean="0">
                <a:solidFill>
                  <a:schemeClr val="tx1"/>
                </a:solidFill>
                <a:effectLst/>
                <a:latin typeface="+mn-lt"/>
                <a:ea typeface="+mn-ea"/>
                <a:cs typeface="+mn-cs"/>
              </a:rPr>
              <a:t>La réponse est identique à celle du GET mais sans le contenu de la ressource. </a:t>
            </a:r>
          </a:p>
          <a:p>
            <a:r>
              <a:rPr lang="fr-FR" sz="1200" kern="1200" dirty="0" smtClean="0">
                <a:solidFill>
                  <a:schemeClr val="tx1"/>
                </a:solidFill>
                <a:effectLst/>
                <a:latin typeface="+mn-lt"/>
                <a:ea typeface="+mn-ea"/>
                <a:cs typeface="+mn-cs"/>
              </a:rPr>
              <a:t>	Utilisé pour tester la validité d'un lien ou la mise-à-jour d'une ressource</a:t>
            </a:r>
          </a:p>
          <a:p>
            <a:r>
              <a:rPr lang="fr-FR" sz="1200" b="1" kern="1200" dirty="0" smtClean="0">
                <a:solidFill>
                  <a:schemeClr val="tx1"/>
                </a:solidFill>
                <a:effectLst/>
                <a:latin typeface="+mn-lt"/>
                <a:ea typeface="+mn-ea"/>
                <a:cs typeface="+mn-cs"/>
              </a:rPr>
              <a:t>POST : </a:t>
            </a:r>
            <a:r>
              <a:rPr lang="fr-FR" sz="1200" kern="1200" dirty="0" smtClean="0">
                <a:solidFill>
                  <a:schemeClr val="tx1"/>
                </a:solidFill>
                <a:effectLst/>
                <a:latin typeface="+mn-lt"/>
                <a:ea typeface="+mn-ea"/>
                <a:cs typeface="+mn-cs"/>
              </a:rPr>
              <a:t>envoi de données au serveur</a:t>
            </a:r>
          </a:p>
          <a:p>
            <a:r>
              <a:rPr lang="fr-FR" sz="1200" b="1" kern="1200" dirty="0" smtClean="0">
                <a:solidFill>
                  <a:schemeClr val="tx1"/>
                </a:solidFill>
                <a:effectLst/>
                <a:latin typeface="+mn-lt"/>
                <a:ea typeface="+mn-ea"/>
                <a:cs typeface="+mn-cs"/>
              </a:rPr>
              <a:t>PUT :</a:t>
            </a:r>
            <a:r>
              <a:rPr lang="fr-FR" sz="1200" kern="1200" dirty="0" smtClean="0">
                <a:solidFill>
                  <a:schemeClr val="tx1"/>
                </a:solidFill>
                <a:effectLst/>
                <a:latin typeface="+mn-lt"/>
                <a:ea typeface="+mn-ea"/>
                <a:cs typeface="+mn-cs"/>
              </a:rPr>
              <a:t> demande de création/mise-à-jour de ressource de la part de l'agent utilisateur au serveur</a:t>
            </a:r>
          </a:p>
          <a:p>
            <a:r>
              <a:rPr lang="fr-FR" sz="1200" b="1" kern="1200" dirty="0" smtClean="0">
                <a:solidFill>
                  <a:schemeClr val="tx1"/>
                </a:solidFill>
                <a:effectLst/>
                <a:latin typeface="+mn-lt"/>
                <a:ea typeface="+mn-ea"/>
                <a:cs typeface="+mn-cs"/>
              </a:rPr>
              <a:t>OPTIONS :</a:t>
            </a:r>
            <a:r>
              <a:rPr lang="fr-FR" sz="1200" kern="1200" dirty="0" smtClean="0">
                <a:solidFill>
                  <a:schemeClr val="tx1"/>
                </a:solidFill>
                <a:effectLst/>
                <a:latin typeface="+mn-lt"/>
                <a:ea typeface="+mn-ea"/>
                <a:cs typeface="+mn-cs"/>
              </a:rPr>
              <a:t> La méthode OPTIONS représente une demande d'informations sur les options de communication disponibles sur la chaîne de requête / réponse identifié par le </a:t>
            </a:r>
            <a:r>
              <a:rPr lang="fr-FR" sz="1200" kern="1200" dirty="0" err="1" smtClean="0">
                <a:solidFill>
                  <a:schemeClr val="tx1"/>
                </a:solidFill>
                <a:effectLst/>
                <a:latin typeface="+mn-lt"/>
                <a:ea typeface="+mn-ea"/>
                <a:cs typeface="+mn-cs"/>
              </a:rPr>
              <a:t>Request</a:t>
            </a:r>
            <a:r>
              <a:rPr lang="fr-FR" sz="1200" kern="1200" dirty="0" smtClean="0">
                <a:solidFill>
                  <a:schemeClr val="tx1"/>
                </a:solidFill>
                <a:effectLst/>
                <a:latin typeface="+mn-lt"/>
                <a:ea typeface="+mn-ea"/>
                <a:cs typeface="+mn-cs"/>
              </a:rPr>
              <a:t>-URI. </a:t>
            </a:r>
          </a:p>
          <a:p>
            <a:r>
              <a:rPr lang="fr-FR" sz="1200" kern="1200" dirty="0" smtClean="0">
                <a:solidFill>
                  <a:schemeClr val="tx1"/>
                </a:solidFill>
                <a:effectLst/>
                <a:latin typeface="+mn-lt"/>
                <a:ea typeface="+mn-ea"/>
                <a:cs typeface="+mn-cs"/>
              </a:rPr>
              <a:t>Cette méthode permet au client de déterminer les options et / ou des exigences associées à une ressource, ou les capacités d'un serveur, sans que cela implique une action de ressource ou de lancer une récupération des ressources.</a:t>
            </a:r>
          </a:p>
          <a:p>
            <a:r>
              <a:rPr lang="fr-FR" sz="1200" kern="1200" dirty="0" smtClean="0">
                <a:solidFill>
                  <a:schemeClr val="tx1"/>
                </a:solidFill>
                <a:effectLst/>
                <a:latin typeface="+mn-lt"/>
                <a:ea typeface="+mn-ea"/>
                <a:cs typeface="+mn-cs"/>
              </a:rPr>
              <a:t>Les réponses à cette méthode ne sont pas mises en cache.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Pour gérer la dangerosité de certaines méthodes (PUT et DELETE), il est possible de paramétrer le serveur HTTP pour interdire l’utilisation de ces sur certaines ressources.</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37</a:t>
            </a:fld>
            <a:endParaRPr lang="fr-FR"/>
          </a:p>
        </p:txBody>
      </p:sp>
    </p:spTree>
    <p:extLst>
      <p:ext uri="{BB962C8B-B14F-4D97-AF65-F5344CB8AC3E}">
        <p14:creationId xmlns:p14="http://schemas.microsoft.com/office/powerpoint/2010/main" val="1540283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kern="1200" dirty="0" err="1" smtClean="0">
                <a:solidFill>
                  <a:schemeClr val="tx1"/>
                </a:solidFill>
                <a:effectLst/>
                <a:latin typeface="+mn-lt"/>
                <a:ea typeface="+mn-ea"/>
                <a:cs typeface="+mn-cs"/>
              </a:rPr>
              <a:t>Accept</a:t>
            </a:r>
            <a:r>
              <a:rPr lang="fr-FR" sz="1200" kern="1200" dirty="0" smtClean="0">
                <a:solidFill>
                  <a:schemeClr val="tx1"/>
                </a:solidFill>
                <a:effectLst/>
                <a:latin typeface="+mn-lt"/>
                <a:ea typeface="+mn-ea"/>
                <a:cs typeface="+mn-cs"/>
              </a:rPr>
              <a:t> peut être utilisé pour spécifier certains types de médias qui sont acceptables pour la réponse</a:t>
            </a:r>
          </a:p>
          <a:p>
            <a:r>
              <a:rPr lang="fr-FR" sz="1200" b="1" u="sng" kern="1200" dirty="0" err="1" smtClean="0">
                <a:solidFill>
                  <a:schemeClr val="tx1"/>
                </a:solidFill>
                <a:effectLst/>
                <a:latin typeface="+mn-lt"/>
                <a:ea typeface="+mn-ea"/>
                <a:cs typeface="+mn-cs"/>
              </a:rPr>
              <a:t>Accept-Charset</a:t>
            </a:r>
            <a:r>
              <a:rPr lang="fr-FR" sz="1200" kern="1200" dirty="0" smtClean="0">
                <a:solidFill>
                  <a:schemeClr val="tx1"/>
                </a:solidFill>
                <a:effectLst/>
                <a:latin typeface="+mn-lt"/>
                <a:ea typeface="+mn-ea"/>
                <a:cs typeface="+mn-cs"/>
              </a:rPr>
              <a:t> peut être utilisé pour indiquer que les jeux de caractères sont acceptables pour la réponse.</a:t>
            </a:r>
          </a:p>
          <a:p>
            <a:r>
              <a:rPr lang="fr-FR" sz="1200" b="1" u="sng" kern="1200" dirty="0" err="1" smtClean="0">
                <a:solidFill>
                  <a:schemeClr val="tx1"/>
                </a:solidFill>
                <a:effectLst/>
                <a:latin typeface="+mn-lt"/>
                <a:ea typeface="+mn-ea"/>
                <a:cs typeface="+mn-cs"/>
              </a:rPr>
              <a:t>Accept-Encoding</a:t>
            </a:r>
            <a:r>
              <a:rPr lang="fr-FR" sz="1200" kern="1200" dirty="0" smtClean="0">
                <a:solidFill>
                  <a:schemeClr val="tx1"/>
                </a:solidFill>
                <a:effectLst/>
                <a:latin typeface="+mn-lt"/>
                <a:ea typeface="+mn-ea"/>
                <a:cs typeface="+mn-cs"/>
              </a:rPr>
              <a:t> est similaire à </a:t>
            </a:r>
            <a:r>
              <a:rPr lang="fr-FR" sz="1200" kern="1200" dirty="0" err="1" smtClean="0">
                <a:solidFill>
                  <a:schemeClr val="tx1"/>
                </a:solidFill>
                <a:effectLst/>
                <a:latin typeface="+mn-lt"/>
                <a:ea typeface="+mn-ea"/>
                <a:cs typeface="+mn-cs"/>
              </a:rPr>
              <a:t>Accept</a:t>
            </a:r>
            <a:r>
              <a:rPr lang="fr-FR" sz="1200" kern="1200" dirty="0" smtClean="0">
                <a:solidFill>
                  <a:schemeClr val="tx1"/>
                </a:solidFill>
                <a:effectLst/>
                <a:latin typeface="+mn-lt"/>
                <a:ea typeface="+mn-ea"/>
                <a:cs typeface="+mn-cs"/>
              </a:rPr>
              <a:t>, mais restreint les codages de contenu qui sont acceptables dans la réponse</a:t>
            </a:r>
          </a:p>
          <a:p>
            <a:r>
              <a:rPr lang="fr-FR" sz="1200" b="1" u="sng" kern="1200" dirty="0" err="1" smtClean="0">
                <a:solidFill>
                  <a:schemeClr val="tx1"/>
                </a:solidFill>
                <a:effectLst>
                  <a:outerShdw blurRad="38100" dist="38100" dir="2700000" algn="tl">
                    <a:srgbClr val="000000">
                      <a:alpha val="43137"/>
                    </a:srgbClr>
                  </a:outerShdw>
                </a:effectLst>
                <a:latin typeface="+mn-lt"/>
                <a:ea typeface="+mn-ea"/>
                <a:cs typeface="+mn-cs"/>
              </a:rPr>
              <a:t>Accept-Language</a:t>
            </a:r>
            <a:r>
              <a:rPr lang="fr-FR" sz="1200" b="1" u="sng" kern="1200" baseline="0" dirty="0" smtClean="0">
                <a:solidFill>
                  <a:schemeClr val="tx1"/>
                </a:solidFill>
                <a:effectLst>
                  <a:outerShdw blurRad="38100" dist="38100" dir="2700000" algn="tl">
                    <a:srgbClr val="000000">
                      <a:alpha val="43137"/>
                    </a:srgbClr>
                  </a:outerShdw>
                </a:effectLst>
                <a:latin typeface="+mn-lt"/>
                <a:ea typeface="+mn-ea"/>
                <a:cs typeface="+mn-cs"/>
              </a:rPr>
              <a:t> </a:t>
            </a:r>
            <a:r>
              <a:rPr lang="fr-FR" sz="1200" kern="1200" dirty="0" smtClean="0">
                <a:solidFill>
                  <a:schemeClr val="tx1"/>
                </a:solidFill>
                <a:effectLst/>
                <a:latin typeface="+mn-lt"/>
                <a:ea typeface="+mn-ea"/>
                <a:cs typeface="+mn-cs"/>
              </a:rPr>
              <a:t>est similaire à </a:t>
            </a:r>
            <a:r>
              <a:rPr lang="fr-FR" sz="1200" kern="1200" dirty="0" err="1" smtClean="0">
                <a:solidFill>
                  <a:schemeClr val="tx1"/>
                </a:solidFill>
                <a:effectLst/>
                <a:latin typeface="+mn-lt"/>
                <a:ea typeface="+mn-ea"/>
                <a:cs typeface="+mn-cs"/>
              </a:rPr>
              <a:t>Accept</a:t>
            </a:r>
            <a:r>
              <a:rPr lang="fr-FR" sz="1200" kern="1200" dirty="0" smtClean="0">
                <a:solidFill>
                  <a:schemeClr val="tx1"/>
                </a:solidFill>
                <a:effectLst/>
                <a:latin typeface="+mn-lt"/>
                <a:ea typeface="+mn-ea"/>
                <a:cs typeface="+mn-cs"/>
              </a:rPr>
              <a:t>, mais limite l'ensemble des langues naturelles qui sont préférés comme une réponse à la demande.</a:t>
            </a:r>
          </a:p>
          <a:p>
            <a:r>
              <a:rPr lang="fr-FR" sz="1200" b="1" u="sng" kern="1200" dirty="0" smtClean="0">
                <a:solidFill>
                  <a:schemeClr val="tx1"/>
                </a:solidFill>
                <a:effectLst/>
                <a:latin typeface="+mn-lt"/>
                <a:ea typeface="+mn-ea"/>
                <a:cs typeface="+mn-cs"/>
              </a:rPr>
              <a:t>Host :</a:t>
            </a:r>
            <a:r>
              <a:rPr lang="fr-FR" sz="1200" b="0" kern="1200" dirty="0" smtClean="0">
                <a:solidFill>
                  <a:schemeClr val="tx1"/>
                </a:solidFill>
                <a:effectLst/>
                <a:latin typeface="+mn-lt"/>
                <a:ea typeface="+mn-ea"/>
                <a:cs typeface="+mn-cs"/>
              </a:rPr>
              <a:t> spécifie l'hôte de la ressource </a:t>
            </a:r>
            <a:endParaRPr lang="fr-FR" sz="1200" b="1" kern="1200" dirty="0" smtClean="0">
              <a:solidFill>
                <a:schemeClr val="tx1"/>
              </a:solidFill>
              <a:effectLst/>
              <a:latin typeface="+mn-lt"/>
              <a:ea typeface="+mn-ea"/>
              <a:cs typeface="+mn-cs"/>
            </a:endParaRPr>
          </a:p>
          <a:p>
            <a:r>
              <a:rPr lang="fr-FR" sz="1200" b="1" u="sng" kern="1200" dirty="0" err="1" smtClean="0">
                <a:solidFill>
                  <a:schemeClr val="tx1"/>
                </a:solidFill>
                <a:effectLst/>
                <a:latin typeface="+mn-lt"/>
                <a:ea typeface="+mn-ea"/>
                <a:cs typeface="+mn-cs"/>
              </a:rPr>
              <a:t>Referer</a:t>
            </a:r>
            <a:r>
              <a:rPr lang="fr-FR" sz="1200" b="1" u="sng" kern="1200" dirty="0" smtClean="0">
                <a:solidFill>
                  <a:schemeClr val="tx1"/>
                </a:solidFill>
                <a:effectLst/>
                <a:latin typeface="+mn-lt"/>
                <a:ea typeface="+mn-ea"/>
                <a:cs typeface="+mn-cs"/>
              </a:rPr>
              <a:t> :</a:t>
            </a:r>
            <a:r>
              <a:rPr lang="fr-FR" sz="1200" b="0" kern="1200" dirty="0" smtClean="0">
                <a:solidFill>
                  <a:schemeClr val="tx1"/>
                </a:solidFill>
                <a:effectLst/>
                <a:latin typeface="+mn-lt"/>
                <a:ea typeface="+mn-ea"/>
                <a:cs typeface="+mn-cs"/>
              </a:rPr>
              <a:t> la page appelante</a:t>
            </a:r>
            <a:endParaRPr lang="fr-FR" sz="1200" b="1"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User-Agent :</a:t>
            </a:r>
            <a:r>
              <a:rPr lang="fr-FR" sz="1200" b="1" u="none" kern="1200" dirty="0" smtClean="0">
                <a:solidFill>
                  <a:schemeClr val="tx1"/>
                </a:solidFill>
                <a:effectLst/>
                <a:latin typeface="+mn-lt"/>
                <a:ea typeface="+mn-ea"/>
                <a:cs typeface="+mn-cs"/>
              </a:rPr>
              <a:t> </a:t>
            </a:r>
            <a:r>
              <a:rPr lang="fr-FR" sz="1200" b="0" kern="1200" dirty="0" smtClean="0">
                <a:solidFill>
                  <a:schemeClr val="tx1"/>
                </a:solidFill>
                <a:effectLst/>
                <a:latin typeface="+mn-lt"/>
                <a:ea typeface="+mn-ea"/>
                <a:cs typeface="+mn-cs"/>
              </a:rPr>
              <a:t>navigateur</a:t>
            </a:r>
            <a:endParaRPr lang="fr-FR" sz="1200" b="1" kern="1200" dirty="0" smtClean="0">
              <a:solidFill>
                <a:schemeClr val="tx1"/>
              </a:solidFill>
              <a:effectLst/>
              <a:latin typeface="+mn-lt"/>
              <a:ea typeface="+mn-ea"/>
              <a:cs typeface="+mn-cs"/>
            </a:endParaRP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38</a:t>
            </a:fld>
            <a:endParaRPr lang="fr-FR"/>
          </a:p>
        </p:txBody>
      </p:sp>
    </p:spTree>
    <p:extLst>
      <p:ext uri="{BB962C8B-B14F-4D97-AF65-F5344CB8AC3E}">
        <p14:creationId xmlns:p14="http://schemas.microsoft.com/office/powerpoint/2010/main" val="2241551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Les plus utilisés en développement web..</a:t>
            </a:r>
          </a:p>
          <a:p>
            <a:r>
              <a:rPr lang="fr-FR" sz="1200" b="1" kern="1200" dirty="0" smtClean="0">
                <a:solidFill>
                  <a:schemeClr val="tx1"/>
                </a:solidFill>
                <a:effectLst/>
                <a:latin typeface="+mn-lt"/>
                <a:ea typeface="+mn-ea"/>
                <a:cs typeface="+mn-cs"/>
              </a:rPr>
              <a:t>Code 200</a:t>
            </a:r>
            <a:r>
              <a:rPr lang="fr-FR" sz="1200" kern="1200" dirty="0" smtClean="0">
                <a:solidFill>
                  <a:schemeClr val="tx1"/>
                </a:solidFill>
                <a:effectLst/>
                <a:latin typeface="+mn-lt"/>
                <a:ea typeface="+mn-ea"/>
                <a:cs typeface="+mn-cs"/>
              </a:rPr>
              <a:t>, que s’est-il passé ? Le développeur a bien travaillé ?</a:t>
            </a:r>
          </a:p>
          <a:p>
            <a:r>
              <a:rPr lang="fr-FR" sz="1200" kern="1200" dirty="0" smtClean="0">
                <a:solidFill>
                  <a:schemeClr val="tx1"/>
                </a:solidFill>
                <a:effectLst/>
                <a:latin typeface="+mn-lt"/>
                <a:ea typeface="+mn-ea"/>
                <a:cs typeface="+mn-cs"/>
              </a:rPr>
              <a:t>Surement mais pas forcément, il peut y avoir un </a:t>
            </a:r>
            <a:r>
              <a:rPr lang="fr-FR" sz="1200" kern="1200" dirty="0" err="1" smtClean="0">
                <a:solidFill>
                  <a:schemeClr val="tx1"/>
                </a:solidFill>
                <a:effectLst/>
                <a:latin typeface="+mn-lt"/>
                <a:ea typeface="+mn-ea"/>
                <a:cs typeface="+mn-cs"/>
              </a:rPr>
              <a:t>try</a:t>
            </a:r>
            <a:r>
              <a:rPr lang="fr-FR" sz="1200" kern="1200" dirty="0" smtClean="0">
                <a:solidFill>
                  <a:schemeClr val="tx1"/>
                </a:solidFill>
                <a:effectLst/>
                <a:latin typeface="+mn-lt"/>
                <a:ea typeface="+mn-ea"/>
                <a:cs typeface="+mn-cs"/>
              </a:rPr>
              <a:t> catch vide.. la page ne plante pas, mais la fonctionnalité n’est pas présente sur le site web… </a:t>
            </a:r>
          </a:p>
          <a:p>
            <a:r>
              <a:rPr lang="fr-FR" sz="1200" b="1" kern="1200" dirty="0" smtClean="0">
                <a:solidFill>
                  <a:schemeClr val="tx1"/>
                </a:solidFill>
                <a:effectLst/>
                <a:latin typeface="+mn-lt"/>
                <a:ea typeface="+mn-ea"/>
                <a:cs typeface="+mn-cs"/>
              </a:rPr>
              <a:t>Code 301 et 302 </a:t>
            </a:r>
            <a:r>
              <a:rPr lang="fr-FR" sz="1200" kern="1200" dirty="0" smtClean="0">
                <a:solidFill>
                  <a:schemeClr val="tx1"/>
                </a:solidFill>
                <a:effectLst/>
                <a:latin typeface="+mn-lt"/>
                <a:ea typeface="+mn-ea"/>
                <a:cs typeface="+mn-cs"/>
              </a:rPr>
              <a:t>on s’en sert pourquoi sur le web ?</a:t>
            </a:r>
          </a:p>
          <a:p>
            <a:r>
              <a:rPr lang="fr-FR" sz="1200" kern="1200" dirty="0" smtClean="0">
                <a:solidFill>
                  <a:schemeClr val="tx1"/>
                </a:solidFill>
                <a:effectLst/>
                <a:latin typeface="+mn-lt"/>
                <a:ea typeface="+mn-ea"/>
                <a:cs typeface="+mn-cs"/>
              </a:rPr>
              <a:t>Admettons que l’on change les prix sur un catalogue </a:t>
            </a:r>
            <a:r>
              <a:rPr lang="fr-FR" sz="1200" kern="1200" dirty="0" err="1" smtClean="0">
                <a:solidFill>
                  <a:schemeClr val="tx1"/>
                </a:solidFill>
                <a:effectLst/>
                <a:latin typeface="+mn-lt"/>
                <a:ea typeface="+mn-ea"/>
                <a:cs typeface="+mn-cs"/>
              </a:rPr>
              <a:t>pdf</a:t>
            </a:r>
            <a:r>
              <a:rPr lang="fr-FR" sz="1200" kern="1200" dirty="0" smtClean="0">
                <a:solidFill>
                  <a:schemeClr val="tx1"/>
                </a:solidFill>
                <a:effectLst/>
                <a:latin typeface="+mn-lt"/>
                <a:ea typeface="+mn-ea"/>
                <a:cs typeface="+mn-cs"/>
              </a:rPr>
              <a:t>, et que l’on change l’url.. </a:t>
            </a:r>
          </a:p>
          <a:p>
            <a:r>
              <a:rPr lang="fr-FR" sz="1200" kern="1200" dirty="0" smtClean="0">
                <a:solidFill>
                  <a:schemeClr val="tx1"/>
                </a:solidFill>
                <a:effectLst/>
                <a:latin typeface="+mn-lt"/>
                <a:ea typeface="+mn-ea"/>
                <a:cs typeface="+mn-cs"/>
              </a:rPr>
              <a:t>On perd le référencement fait sur ce document, les raccourcis que les gens on fait dans leur favoris, etc…</a:t>
            </a:r>
          </a:p>
          <a:p>
            <a:pPr lvl="0"/>
            <a:r>
              <a:rPr lang="fr-FR" sz="1200" kern="1200" dirty="0" smtClean="0">
                <a:solidFill>
                  <a:schemeClr val="tx1"/>
                </a:solidFill>
                <a:effectLst/>
                <a:latin typeface="+mn-lt"/>
                <a:ea typeface="+mn-ea"/>
                <a:cs typeface="+mn-cs"/>
              </a:rPr>
              <a:t>éventuellement les raccourcis applicatifs.. </a:t>
            </a:r>
          </a:p>
          <a:p>
            <a:r>
              <a:rPr lang="fr-FR" sz="1200" b="1" kern="1200" dirty="0" smtClean="0">
                <a:solidFill>
                  <a:schemeClr val="tx1"/>
                </a:solidFill>
                <a:effectLst/>
                <a:latin typeface="+mn-lt"/>
                <a:ea typeface="+mn-ea"/>
                <a:cs typeface="+mn-cs"/>
              </a:rPr>
              <a:t>Autre cas de 301 ou 302 ?</a:t>
            </a:r>
          </a:p>
          <a:p>
            <a:r>
              <a:rPr lang="fr-FR" sz="1200" kern="1200" dirty="0" smtClean="0">
                <a:solidFill>
                  <a:schemeClr val="tx1"/>
                </a:solidFill>
                <a:effectLst/>
                <a:latin typeface="+mn-lt"/>
                <a:ea typeface="+mn-ea"/>
                <a:cs typeface="+mn-cs"/>
              </a:rPr>
              <a:t>Site en maintenance = 302 vers la page de maintenance. </a:t>
            </a:r>
            <a:r>
              <a:rPr lang="fr-FR" sz="1200" b="1" kern="1200" dirty="0" smtClean="0">
                <a:solidFill>
                  <a:schemeClr val="tx1"/>
                </a:solidFill>
                <a:effectLst/>
                <a:latin typeface="+mn-lt"/>
                <a:ea typeface="+mn-ea"/>
                <a:cs typeface="+mn-cs"/>
              </a:rPr>
              <a:t>Ne surtout pas mettre de 301</a:t>
            </a:r>
            <a:r>
              <a:rPr lang="fr-FR" sz="1200" kern="120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 =&gt; perte/baisse du référencement.</a:t>
            </a:r>
          </a:p>
          <a:p>
            <a:r>
              <a:rPr lang="fr-FR" sz="1200" b="1" kern="1200" dirty="0" smtClean="0">
                <a:solidFill>
                  <a:schemeClr val="tx1"/>
                </a:solidFill>
                <a:effectLst/>
                <a:latin typeface="+mn-lt"/>
                <a:ea typeface="+mn-ea"/>
                <a:cs typeface="+mn-cs"/>
              </a:rPr>
              <a:t>403 ? </a:t>
            </a:r>
          </a:p>
          <a:p>
            <a:r>
              <a:rPr lang="fr-FR" sz="1200" kern="1200" dirty="0" smtClean="0">
                <a:solidFill>
                  <a:schemeClr val="tx1"/>
                </a:solidFill>
                <a:effectLst/>
                <a:latin typeface="+mn-lt"/>
                <a:ea typeface="+mn-ea"/>
                <a:cs typeface="+mn-cs"/>
              </a:rPr>
              <a:t>L’erreur intervient souvent lorsque le développeur</a:t>
            </a:r>
            <a:r>
              <a:rPr lang="fr-FR" sz="1200" kern="1200" baseline="0" dirty="0" smtClean="0">
                <a:solidFill>
                  <a:schemeClr val="tx1"/>
                </a:solidFill>
                <a:effectLst/>
                <a:latin typeface="+mn-lt"/>
                <a:ea typeface="+mn-ea"/>
                <a:cs typeface="+mn-cs"/>
              </a:rPr>
              <a:t> ne place pas les bons droits lors de création de répertoire dans un script.</a:t>
            </a:r>
          </a:p>
          <a:p>
            <a:r>
              <a:rPr lang="fr-FR" sz="1200" b="1" kern="1200" dirty="0" smtClean="0">
                <a:solidFill>
                  <a:schemeClr val="tx1"/>
                </a:solidFill>
                <a:effectLst/>
                <a:latin typeface="+mn-lt"/>
                <a:ea typeface="+mn-ea"/>
                <a:cs typeface="+mn-cs"/>
              </a:rPr>
              <a:t>404 ?</a:t>
            </a:r>
          </a:p>
          <a:p>
            <a:r>
              <a:rPr lang="fr-FR" sz="1200" kern="1200" dirty="0" smtClean="0">
                <a:solidFill>
                  <a:schemeClr val="tx1"/>
                </a:solidFill>
                <a:effectLst/>
                <a:latin typeface="+mn-lt"/>
                <a:ea typeface="+mn-ea"/>
                <a:cs typeface="+mn-cs"/>
              </a:rPr>
              <a:t>Soit le fichier n’existe pas, soit le chemin n’est pas bon…</a:t>
            </a:r>
          </a:p>
          <a:p>
            <a:r>
              <a:rPr lang="fr-FR" sz="1200" b="1" kern="1200" dirty="0" smtClean="0">
                <a:solidFill>
                  <a:schemeClr val="tx1"/>
                </a:solidFill>
                <a:effectLst/>
                <a:latin typeface="+mn-lt"/>
                <a:ea typeface="+mn-ea"/>
                <a:cs typeface="+mn-cs"/>
              </a:rPr>
              <a:t>500 ?</a:t>
            </a:r>
          </a:p>
          <a:p>
            <a:r>
              <a:rPr lang="fr-FR" sz="1200" kern="1200" dirty="0" smtClean="0">
                <a:solidFill>
                  <a:schemeClr val="tx1"/>
                </a:solidFill>
                <a:effectLst/>
                <a:latin typeface="+mn-lt"/>
                <a:ea typeface="+mn-ea"/>
                <a:cs typeface="+mn-cs"/>
              </a:rPr>
              <a:t>Il y a de grande chance pour ce soit vous qui ayez fait une boulette ;)</a:t>
            </a:r>
          </a:p>
          <a:p>
            <a:r>
              <a:rPr lang="fr-FR" sz="1200" b="1" kern="1200" dirty="0" smtClean="0">
                <a:solidFill>
                  <a:schemeClr val="tx1"/>
                </a:solidFill>
                <a:effectLst/>
                <a:latin typeface="+mn-lt"/>
                <a:ea typeface="+mn-ea"/>
                <a:cs typeface="+mn-cs"/>
              </a:rPr>
              <a:t>503 ? </a:t>
            </a:r>
          </a:p>
          <a:p>
            <a:r>
              <a:rPr lang="fr-FR" sz="1200" kern="1200" dirty="0" smtClean="0">
                <a:solidFill>
                  <a:schemeClr val="tx1"/>
                </a:solidFill>
                <a:effectLst/>
                <a:latin typeface="+mn-lt"/>
                <a:ea typeface="+mn-ea"/>
                <a:cs typeface="+mn-cs"/>
              </a:rPr>
              <a:t>Si vous avez le client au téléphone, vous pouvez lui dire que c’est une bonne chose, c’est surement que la fréquentation est bonne, le serveur est en surcharge </a:t>
            </a:r>
            <a:r>
              <a:rPr lang="fr-FR" sz="1200" kern="1200" dirty="0" smtClean="0">
                <a:solidFill>
                  <a:schemeClr val="tx1"/>
                </a:solidFill>
                <a:effectLst/>
                <a:latin typeface="+mn-lt"/>
                <a:ea typeface="+mn-ea"/>
                <a:cs typeface="+mn-cs"/>
                <a:sym typeface="Wingdings"/>
              </a:rPr>
              <a:t></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Ex : </a:t>
            </a:r>
          </a:p>
          <a:p>
            <a:pPr lvl="0"/>
            <a:r>
              <a:rPr lang="fr-FR" sz="1200" kern="1200" dirty="0" smtClean="0">
                <a:solidFill>
                  <a:schemeClr val="tx1"/>
                </a:solidFill>
                <a:effectLst/>
                <a:latin typeface="+mn-lt"/>
                <a:ea typeface="+mn-ea"/>
                <a:cs typeface="+mn-cs"/>
              </a:rPr>
              <a:t>Jour des soldes pour les boutiques e-commerce.. </a:t>
            </a:r>
          </a:p>
          <a:p>
            <a:pPr lvl="0"/>
            <a:r>
              <a:rPr lang="fr-FR" sz="1200" kern="1200" dirty="0" smtClean="0">
                <a:solidFill>
                  <a:schemeClr val="tx1"/>
                </a:solidFill>
                <a:effectLst/>
                <a:latin typeface="+mn-lt"/>
                <a:ea typeface="+mn-ea"/>
                <a:cs typeface="+mn-cs"/>
              </a:rPr>
              <a:t>Intempérie pour un site de transport public par exemple.. </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39</a:t>
            </a:fld>
            <a:endParaRPr lang="fr-FR"/>
          </a:p>
        </p:txBody>
      </p:sp>
    </p:spTree>
    <p:extLst>
      <p:ext uri="{BB962C8B-B14F-4D97-AF65-F5344CB8AC3E}">
        <p14:creationId xmlns:p14="http://schemas.microsoft.com/office/powerpoint/2010/main" val="4166898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Quelques exemples de vérification de champs :</a:t>
            </a:r>
          </a:p>
          <a:p>
            <a:pPr lvl="0"/>
            <a:r>
              <a:rPr lang="fr-FR" sz="1200" kern="1200" dirty="0" smtClean="0">
                <a:solidFill>
                  <a:schemeClr val="tx1"/>
                </a:solidFill>
                <a:effectLst/>
                <a:latin typeface="+mn-lt"/>
                <a:ea typeface="+mn-ea"/>
                <a:cs typeface="+mn-cs"/>
              </a:rPr>
              <a:t>Suppression des espaces en début de saisie du login ou d’un mot de passe</a:t>
            </a:r>
          </a:p>
          <a:p>
            <a:pPr lvl="0"/>
            <a:r>
              <a:rPr lang="fr-FR" sz="1200" kern="1200" dirty="0" smtClean="0">
                <a:solidFill>
                  <a:schemeClr val="tx1"/>
                </a:solidFill>
                <a:effectLst/>
                <a:latin typeface="+mn-lt"/>
                <a:ea typeface="+mn-ea"/>
                <a:cs typeface="+mn-cs"/>
              </a:rPr>
              <a:t>Contrôler la taille d’une chaine de caractère saisie</a:t>
            </a:r>
          </a:p>
          <a:p>
            <a:pPr lvl="0"/>
            <a:r>
              <a:rPr lang="fr-FR" sz="1200" kern="1200" dirty="0" smtClean="0">
                <a:solidFill>
                  <a:schemeClr val="tx1"/>
                </a:solidFill>
                <a:effectLst/>
                <a:latin typeface="+mn-lt"/>
                <a:ea typeface="+mn-ea"/>
                <a:cs typeface="+mn-cs"/>
              </a:rPr>
              <a:t>Contrôle qu’un numérique attendu est bien un numérique dans la variable</a:t>
            </a:r>
          </a:p>
          <a:p>
            <a:pPr lvl="0"/>
            <a:r>
              <a:rPr lang="fr-FR" sz="1200" kern="1200" dirty="0" smtClean="0">
                <a:solidFill>
                  <a:schemeClr val="tx1"/>
                </a:solidFill>
                <a:effectLst/>
                <a:latin typeface="+mn-lt"/>
                <a:ea typeface="+mn-ea"/>
                <a:cs typeface="+mn-cs"/>
              </a:rPr>
              <a:t>Contrôler que le format de la date conforme à la localisation : format FR ou EN</a:t>
            </a:r>
          </a:p>
          <a:p>
            <a:pPr lvl="0"/>
            <a:r>
              <a:rPr lang="fr-FR" sz="1200" kern="1200" dirty="0" smtClean="0">
                <a:solidFill>
                  <a:schemeClr val="tx1"/>
                </a:solidFill>
                <a:effectLst/>
                <a:latin typeface="+mn-lt"/>
                <a:ea typeface="+mn-ea"/>
                <a:cs typeface="+mn-cs"/>
              </a:rPr>
              <a:t>Contrôle de la validité de la date</a:t>
            </a:r>
          </a:p>
          <a:p>
            <a:pPr lvl="0"/>
            <a:r>
              <a:rPr lang="fr-FR" sz="1200" kern="1200" dirty="0" smtClean="0">
                <a:solidFill>
                  <a:schemeClr val="tx1"/>
                </a:solidFill>
                <a:effectLst/>
                <a:latin typeface="+mn-lt"/>
                <a:ea typeface="+mn-ea"/>
                <a:cs typeface="+mn-cs"/>
              </a:rPr>
              <a:t>Contrôle de la validité de la date sur une plage de valeurs</a:t>
            </a:r>
          </a:p>
          <a:p>
            <a:pPr lvl="0"/>
            <a:r>
              <a:rPr lang="fr-FR" sz="1200" kern="1200" dirty="0" smtClean="0">
                <a:solidFill>
                  <a:schemeClr val="tx1"/>
                </a:solidFill>
                <a:effectLst/>
                <a:latin typeface="+mn-lt"/>
                <a:ea typeface="+mn-ea"/>
                <a:cs typeface="+mn-cs"/>
              </a:rPr>
              <a:t>Contrôle des caractères autorisés</a:t>
            </a:r>
          </a:p>
          <a:p>
            <a:pPr lvl="0"/>
            <a:r>
              <a:rPr lang="fr-FR" sz="1200" kern="1200" dirty="0" smtClean="0">
                <a:solidFill>
                  <a:schemeClr val="tx1"/>
                </a:solidFill>
                <a:effectLst/>
                <a:latin typeface="+mn-lt"/>
                <a:ea typeface="+mn-ea"/>
                <a:cs typeface="+mn-cs"/>
              </a:rPr>
              <a:t>Validité d’une adresse email</a:t>
            </a:r>
          </a:p>
          <a:p>
            <a:r>
              <a:rPr lang="fr-FR" sz="1200" kern="1200" dirty="0" smtClean="0">
                <a:solidFill>
                  <a:schemeClr val="tx1"/>
                </a:solidFill>
                <a:effectLst/>
                <a:latin typeface="+mn-lt"/>
                <a:ea typeface="+mn-ea"/>
                <a:cs typeface="+mn-cs"/>
              </a:rPr>
              <a:t>On vérifie ces points côté client avec quoi ?</a:t>
            </a:r>
          </a:p>
          <a:p>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Javascript</a:t>
            </a:r>
            <a:r>
              <a:rPr lang="fr-FR" sz="1200" kern="1200" dirty="0" smtClean="0">
                <a:solidFill>
                  <a:schemeClr val="tx1"/>
                </a:solidFill>
                <a:effectLst/>
                <a:latin typeface="+mn-lt"/>
                <a:ea typeface="+mn-ea"/>
                <a:cs typeface="+mn-cs"/>
              </a:rPr>
              <a:t> en </a:t>
            </a:r>
            <a:r>
              <a:rPr lang="fr-FR" sz="1200" kern="1200" dirty="0" err="1" smtClean="0">
                <a:solidFill>
                  <a:schemeClr val="tx1"/>
                </a:solidFill>
                <a:effectLst/>
                <a:latin typeface="+mn-lt"/>
                <a:ea typeface="+mn-ea"/>
                <a:cs typeface="+mn-cs"/>
              </a:rPr>
              <a:t>JQuery</a:t>
            </a:r>
            <a:r>
              <a:rPr lang="fr-FR" sz="1200" kern="1200" dirty="0" smtClean="0">
                <a:solidFill>
                  <a:schemeClr val="tx1"/>
                </a:solidFill>
                <a:effectLst/>
                <a:latin typeface="+mn-lt"/>
                <a:ea typeface="+mn-ea"/>
                <a:cs typeface="+mn-cs"/>
              </a:rPr>
              <a:t> par ex</a:t>
            </a:r>
          </a:p>
          <a:p>
            <a:r>
              <a:rPr lang="fr-FR" sz="1200" kern="1200" dirty="0" smtClean="0">
                <a:solidFill>
                  <a:schemeClr val="tx1"/>
                </a:solidFill>
                <a:effectLst/>
                <a:latin typeface="+mn-lt"/>
                <a:ea typeface="+mn-ea"/>
                <a:cs typeface="+mn-cs"/>
              </a:rPr>
              <a:t>La vérification est à faire côté client ou serveur ?</a:t>
            </a:r>
          </a:p>
          <a:p>
            <a:r>
              <a:rPr lang="fr-FR" sz="1200" kern="1200" dirty="0" smtClean="0">
                <a:solidFill>
                  <a:schemeClr val="tx1"/>
                </a:solidFill>
                <a:effectLst/>
                <a:latin typeface="+mn-lt"/>
                <a:ea typeface="+mn-ea"/>
                <a:cs typeface="+mn-cs"/>
              </a:rPr>
              <a:t>	LES DEUX !!</a:t>
            </a:r>
          </a:p>
          <a:p>
            <a:r>
              <a:rPr lang="fr-FR" sz="1200" kern="1200" dirty="0" smtClean="0">
                <a:solidFill>
                  <a:schemeClr val="tx1"/>
                </a:solidFill>
                <a:effectLst/>
                <a:latin typeface="+mn-lt"/>
                <a:ea typeface="+mn-ea"/>
                <a:cs typeface="+mn-cs"/>
              </a:rPr>
              <a:t>Pourquoi ?</a:t>
            </a:r>
          </a:p>
          <a:p>
            <a:r>
              <a:rPr lang="fr-FR" sz="1200" kern="1200" dirty="0" smtClean="0">
                <a:solidFill>
                  <a:schemeClr val="tx1"/>
                </a:solidFill>
                <a:effectLst/>
                <a:latin typeface="+mn-lt"/>
                <a:ea typeface="+mn-ea"/>
                <a:cs typeface="+mn-cs"/>
              </a:rPr>
              <a:t>	Côté client : aide à la saisie</a:t>
            </a:r>
          </a:p>
          <a:p>
            <a:r>
              <a:rPr lang="fr-FR" sz="1200" kern="1200" dirty="0" smtClean="0">
                <a:solidFill>
                  <a:schemeClr val="tx1"/>
                </a:solidFill>
                <a:effectLst/>
                <a:latin typeface="+mn-lt"/>
                <a:ea typeface="+mn-ea"/>
                <a:cs typeface="+mn-cs"/>
              </a:rPr>
              <a:t>Côté serveur : </a:t>
            </a:r>
          </a:p>
          <a:p>
            <a:pPr lvl="0"/>
            <a:r>
              <a:rPr lang="fr-FR" sz="1200" kern="1200" dirty="0" smtClean="0">
                <a:solidFill>
                  <a:schemeClr val="tx1"/>
                </a:solidFill>
                <a:effectLst/>
                <a:latin typeface="+mn-lt"/>
                <a:ea typeface="+mn-ea"/>
                <a:cs typeface="+mn-cs"/>
              </a:rPr>
              <a:t>	Au cas où le </a:t>
            </a:r>
            <a:r>
              <a:rPr lang="fr-FR" sz="1200" kern="1200" dirty="0" err="1" smtClean="0">
                <a:solidFill>
                  <a:schemeClr val="tx1"/>
                </a:solidFill>
                <a:effectLst/>
                <a:latin typeface="+mn-lt"/>
                <a:ea typeface="+mn-ea"/>
                <a:cs typeface="+mn-cs"/>
              </a:rPr>
              <a:t>javascript</a:t>
            </a:r>
            <a:r>
              <a:rPr lang="fr-FR" sz="1200" kern="1200" dirty="0" smtClean="0">
                <a:solidFill>
                  <a:schemeClr val="tx1"/>
                </a:solidFill>
                <a:effectLst/>
                <a:latin typeface="+mn-lt"/>
                <a:ea typeface="+mn-ea"/>
                <a:cs typeface="+mn-cs"/>
              </a:rPr>
              <a:t> est planté côté client </a:t>
            </a:r>
          </a:p>
          <a:p>
            <a:pPr lvl="0"/>
            <a:r>
              <a:rPr lang="fr-FR" sz="1200" kern="1200" dirty="0" smtClean="0">
                <a:solidFill>
                  <a:schemeClr val="tx1"/>
                </a:solidFill>
                <a:effectLst/>
                <a:latin typeface="+mn-lt"/>
                <a:ea typeface="+mn-ea"/>
                <a:cs typeface="+mn-cs"/>
              </a:rPr>
              <a:t>	Quel le client n’a pas le </a:t>
            </a:r>
            <a:r>
              <a:rPr lang="fr-FR" sz="1200" kern="1200" dirty="0" err="1" smtClean="0">
                <a:solidFill>
                  <a:schemeClr val="tx1"/>
                </a:solidFill>
                <a:effectLst/>
                <a:latin typeface="+mn-lt"/>
                <a:ea typeface="+mn-ea"/>
                <a:cs typeface="+mn-cs"/>
              </a:rPr>
              <a:t>javascript</a:t>
            </a:r>
            <a:r>
              <a:rPr lang="fr-FR" sz="1200" kern="1200" dirty="0" smtClean="0">
                <a:solidFill>
                  <a:schemeClr val="tx1"/>
                </a:solidFill>
                <a:effectLst/>
                <a:latin typeface="+mn-lt"/>
                <a:ea typeface="+mn-ea"/>
                <a:cs typeface="+mn-cs"/>
              </a:rPr>
              <a:t> d’activé</a:t>
            </a:r>
          </a:p>
          <a:p>
            <a:pPr lvl="0"/>
            <a:r>
              <a:rPr lang="fr-FR" sz="1200" kern="1200" dirty="0" smtClean="0">
                <a:solidFill>
                  <a:schemeClr val="tx1"/>
                </a:solidFill>
                <a:effectLst/>
                <a:latin typeface="+mn-lt"/>
                <a:ea typeface="+mn-ea"/>
                <a:cs typeface="+mn-cs"/>
              </a:rPr>
              <a:t>L’essentiel : Pour le piratage !</a:t>
            </a:r>
          </a:p>
          <a:p>
            <a:endParaRPr lang="fr-FR" dirty="0" smtClean="0"/>
          </a:p>
          <a:p>
            <a:r>
              <a:rPr lang="fr-FR" sz="1200" b="1" kern="1200" dirty="0" smtClean="0">
                <a:solidFill>
                  <a:schemeClr val="tx1"/>
                </a:solidFill>
                <a:effectLst/>
                <a:latin typeface="+mn-lt"/>
                <a:ea typeface="+mn-ea"/>
                <a:cs typeface="+mn-cs"/>
              </a:rPr>
              <a:t>Les </a:t>
            </a:r>
            <a:r>
              <a:rPr lang="fr-FR" sz="1200" b="1" kern="1200" dirty="0" err="1" smtClean="0">
                <a:solidFill>
                  <a:schemeClr val="tx1"/>
                </a:solidFill>
                <a:effectLst/>
                <a:latin typeface="+mn-lt"/>
                <a:ea typeface="+mn-ea"/>
                <a:cs typeface="+mn-cs"/>
              </a:rPr>
              <a:t>magic</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quotes</a:t>
            </a:r>
            <a:r>
              <a:rPr lang="fr-FR" sz="1200" b="1" kern="1200" dirty="0" smtClean="0">
                <a:solidFill>
                  <a:schemeClr val="tx1"/>
                </a:solidFill>
                <a:effectLst/>
                <a:latin typeface="+mn-lt"/>
                <a:ea typeface="+mn-ea"/>
                <a:cs typeface="+mn-cs"/>
              </a:rPr>
              <a:t> </a:t>
            </a:r>
          </a:p>
          <a:p>
            <a:r>
              <a:rPr lang="fr-FR" sz="1200" b="0" i="0" kern="1200" dirty="0" smtClean="0">
                <a:solidFill>
                  <a:schemeClr val="tx1"/>
                </a:solidFill>
                <a:effectLst/>
                <a:latin typeface="+mn-lt"/>
                <a:ea typeface="+mn-ea"/>
                <a:cs typeface="+mn-cs"/>
              </a:rPr>
              <a:t>Cette fonctionnalité est devenue </a:t>
            </a:r>
            <a:r>
              <a:rPr lang="fr-FR" sz="1200" b="0" i="1" kern="1200" dirty="0" smtClean="0">
                <a:solidFill>
                  <a:schemeClr val="tx1"/>
                </a:solidFill>
                <a:effectLst/>
                <a:latin typeface="+mn-lt"/>
                <a:ea typeface="+mn-ea"/>
                <a:cs typeface="+mn-cs"/>
              </a:rPr>
              <a:t>OBSOLETE</a:t>
            </a:r>
            <a:r>
              <a:rPr lang="fr-FR" sz="1200" b="0" i="0" kern="1200" dirty="0" smtClean="0">
                <a:solidFill>
                  <a:schemeClr val="tx1"/>
                </a:solidFill>
                <a:effectLst/>
                <a:latin typeface="+mn-lt"/>
                <a:ea typeface="+mn-ea"/>
                <a:cs typeface="+mn-cs"/>
              </a:rPr>
              <a:t>  depuis PHP 5.3.0 et a été </a:t>
            </a:r>
            <a:r>
              <a:rPr lang="fr-FR" sz="1200" b="0" i="1" kern="1200" dirty="0" smtClean="0">
                <a:solidFill>
                  <a:schemeClr val="tx1"/>
                </a:solidFill>
                <a:effectLst/>
                <a:latin typeface="+mn-lt"/>
                <a:ea typeface="+mn-ea"/>
                <a:cs typeface="+mn-cs"/>
              </a:rPr>
              <a:t>SUPPRIMEE </a:t>
            </a:r>
            <a:r>
              <a:rPr lang="fr-FR" sz="1200" b="0" i="0" kern="1200" dirty="0" smtClean="0">
                <a:solidFill>
                  <a:schemeClr val="tx1"/>
                </a:solidFill>
                <a:effectLst/>
                <a:latin typeface="+mn-lt"/>
                <a:ea typeface="+mn-ea"/>
                <a:cs typeface="+mn-cs"/>
              </a:rPr>
              <a:t> depuis PHP 5.4.0.</a:t>
            </a:r>
            <a:endParaRPr lang="fr-FR" sz="1200" b="1"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Avant la version 5.4, PHP proposait une fonctionnalité appelée « </a:t>
            </a:r>
            <a:r>
              <a:rPr lang="fr-FR" sz="1200" kern="1200" dirty="0" err="1" smtClean="0">
                <a:solidFill>
                  <a:schemeClr val="tx1"/>
                </a:solidFill>
                <a:effectLst/>
                <a:latin typeface="+mn-lt"/>
                <a:ea typeface="+mn-ea"/>
                <a:cs typeface="+mn-cs"/>
              </a:rPr>
              <a:t>magic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quotes</a:t>
            </a:r>
            <a:r>
              <a:rPr lang="fr-FR" sz="1200" kern="1200" dirty="0" smtClean="0">
                <a:solidFill>
                  <a:schemeClr val="tx1"/>
                </a:solidFill>
                <a:effectLst/>
                <a:latin typeface="+mn-lt"/>
                <a:ea typeface="+mn-ea"/>
                <a:cs typeface="+mn-cs"/>
              </a:rPr>
              <a:t> » dont l’objectif principal était de résoudre un problème potentiel lié à l’enregistrement des données dans une base de données en effectuant un encodage sur les données saisies dans un formulaire.</a:t>
            </a:r>
          </a:p>
          <a:p>
            <a:r>
              <a:rPr lang="fr-FR" sz="1200" kern="1200" dirty="0" smtClean="0">
                <a:solidFill>
                  <a:schemeClr val="tx1"/>
                </a:solidFill>
                <a:effectLst/>
                <a:latin typeface="+mn-lt"/>
                <a:ea typeface="+mn-ea"/>
                <a:cs typeface="+mn-cs"/>
              </a:rPr>
              <a:t>Si la directive de configuration </a:t>
            </a:r>
            <a:r>
              <a:rPr lang="fr-FR" sz="1200" kern="1200" dirty="0" err="1" smtClean="0">
                <a:solidFill>
                  <a:schemeClr val="tx1"/>
                </a:solidFill>
                <a:effectLst/>
                <a:latin typeface="+mn-lt"/>
                <a:ea typeface="+mn-ea"/>
                <a:cs typeface="+mn-cs"/>
              </a:rPr>
              <a:t>magic_quotes_gpc</a:t>
            </a:r>
            <a:r>
              <a:rPr lang="fr-FR" sz="1200" kern="1200" dirty="0" smtClean="0">
                <a:solidFill>
                  <a:schemeClr val="tx1"/>
                </a:solidFill>
                <a:effectLst/>
                <a:latin typeface="+mn-lt"/>
                <a:ea typeface="+mn-ea"/>
                <a:cs typeface="+mn-cs"/>
              </a:rPr>
              <a:t> était à on, toutes les données arrivant par une méthode GET ou POST (ou encore par un cookie) étaient automatiquement encodées avec un antislash (\) devant les caractères apostrophe (’), guillemet (") et bien sûr antislash (\). Cette fonctionnalité était effectivement intéressante, notamment pour l’apostrophe, si les données étaient destinées à être enregistrées dans une base de données SQL (</a:t>
            </a:r>
            <a:r>
              <a:rPr lang="fr-FR" sz="1200" kern="1200" dirty="0" err="1" smtClean="0">
                <a:solidFill>
                  <a:schemeClr val="tx1"/>
                </a:solidFill>
                <a:effectLst/>
                <a:latin typeface="+mn-lt"/>
                <a:ea typeface="+mn-ea"/>
                <a:cs typeface="+mn-cs"/>
              </a:rPr>
              <a:t>Structured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Query</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Language</a:t>
            </a:r>
            <a:r>
              <a:rPr lang="fr-FR" sz="1200" kern="1200" dirty="0" smtClean="0">
                <a:solidFill>
                  <a:schemeClr val="tx1"/>
                </a:solidFill>
                <a:effectLst/>
                <a:latin typeface="+mn-lt"/>
                <a:ea typeface="+mn-ea"/>
                <a:cs typeface="+mn-cs"/>
              </a:rPr>
              <a:t>) où le délimiteur de chaîne de caractères est l’apostrophe (cf. chapitre Accéder aux bases de données).</a:t>
            </a:r>
          </a:p>
          <a:p>
            <a:r>
              <a:rPr lang="fr-FR" sz="1200" kern="1200" dirty="0" smtClean="0">
                <a:solidFill>
                  <a:schemeClr val="tx1"/>
                </a:solidFill>
                <a:effectLst/>
                <a:latin typeface="+mn-lt"/>
                <a:ea typeface="+mn-ea"/>
                <a:cs typeface="+mn-cs"/>
              </a:rPr>
              <a:t>Dans la pratique, cette fonctionnalité « </a:t>
            </a:r>
            <a:r>
              <a:rPr lang="fr-FR" sz="1200" kern="1200" dirty="0" err="1" smtClean="0">
                <a:solidFill>
                  <a:schemeClr val="tx1"/>
                </a:solidFill>
                <a:effectLst/>
                <a:latin typeface="+mn-lt"/>
                <a:ea typeface="+mn-ea"/>
                <a:cs typeface="+mn-cs"/>
              </a:rPr>
              <a:t>magic</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quotes</a:t>
            </a:r>
            <a:r>
              <a:rPr lang="fr-FR" sz="1200" kern="1200" dirty="0" smtClean="0">
                <a:solidFill>
                  <a:schemeClr val="tx1"/>
                </a:solidFill>
                <a:effectLst/>
                <a:latin typeface="+mn-lt"/>
                <a:ea typeface="+mn-ea"/>
                <a:cs typeface="+mn-cs"/>
              </a:rPr>
              <a:t> » posait plusieurs problèmes : nécessité de supprimer ou d’ajouter l’antislash selon le contexte et l’utilisation de la données (affichage, enregistrement dans une base de données), écriture d’un code indépendant de la configuration de PHP, etc.</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45</a:t>
            </a:fld>
            <a:endParaRPr lang="fr-FR"/>
          </a:p>
        </p:txBody>
      </p:sp>
    </p:spTree>
    <p:extLst>
      <p:ext uri="{BB962C8B-B14F-4D97-AF65-F5344CB8AC3E}">
        <p14:creationId xmlns:p14="http://schemas.microsoft.com/office/powerpoint/2010/main" val="414503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Attention : Diapo</a:t>
            </a:r>
            <a:r>
              <a:rPr lang="fr-FR" baseline="0" dirty="0" smtClean="0"/>
              <a:t> suivante : </a:t>
            </a:r>
            <a:r>
              <a:rPr lang="fr-FR" dirty="0" smtClean="0"/>
              <a:t>Accès à une base de données</a:t>
            </a:r>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46</a:t>
            </a:fld>
            <a:endParaRPr lang="fr-FR"/>
          </a:p>
        </p:txBody>
      </p:sp>
    </p:spTree>
    <p:extLst>
      <p:ext uri="{BB962C8B-B14F-4D97-AF65-F5344CB8AC3E}">
        <p14:creationId xmlns:p14="http://schemas.microsoft.com/office/powerpoint/2010/main" val="2536390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fonction </a:t>
            </a:r>
            <a:r>
              <a:rPr lang="fr-FR" sz="1200" b="1" kern="1200" dirty="0" err="1" smtClean="0">
                <a:solidFill>
                  <a:schemeClr val="tx1"/>
                </a:solidFill>
                <a:effectLst/>
                <a:latin typeface="+mn-lt"/>
                <a:ea typeface="+mn-ea"/>
                <a:cs typeface="+mn-cs"/>
              </a:rPr>
              <a:t>mysqli_affected_rows</a:t>
            </a:r>
            <a:r>
              <a:rPr lang="fr-FR" sz="1200" kern="1200" dirty="0" smtClean="0">
                <a:solidFill>
                  <a:schemeClr val="tx1"/>
                </a:solidFill>
                <a:effectLst/>
                <a:latin typeface="+mn-lt"/>
                <a:ea typeface="+mn-ea"/>
                <a:cs typeface="+mn-cs"/>
              </a:rPr>
              <a:t> permet de connaître le nombre de lignes concernées (insérées, modifiées ou supprimées) par la dernière requête INSERT, UPDATE ou DELETE exécutée dans une session.</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fonctions </a:t>
            </a:r>
            <a:r>
              <a:rPr lang="fr-FR" sz="1200" b="1" kern="1200" dirty="0" err="1" smtClean="0">
                <a:solidFill>
                  <a:schemeClr val="tx1"/>
                </a:solidFill>
                <a:effectLst/>
                <a:latin typeface="+mn-lt"/>
                <a:ea typeface="+mn-ea"/>
                <a:cs typeface="+mn-cs"/>
              </a:rPr>
              <a:t>mysqli_connect_errno</a:t>
            </a:r>
            <a:r>
              <a:rPr lang="fr-FR" sz="1200" kern="1200" dirty="0" smtClean="0">
                <a:solidFill>
                  <a:schemeClr val="tx1"/>
                </a:solidFill>
                <a:effectLst/>
                <a:latin typeface="+mn-lt"/>
                <a:ea typeface="+mn-ea"/>
                <a:cs typeface="+mn-cs"/>
              </a:rPr>
              <a:t> et </a:t>
            </a:r>
            <a:r>
              <a:rPr lang="fr-FR" sz="1200" b="1" kern="1200" dirty="0" err="1" smtClean="0">
                <a:solidFill>
                  <a:schemeClr val="tx1"/>
                </a:solidFill>
                <a:effectLst/>
                <a:latin typeface="+mn-lt"/>
                <a:ea typeface="+mn-ea"/>
                <a:cs typeface="+mn-cs"/>
              </a:rPr>
              <a:t>mysqli_connect_error</a:t>
            </a:r>
            <a:r>
              <a:rPr lang="fr-FR" sz="1200" kern="1200" dirty="0" smtClean="0">
                <a:solidFill>
                  <a:schemeClr val="tx1"/>
                </a:solidFill>
                <a:effectLst/>
                <a:latin typeface="+mn-lt"/>
                <a:ea typeface="+mn-ea"/>
                <a:cs typeface="+mn-cs"/>
              </a:rPr>
              <a:t> permettent de récupérer des informations sur l’erreur éventuelle de la dernière connexion effectuée avec la fonction </a:t>
            </a:r>
            <a:r>
              <a:rPr lang="fr-FR" sz="1200" b="1" kern="1200" dirty="0" err="1" smtClean="0">
                <a:solidFill>
                  <a:schemeClr val="tx1"/>
                </a:solidFill>
                <a:effectLst/>
                <a:latin typeface="+mn-lt"/>
                <a:ea typeface="+mn-ea"/>
                <a:cs typeface="+mn-cs"/>
              </a:rPr>
              <a:t>mysqli_connect</a:t>
            </a:r>
            <a:r>
              <a:rPr lang="fr-FR" sz="1200" kern="1200" dirty="0" smtClean="0">
                <a:solidFill>
                  <a:schemeClr val="tx1"/>
                </a:solidFill>
                <a:effectLst/>
                <a:latin typeface="+mn-lt"/>
                <a:ea typeface="+mn-ea"/>
                <a:cs typeface="+mn-cs"/>
              </a:rPr>
              <a: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fonctions </a:t>
            </a:r>
            <a:r>
              <a:rPr lang="fr-FR" sz="1200" b="1" kern="1200" dirty="0" err="1" smtClean="0">
                <a:solidFill>
                  <a:schemeClr val="tx1"/>
                </a:solidFill>
                <a:effectLst/>
                <a:latin typeface="+mn-lt"/>
                <a:ea typeface="+mn-ea"/>
                <a:cs typeface="+mn-cs"/>
              </a:rPr>
              <a:t>mysqli_errno</a:t>
            </a:r>
            <a:r>
              <a:rPr lang="fr-FR" sz="1200" kern="1200" dirty="0" smtClean="0">
                <a:solidFill>
                  <a:schemeClr val="tx1"/>
                </a:solidFill>
                <a:effectLst/>
                <a:latin typeface="+mn-lt"/>
                <a:ea typeface="+mn-ea"/>
                <a:cs typeface="+mn-cs"/>
              </a:rPr>
              <a:t> et </a:t>
            </a:r>
            <a:r>
              <a:rPr lang="fr-FR" sz="1200" b="1" kern="1200" dirty="0" err="1" smtClean="0">
                <a:solidFill>
                  <a:schemeClr val="tx1"/>
                </a:solidFill>
                <a:effectLst/>
                <a:latin typeface="+mn-lt"/>
                <a:ea typeface="+mn-ea"/>
                <a:cs typeface="+mn-cs"/>
              </a:rPr>
              <a:t>mysqli_error</a:t>
            </a:r>
            <a:r>
              <a:rPr lang="fr-FR" sz="1200" kern="1200" dirty="0" smtClean="0">
                <a:solidFill>
                  <a:schemeClr val="tx1"/>
                </a:solidFill>
                <a:effectLst/>
                <a:latin typeface="+mn-lt"/>
                <a:ea typeface="+mn-ea"/>
                <a:cs typeface="+mn-cs"/>
              </a:rPr>
              <a:t> permettent de récupérer des informations sur l’erreur éventuelle de la dernière opération effectuée dans une session.</a:t>
            </a:r>
          </a:p>
          <a:p>
            <a:endParaRPr lang="fr-FR" dirty="0" smtClean="0"/>
          </a:p>
          <a:p>
            <a:r>
              <a:rPr lang="fr-FR" sz="1200" kern="1200" dirty="0" smtClean="0">
                <a:solidFill>
                  <a:schemeClr val="tx1"/>
                </a:solidFill>
                <a:effectLst/>
                <a:latin typeface="+mn-lt"/>
                <a:ea typeface="+mn-ea"/>
                <a:cs typeface="+mn-cs"/>
              </a:rPr>
              <a:t>Types : </a:t>
            </a:r>
          </a:p>
          <a:p>
            <a:r>
              <a:rPr lang="fr-FR" sz="1200" kern="1200" dirty="0" smtClean="0">
                <a:solidFill>
                  <a:schemeClr val="tx1"/>
                </a:solidFill>
                <a:effectLst/>
                <a:latin typeface="+mn-lt"/>
                <a:ea typeface="+mn-ea"/>
                <a:cs typeface="+mn-cs"/>
              </a:rPr>
              <a:t>Chaîne de caractères qui contient un ou plusieurs caractères qui spécifient le type de données de la variable à lier :</a:t>
            </a:r>
          </a:p>
          <a:p>
            <a:r>
              <a:rPr lang="fr-FR" sz="1200" b="1" kern="1200" dirty="0" smtClean="0">
                <a:solidFill>
                  <a:schemeClr val="tx1"/>
                </a:solidFill>
                <a:effectLst/>
                <a:latin typeface="+mn-lt"/>
                <a:ea typeface="+mn-ea"/>
                <a:cs typeface="+mn-cs"/>
              </a:rPr>
              <a:t>i</a:t>
            </a:r>
            <a:r>
              <a:rPr lang="fr-FR" sz="1200" kern="1200" dirty="0" smtClean="0">
                <a:solidFill>
                  <a:schemeClr val="tx1"/>
                </a:solidFill>
                <a:effectLst/>
                <a:latin typeface="+mn-lt"/>
                <a:ea typeface="+mn-ea"/>
                <a:cs typeface="+mn-cs"/>
              </a:rPr>
              <a:t> = variable de type entier</a:t>
            </a:r>
          </a:p>
          <a:p>
            <a:r>
              <a:rPr lang="fr-FR" sz="1200" b="1" kern="1200" dirty="0" smtClean="0">
                <a:solidFill>
                  <a:schemeClr val="tx1"/>
                </a:solidFill>
                <a:effectLst/>
                <a:latin typeface="+mn-lt"/>
                <a:ea typeface="+mn-ea"/>
                <a:cs typeface="+mn-cs"/>
              </a:rPr>
              <a:t>d</a:t>
            </a:r>
            <a:r>
              <a:rPr lang="fr-FR" sz="1200" kern="1200" dirty="0" smtClean="0">
                <a:solidFill>
                  <a:schemeClr val="tx1"/>
                </a:solidFill>
                <a:effectLst/>
                <a:latin typeface="+mn-lt"/>
                <a:ea typeface="+mn-ea"/>
                <a:cs typeface="+mn-cs"/>
              </a:rPr>
              <a:t> = variable de type nombre décimal</a:t>
            </a:r>
          </a:p>
          <a:p>
            <a:r>
              <a:rPr lang="fr-FR" sz="1200" b="1" kern="1200" dirty="0" smtClean="0">
                <a:solidFill>
                  <a:schemeClr val="tx1"/>
                </a:solidFill>
                <a:effectLst/>
                <a:latin typeface="+mn-lt"/>
                <a:ea typeface="+mn-ea"/>
                <a:cs typeface="+mn-cs"/>
              </a:rPr>
              <a:t>s</a:t>
            </a:r>
            <a:r>
              <a:rPr lang="fr-FR" sz="1200" kern="1200" dirty="0" smtClean="0">
                <a:solidFill>
                  <a:schemeClr val="tx1"/>
                </a:solidFill>
                <a:effectLst/>
                <a:latin typeface="+mn-lt"/>
                <a:ea typeface="+mn-ea"/>
                <a:cs typeface="+mn-cs"/>
              </a:rPr>
              <a:t> = variable de type chaîne de caractères</a:t>
            </a:r>
          </a:p>
          <a:p>
            <a:r>
              <a:rPr lang="fr-FR" sz="1200" b="1" kern="1200" dirty="0" smtClean="0">
                <a:solidFill>
                  <a:schemeClr val="tx1"/>
                </a:solidFill>
                <a:effectLst/>
                <a:latin typeface="+mn-lt"/>
                <a:ea typeface="+mn-ea"/>
                <a:cs typeface="+mn-cs"/>
              </a:rPr>
              <a:t>b</a:t>
            </a:r>
            <a:r>
              <a:rPr lang="fr-FR" sz="1200" kern="1200" dirty="0" smtClean="0">
                <a:solidFill>
                  <a:schemeClr val="tx1"/>
                </a:solidFill>
                <a:effectLst/>
                <a:latin typeface="+mn-lt"/>
                <a:ea typeface="+mn-ea"/>
                <a:cs typeface="+mn-cs"/>
              </a:rPr>
              <a:t> = variable de type blob</a:t>
            </a:r>
          </a:p>
          <a:p>
            <a:r>
              <a:rPr lang="fr-FR" sz="1200" kern="1200" dirty="0" smtClean="0">
                <a:solidFill>
                  <a:schemeClr val="tx1"/>
                </a:solidFill>
                <a:effectLst/>
                <a:latin typeface="+mn-lt"/>
                <a:ea typeface="+mn-ea"/>
                <a:cs typeface="+mn-cs"/>
              </a:rPr>
              <a:t>Variable : Variable à lier à un paramètre.</a:t>
            </a:r>
          </a:p>
          <a:p>
            <a:r>
              <a:rPr lang="fr-FR" sz="1200" kern="1200" dirty="0" smtClean="0">
                <a:solidFill>
                  <a:schemeClr val="tx1"/>
                </a:solidFill>
                <a:effectLst/>
                <a:latin typeface="+mn-lt"/>
                <a:ea typeface="+mn-ea"/>
                <a:cs typeface="+mn-cs"/>
              </a:rPr>
              <a:t>La fonction </a:t>
            </a:r>
            <a:r>
              <a:rPr lang="fr-FR" sz="1200" kern="1200" dirty="0" err="1" smtClean="0">
                <a:solidFill>
                  <a:schemeClr val="tx1"/>
                </a:solidFill>
                <a:effectLst/>
                <a:latin typeface="+mn-lt"/>
                <a:ea typeface="+mn-ea"/>
                <a:cs typeface="+mn-cs"/>
              </a:rPr>
              <a:t>mysqli_stmt_bind_param</a:t>
            </a:r>
            <a:r>
              <a:rPr lang="fr-FR" sz="1200" kern="1200" dirty="0" smtClean="0">
                <a:solidFill>
                  <a:schemeClr val="tx1"/>
                </a:solidFill>
                <a:effectLst/>
                <a:latin typeface="+mn-lt"/>
                <a:ea typeface="+mn-ea"/>
                <a:cs typeface="+mn-cs"/>
              </a:rPr>
              <a:t> retourne TRUE en cas de succès ou FALSE en cas d’erreur.</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49</a:t>
            </a:fld>
            <a:endParaRPr lang="fr-FR"/>
          </a:p>
        </p:txBody>
      </p:sp>
    </p:spTree>
    <p:extLst>
      <p:ext uri="{BB962C8B-B14F-4D97-AF65-F5344CB8AC3E}">
        <p14:creationId xmlns:p14="http://schemas.microsoft.com/office/powerpoint/2010/main" val="2459910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fonction </a:t>
            </a:r>
            <a:r>
              <a:rPr lang="fr-FR" sz="1200" b="1" kern="1200" dirty="0" err="1" smtClean="0">
                <a:solidFill>
                  <a:schemeClr val="tx1"/>
                </a:solidFill>
                <a:effectLst/>
                <a:latin typeface="+mn-lt"/>
                <a:ea typeface="+mn-ea"/>
                <a:cs typeface="+mn-cs"/>
              </a:rPr>
              <a:t>addslashes</a:t>
            </a:r>
            <a:r>
              <a:rPr lang="fr-FR" sz="1200" kern="1200" dirty="0" smtClean="0">
                <a:solidFill>
                  <a:schemeClr val="tx1"/>
                </a:solidFill>
                <a:effectLst/>
                <a:latin typeface="+mn-lt"/>
                <a:ea typeface="+mn-ea"/>
                <a:cs typeface="+mn-cs"/>
              </a:rPr>
              <a:t> ne suffit pas pour stopper les injections via les variables numériques, qui ne sont pas encadrées d'apostrophes ou de guillemets dans les requêtes SQL.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Exemple avec la requête :</a:t>
            </a:r>
          </a:p>
          <a:p>
            <a:r>
              <a:rPr lang="fr-FR" sz="1200" dirty="0" smtClean="0"/>
              <a:t>SELECT ... FROM ... WHERE </a:t>
            </a:r>
            <a:r>
              <a:rPr lang="fr-FR" sz="1200" dirty="0" err="1" smtClean="0"/>
              <a:t>numero_badge</a:t>
            </a:r>
            <a:r>
              <a:rPr lang="fr-FR" sz="1200" dirty="0" smtClean="0"/>
              <a:t> = 0 or 1=1 AND code_4_chiffre = $code;</a:t>
            </a:r>
          </a:p>
          <a:p>
            <a:endParaRPr lang="fr-FR"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fonction </a:t>
            </a:r>
            <a:r>
              <a:rPr lang="fr-FR" sz="1200" kern="1200" dirty="0" err="1" smtClean="0">
                <a:solidFill>
                  <a:schemeClr val="tx1"/>
                </a:solidFill>
                <a:effectLst/>
                <a:latin typeface="+mn-lt"/>
                <a:ea typeface="+mn-ea"/>
                <a:cs typeface="+mn-cs"/>
              </a:rPr>
              <a:t>addslashes</a:t>
            </a:r>
            <a:r>
              <a:rPr lang="fr-FR" sz="1200" kern="1200" dirty="0" smtClean="0">
                <a:solidFill>
                  <a:schemeClr val="tx1"/>
                </a:solidFill>
                <a:effectLst/>
                <a:latin typeface="+mn-lt"/>
                <a:ea typeface="+mn-ea"/>
                <a:cs typeface="+mn-cs"/>
              </a:rPr>
              <a:t> possède elle-même quelques failles sur certaines versions de PHP qui datent. De plus, elle échappe uniquement les caractères «\», «NULL», «'» et «"».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Il serait plus approprié d'utiliser la fonction </a:t>
            </a:r>
            <a:r>
              <a:rPr lang="fr-FR" sz="1200" kern="1200" dirty="0" err="1" smtClean="0">
                <a:solidFill>
                  <a:schemeClr val="tx1"/>
                </a:solidFill>
                <a:effectLst/>
                <a:latin typeface="+mn-lt"/>
                <a:ea typeface="+mn-ea"/>
                <a:cs typeface="+mn-cs"/>
              </a:rPr>
              <a:t>mysql_real_escape_string</a:t>
            </a:r>
            <a:r>
              <a:rPr lang="fr-FR" sz="1200" kern="1200" dirty="0" smtClean="0">
                <a:solidFill>
                  <a:schemeClr val="tx1"/>
                </a:solidFill>
                <a:effectLst/>
                <a:latin typeface="+mn-lt"/>
                <a:ea typeface="+mn-ea"/>
                <a:cs typeface="+mn-cs"/>
              </a:rPr>
              <a:t> qui échappe justement les caractères spéciaux d'une commande SQL (NULL, \x1a, \n , \r , \, ', " et \x00).</a:t>
            </a:r>
          </a:p>
          <a:p>
            <a:endParaRPr lang="fr-FR" dirty="0" smtClean="0"/>
          </a:p>
          <a:p>
            <a:pPr lvl="0"/>
            <a:r>
              <a:rPr lang="fr-FR" sz="1200" kern="1200" dirty="0" smtClean="0">
                <a:solidFill>
                  <a:schemeClr val="tx1"/>
                </a:solidFill>
                <a:effectLst/>
                <a:latin typeface="+mn-lt"/>
                <a:ea typeface="+mn-ea"/>
                <a:cs typeface="+mn-cs"/>
              </a:rPr>
              <a:t>Quelques exemples :</a:t>
            </a:r>
          </a:p>
          <a:p>
            <a:pPr lvl="0"/>
            <a:r>
              <a:rPr lang="fr-FR" sz="1200" kern="1200" dirty="0" smtClean="0">
                <a:solidFill>
                  <a:schemeClr val="tx1"/>
                </a:solidFill>
                <a:effectLst/>
                <a:latin typeface="+mn-lt"/>
                <a:ea typeface="+mn-ea"/>
                <a:cs typeface="+mn-cs"/>
              </a:rPr>
              <a:t>Faille sur un composant d’une autre société</a:t>
            </a:r>
          </a:p>
          <a:p>
            <a:pPr lvl="0"/>
            <a:r>
              <a:rPr lang="fr-FR" sz="1200" kern="1200" dirty="0" smtClean="0">
                <a:solidFill>
                  <a:schemeClr val="tx1"/>
                </a:solidFill>
                <a:effectLst/>
                <a:latin typeface="+mn-lt"/>
                <a:ea typeface="+mn-ea"/>
                <a:cs typeface="+mn-cs"/>
              </a:rPr>
              <a:t>Attention aux injections en code ASCII </a:t>
            </a:r>
          </a:p>
          <a:p>
            <a:pPr lvl="0"/>
            <a:r>
              <a:rPr lang="fr-FR" sz="1200" kern="1200" dirty="0" smtClean="0">
                <a:solidFill>
                  <a:schemeClr val="tx1"/>
                </a:solidFill>
                <a:effectLst/>
                <a:latin typeface="+mn-lt"/>
                <a:ea typeface="+mn-ea"/>
                <a:cs typeface="+mn-cs"/>
              </a:rPr>
              <a:t>Caractère arabe en fin de chaine pour inverser le sens de lecture de la requête avant exécution</a:t>
            </a:r>
          </a:p>
          <a:p>
            <a:pPr lvl="0"/>
            <a:r>
              <a:rPr lang="fr-FR" sz="1200" kern="1200" dirty="0" smtClean="0">
                <a:solidFill>
                  <a:schemeClr val="tx1"/>
                </a:solidFill>
                <a:effectLst/>
                <a:latin typeface="+mn-lt"/>
                <a:ea typeface="+mn-ea"/>
                <a:cs typeface="+mn-cs"/>
              </a:rPr>
              <a:t>Droit sur les répertoires</a:t>
            </a:r>
          </a:p>
          <a:p>
            <a:pPr lvl="0"/>
            <a:r>
              <a:rPr lang="fr-FR" sz="1200" kern="1200" dirty="0" smtClean="0">
                <a:solidFill>
                  <a:schemeClr val="tx1"/>
                </a:solidFill>
                <a:effectLst/>
                <a:latin typeface="+mn-lt"/>
                <a:ea typeface="+mn-ea"/>
                <a:cs typeface="+mn-cs"/>
              </a:rPr>
              <a:t>Un piratage réussi peut couter très cher, plusieurs jours de travail pour revenir à un site stable, vérifier que tous les fichiers ne soient plus infestés !!</a:t>
            </a:r>
          </a:p>
          <a:p>
            <a:pPr lvl="0"/>
            <a:r>
              <a:rPr lang="fr-FR" sz="1200" kern="1200" dirty="0" smtClean="0">
                <a:solidFill>
                  <a:schemeClr val="tx1"/>
                </a:solidFill>
                <a:effectLst/>
                <a:latin typeface="+mn-lt"/>
                <a:ea typeface="+mn-ea"/>
                <a:cs typeface="+mn-cs"/>
              </a:rPr>
              <a:t>Pb image de marque de la société cliente</a:t>
            </a:r>
          </a:p>
          <a:p>
            <a:pPr lvl="0"/>
            <a:r>
              <a:rPr lang="fr-FR" sz="1200" kern="1200" dirty="0" smtClean="0">
                <a:solidFill>
                  <a:schemeClr val="tx1"/>
                </a:solidFill>
                <a:effectLst/>
                <a:latin typeface="+mn-lt"/>
                <a:ea typeface="+mn-ea"/>
                <a:cs typeface="+mn-cs"/>
              </a:rPr>
              <a:t>Pb image de la société réalisatrice</a:t>
            </a:r>
          </a:p>
          <a:p>
            <a:pPr lvl="0"/>
            <a:r>
              <a:rPr lang="fr-FR" sz="1200" kern="1200" dirty="0" smtClean="0">
                <a:solidFill>
                  <a:schemeClr val="tx1"/>
                </a:solidFill>
                <a:effectLst/>
                <a:latin typeface="+mn-lt"/>
                <a:ea typeface="+mn-ea"/>
                <a:cs typeface="+mn-cs"/>
              </a:rPr>
              <a:t>Au mieux = gentils pirates : ils se servent de votre serveur comme serveur de </a:t>
            </a:r>
            <a:r>
              <a:rPr lang="fr-FR" sz="1200" kern="1200" dirty="0" err="1" smtClean="0">
                <a:solidFill>
                  <a:schemeClr val="tx1"/>
                </a:solidFill>
                <a:effectLst/>
                <a:latin typeface="+mn-lt"/>
                <a:ea typeface="+mn-ea"/>
                <a:cs typeface="+mn-cs"/>
              </a:rPr>
              <a:t>download</a:t>
            </a:r>
            <a:r>
              <a:rPr lang="fr-FR" sz="1200" kern="1200" dirty="0" smtClean="0">
                <a:solidFill>
                  <a:schemeClr val="tx1"/>
                </a:solidFill>
                <a:effectLst/>
                <a:latin typeface="+mn-lt"/>
                <a:ea typeface="+mn-ea"/>
                <a:cs typeface="+mn-cs"/>
              </a:rPr>
              <a:t> / P2P</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51</a:t>
            </a:fld>
            <a:endParaRPr lang="fr-FR"/>
          </a:p>
        </p:txBody>
      </p:sp>
    </p:spTree>
    <p:extLst>
      <p:ext uri="{BB962C8B-B14F-4D97-AF65-F5344CB8AC3E}">
        <p14:creationId xmlns:p14="http://schemas.microsoft.com/office/powerpoint/2010/main" val="311730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 langage PHP (historiquement </a:t>
            </a:r>
            <a:r>
              <a:rPr lang="fr-FR" sz="1200" kern="1200" dirty="0" err="1" smtClean="0">
                <a:solidFill>
                  <a:schemeClr val="tx1"/>
                </a:solidFill>
                <a:effectLst/>
                <a:latin typeface="+mn-lt"/>
                <a:ea typeface="+mn-ea"/>
                <a:cs typeface="+mn-cs"/>
              </a:rPr>
              <a:t>Personal</a:t>
            </a:r>
            <a:r>
              <a:rPr lang="fr-FR" sz="1200" kern="1200" dirty="0" smtClean="0">
                <a:solidFill>
                  <a:schemeClr val="tx1"/>
                </a:solidFill>
                <a:effectLst/>
                <a:latin typeface="+mn-lt"/>
                <a:ea typeface="+mn-ea"/>
                <a:cs typeface="+mn-cs"/>
              </a:rPr>
              <a:t> Home Page, officiellement acronyme récursif de PHP : </a:t>
            </a:r>
            <a:r>
              <a:rPr lang="fr-FR" sz="1200" kern="1200" dirty="0" err="1" smtClean="0">
                <a:solidFill>
                  <a:schemeClr val="tx1"/>
                </a:solidFill>
                <a:effectLst/>
                <a:latin typeface="+mn-lt"/>
                <a:ea typeface="+mn-ea"/>
                <a:cs typeface="+mn-cs"/>
              </a:rPr>
              <a:t>Hypertext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Preprocessor</a:t>
            </a:r>
            <a:r>
              <a:rPr lang="fr-FR" sz="1200" kern="1200" dirty="0" smtClean="0">
                <a:solidFill>
                  <a:schemeClr val="tx1"/>
                </a:solidFill>
                <a:effectLst/>
                <a:latin typeface="+mn-lt"/>
                <a:ea typeface="+mn-ea"/>
                <a:cs typeface="+mn-cs"/>
              </a:rPr>
              <a:t>) a été conçu en 1994 par </a:t>
            </a:r>
            <a:r>
              <a:rPr lang="fr-FR" sz="1200" kern="1200" dirty="0" err="1" smtClean="0">
                <a:solidFill>
                  <a:schemeClr val="tx1"/>
                </a:solidFill>
                <a:effectLst/>
                <a:latin typeface="+mn-lt"/>
                <a:ea typeface="+mn-ea"/>
                <a:cs typeface="+mn-cs"/>
              </a:rPr>
              <a:t>Rasmus</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Lerdorf</a:t>
            </a:r>
            <a:r>
              <a:rPr lang="fr-FR" sz="1200" kern="1200" dirty="0" smtClean="0">
                <a:solidFill>
                  <a:schemeClr val="tx1"/>
                </a:solidFill>
                <a:effectLst/>
                <a:latin typeface="+mn-lt"/>
                <a:ea typeface="+mn-ea"/>
                <a:cs typeface="+mn-cs"/>
              </a:rPr>
              <a:t> pour ses besoins personnels, </a:t>
            </a:r>
          </a:p>
          <a:p>
            <a:r>
              <a:rPr lang="fr-FR" sz="1200" kern="1200" dirty="0" smtClean="0">
                <a:solidFill>
                  <a:schemeClr val="tx1"/>
                </a:solidFill>
                <a:effectLst/>
                <a:latin typeface="+mn-lt"/>
                <a:ea typeface="+mn-ea"/>
                <a:cs typeface="+mn-cs"/>
              </a:rPr>
              <a:t>avant d’être rendu public au début de l’année 1995.</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En 2004, la version 5 voit le jour. </a:t>
            </a:r>
          </a:p>
          <a:p>
            <a:r>
              <a:rPr lang="fr-FR" sz="1200" kern="1200" dirty="0" smtClean="0">
                <a:solidFill>
                  <a:schemeClr val="tx1"/>
                </a:solidFill>
                <a:effectLst/>
                <a:latin typeface="+mn-lt"/>
                <a:ea typeface="+mn-ea"/>
                <a:cs typeface="+mn-cs"/>
              </a:rPr>
              <a:t>Cette nouvelle version, basée sur la version 2 du moteur Zend, apporte plusieurs nouveautés, la plupart concernant le développement orienté objet.</a:t>
            </a:r>
          </a:p>
          <a:p>
            <a:r>
              <a:rPr lang="fr-FR" sz="1200" kern="1200" dirty="0" smtClean="0">
                <a:solidFill>
                  <a:schemeClr val="tx1"/>
                </a:solidFill>
                <a:effectLst/>
                <a:latin typeface="+mn-lt"/>
                <a:ea typeface="+mn-ea"/>
                <a:cs typeface="+mn-cs"/>
              </a:rPr>
              <a:t>~ 2012 : Les analystes estiment que PHP est utilisé par plus de 20 millions de sites Web dans le monde (en nombre de domaines).</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PHP est un langage de script qui s’exécute côté serveur (classiquement serveur Apache), le code PHP étant inclus dans une page HTML classique. </a:t>
            </a:r>
          </a:p>
          <a:p>
            <a:r>
              <a:rPr lang="fr-FR" sz="1200" kern="1200" dirty="0" smtClean="0">
                <a:solidFill>
                  <a:schemeClr val="tx1"/>
                </a:solidFill>
                <a:effectLst/>
                <a:latin typeface="+mn-lt"/>
                <a:ea typeface="+mn-ea"/>
                <a:cs typeface="+mn-cs"/>
              </a:rPr>
              <a:t>Il peut donc être comparé à d’autres langages de script qui fonctionnent sur le même principe : ASP (Active Server Pages), JSP (Java Server Pages)…</a:t>
            </a:r>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4</a:t>
            </a:fld>
            <a:endParaRPr lang="fr-FR"/>
          </a:p>
        </p:txBody>
      </p:sp>
    </p:spTree>
    <p:extLst>
      <p:ext uri="{BB962C8B-B14F-4D97-AF65-F5344CB8AC3E}">
        <p14:creationId xmlns:p14="http://schemas.microsoft.com/office/powerpoint/2010/main" val="659015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session_start</a:t>
            </a:r>
            <a:r>
              <a:rPr lang="fr-FR" sz="1200" kern="1200" dirty="0" smtClean="0">
                <a:solidFill>
                  <a:schemeClr val="tx1"/>
                </a:solidFill>
                <a:effectLst/>
                <a:latin typeface="+mn-lt"/>
                <a:ea typeface="+mn-ea"/>
                <a:cs typeface="+mn-cs"/>
              </a:rPr>
              <a:t> : Ouvre une nouvelle session ou réactive la session courante.</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fonction </a:t>
            </a:r>
            <a:r>
              <a:rPr lang="fr-FR" sz="1200" b="1" kern="1200" dirty="0" err="1" smtClean="0">
                <a:solidFill>
                  <a:schemeClr val="tx1"/>
                </a:solidFill>
                <a:effectLst/>
                <a:latin typeface="+mn-lt"/>
                <a:ea typeface="+mn-ea"/>
                <a:cs typeface="+mn-cs"/>
              </a:rPr>
              <a:t>session_start</a:t>
            </a:r>
            <a:r>
              <a:rPr lang="fr-FR" sz="1200" kern="1200" dirty="0" smtClean="0">
                <a:solidFill>
                  <a:schemeClr val="tx1"/>
                </a:solidFill>
                <a:effectLst/>
                <a:latin typeface="+mn-lt"/>
                <a:ea typeface="+mn-ea"/>
                <a:cs typeface="+mn-cs"/>
              </a:rPr>
              <a:t> va interroger l’environnement pour détecter si une session a déjà été ouverte pour l’utilisateur actuel. Si oui, les variables enregistrées dans la session sont restituées. Autrement, une nouvelle session est ouverte avec attribution d’un identifiant.</a:t>
            </a:r>
          </a:p>
          <a:p>
            <a:r>
              <a:rPr lang="fr-FR" sz="1200" kern="1200" dirty="0" smtClean="0">
                <a:solidFill>
                  <a:schemeClr val="tx1"/>
                </a:solidFill>
                <a:effectLst/>
                <a:latin typeface="+mn-lt"/>
                <a:ea typeface="+mn-ea"/>
                <a:cs typeface="+mn-cs"/>
              </a:rPr>
              <a:t>Si la session n’est pas encore ouverte, la fonction </a:t>
            </a:r>
            <a:r>
              <a:rPr lang="fr-FR" sz="1200" b="1" kern="1200" dirty="0" err="1" smtClean="0">
                <a:solidFill>
                  <a:schemeClr val="tx1"/>
                </a:solidFill>
                <a:effectLst/>
                <a:latin typeface="+mn-lt"/>
                <a:ea typeface="+mn-ea"/>
                <a:cs typeface="+mn-cs"/>
              </a:rPr>
              <a:t>session_start</a:t>
            </a:r>
            <a:r>
              <a:rPr lang="fr-FR" sz="1200" kern="1200" dirty="0" smtClean="0">
                <a:solidFill>
                  <a:schemeClr val="tx1"/>
                </a:solidFill>
                <a:effectLst/>
                <a:latin typeface="+mn-lt"/>
                <a:ea typeface="+mn-ea"/>
                <a:cs typeface="+mn-cs"/>
              </a:rPr>
              <a:t> va chercher à déposer un cookie, contenant l’identifiant de session, sur le poste de l’utilisateur : il est donc primordial, comme pour les fonctions header et </a:t>
            </a:r>
            <a:r>
              <a:rPr lang="fr-FR" sz="1200" kern="1200" dirty="0" err="1" smtClean="0">
                <a:solidFill>
                  <a:schemeClr val="tx1"/>
                </a:solidFill>
                <a:effectLst/>
                <a:latin typeface="+mn-lt"/>
                <a:ea typeface="+mn-ea"/>
                <a:cs typeface="+mn-cs"/>
              </a:rPr>
              <a:t>setcookie</a:t>
            </a:r>
            <a:r>
              <a:rPr lang="fr-FR" sz="1200" kern="1200" dirty="0" smtClean="0">
                <a:solidFill>
                  <a:schemeClr val="tx1"/>
                </a:solidFill>
                <a:effectLst/>
                <a:latin typeface="+mn-lt"/>
                <a:ea typeface="+mn-ea"/>
                <a:cs typeface="+mn-cs"/>
              </a:rPr>
              <a:t> que le </a:t>
            </a:r>
            <a:r>
              <a:rPr lang="fr-FR" sz="1200" b="1" kern="1200" dirty="0" smtClean="0">
                <a:solidFill>
                  <a:schemeClr val="tx1"/>
                </a:solidFill>
                <a:effectLst/>
                <a:latin typeface="+mn-lt"/>
                <a:ea typeface="+mn-ea"/>
                <a:cs typeface="+mn-cs"/>
              </a:rPr>
              <a:t>début de la page</a:t>
            </a:r>
            <a:r>
              <a:rPr lang="fr-FR" sz="1200" kern="1200" dirty="0" smtClean="0">
                <a:solidFill>
                  <a:schemeClr val="tx1"/>
                </a:solidFill>
                <a:effectLst/>
                <a:latin typeface="+mn-lt"/>
                <a:ea typeface="+mn-ea"/>
                <a:cs typeface="+mn-cs"/>
              </a:rPr>
              <a:t> n’ait pas encore été envoyé au navigateur. Sinon message d’erreur </a:t>
            </a:r>
            <a:r>
              <a:rPr lang="fr-FR" sz="1200" b="1" kern="1200" dirty="0" smtClean="0">
                <a:solidFill>
                  <a:schemeClr val="tx1"/>
                </a:solidFill>
                <a:effectLst/>
                <a:latin typeface="+mn-lt"/>
                <a:ea typeface="+mn-ea"/>
                <a:cs typeface="+mn-cs"/>
              </a:rPr>
              <a:t>header </a:t>
            </a:r>
            <a:r>
              <a:rPr lang="fr-FR" sz="1200" b="1" kern="1200" dirty="0" err="1" smtClean="0">
                <a:solidFill>
                  <a:schemeClr val="tx1"/>
                </a:solidFill>
                <a:effectLst/>
                <a:latin typeface="+mn-lt"/>
                <a:ea typeface="+mn-ea"/>
                <a:cs typeface="+mn-cs"/>
              </a:rPr>
              <a:t>already</a:t>
            </a:r>
            <a:r>
              <a:rPr lang="fr-FR"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send</a:t>
            </a:r>
            <a:r>
              <a:rPr lang="fr-FR" sz="1200" kern="1200" dirty="0" smtClean="0">
                <a:solidFill>
                  <a:schemeClr val="tx1"/>
                </a:solidFill>
                <a:effectLst/>
                <a:latin typeface="+mn-lt"/>
                <a:ea typeface="+mn-ea"/>
                <a:cs typeface="+mn-cs"/>
              </a:rPr>
              <a:t>..</a:t>
            </a:r>
          </a:p>
          <a:p>
            <a:endParaRPr lang="fr-FR" sz="12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Qu’est-ce qu’un cookie ?</a:t>
            </a:r>
          </a:p>
          <a:p>
            <a:r>
              <a:rPr lang="fr-FR" sz="1200" kern="1200" dirty="0" smtClean="0">
                <a:solidFill>
                  <a:schemeClr val="tx1"/>
                </a:solidFill>
                <a:effectLst/>
                <a:latin typeface="+mn-lt"/>
                <a:ea typeface="+mn-ea"/>
                <a:cs typeface="+mn-cs"/>
              </a:rPr>
              <a:t>Un cookie est un petit fichier déposé par un site sur le poste de l’internaute et qui peut contenir des informations.</a:t>
            </a:r>
          </a:p>
          <a:p>
            <a:r>
              <a:rPr lang="fr-FR" sz="1200" kern="1200" dirty="0" smtClean="0">
                <a:solidFill>
                  <a:schemeClr val="tx1"/>
                </a:solidFill>
                <a:effectLst/>
                <a:latin typeface="+mn-lt"/>
                <a:ea typeface="+mn-ea"/>
                <a:cs typeface="+mn-cs"/>
              </a:rPr>
              <a:t>Les cookies sont automatiquement renvoyés au serveur Web par le navigateur lorsque l’internaute navigue dans les pages du site en question.</a:t>
            </a:r>
          </a:p>
          <a:p>
            <a:r>
              <a:rPr lang="fr-FR" sz="1200" kern="1200" dirty="0" smtClean="0">
                <a:solidFill>
                  <a:schemeClr val="tx1"/>
                </a:solidFill>
                <a:effectLst/>
                <a:latin typeface="+mn-lt"/>
                <a:ea typeface="+mn-ea"/>
                <a:cs typeface="+mn-cs"/>
              </a:rPr>
              <a:t>PHP permet de récupérer très facilement, dans des variables, les données stockées dans le cookie.</a:t>
            </a:r>
          </a:p>
          <a:p>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En application de la directive européenne dite " paquet télécom ", les internautes doivent être informés et donner leur consentement préalablement à l'insertion de traceurs. </a:t>
            </a:r>
          </a:p>
          <a:p>
            <a:r>
              <a:rPr lang="fr-FR" sz="1200" b="0" i="0" kern="1200" dirty="0" smtClean="0">
                <a:solidFill>
                  <a:schemeClr val="tx1"/>
                </a:solidFill>
                <a:effectLst/>
                <a:latin typeface="+mn-lt"/>
                <a:ea typeface="+mn-ea"/>
                <a:cs typeface="+mn-cs"/>
              </a:rPr>
              <a:t>Ce consentement est valable 13 mois maximum.</a:t>
            </a:r>
          </a:p>
          <a:p>
            <a:endParaRPr lang="fr-FR" b="0" dirty="0" smtClean="0"/>
          </a:p>
          <a:p>
            <a:r>
              <a:rPr lang="fr-FR" b="0" dirty="0" smtClean="0"/>
              <a:t>http://www.cnil.fr/vos-obligations/sites-web-cookies-et-autres-traceurs/que-dit-la-loi/</a:t>
            </a:r>
          </a:p>
          <a:p>
            <a:endParaRPr lang="fr-FR" b="0"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54</a:t>
            </a:fld>
            <a:endParaRPr lang="fr-FR"/>
          </a:p>
        </p:txBody>
      </p:sp>
    </p:spTree>
    <p:extLst>
      <p:ext uri="{BB962C8B-B14F-4D97-AF65-F5344CB8AC3E}">
        <p14:creationId xmlns:p14="http://schemas.microsoft.com/office/powerpoint/2010/main" val="3667524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facilité</a:t>
            </a:r>
            <a:r>
              <a:rPr lang="fr-FR" baseline="0" dirty="0" smtClean="0"/>
              <a:t> la mise en œuvre du modèle </a:t>
            </a:r>
            <a:r>
              <a:rPr lang="fr-FR" dirty="0" smtClean="0"/>
              <a:t>MVC par exemple</a:t>
            </a:r>
            <a:r>
              <a:rPr lang="fr-FR" baseline="0" dirty="0" smtClean="0"/>
              <a:t> </a:t>
            </a:r>
            <a:r>
              <a:rPr lang="fr-FR" dirty="0" smtClean="0"/>
              <a:t>:</a:t>
            </a:r>
            <a:r>
              <a:rPr lang="fr-FR" baseline="0" dirty="0" smtClean="0"/>
              <a:t> </a:t>
            </a:r>
          </a:p>
          <a:p>
            <a:r>
              <a:rPr lang="fr-FR" baseline="0" dirty="0" smtClean="0"/>
              <a:t>plus de respect du modèle pour une meilleure répartition du travail dans l’équipe de développement</a:t>
            </a:r>
          </a:p>
          <a:p>
            <a:endParaRPr lang="fr-FR" baseline="0" dirty="0" smtClean="0"/>
          </a:p>
          <a:p>
            <a:r>
              <a:rPr lang="fr-FR" baseline="0" dirty="0" smtClean="0"/>
              <a:t>Le moteur de </a:t>
            </a:r>
            <a:r>
              <a:rPr lang="fr-FR" baseline="0" dirty="0" err="1" smtClean="0"/>
              <a:t>template</a:t>
            </a:r>
            <a:r>
              <a:rPr lang="fr-FR" baseline="0" dirty="0" smtClean="0"/>
              <a:t> va s’occuper de la fusion du côte </a:t>
            </a:r>
            <a:r>
              <a:rPr lang="fr-FR" baseline="0" dirty="0" err="1" smtClean="0"/>
              <a:t>php</a:t>
            </a:r>
            <a:r>
              <a:rPr lang="fr-FR" baseline="0" dirty="0" smtClean="0"/>
              <a:t> et  du code html afin de générer le code HTML, XML, JSON, JS, CSS ou autres, au navigateur client.</a:t>
            </a:r>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55</a:t>
            </a:fld>
            <a:endParaRPr lang="fr-FR"/>
          </a:p>
        </p:txBody>
      </p:sp>
    </p:spTree>
    <p:extLst>
      <p:ext uri="{BB962C8B-B14F-4D97-AF65-F5344CB8AC3E}">
        <p14:creationId xmlns:p14="http://schemas.microsoft.com/office/powerpoint/2010/main" val="2689394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Augmentation</a:t>
            </a:r>
            <a:r>
              <a:rPr lang="fr-FR" baseline="0" dirty="0" smtClean="0"/>
              <a:t> de la productivité, travail en équipe plus facile</a:t>
            </a:r>
          </a:p>
          <a:p>
            <a:r>
              <a:rPr lang="fr-FR" baseline="0" dirty="0" smtClean="0"/>
              <a:t>Réduction des couts de réalisation et de maintenance</a:t>
            </a:r>
          </a:p>
          <a:p>
            <a:r>
              <a:rPr lang="fr-FR" baseline="0" dirty="0" smtClean="0"/>
              <a:t>On trouve plus facilement des ressources en travaillant avec ce type de </a:t>
            </a:r>
            <a:r>
              <a:rPr lang="fr-FR" baseline="0" dirty="0" err="1" smtClean="0"/>
              <a:t>template</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code est plus clair : on sait où est le code HTML et on ne doit pas chercher après dans le code PHP</a:t>
            </a:r>
          </a:p>
          <a:p>
            <a:endParaRPr lang="fr-FR" dirty="0" smtClean="0"/>
          </a:p>
          <a:p>
            <a:r>
              <a:rPr lang="fr-FR" dirty="0" err="1" smtClean="0"/>
              <a:t>Smarty</a:t>
            </a:r>
            <a:r>
              <a:rPr lang="fr-FR" dirty="0" smtClean="0"/>
              <a:t> :</a:t>
            </a:r>
            <a:r>
              <a:rPr lang="fr-FR" baseline="0" dirty="0" smtClean="0"/>
              <a:t> moteur de cache intéressant, pas facile d’accès, il faudra du travail pour le prendre en main</a:t>
            </a:r>
          </a:p>
          <a:p>
            <a:r>
              <a:rPr lang="fr-FR" baseline="0" dirty="0" smtClean="0"/>
              <a:t>PHPBB : Très facile d’accès, possibilité de mise en cache moins évoluer que </a:t>
            </a:r>
            <a:r>
              <a:rPr lang="fr-FR" baseline="0" dirty="0" err="1" smtClean="0"/>
              <a:t>smarty</a:t>
            </a:r>
            <a:endParaRPr lang="fr-FR" baseline="0" dirty="0" smtClean="0"/>
          </a:p>
          <a:p>
            <a:r>
              <a:rPr lang="fr-FR" baseline="0" dirty="0" err="1" smtClean="0"/>
              <a:t>Twig</a:t>
            </a:r>
            <a:r>
              <a:rPr lang="fr-FR" baseline="0" dirty="0" smtClean="0"/>
              <a:t> : Moteur de </a:t>
            </a:r>
            <a:r>
              <a:rPr lang="fr-FR" baseline="0" dirty="0" err="1" smtClean="0"/>
              <a:t>template</a:t>
            </a:r>
            <a:r>
              <a:rPr lang="fr-FR" baseline="0" dirty="0" smtClean="0"/>
              <a:t> de </a:t>
            </a:r>
            <a:r>
              <a:rPr lang="fr-FR" baseline="0" dirty="0" err="1" smtClean="0"/>
              <a:t>symfony</a:t>
            </a:r>
            <a:r>
              <a:rPr lang="fr-FR" baseline="0" dirty="0" smtClean="0"/>
              <a:t> 2, très à la mode en ce moment</a:t>
            </a:r>
          </a:p>
          <a:p>
            <a:r>
              <a:rPr lang="fr-FR" baseline="0" dirty="0" err="1" smtClean="0"/>
              <a:t>Haanga</a:t>
            </a:r>
            <a:r>
              <a:rPr lang="fr-FR" baseline="0" dirty="0" smtClean="0"/>
              <a:t> : Ressemble à </a:t>
            </a:r>
            <a:r>
              <a:rPr lang="fr-FR" baseline="0" dirty="0" err="1" smtClean="0"/>
              <a:t>Twig</a:t>
            </a:r>
            <a:r>
              <a:rPr lang="fr-FR" baseline="0" dirty="0" smtClean="0"/>
              <a:t>, semble plus performant d’après certaines études</a:t>
            </a:r>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56</a:t>
            </a:fld>
            <a:endParaRPr lang="fr-FR"/>
          </a:p>
        </p:txBody>
      </p:sp>
    </p:spTree>
    <p:extLst>
      <p:ext uri="{BB962C8B-B14F-4D97-AF65-F5344CB8AC3E}">
        <p14:creationId xmlns:p14="http://schemas.microsoft.com/office/powerpoint/2010/main" val="2054468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Macro</a:t>
            </a:r>
            <a:r>
              <a:rPr lang="fr-FR" baseline="0" dirty="0" smtClean="0"/>
              <a:t> :</a:t>
            </a:r>
          </a:p>
          <a:p>
            <a:r>
              <a:rPr lang="fr-FR" baseline="0" dirty="0" smtClean="0"/>
              <a:t>Le but est d’enregistrer un bloc html récurant sous forme de modèle, dans l’exemple pour la création de formulaire</a:t>
            </a:r>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58</a:t>
            </a:fld>
            <a:endParaRPr lang="fr-FR"/>
          </a:p>
        </p:txBody>
      </p:sp>
    </p:spTree>
    <p:extLst>
      <p:ext uri="{BB962C8B-B14F-4D97-AF65-F5344CB8AC3E}">
        <p14:creationId xmlns:p14="http://schemas.microsoft.com/office/powerpoint/2010/main" val="2957559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60</a:t>
            </a:fld>
            <a:endParaRPr lang="fr-FR"/>
          </a:p>
        </p:txBody>
      </p:sp>
    </p:spTree>
    <p:extLst>
      <p:ext uri="{BB962C8B-B14F-4D97-AF65-F5344CB8AC3E}">
        <p14:creationId xmlns:p14="http://schemas.microsoft.com/office/powerpoint/2010/main" val="311022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Qu’est-ce qu’une page web dynamique ?</a:t>
            </a:r>
          </a:p>
          <a:p>
            <a:r>
              <a:rPr lang="fr-FR" sz="1200" kern="1200" dirty="0" smtClean="0">
                <a:solidFill>
                  <a:schemeClr val="tx1"/>
                </a:solidFill>
                <a:effectLst/>
                <a:latin typeface="+mn-lt"/>
                <a:ea typeface="+mn-ea"/>
                <a:cs typeface="+mn-cs"/>
              </a:rPr>
              <a:t>Une page dont le contenu peut être générée au moment de l’appel de la page, grâce à des informations récupérées dans un formulaire ou extraites d’une base de données.</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partie en gras est du code PHP inclus dans la page HTML à l’intérieur des balises &lt;?</a:t>
            </a:r>
            <a:r>
              <a:rPr lang="fr-FR" sz="1200" kern="1200" dirty="0" err="1" smtClean="0">
                <a:solidFill>
                  <a:schemeClr val="tx1"/>
                </a:solidFill>
                <a:effectLst/>
                <a:latin typeface="+mn-lt"/>
                <a:ea typeface="+mn-ea"/>
                <a:cs typeface="+mn-cs"/>
              </a:rPr>
              <a:t>php</a:t>
            </a:r>
            <a:r>
              <a:rPr lang="fr-FR" sz="1200" kern="1200" dirty="0" smtClean="0">
                <a:solidFill>
                  <a:schemeClr val="tx1"/>
                </a:solidFill>
                <a:effectLst/>
                <a:latin typeface="+mn-lt"/>
                <a:ea typeface="+mn-ea"/>
                <a:cs typeface="+mn-cs"/>
              </a:rPr>
              <a:t> et ?&gt;.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Sur cet exemple simple, le code PHP se contente d’afficher un texte statique "Bonjour Olivier !" grâce à la fonction </a:t>
            </a:r>
            <a:r>
              <a:rPr lang="fr-FR" sz="1200" kern="1200" dirty="0" err="1" smtClean="0">
                <a:solidFill>
                  <a:schemeClr val="tx1"/>
                </a:solidFill>
                <a:effectLst/>
                <a:latin typeface="+mn-lt"/>
                <a:ea typeface="+mn-ea"/>
                <a:cs typeface="+mn-cs"/>
              </a:rPr>
              <a:t>echo</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Dans un vrai programme PHP, il est probable que ce texte serait généré dynamiquement en fonction de l’identification de l’utilisateur.</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Pour indiquer au serveur Web qu’une page HTML contient du code PHP à exécuter, il suffit de donner au fichier une extension particulière : .</a:t>
            </a:r>
            <a:r>
              <a:rPr lang="fr-FR" sz="1200" kern="1200" dirty="0" err="1" smtClean="0">
                <a:solidFill>
                  <a:schemeClr val="tx1"/>
                </a:solidFill>
                <a:effectLst/>
                <a:latin typeface="+mn-lt"/>
                <a:ea typeface="+mn-ea"/>
                <a:cs typeface="+mn-cs"/>
              </a:rPr>
              <a:t>php</a:t>
            </a:r>
            <a:r>
              <a:rPr lang="fr-FR" sz="1200" kern="1200" dirty="0" smtClean="0">
                <a:solidFill>
                  <a:schemeClr val="tx1"/>
                </a:solidFill>
                <a:effectLst/>
                <a:latin typeface="+mn-lt"/>
                <a:ea typeface="+mn-ea"/>
                <a:cs typeface="+mn-cs"/>
              </a:rPr>
              <a:t> (sauf configuration particulière du serveur).</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Lorsqu’un fichier PHP est demandé au serveur Web, le code PHP inclus dans la page HTML est d’abord exécuté sur le serveur.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résultat de cette exécution est inséré dans la page à la place du code PHP et la page est renvoyée au navigateur.</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5</a:t>
            </a:fld>
            <a:endParaRPr lang="fr-FR"/>
          </a:p>
        </p:txBody>
      </p:sp>
    </p:spTree>
    <p:extLst>
      <p:ext uri="{BB962C8B-B14F-4D97-AF65-F5344CB8AC3E}">
        <p14:creationId xmlns:p14="http://schemas.microsoft.com/office/powerpoint/2010/main" val="292515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Apache est le serveur Web le plus populaire sur Internet depuis Avril 1996.</a:t>
            </a:r>
          </a:p>
          <a:p>
            <a:r>
              <a:rPr lang="fr-FR" sz="1200" kern="1200" dirty="0" smtClean="0">
                <a:solidFill>
                  <a:schemeClr val="tx1"/>
                </a:solidFill>
                <a:effectLst/>
                <a:latin typeface="+mn-lt"/>
                <a:ea typeface="+mn-ea"/>
                <a:cs typeface="+mn-cs"/>
              </a:rPr>
              <a:t>Le projet Apache est un projet open source pour les systèmes d’exploitation comme </a:t>
            </a:r>
            <a:r>
              <a:rPr lang="fr-FR" sz="1200" kern="1200" dirty="0" err="1" smtClean="0">
                <a:solidFill>
                  <a:schemeClr val="tx1"/>
                </a:solidFill>
                <a:effectLst/>
                <a:latin typeface="+mn-lt"/>
                <a:ea typeface="+mn-ea"/>
                <a:cs typeface="+mn-cs"/>
              </a:rPr>
              <a:t>unix</a:t>
            </a:r>
            <a:r>
              <a:rPr lang="fr-FR" sz="1200" kern="1200" dirty="0" smtClean="0">
                <a:solidFill>
                  <a:schemeClr val="tx1"/>
                </a:solidFill>
                <a:effectLst/>
                <a:latin typeface="+mn-lt"/>
                <a:ea typeface="+mn-ea"/>
                <a:cs typeface="+mn-cs"/>
              </a:rPr>
              <a:t> ou </a:t>
            </a:r>
            <a:r>
              <a:rPr lang="fr-FR" sz="1200" kern="1200" dirty="0" err="1" smtClean="0">
                <a:solidFill>
                  <a:schemeClr val="tx1"/>
                </a:solidFill>
                <a:effectLst/>
                <a:latin typeface="+mn-lt"/>
                <a:ea typeface="+mn-ea"/>
                <a:cs typeface="+mn-cs"/>
              </a:rPr>
              <a:t>windows</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On peut prendre des sources et les modifier pour avoir un server avec juste les fonctionnalités que l’on souhaite.</a:t>
            </a:r>
          </a:p>
          <a:p>
            <a:r>
              <a:rPr lang="fr-FR" sz="1200" kern="1200" dirty="0" smtClean="0">
                <a:solidFill>
                  <a:schemeClr val="tx1"/>
                </a:solidFill>
                <a:effectLst/>
                <a:latin typeface="+mn-lt"/>
                <a:ea typeface="+mn-ea"/>
                <a:cs typeface="+mn-cs"/>
              </a:rPr>
              <a:t>Le serveur HTTP Apache ("</a:t>
            </a:r>
            <a:r>
              <a:rPr lang="fr-FR" sz="1200" kern="1200" dirty="0" err="1" smtClean="0">
                <a:solidFill>
                  <a:schemeClr val="tx1"/>
                </a:solidFill>
                <a:effectLst/>
                <a:latin typeface="+mn-lt"/>
                <a:ea typeface="+mn-ea"/>
                <a:cs typeface="+mn-cs"/>
              </a:rPr>
              <a:t>httpd</a:t>
            </a:r>
            <a:r>
              <a:rPr lang="fr-FR" sz="1200" kern="1200" dirty="0" smtClean="0">
                <a:solidFill>
                  <a:schemeClr val="tx1"/>
                </a:solidFill>
                <a:effectLst/>
                <a:latin typeface="+mn-lt"/>
                <a:ea typeface="+mn-ea"/>
                <a:cs typeface="+mn-cs"/>
              </a:rPr>
              <a:t>") est un projet de </a:t>
            </a:r>
            <a:r>
              <a:rPr lang="fr-FR" sz="1200" u="sng" kern="1200" dirty="0" smtClean="0">
                <a:solidFill>
                  <a:schemeClr val="tx1"/>
                </a:solidFill>
                <a:effectLst/>
                <a:latin typeface="+mn-lt"/>
                <a:ea typeface="+mn-ea"/>
                <a:cs typeface="+mn-cs"/>
                <a:hlinkClick r:id="rId3"/>
              </a:rPr>
              <a:t>l'Apache Software </a:t>
            </a:r>
            <a:r>
              <a:rPr lang="fr-FR" sz="1200" u="sng" kern="1200" dirty="0" err="1" smtClean="0">
                <a:solidFill>
                  <a:schemeClr val="tx1"/>
                </a:solidFill>
                <a:effectLst/>
                <a:latin typeface="+mn-lt"/>
                <a:ea typeface="+mn-ea"/>
                <a:cs typeface="+mn-cs"/>
                <a:hlinkClick r:id="rId3"/>
              </a:rPr>
              <a:t>Foundation</a:t>
            </a:r>
            <a:r>
              <a:rPr lang="fr-FR" sz="1200" kern="1200" dirty="0" smtClean="0">
                <a:solidFill>
                  <a:schemeClr val="tx1"/>
                </a:solidFill>
                <a:effectLst/>
                <a:latin typeface="+mn-lt"/>
                <a:ea typeface="+mn-ea"/>
                <a:cs typeface="+mn-cs"/>
              </a:rPr>
              <a:t> .</a:t>
            </a:r>
          </a:p>
          <a:p>
            <a:endParaRPr lang="fr-FR" dirty="0" smtClean="0"/>
          </a:p>
          <a:p>
            <a:r>
              <a:rPr lang="fr-FR" sz="1200" kern="1200" dirty="0" smtClean="0">
                <a:solidFill>
                  <a:schemeClr val="tx1"/>
                </a:solidFill>
                <a:effectLst/>
                <a:latin typeface="+mn-lt"/>
                <a:ea typeface="+mn-ea"/>
                <a:cs typeface="+mn-cs"/>
              </a:rPr>
              <a:t>Base de données open source très populaire</a:t>
            </a:r>
          </a:p>
          <a:p>
            <a:r>
              <a:rPr lang="fr-FR" sz="1200" kern="1200" dirty="0" smtClean="0">
                <a:solidFill>
                  <a:schemeClr val="tx1"/>
                </a:solidFill>
                <a:effectLst/>
                <a:latin typeface="+mn-lt"/>
                <a:ea typeface="+mn-ea"/>
                <a:cs typeface="+mn-cs"/>
              </a:rPr>
              <a:t>Racheter par Sun </a:t>
            </a:r>
            <a:r>
              <a:rPr lang="fr-FR" sz="1200" kern="1200" dirty="0" err="1" smtClean="0">
                <a:solidFill>
                  <a:schemeClr val="tx1"/>
                </a:solidFill>
                <a:effectLst/>
                <a:latin typeface="+mn-lt"/>
                <a:ea typeface="+mn-ea"/>
                <a:cs typeface="+mn-cs"/>
              </a:rPr>
              <a:t>Microsystem</a:t>
            </a:r>
            <a:r>
              <a:rPr lang="fr-FR" sz="1200" kern="1200" dirty="0" smtClean="0">
                <a:solidFill>
                  <a:schemeClr val="tx1"/>
                </a:solidFill>
                <a:effectLst/>
                <a:latin typeface="+mn-lt"/>
                <a:ea typeface="+mn-ea"/>
                <a:cs typeface="+mn-cs"/>
              </a:rPr>
              <a:t> en 2008, puis Sun par Oracle en 2009</a:t>
            </a:r>
          </a:p>
          <a:p>
            <a:r>
              <a:rPr lang="fr-FR" sz="1200" kern="1200" dirty="0" smtClean="0">
                <a:solidFill>
                  <a:schemeClr val="tx1"/>
                </a:solidFill>
                <a:effectLst/>
                <a:latin typeface="+mn-lt"/>
                <a:ea typeface="+mn-ea"/>
                <a:cs typeface="+mn-cs"/>
              </a:rPr>
              <a:t>Oracle met en concurrence ces 2 produits : </a:t>
            </a:r>
            <a:r>
              <a:rPr lang="fr-FR" sz="1200" kern="1200" dirty="0" err="1" smtClean="0">
                <a:solidFill>
                  <a:schemeClr val="tx1"/>
                </a:solidFill>
                <a:effectLst/>
                <a:latin typeface="+mn-lt"/>
                <a:ea typeface="+mn-ea"/>
                <a:cs typeface="+mn-cs"/>
              </a:rPr>
              <a:t>MySql</a:t>
            </a:r>
            <a:r>
              <a:rPr lang="fr-FR" sz="1200" kern="1200" dirty="0" smtClean="0">
                <a:solidFill>
                  <a:schemeClr val="tx1"/>
                </a:solidFill>
                <a:effectLst/>
                <a:latin typeface="+mn-lt"/>
                <a:ea typeface="+mn-ea"/>
                <a:cs typeface="+mn-cs"/>
              </a:rPr>
              <a:t> et Oracle </a:t>
            </a:r>
            <a:r>
              <a:rPr lang="fr-FR" sz="1200" kern="1200" dirty="0" err="1" smtClean="0">
                <a:solidFill>
                  <a:schemeClr val="tx1"/>
                </a:solidFill>
                <a:effectLst/>
                <a:latin typeface="+mn-lt"/>
                <a:ea typeface="+mn-ea"/>
                <a:cs typeface="+mn-cs"/>
              </a:rPr>
              <a:t>Database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couple PHP/MySQL est très utilisé par les sites web et proposé par la majorité des hébergeurs Web</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On parle souvent d’environnement LAMP : Linux, Apache, MySQL, PHP</a:t>
            </a:r>
          </a:p>
          <a:p>
            <a:r>
              <a:rPr lang="fr-FR" sz="1200" kern="1200" dirty="0" smtClean="0">
                <a:solidFill>
                  <a:schemeClr val="tx1"/>
                </a:solidFill>
                <a:effectLst/>
                <a:latin typeface="+mn-lt"/>
                <a:ea typeface="+mn-ea"/>
                <a:cs typeface="+mn-cs"/>
              </a:rPr>
              <a:t>Ou WAMP pour Windows ou MAMP pour Mac</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6</a:t>
            </a:fld>
            <a:endParaRPr lang="fr-FR"/>
          </a:p>
        </p:txBody>
      </p:sp>
    </p:spTree>
    <p:extLst>
      <p:ext uri="{BB962C8B-B14F-4D97-AF65-F5344CB8AC3E}">
        <p14:creationId xmlns:p14="http://schemas.microsoft.com/office/powerpoint/2010/main" val="2595239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short_open_tag</a:t>
            </a:r>
            <a:r>
              <a:rPr lang="fr-FR"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asp_tags</a:t>
            </a:r>
            <a:r>
              <a:rPr lang="fr-FR"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fonction </a:t>
            </a:r>
            <a:r>
              <a:rPr lang="fr-FR" sz="1200" kern="1200" dirty="0" err="1" smtClean="0">
                <a:solidFill>
                  <a:schemeClr val="tx1"/>
                </a:solidFill>
                <a:effectLst/>
                <a:latin typeface="+mn-lt"/>
                <a:ea typeface="+mn-ea"/>
                <a:cs typeface="+mn-cs"/>
              </a:rPr>
              <a:t>echo</a:t>
            </a:r>
            <a:r>
              <a:rPr lang="fr-FR" sz="1200" kern="1200" dirty="0" smtClean="0">
                <a:solidFill>
                  <a:schemeClr val="tx1"/>
                </a:solidFill>
                <a:effectLst/>
                <a:latin typeface="+mn-lt"/>
                <a:ea typeface="+mn-ea"/>
                <a:cs typeface="+mn-cs"/>
              </a:rPr>
              <a:t> est une fonction de base en PHP.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Elle permet d’afficher une ou plusieurs chaînes et donc d’inclure du texte dans la page HTML envoyée au navigateur.</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9</a:t>
            </a:fld>
            <a:endParaRPr lang="fr-FR"/>
          </a:p>
        </p:txBody>
      </p:sp>
    </p:spTree>
    <p:extLst>
      <p:ext uri="{BB962C8B-B14F-4D97-AF65-F5344CB8AC3E}">
        <p14:creationId xmlns:p14="http://schemas.microsoft.com/office/powerpoint/2010/main" val="138818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err="1" smtClean="0">
                <a:solidFill>
                  <a:schemeClr val="tx1"/>
                </a:solidFill>
                <a:effectLst/>
                <a:latin typeface="+mn-lt"/>
                <a:ea typeface="+mn-ea"/>
                <a:cs typeface="+mn-cs"/>
              </a:rPr>
              <a:t>display_errors</a:t>
            </a:r>
            <a:r>
              <a:rPr lang="fr-FR" sz="1200" b="1" kern="1200" dirty="0" smtClean="0">
                <a:solidFill>
                  <a:schemeClr val="tx1"/>
                </a:solidFill>
                <a:effectLst/>
                <a:latin typeface="+mn-lt"/>
                <a:ea typeface="+mn-ea"/>
                <a:cs typeface="+mn-cs"/>
              </a:rPr>
              <a:t> = on</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err="1" smtClean="0">
                <a:solidFill>
                  <a:schemeClr val="tx1"/>
                </a:solidFill>
                <a:effectLst/>
                <a:latin typeface="+mn-lt"/>
                <a:ea typeface="+mn-ea"/>
                <a:cs typeface="+mn-cs"/>
              </a:rPr>
              <a:t>error_reporting</a:t>
            </a:r>
            <a:r>
              <a:rPr lang="fr-FR" sz="1200" b="1" kern="1200" dirty="0" smtClean="0">
                <a:solidFill>
                  <a:schemeClr val="tx1"/>
                </a:solidFill>
                <a:effectLst/>
                <a:latin typeface="+mn-lt"/>
                <a:ea typeface="+mn-ea"/>
                <a:cs typeface="+mn-cs"/>
              </a:rPr>
              <a:t> = E_ALL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gestion des erreurs sera détaillée par la suite.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err="1" smtClean="0">
                <a:solidFill>
                  <a:schemeClr val="tx1"/>
                </a:solidFill>
                <a:effectLst/>
                <a:latin typeface="+mn-lt"/>
                <a:ea typeface="+mn-ea"/>
                <a:cs typeface="+mn-cs"/>
              </a:rPr>
              <a:t>date.timezone</a:t>
            </a:r>
            <a:r>
              <a:rPr lang="fr-FR" sz="1200" kern="1200" dirty="0" smtClean="0">
                <a:solidFill>
                  <a:schemeClr val="tx1"/>
                </a:solidFill>
                <a:effectLst/>
                <a:latin typeface="+mn-lt"/>
                <a:ea typeface="+mn-ea"/>
                <a:cs typeface="+mn-cs"/>
              </a:rPr>
              <a:t> = "Europe/Paris"</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10</a:t>
            </a:fld>
            <a:endParaRPr lang="fr-FR"/>
          </a:p>
        </p:txBody>
      </p:sp>
    </p:spTree>
    <p:extLst>
      <p:ext uri="{BB962C8B-B14F-4D97-AF65-F5344CB8AC3E}">
        <p14:creationId xmlns:p14="http://schemas.microsoft.com/office/powerpoint/2010/main" val="474824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Types scalaires :</a:t>
            </a:r>
            <a:r>
              <a:rPr lang="fr-FR" sz="1200" kern="1200" dirty="0" smtClean="0">
                <a:solidFill>
                  <a:schemeClr val="tx1"/>
                </a:solidFill>
                <a:effectLst/>
                <a:latin typeface="+mn-lt"/>
                <a:ea typeface="+mn-ea"/>
                <a:cs typeface="+mn-cs"/>
              </a:rPr>
              <a:t> (ne pouvant contenir qu’une valeur)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type entier (</a:t>
            </a:r>
            <a:r>
              <a:rPr lang="fr-FR" sz="1200" kern="1200" dirty="0" err="1" smtClean="0">
                <a:solidFill>
                  <a:schemeClr val="tx1"/>
                </a:solidFill>
                <a:effectLst/>
                <a:latin typeface="+mn-lt"/>
                <a:ea typeface="+mn-ea"/>
                <a:cs typeface="+mn-cs"/>
              </a:rPr>
              <a:t>integer</a:t>
            </a:r>
            <a:r>
              <a:rPr lang="fr-FR" sz="1200" kern="1200" dirty="0" smtClean="0">
                <a:solidFill>
                  <a:schemeClr val="tx1"/>
                </a:solidFill>
                <a:effectLst/>
                <a:latin typeface="+mn-lt"/>
                <a:ea typeface="+mn-ea"/>
                <a:cs typeface="+mn-cs"/>
              </a:rPr>
              <a:t>) permet de stocker un nombre entier signé sur 32 bits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type nombre à virgule flottante (</a:t>
            </a:r>
            <a:r>
              <a:rPr lang="fr-FR" sz="1200" kern="1200" dirty="0" err="1" smtClean="0">
                <a:solidFill>
                  <a:schemeClr val="tx1"/>
                </a:solidFill>
                <a:effectLst/>
                <a:latin typeface="+mn-lt"/>
                <a:ea typeface="+mn-ea"/>
                <a:cs typeface="+mn-cs"/>
              </a:rPr>
              <a:t>float</a:t>
            </a:r>
            <a:r>
              <a:rPr lang="fr-FR" sz="1200" kern="1200" dirty="0" smtClean="0">
                <a:solidFill>
                  <a:schemeClr val="tx1"/>
                </a:solidFill>
                <a:effectLst/>
                <a:latin typeface="+mn-lt"/>
                <a:ea typeface="+mn-ea"/>
                <a:cs typeface="+mn-cs"/>
              </a:rPr>
              <a:t>) permet de stocker un nombre décimal sur une plage de valeurs dépendante de la plate-forme (généralement de l’ordre de 10-308 à 10+308).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type chaîne de caractères (string) permet de stocker toute séquence de caractères sur un octet (code ASCII compris entre 0 et 255), sans limite de taille.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Types composés :</a:t>
            </a:r>
            <a:r>
              <a:rPr lang="fr-FR" sz="1200" kern="1200" dirty="0" smtClean="0">
                <a:solidFill>
                  <a:schemeClr val="tx1"/>
                </a:solidFill>
                <a:effectLst/>
                <a:latin typeface="+mn-lt"/>
                <a:ea typeface="+mn-ea"/>
                <a:cs typeface="+mn-cs"/>
              </a:rPr>
              <a:t> (pouvant contenir plusieurs valeurs)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Ressource</a:t>
            </a:r>
            <a:r>
              <a:rPr lang="fr-FR" sz="1200" kern="1200" dirty="0" smtClean="0">
                <a:solidFill>
                  <a:schemeClr val="tx1"/>
                </a:solidFill>
                <a:effectLst/>
                <a:latin typeface="+mn-lt"/>
                <a:ea typeface="+mn-ea"/>
                <a:cs typeface="+mn-cs"/>
              </a:rPr>
              <a:t> (référence vers une ressource externe : fichier ouvert, connexion de base de données, etc.)</a:t>
            </a:r>
          </a:p>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13</a:t>
            </a:fld>
            <a:endParaRPr lang="fr-FR"/>
          </a:p>
        </p:txBody>
      </p:sp>
    </p:spTree>
    <p:extLst>
      <p:ext uri="{BB962C8B-B14F-4D97-AF65-F5344CB8AC3E}">
        <p14:creationId xmlns:p14="http://schemas.microsoft.com/office/powerpoint/2010/main" val="110143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endParaRPr lang="fr-FR"/>
          </a:p>
        </p:txBody>
      </p:sp>
      <p:sp>
        <p:nvSpPr>
          <p:cNvPr id="5" name="Espace réservé du numéro de diapositive 4"/>
          <p:cNvSpPr>
            <a:spLocks noGrp="1"/>
          </p:cNvSpPr>
          <p:nvPr>
            <p:ph type="sldNum" sz="quarter" idx="11"/>
          </p:nvPr>
        </p:nvSpPr>
        <p:spPr/>
        <p:txBody>
          <a:bodyPr/>
          <a:lstStyle/>
          <a:p>
            <a:fld id="{9AB854FC-A9C2-4140-ABC4-EDE31CD02C54}" type="slidenum">
              <a:rPr lang="fr-FR" smtClean="0"/>
              <a:pPr/>
              <a:t>14</a:t>
            </a:fld>
            <a:endParaRPr lang="fr-FR"/>
          </a:p>
        </p:txBody>
      </p:sp>
    </p:spTree>
    <p:extLst>
      <p:ext uri="{BB962C8B-B14F-4D97-AF65-F5344CB8AC3E}">
        <p14:creationId xmlns:p14="http://schemas.microsoft.com/office/powerpoint/2010/main" val="180864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AB854FC-A9C2-4140-ABC4-EDE31CD02C54}" type="slidenum">
              <a:rPr lang="fr-FR" smtClean="0"/>
              <a:pPr/>
              <a:t>27</a:t>
            </a:fld>
            <a:endParaRPr lang="fr-FR"/>
          </a:p>
        </p:txBody>
      </p:sp>
      <p:sp>
        <p:nvSpPr>
          <p:cNvPr id="5" name="Espace réservé de la date 4"/>
          <p:cNvSpPr>
            <a:spLocks noGrp="1"/>
          </p:cNvSpPr>
          <p:nvPr>
            <p:ph type="dt" idx="11"/>
          </p:nvPr>
        </p:nvSpPr>
        <p:spPr/>
        <p:txBody>
          <a:bodyPr/>
          <a:lstStyle/>
          <a:p>
            <a:endParaRPr lang="fr-FR"/>
          </a:p>
        </p:txBody>
      </p:sp>
    </p:spTree>
    <p:extLst>
      <p:ext uri="{BB962C8B-B14F-4D97-AF65-F5344CB8AC3E}">
        <p14:creationId xmlns:p14="http://schemas.microsoft.com/office/powerpoint/2010/main" val="1958958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a:xfrm>
            <a:off x="0" y="0"/>
            <a:ext cx="9144000" cy="2708920"/>
          </a:xfrm>
          <a:prstGeom prst="rect">
            <a:avLst/>
          </a:prstGeom>
          <a:solidFill>
            <a:srgbClr val="1B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accent6">
                  <a:lumMod val="75000"/>
                </a:schemeClr>
              </a:solidFill>
            </a:endParaRPr>
          </a:p>
        </p:txBody>
      </p:sp>
      <p:pic>
        <p:nvPicPr>
          <p:cNvPr id="9" name="Image 8" descr="eniPNG.png"/>
          <p:cNvPicPr/>
          <p:nvPr userDrawn="1"/>
        </p:nvPicPr>
        <p:blipFill>
          <a:blip r:embed="rId2" cstate="print">
            <a:lum bright="20000"/>
          </a:blip>
          <a:stretch>
            <a:fillRect/>
          </a:stretch>
        </p:blipFill>
        <p:spPr>
          <a:xfrm>
            <a:off x="4283968" y="-1035496"/>
            <a:ext cx="11936508" cy="8943975"/>
          </a:xfrm>
          <a:prstGeom prst="rect">
            <a:avLst/>
          </a:prstGeom>
          <a:noFill/>
        </p:spPr>
      </p:pic>
      <p:sp>
        <p:nvSpPr>
          <p:cNvPr id="10" name="Titre 13"/>
          <p:cNvSpPr txBox="1">
            <a:spLocks/>
          </p:cNvSpPr>
          <p:nvPr userDrawn="1"/>
        </p:nvSpPr>
        <p:spPr>
          <a:xfrm>
            <a:off x="1403648" y="2420888"/>
            <a:ext cx="7740352" cy="1037977"/>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b="0" i="0" u="none" strike="noStrike" kern="1200" cap="none" spc="100" normalizeH="0" baseline="0" noProof="0" dirty="0" smtClean="0">
                <a:ln>
                  <a:noFill/>
                </a:ln>
                <a:solidFill>
                  <a:srgbClr val="C9D100"/>
                </a:solidFill>
                <a:effectLst/>
                <a:uLnTx/>
                <a:uFillTx/>
                <a:latin typeface="Segoe UI" pitchFamily="34" charset="0"/>
                <a:ea typeface="+mj-ea"/>
                <a:cs typeface="Segoe UI" pitchFamily="34" charset="0"/>
              </a:rPr>
              <a:t>Découvrez la différence</a:t>
            </a:r>
            <a:r>
              <a:rPr kumimoji="0" lang="fr-FR" b="0" i="0" u="none" strike="noStrike" kern="1200" cap="none" spc="100" normalizeH="0" noProof="0" dirty="0" smtClean="0">
                <a:ln>
                  <a:noFill/>
                </a:ln>
                <a:solidFill>
                  <a:srgbClr val="C9D100"/>
                </a:solidFill>
                <a:effectLst/>
                <a:uLnTx/>
                <a:uFillTx/>
                <a:latin typeface="Segoe UI" pitchFamily="34" charset="0"/>
                <a:ea typeface="+mj-ea"/>
                <a:cs typeface="Segoe UI" pitchFamily="34" charset="0"/>
              </a:rPr>
              <a:t> ENI</a:t>
            </a:r>
            <a:endParaRPr kumimoji="0" lang="fr-FR" b="0" i="0" u="none" strike="noStrike" kern="1200" cap="none" spc="100" normalizeH="0" baseline="0" noProof="0" dirty="0">
              <a:ln>
                <a:noFill/>
              </a:ln>
              <a:solidFill>
                <a:srgbClr val="C9D100"/>
              </a:solidFill>
              <a:effectLst/>
              <a:uLnTx/>
              <a:uFillTx/>
              <a:latin typeface="Segoe UI" pitchFamily="34" charset="0"/>
              <a:ea typeface="+mj-ea"/>
              <a:cs typeface="Segoe UI" pitchFamily="34" charset="0"/>
            </a:endParaRPr>
          </a:p>
        </p:txBody>
      </p:sp>
      <p:sp>
        <p:nvSpPr>
          <p:cNvPr id="12" name="Titre 13"/>
          <p:cNvSpPr txBox="1">
            <a:spLocks/>
          </p:cNvSpPr>
          <p:nvPr userDrawn="1"/>
        </p:nvSpPr>
        <p:spPr>
          <a:xfrm>
            <a:off x="1403648" y="1958975"/>
            <a:ext cx="7740352" cy="1037977"/>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000" b="0" i="0" u="none" strike="noStrike" kern="1200" cap="none" spc="400" normalizeH="0" baseline="0" noProof="0" dirty="0" smtClean="0">
                <a:ln>
                  <a:noFill/>
                </a:ln>
                <a:solidFill>
                  <a:schemeClr val="bg1"/>
                </a:solidFill>
                <a:effectLst/>
                <a:uLnTx/>
                <a:uFillTx/>
                <a:latin typeface="Segoe UI" pitchFamily="34" charset="0"/>
                <a:ea typeface="+mj-ea"/>
                <a:cs typeface="Segoe UI" pitchFamily="34" charset="0"/>
              </a:rPr>
              <a:t>Formations à l’informatique</a:t>
            </a:r>
            <a:endParaRPr kumimoji="0" lang="fr-FR" sz="2000" b="0" i="0" u="none" strike="noStrike" kern="1200" cap="none" spc="400" normalizeH="0" baseline="0" noProof="0" dirty="0">
              <a:ln>
                <a:noFill/>
              </a:ln>
              <a:solidFill>
                <a:schemeClr val="bg1"/>
              </a:solidFill>
              <a:effectLst/>
              <a:uLnTx/>
              <a:uFillTx/>
              <a:latin typeface="Segoe UI" pitchFamily="34" charset="0"/>
              <a:ea typeface="+mj-ea"/>
              <a:cs typeface="Segoe UI" pitchFamily="34" charset="0"/>
            </a:endParaRPr>
          </a:p>
        </p:txBody>
      </p:sp>
      <p:sp>
        <p:nvSpPr>
          <p:cNvPr id="13" name="ZoneTexte 12"/>
          <p:cNvSpPr txBox="1"/>
          <p:nvPr userDrawn="1"/>
        </p:nvSpPr>
        <p:spPr>
          <a:xfrm>
            <a:off x="5868144" y="6165304"/>
            <a:ext cx="2928367" cy="430887"/>
          </a:xfrm>
          <a:prstGeom prst="rect">
            <a:avLst/>
          </a:prstGeom>
          <a:noFill/>
        </p:spPr>
        <p:txBody>
          <a:bodyPr wrap="square" lIns="0" tIns="0" rIns="0" bIns="0">
            <a:spAutoFit/>
          </a:bodyPr>
          <a:lstStyle/>
          <a:p>
            <a:pPr algn="r" fontAlgn="auto">
              <a:spcBef>
                <a:spcPts val="0"/>
              </a:spcBef>
              <a:spcAft>
                <a:spcPts val="0"/>
              </a:spcAft>
              <a:defRPr/>
            </a:pPr>
            <a:r>
              <a:rPr lang="fr-FR" sz="2800" dirty="0" smtClean="0">
                <a:solidFill>
                  <a:srgbClr val="1B90C6"/>
                </a:solidFill>
                <a:latin typeface="+mn-lt"/>
                <a:cs typeface="+mn-cs"/>
              </a:rPr>
              <a:t>www.eni-ecole.fr</a:t>
            </a:r>
            <a:endParaRPr lang="fr-FR" sz="2800" dirty="0">
              <a:solidFill>
                <a:srgbClr val="1B90C6"/>
              </a:solidFill>
              <a:latin typeface="+mn-lt"/>
              <a:cs typeface="+mn-cs"/>
            </a:endParaRPr>
          </a:p>
        </p:txBody>
      </p:sp>
      <p:sp>
        <p:nvSpPr>
          <p:cNvPr id="14" name="ZoneTexte 13"/>
          <p:cNvSpPr txBox="1"/>
          <p:nvPr userDrawn="1"/>
        </p:nvSpPr>
        <p:spPr>
          <a:xfrm>
            <a:off x="5868144" y="56431"/>
            <a:ext cx="3240360" cy="276999"/>
          </a:xfrm>
          <a:prstGeom prst="rect">
            <a:avLst/>
          </a:prstGeom>
          <a:noFill/>
        </p:spPr>
        <p:txBody>
          <a:bodyPr wrap="square">
            <a:spAutoFit/>
          </a:bodyPr>
          <a:lstStyle/>
          <a:p>
            <a:pPr algn="r" fontAlgn="auto">
              <a:spcBef>
                <a:spcPts val="0"/>
              </a:spcBef>
              <a:spcAft>
                <a:spcPts val="0"/>
              </a:spcAft>
              <a:defRPr/>
            </a:pPr>
            <a:r>
              <a:rPr lang="fr-FR" sz="1200" dirty="0">
                <a:solidFill>
                  <a:schemeClr val="bg1"/>
                </a:solidFill>
                <a:latin typeface="+mn-lt"/>
                <a:cs typeface="+mn-cs"/>
              </a:rPr>
              <a:t>version </a:t>
            </a:r>
            <a:r>
              <a:rPr lang="fr-FR" sz="1200" dirty="0" smtClean="0">
                <a:solidFill>
                  <a:schemeClr val="bg1"/>
                </a:solidFill>
                <a:latin typeface="+mn-lt"/>
                <a:cs typeface="+mn-cs"/>
              </a:rPr>
              <a:t>1.0</a:t>
            </a:r>
            <a:endParaRPr lang="fr-FR" sz="1200" dirty="0">
              <a:solidFill>
                <a:schemeClr val="bg1"/>
              </a:solidFill>
              <a:latin typeface="+mn-lt"/>
              <a:cs typeface="+mn-cs"/>
            </a:endParaRPr>
          </a:p>
        </p:txBody>
      </p:sp>
      <p:sp>
        <p:nvSpPr>
          <p:cNvPr id="3" name="Espace réservé du texte 2"/>
          <p:cNvSpPr>
            <a:spLocks noGrp="1"/>
          </p:cNvSpPr>
          <p:nvPr>
            <p:ph type="body" sz="quarter" idx="10"/>
          </p:nvPr>
        </p:nvSpPr>
        <p:spPr>
          <a:xfrm>
            <a:off x="179513" y="3436490"/>
            <a:ext cx="8616998" cy="2512790"/>
          </a:xfrm>
        </p:spPr>
        <p:txBody>
          <a:bodyPr/>
          <a:lstStyle>
            <a:lvl1pPr marL="0" indent="0" algn="r">
              <a:buNone/>
              <a:defRPr/>
            </a:lvl1pPr>
            <a:lvl2pPr marL="0" indent="0" algn="r" defTabSz="914400" rtl="0" eaLnBrk="1" latinLnBrk="0" hangingPunct="1">
              <a:spcBef>
                <a:spcPct val="20000"/>
              </a:spcBef>
              <a:buFont typeface="Arial" pitchFamily="34" charset="0"/>
              <a:buNone/>
              <a:defRPr lang="fr-FR" sz="3200" kern="1200" dirty="0" smtClean="0">
                <a:solidFill>
                  <a:srgbClr val="E75012"/>
                </a:solidFill>
                <a:latin typeface="+mn-lt"/>
                <a:ea typeface="+mn-ea"/>
                <a:cs typeface="+mn-cs"/>
              </a:defRPr>
            </a:lvl2pPr>
            <a:lvl3pPr marL="0" indent="0" algn="r" defTabSz="914400" rtl="0" eaLnBrk="1" latinLnBrk="0" hangingPunct="1">
              <a:spcBef>
                <a:spcPct val="20000"/>
              </a:spcBef>
              <a:buFont typeface="Arial" pitchFamily="34" charset="0"/>
              <a:buNone/>
              <a:defRPr lang="fr-FR" sz="1700" kern="1200" dirty="0" smtClean="0">
                <a:solidFill>
                  <a:schemeClr val="tx1"/>
                </a:solidFill>
                <a:latin typeface="+mn-lt"/>
                <a:ea typeface="+mn-ea"/>
                <a:cs typeface="+mn-cs"/>
              </a:defRPr>
            </a:lvl3pPr>
          </a:lstStyle>
          <a:p>
            <a:pPr lvl="0"/>
            <a:r>
              <a:rPr lang="fr-FR" dirty="0" smtClean="0"/>
              <a:t>Modifiez les styles du texte du masque</a:t>
            </a:r>
          </a:p>
          <a:p>
            <a:pPr lvl="1"/>
            <a:endParaRPr lang="fr-FR" dirty="0" smtClean="0"/>
          </a:p>
          <a:p>
            <a:pPr lvl="1"/>
            <a:r>
              <a:rPr lang="fr-FR" dirty="0" smtClean="0"/>
              <a:t>Deuxième niveau</a:t>
            </a:r>
          </a:p>
          <a:p>
            <a:pPr lvl="2"/>
            <a:r>
              <a:rPr lang="fr-FR" dirty="0" smtClean="0"/>
              <a:t>Troisième niveau</a:t>
            </a:r>
            <a:endParaRPr lang="fr-FR" dirty="0"/>
          </a:p>
        </p:txBody>
      </p:sp>
      <p:pic>
        <p:nvPicPr>
          <p:cNvPr id="4" name="Imag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1996" y="2060848"/>
            <a:ext cx="1221652" cy="1221652"/>
          </a:xfrm>
          <a:prstGeom prst="rect">
            <a:avLst/>
          </a:prstGeom>
        </p:spPr>
      </p:pic>
    </p:spTree>
    <p:extLst>
      <p:ext uri="{BB962C8B-B14F-4D97-AF65-F5344CB8AC3E}">
        <p14:creationId xmlns:p14="http://schemas.microsoft.com/office/powerpoint/2010/main" val="2337115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179512" y="836712"/>
            <a:ext cx="8856984" cy="5328592"/>
          </a:xfrm>
        </p:spPr>
        <p:txBody>
          <a:bodyPr/>
          <a:lstStyle>
            <a:lvl1pPr>
              <a:lnSpc>
                <a:spcPct val="100000"/>
              </a:lnSpc>
              <a:buClr>
                <a:srgbClr val="008093"/>
              </a:buClr>
              <a:buFont typeface="Wingdings" pitchFamily="2" charset="2"/>
              <a:buChar char="§"/>
              <a:defRPr sz="2000"/>
            </a:lvl1pPr>
            <a:lvl2pPr>
              <a:buClr>
                <a:srgbClr val="C9D100"/>
              </a:buClr>
              <a:buFont typeface="Wingdings" pitchFamily="2" charset="2"/>
              <a:buChar char="§"/>
              <a:defRPr sz="1800"/>
            </a:lvl2pPr>
            <a:lvl3pPr>
              <a:buFont typeface="Courier New" pitchFamily="49" charset="0"/>
              <a:buChar char="o"/>
              <a:defRPr sz="1600"/>
            </a:lvl3pPr>
            <a:lvl4pPr>
              <a:buFont typeface="Arial" pitchFamily="34" charset="0"/>
              <a:buChar cha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8" name="Rectangle 7"/>
          <p:cNvSpPr/>
          <p:nvPr userDrawn="1"/>
        </p:nvSpPr>
        <p:spPr>
          <a:xfrm>
            <a:off x="0" y="0"/>
            <a:ext cx="9144000" cy="692696"/>
          </a:xfrm>
          <a:prstGeom prst="rect">
            <a:avLst/>
          </a:prstGeom>
          <a:solidFill>
            <a:srgbClr val="1B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dirty="0">
              <a:solidFill>
                <a:schemeClr val="accent6">
                  <a:lumMod val="75000"/>
                </a:schemeClr>
              </a:solidFill>
            </a:endParaRPr>
          </a:p>
        </p:txBody>
      </p:sp>
      <p:sp>
        <p:nvSpPr>
          <p:cNvPr id="9" name="Titre 1"/>
          <p:cNvSpPr>
            <a:spLocks noGrp="1"/>
          </p:cNvSpPr>
          <p:nvPr>
            <p:ph type="title" hasCustomPrompt="1"/>
          </p:nvPr>
        </p:nvSpPr>
        <p:spPr>
          <a:xfrm>
            <a:off x="179512" y="0"/>
            <a:ext cx="8856984" cy="692696"/>
          </a:xfrm>
        </p:spPr>
        <p:txBody>
          <a:bodyPr>
            <a:normAutofit/>
          </a:bodyPr>
          <a:lstStyle>
            <a:lvl1pPr algn="l">
              <a:defRPr sz="2800">
                <a:solidFill>
                  <a:schemeClr val="bg1"/>
                </a:solidFill>
                <a:latin typeface="Segoe UI" pitchFamily="34" charset="0"/>
                <a:cs typeface="Segoe UI" pitchFamily="34" charset="0"/>
              </a:defRPr>
            </a:lvl1pPr>
          </a:lstStyle>
          <a:p>
            <a:r>
              <a:rPr lang="fr-FR" dirty="0" smtClean="0"/>
              <a:t>Cliquez pour modifier le titre</a:t>
            </a:r>
            <a:endParaRPr lang="fr-FR" dirty="0"/>
          </a:p>
        </p:txBody>
      </p:sp>
      <p:sp>
        <p:nvSpPr>
          <p:cNvPr id="11" name="ZoneTexte 10"/>
          <p:cNvSpPr txBox="1"/>
          <p:nvPr userDrawn="1"/>
        </p:nvSpPr>
        <p:spPr>
          <a:xfrm>
            <a:off x="779537" y="6525924"/>
            <a:ext cx="2928367" cy="215444"/>
          </a:xfrm>
          <a:prstGeom prst="rect">
            <a:avLst/>
          </a:prstGeom>
          <a:noFill/>
        </p:spPr>
        <p:txBody>
          <a:bodyPr wrap="square" lIns="0" tIns="0" rIns="0" bIns="0">
            <a:spAutoFit/>
          </a:bodyPr>
          <a:lstStyle/>
          <a:p>
            <a:pPr algn="l" fontAlgn="auto">
              <a:spcBef>
                <a:spcPts val="0"/>
              </a:spcBef>
              <a:spcAft>
                <a:spcPts val="0"/>
              </a:spcAft>
              <a:defRPr/>
            </a:pPr>
            <a:r>
              <a:rPr lang="fr-FR" sz="1400" dirty="0" smtClean="0">
                <a:solidFill>
                  <a:srgbClr val="008093"/>
                </a:solidFill>
                <a:latin typeface="+mn-lt"/>
                <a:cs typeface="+mn-cs"/>
              </a:rPr>
              <a:t>www.eni-ecole.fr</a:t>
            </a:r>
            <a:endParaRPr lang="fr-FR" sz="1400" dirty="0">
              <a:solidFill>
                <a:srgbClr val="008093"/>
              </a:solidFill>
              <a:latin typeface="+mn-lt"/>
              <a:cs typeface="+mn-cs"/>
            </a:endParaRPr>
          </a:p>
        </p:txBody>
      </p:sp>
      <p:sp>
        <p:nvSpPr>
          <p:cNvPr id="14" name="ZoneTexte 13"/>
          <p:cNvSpPr txBox="1"/>
          <p:nvPr userDrawn="1"/>
        </p:nvSpPr>
        <p:spPr>
          <a:xfrm>
            <a:off x="8172400" y="6537151"/>
            <a:ext cx="864096" cy="276225"/>
          </a:xfrm>
          <a:prstGeom prst="rect">
            <a:avLst/>
          </a:prstGeom>
          <a:noFill/>
        </p:spPr>
        <p:txBody>
          <a:bodyPr wrap="square">
            <a:spAutoFit/>
          </a:bodyPr>
          <a:lstStyle/>
          <a:p>
            <a:pPr algn="r" fontAlgn="auto">
              <a:spcBef>
                <a:spcPts val="0"/>
              </a:spcBef>
              <a:spcAft>
                <a:spcPts val="0"/>
              </a:spcAft>
              <a:defRPr/>
            </a:pPr>
            <a:r>
              <a:rPr lang="fr-FR" sz="1200" dirty="0" smtClean="0">
                <a:solidFill>
                  <a:srgbClr val="571F1C"/>
                </a:solidFill>
                <a:latin typeface="+mn-lt"/>
                <a:cs typeface="+mn-cs"/>
              </a:rPr>
              <a:t>n° </a:t>
            </a:r>
            <a:fld id="{23B1F081-1CCA-4613-97A3-AC91B4D3CB68}" type="slidenum">
              <a:rPr lang="fr-FR" sz="1200" smtClean="0">
                <a:solidFill>
                  <a:srgbClr val="571F1C"/>
                </a:solidFill>
                <a:latin typeface="+mn-lt"/>
                <a:cs typeface="+mn-cs"/>
              </a:rPr>
              <a:pPr algn="r" fontAlgn="auto">
                <a:spcBef>
                  <a:spcPts val="0"/>
                </a:spcBef>
                <a:spcAft>
                  <a:spcPts val="0"/>
                </a:spcAft>
                <a:defRPr/>
              </a:pPr>
              <a:t>‹N°›</a:t>
            </a:fld>
            <a:endParaRPr lang="fr-FR" sz="1200" dirty="0">
              <a:solidFill>
                <a:srgbClr val="571F1C"/>
              </a:solidFill>
              <a:latin typeface="+mn-lt"/>
              <a:cs typeface="+mn-cs"/>
            </a:endParaRPr>
          </a:p>
        </p:txBody>
      </p:sp>
      <p:sp>
        <p:nvSpPr>
          <p:cNvPr id="12" name="ZoneTexte 11"/>
          <p:cNvSpPr txBox="1"/>
          <p:nvPr userDrawn="1"/>
        </p:nvSpPr>
        <p:spPr>
          <a:xfrm>
            <a:off x="779537" y="6525344"/>
            <a:ext cx="2928367" cy="215444"/>
          </a:xfrm>
          <a:prstGeom prst="rect">
            <a:avLst/>
          </a:prstGeom>
          <a:noFill/>
        </p:spPr>
        <p:txBody>
          <a:bodyPr wrap="square" lIns="0" tIns="0" rIns="0" bIns="0">
            <a:spAutoFit/>
          </a:bodyPr>
          <a:lstStyle/>
          <a:p>
            <a:pPr algn="l" fontAlgn="auto">
              <a:spcBef>
                <a:spcPts val="0"/>
              </a:spcBef>
              <a:spcAft>
                <a:spcPts val="0"/>
              </a:spcAft>
              <a:defRPr/>
            </a:pPr>
            <a:r>
              <a:rPr lang="fr-FR" sz="1400" dirty="0" smtClean="0">
                <a:solidFill>
                  <a:srgbClr val="1B90C6"/>
                </a:solidFill>
                <a:latin typeface="+mn-lt"/>
                <a:cs typeface="+mn-cs"/>
              </a:rPr>
              <a:t>www.eni-ecole.fr</a:t>
            </a:r>
            <a:endParaRPr lang="fr-FR" sz="1400" dirty="0">
              <a:solidFill>
                <a:srgbClr val="1B90C6"/>
              </a:solidFill>
              <a:latin typeface="+mn-lt"/>
              <a:cs typeface="+mn-cs"/>
            </a:endParaRP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996" y="6237312"/>
            <a:ext cx="504056" cy="504056"/>
          </a:xfrm>
          <a:prstGeom prst="rect">
            <a:avLst/>
          </a:prstGeom>
        </p:spPr>
      </p:pic>
    </p:spTree>
    <p:extLst>
      <p:ext uri="{BB962C8B-B14F-4D97-AF65-F5344CB8AC3E}">
        <p14:creationId xmlns:p14="http://schemas.microsoft.com/office/powerpoint/2010/main" val="29676192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p:cNvSpPr/>
          <p:nvPr userDrawn="1"/>
        </p:nvSpPr>
        <p:spPr>
          <a:xfrm>
            <a:off x="0" y="0"/>
            <a:ext cx="9144000" cy="2708920"/>
          </a:xfrm>
          <a:prstGeom prst="rect">
            <a:avLst/>
          </a:prstGeom>
          <a:solidFill>
            <a:srgbClr val="1B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dirty="0">
              <a:solidFill>
                <a:schemeClr val="accent6">
                  <a:lumMod val="75000"/>
                </a:schemeClr>
              </a:solidFill>
            </a:endParaRPr>
          </a:p>
        </p:txBody>
      </p:sp>
      <p:pic>
        <p:nvPicPr>
          <p:cNvPr id="9" name="Image 8" descr="eniPNG.png"/>
          <p:cNvPicPr/>
          <p:nvPr userDrawn="1"/>
        </p:nvPicPr>
        <p:blipFill>
          <a:blip r:embed="rId2" cstate="print">
            <a:lum bright="20000"/>
          </a:blip>
          <a:stretch>
            <a:fillRect/>
          </a:stretch>
        </p:blipFill>
        <p:spPr>
          <a:xfrm>
            <a:off x="4283968" y="-1035496"/>
            <a:ext cx="11936508" cy="8943975"/>
          </a:xfrm>
          <a:prstGeom prst="rect">
            <a:avLst/>
          </a:prstGeom>
          <a:noFill/>
        </p:spPr>
      </p:pic>
      <p:sp>
        <p:nvSpPr>
          <p:cNvPr id="10" name="Titre 1"/>
          <p:cNvSpPr>
            <a:spLocks noGrp="1"/>
          </p:cNvSpPr>
          <p:nvPr>
            <p:ph type="title" hasCustomPrompt="1"/>
          </p:nvPr>
        </p:nvSpPr>
        <p:spPr>
          <a:xfrm>
            <a:off x="107504" y="1916832"/>
            <a:ext cx="7488832" cy="792088"/>
          </a:xfrm>
        </p:spPr>
        <p:txBody>
          <a:bodyPr>
            <a:normAutofit/>
          </a:bodyPr>
          <a:lstStyle>
            <a:lvl1pPr algn="l">
              <a:defRPr sz="2600">
                <a:solidFill>
                  <a:schemeClr val="bg1"/>
                </a:solidFill>
                <a:latin typeface="Segoe UI" pitchFamily="34" charset="0"/>
                <a:cs typeface="Segoe UI" pitchFamily="34" charset="0"/>
              </a:defRPr>
            </a:lvl1pPr>
          </a:lstStyle>
          <a:p>
            <a:r>
              <a:rPr lang="fr-FR" dirty="0" smtClean="0"/>
              <a:t>Cliquez pour modifier du cours</a:t>
            </a:r>
            <a:endParaRPr lang="fr-FR" dirty="0"/>
          </a:p>
        </p:txBody>
      </p:sp>
      <p:sp>
        <p:nvSpPr>
          <p:cNvPr id="12" name="ZoneTexte 11"/>
          <p:cNvSpPr txBox="1"/>
          <p:nvPr userDrawn="1"/>
        </p:nvSpPr>
        <p:spPr>
          <a:xfrm>
            <a:off x="779537" y="6525344"/>
            <a:ext cx="2928367" cy="215444"/>
          </a:xfrm>
          <a:prstGeom prst="rect">
            <a:avLst/>
          </a:prstGeom>
          <a:noFill/>
        </p:spPr>
        <p:txBody>
          <a:bodyPr wrap="square" lIns="0" tIns="0" rIns="0" bIns="0">
            <a:spAutoFit/>
          </a:bodyPr>
          <a:lstStyle/>
          <a:p>
            <a:pPr algn="l" fontAlgn="auto">
              <a:spcBef>
                <a:spcPts val="0"/>
              </a:spcBef>
              <a:spcAft>
                <a:spcPts val="0"/>
              </a:spcAft>
              <a:defRPr/>
            </a:pPr>
            <a:r>
              <a:rPr lang="fr-FR" sz="1400" dirty="0" smtClean="0">
                <a:solidFill>
                  <a:srgbClr val="1B90C6"/>
                </a:solidFill>
                <a:latin typeface="+mn-lt"/>
                <a:cs typeface="+mn-cs"/>
              </a:rPr>
              <a:t>www.eni-ecole.fr</a:t>
            </a:r>
            <a:endParaRPr lang="fr-FR" sz="1400" dirty="0">
              <a:solidFill>
                <a:srgbClr val="1B90C6"/>
              </a:solidFill>
              <a:latin typeface="+mn-lt"/>
              <a:cs typeface="+mn-cs"/>
            </a:endParaRPr>
          </a:p>
        </p:txBody>
      </p:sp>
      <p:sp>
        <p:nvSpPr>
          <p:cNvPr id="16" name="ZoneTexte 15"/>
          <p:cNvSpPr txBox="1"/>
          <p:nvPr userDrawn="1"/>
        </p:nvSpPr>
        <p:spPr>
          <a:xfrm>
            <a:off x="8172400" y="6525344"/>
            <a:ext cx="864096" cy="276225"/>
          </a:xfrm>
          <a:prstGeom prst="rect">
            <a:avLst/>
          </a:prstGeom>
          <a:noFill/>
        </p:spPr>
        <p:txBody>
          <a:bodyPr wrap="square">
            <a:spAutoFit/>
          </a:bodyPr>
          <a:lstStyle/>
          <a:p>
            <a:pPr algn="r" fontAlgn="auto">
              <a:spcBef>
                <a:spcPts val="0"/>
              </a:spcBef>
              <a:spcAft>
                <a:spcPts val="0"/>
              </a:spcAft>
              <a:defRPr/>
            </a:pPr>
            <a:r>
              <a:rPr lang="fr-FR" sz="1200" dirty="0" smtClean="0">
                <a:solidFill>
                  <a:srgbClr val="571F1C"/>
                </a:solidFill>
                <a:latin typeface="+mn-lt"/>
                <a:cs typeface="+mn-cs"/>
              </a:rPr>
              <a:t>n° </a:t>
            </a:r>
            <a:fld id="{23B1F081-1CCA-4613-97A3-AC91B4D3CB68}" type="slidenum">
              <a:rPr lang="fr-FR" sz="1200" smtClean="0">
                <a:solidFill>
                  <a:srgbClr val="571F1C"/>
                </a:solidFill>
                <a:latin typeface="+mn-lt"/>
                <a:cs typeface="+mn-cs"/>
              </a:rPr>
              <a:pPr algn="r" fontAlgn="auto">
                <a:spcBef>
                  <a:spcPts val="0"/>
                </a:spcBef>
                <a:spcAft>
                  <a:spcPts val="0"/>
                </a:spcAft>
                <a:defRPr/>
              </a:pPr>
              <a:t>‹N°›</a:t>
            </a:fld>
            <a:endParaRPr lang="fr-FR" sz="1200" dirty="0">
              <a:solidFill>
                <a:srgbClr val="571F1C"/>
              </a:solidFill>
              <a:latin typeface="+mn-lt"/>
              <a:cs typeface="+mn-cs"/>
            </a:endParaRPr>
          </a:p>
        </p:txBody>
      </p:sp>
      <p:sp>
        <p:nvSpPr>
          <p:cNvPr id="4" name="Espace réservé du texte 3"/>
          <p:cNvSpPr>
            <a:spLocks noGrp="1"/>
          </p:cNvSpPr>
          <p:nvPr>
            <p:ph type="body" sz="quarter" idx="10"/>
          </p:nvPr>
        </p:nvSpPr>
        <p:spPr>
          <a:xfrm>
            <a:off x="1547664" y="3437994"/>
            <a:ext cx="7344494" cy="2799317"/>
          </a:xfrm>
        </p:spPr>
        <p:txBody>
          <a:bodyPr/>
          <a:lstStyle>
            <a:lvl1pPr marL="0" indent="0" algn="r">
              <a:buNone/>
              <a:defRPr sz="3600">
                <a:solidFill>
                  <a:srgbClr val="E75012"/>
                </a:solidFill>
                <a:latin typeface="Segoe UI" pitchFamily="34" charset="0"/>
                <a:ea typeface="Segoe UI" pitchFamily="34" charset="0"/>
                <a:cs typeface="Segoe UI" pitchFamily="34" charset="0"/>
              </a:defRPr>
            </a:lvl1pPr>
            <a:lvl2pPr marL="457200" indent="0" algn="r">
              <a:buNone/>
              <a:defRPr sz="3600">
                <a:latin typeface="Segoe UI" pitchFamily="34" charset="0"/>
                <a:ea typeface="Segoe UI" pitchFamily="34" charset="0"/>
                <a:cs typeface="Segoe UI" pitchFamily="34" charset="0"/>
              </a:defRPr>
            </a:lvl2pPr>
          </a:lstStyle>
          <a:p>
            <a:pPr lvl="0"/>
            <a:r>
              <a:rPr lang="fr-FR" dirty="0" smtClean="0"/>
              <a:t>Modifiez les styles du texte du masque</a:t>
            </a:r>
          </a:p>
          <a:p>
            <a:pPr lvl="1"/>
            <a:r>
              <a:rPr lang="fr-FR" dirty="0" smtClean="0"/>
              <a:t>Deuxième niveau</a:t>
            </a:r>
            <a:endParaRPr lang="fr-FR" dirty="0"/>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1996" y="6237312"/>
            <a:ext cx="504056" cy="504056"/>
          </a:xfrm>
          <a:prstGeom prst="rect">
            <a:avLst/>
          </a:prstGeom>
        </p:spPr>
      </p:pic>
    </p:spTree>
    <p:extLst>
      <p:ext uri="{BB962C8B-B14F-4D97-AF65-F5344CB8AC3E}">
        <p14:creationId xmlns:p14="http://schemas.microsoft.com/office/powerpoint/2010/main" val="4274823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5" name="ZoneTexte 14"/>
          <p:cNvSpPr txBox="1"/>
          <p:nvPr userDrawn="1"/>
        </p:nvSpPr>
        <p:spPr>
          <a:xfrm>
            <a:off x="777053" y="6525344"/>
            <a:ext cx="2928367" cy="215444"/>
          </a:xfrm>
          <a:prstGeom prst="rect">
            <a:avLst/>
          </a:prstGeom>
          <a:noFill/>
        </p:spPr>
        <p:txBody>
          <a:bodyPr wrap="square" lIns="0" tIns="0" rIns="0" bIns="0">
            <a:spAutoFit/>
          </a:bodyPr>
          <a:lstStyle/>
          <a:p>
            <a:pPr algn="l" fontAlgn="auto">
              <a:spcBef>
                <a:spcPts val="0"/>
              </a:spcBef>
              <a:spcAft>
                <a:spcPts val="0"/>
              </a:spcAft>
              <a:defRPr/>
            </a:pPr>
            <a:r>
              <a:rPr lang="fr-FR" sz="1400" dirty="0" smtClean="0">
                <a:solidFill>
                  <a:srgbClr val="1B90C6"/>
                </a:solidFill>
                <a:latin typeface="+mn-lt"/>
                <a:cs typeface="+mn-cs"/>
              </a:rPr>
              <a:t>www.eni-ecole.fr</a:t>
            </a:r>
            <a:endParaRPr lang="fr-FR" sz="1400" dirty="0">
              <a:solidFill>
                <a:srgbClr val="1B90C6"/>
              </a:solidFill>
              <a:latin typeface="+mn-lt"/>
              <a:cs typeface="+mn-cs"/>
            </a:endParaRPr>
          </a:p>
        </p:txBody>
      </p:sp>
      <p:sp>
        <p:nvSpPr>
          <p:cNvPr id="8" name="Rectangle 7"/>
          <p:cNvSpPr/>
          <p:nvPr userDrawn="1"/>
        </p:nvSpPr>
        <p:spPr>
          <a:xfrm>
            <a:off x="0" y="0"/>
            <a:ext cx="9144000" cy="692696"/>
          </a:xfrm>
          <a:prstGeom prst="rect">
            <a:avLst/>
          </a:prstGeom>
          <a:solidFill>
            <a:srgbClr val="1B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dirty="0">
              <a:solidFill>
                <a:schemeClr val="accent6">
                  <a:lumMod val="75000"/>
                </a:schemeClr>
              </a:solidFill>
            </a:endParaRPr>
          </a:p>
        </p:txBody>
      </p:sp>
      <p:sp>
        <p:nvSpPr>
          <p:cNvPr id="9" name="Titre 1"/>
          <p:cNvSpPr>
            <a:spLocks noGrp="1"/>
          </p:cNvSpPr>
          <p:nvPr>
            <p:ph type="title" hasCustomPrompt="1"/>
          </p:nvPr>
        </p:nvSpPr>
        <p:spPr>
          <a:xfrm>
            <a:off x="179512" y="0"/>
            <a:ext cx="8784976" cy="692696"/>
          </a:xfrm>
        </p:spPr>
        <p:txBody>
          <a:bodyPr>
            <a:normAutofit/>
          </a:bodyPr>
          <a:lstStyle>
            <a:lvl1pPr algn="l">
              <a:defRPr sz="2800">
                <a:solidFill>
                  <a:schemeClr val="bg1"/>
                </a:solidFill>
                <a:latin typeface="Segoe UI" pitchFamily="34" charset="0"/>
                <a:cs typeface="Segoe UI" pitchFamily="34" charset="0"/>
              </a:defRPr>
            </a:lvl1pPr>
          </a:lstStyle>
          <a:p>
            <a:r>
              <a:rPr lang="fr-FR" dirty="0" smtClean="0"/>
              <a:t>Cliquez pour modifier le titre</a:t>
            </a:r>
            <a:endParaRPr lang="fr-FR" dirty="0"/>
          </a:p>
        </p:txBody>
      </p:sp>
      <p:sp>
        <p:nvSpPr>
          <p:cNvPr id="13" name="Espace réservé du contenu 2"/>
          <p:cNvSpPr>
            <a:spLocks noGrp="1"/>
          </p:cNvSpPr>
          <p:nvPr>
            <p:ph idx="10" hasCustomPrompt="1"/>
          </p:nvPr>
        </p:nvSpPr>
        <p:spPr>
          <a:xfrm>
            <a:off x="4644008" y="836712"/>
            <a:ext cx="4320480" cy="5400600"/>
          </a:xfrm>
        </p:spPr>
        <p:txBody>
          <a:bodyPr/>
          <a:lstStyle>
            <a:lvl1pPr>
              <a:lnSpc>
                <a:spcPct val="100000"/>
              </a:lnSpc>
              <a:buClr>
                <a:srgbClr val="008093"/>
              </a:buClr>
              <a:buFont typeface="Wingdings" pitchFamily="2" charset="2"/>
              <a:buChar char="§"/>
              <a:defRPr sz="2000"/>
            </a:lvl1pPr>
            <a:lvl2pPr>
              <a:buClr>
                <a:srgbClr val="C9D100"/>
              </a:buClr>
              <a:buFont typeface="Wingdings" pitchFamily="2" charset="2"/>
              <a:buChar char="§"/>
              <a:defRPr sz="1800"/>
            </a:lvl2pPr>
            <a:lvl3pPr>
              <a:buFont typeface="Courier New" pitchFamily="49" charset="0"/>
              <a:buChar char="o"/>
              <a:defRPr sz="1600"/>
            </a:lvl3pPr>
            <a:lvl4pPr>
              <a:buFont typeface="Arial" pitchFamily="34" charset="0"/>
              <a:buChar char="•"/>
              <a:defRPr sz="1600"/>
            </a:lvl4pPr>
            <a:lvl5pPr>
              <a:defRPr sz="1600"/>
            </a:lvl5pPr>
          </a:lstStyle>
          <a:p>
            <a:pPr lvl="0"/>
            <a:r>
              <a:rPr lang="fr-FR" dirty="0" smtClean="0"/>
              <a:t>Cliquez pour modifier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Espace réservé du contenu 2"/>
          <p:cNvSpPr>
            <a:spLocks noGrp="1"/>
          </p:cNvSpPr>
          <p:nvPr>
            <p:ph idx="11" hasCustomPrompt="1"/>
          </p:nvPr>
        </p:nvSpPr>
        <p:spPr>
          <a:xfrm>
            <a:off x="179513" y="836712"/>
            <a:ext cx="4320480" cy="5400600"/>
          </a:xfrm>
        </p:spPr>
        <p:txBody>
          <a:bodyPr/>
          <a:lstStyle>
            <a:lvl1pPr>
              <a:lnSpc>
                <a:spcPct val="100000"/>
              </a:lnSpc>
              <a:buClr>
                <a:srgbClr val="008093"/>
              </a:buClr>
              <a:buFont typeface="Wingdings" pitchFamily="2" charset="2"/>
              <a:buChar char="§"/>
              <a:defRPr sz="2000"/>
            </a:lvl1pPr>
            <a:lvl2pPr>
              <a:buClr>
                <a:srgbClr val="C9D100"/>
              </a:buClr>
              <a:buFont typeface="Wingdings" pitchFamily="2" charset="2"/>
              <a:buChar char="§"/>
              <a:defRPr sz="1800"/>
            </a:lvl2pPr>
            <a:lvl3pPr>
              <a:buFont typeface="Courier New" pitchFamily="49" charset="0"/>
              <a:buChar char="o"/>
              <a:defRPr sz="1600"/>
            </a:lvl3pPr>
            <a:lvl4pPr>
              <a:buFont typeface="Arial" pitchFamily="34" charset="0"/>
              <a:buChar char="•"/>
              <a:defRPr sz="1600"/>
            </a:lvl4pPr>
            <a:lvl5pPr>
              <a:defRPr sz="1600"/>
            </a:lvl5pPr>
          </a:lstStyle>
          <a:p>
            <a:pPr lvl="0"/>
            <a:r>
              <a:rPr lang="fr-FR" dirty="0" smtClean="0"/>
              <a:t>Cliquez pour modifier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7" name="ZoneTexte 16"/>
          <p:cNvSpPr txBox="1"/>
          <p:nvPr userDrawn="1"/>
        </p:nvSpPr>
        <p:spPr>
          <a:xfrm>
            <a:off x="8172400" y="6525344"/>
            <a:ext cx="864096" cy="276225"/>
          </a:xfrm>
          <a:prstGeom prst="rect">
            <a:avLst/>
          </a:prstGeom>
          <a:noFill/>
        </p:spPr>
        <p:txBody>
          <a:bodyPr wrap="square">
            <a:spAutoFit/>
          </a:bodyPr>
          <a:lstStyle/>
          <a:p>
            <a:pPr algn="r" fontAlgn="auto">
              <a:spcBef>
                <a:spcPts val="0"/>
              </a:spcBef>
              <a:spcAft>
                <a:spcPts val="0"/>
              </a:spcAft>
              <a:defRPr/>
            </a:pPr>
            <a:r>
              <a:rPr lang="fr-FR" sz="1200" dirty="0" smtClean="0">
                <a:solidFill>
                  <a:srgbClr val="571F1C"/>
                </a:solidFill>
                <a:latin typeface="+mn-lt"/>
                <a:cs typeface="+mn-cs"/>
              </a:rPr>
              <a:t>n° </a:t>
            </a:r>
            <a:fld id="{23B1F081-1CCA-4613-97A3-AC91B4D3CB68}" type="slidenum">
              <a:rPr lang="fr-FR" sz="1200" smtClean="0">
                <a:solidFill>
                  <a:srgbClr val="571F1C"/>
                </a:solidFill>
                <a:latin typeface="+mn-lt"/>
                <a:cs typeface="+mn-cs"/>
              </a:rPr>
              <a:pPr algn="r" fontAlgn="auto">
                <a:spcBef>
                  <a:spcPts val="0"/>
                </a:spcBef>
                <a:spcAft>
                  <a:spcPts val="0"/>
                </a:spcAft>
                <a:defRPr/>
              </a:pPr>
              <a:t>‹N°›</a:t>
            </a:fld>
            <a:endParaRPr lang="fr-FR" sz="1200" dirty="0">
              <a:solidFill>
                <a:srgbClr val="571F1C"/>
              </a:solidFill>
              <a:latin typeface="+mn-lt"/>
              <a:cs typeface="+mn-cs"/>
            </a:endParaRP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237312"/>
            <a:ext cx="504056" cy="504056"/>
          </a:xfrm>
          <a:prstGeom prst="rect">
            <a:avLst/>
          </a:prstGeom>
        </p:spPr>
      </p:pic>
    </p:spTree>
    <p:extLst>
      <p:ext uri="{BB962C8B-B14F-4D97-AF65-F5344CB8AC3E}">
        <p14:creationId xmlns:p14="http://schemas.microsoft.com/office/powerpoint/2010/main" val="31659878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8" name="ZoneTexte 7"/>
          <p:cNvSpPr txBox="1"/>
          <p:nvPr userDrawn="1"/>
        </p:nvSpPr>
        <p:spPr>
          <a:xfrm>
            <a:off x="777053" y="6525344"/>
            <a:ext cx="2928367" cy="215444"/>
          </a:xfrm>
          <a:prstGeom prst="rect">
            <a:avLst/>
          </a:prstGeom>
          <a:noFill/>
        </p:spPr>
        <p:txBody>
          <a:bodyPr wrap="square" lIns="0" tIns="0" rIns="0" bIns="0">
            <a:spAutoFit/>
          </a:bodyPr>
          <a:lstStyle/>
          <a:p>
            <a:pPr algn="l" fontAlgn="auto">
              <a:spcBef>
                <a:spcPts val="0"/>
              </a:spcBef>
              <a:spcAft>
                <a:spcPts val="0"/>
              </a:spcAft>
              <a:defRPr/>
            </a:pPr>
            <a:r>
              <a:rPr lang="fr-FR" sz="1400" dirty="0" smtClean="0">
                <a:solidFill>
                  <a:srgbClr val="1B90C6"/>
                </a:solidFill>
                <a:latin typeface="+mn-lt"/>
                <a:cs typeface="+mn-cs"/>
              </a:rPr>
              <a:t>www.eni-ecole.fr</a:t>
            </a:r>
            <a:endParaRPr lang="fr-FR" sz="1400" dirty="0">
              <a:solidFill>
                <a:srgbClr val="1B90C6"/>
              </a:solidFill>
              <a:latin typeface="+mn-lt"/>
              <a:cs typeface="+mn-cs"/>
            </a:endParaRPr>
          </a:p>
        </p:txBody>
      </p:sp>
      <p:sp>
        <p:nvSpPr>
          <p:cNvPr id="11" name="Rectangle 10"/>
          <p:cNvSpPr/>
          <p:nvPr userDrawn="1"/>
        </p:nvSpPr>
        <p:spPr>
          <a:xfrm>
            <a:off x="0" y="0"/>
            <a:ext cx="9144000" cy="692696"/>
          </a:xfrm>
          <a:prstGeom prst="rect">
            <a:avLst/>
          </a:prstGeom>
          <a:solidFill>
            <a:srgbClr val="1B90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dirty="0">
              <a:solidFill>
                <a:schemeClr val="accent6">
                  <a:lumMod val="75000"/>
                </a:schemeClr>
              </a:solidFill>
            </a:endParaRPr>
          </a:p>
        </p:txBody>
      </p:sp>
      <p:sp>
        <p:nvSpPr>
          <p:cNvPr id="12" name="Titre 1"/>
          <p:cNvSpPr>
            <a:spLocks noGrp="1"/>
          </p:cNvSpPr>
          <p:nvPr>
            <p:ph type="title" hasCustomPrompt="1"/>
          </p:nvPr>
        </p:nvSpPr>
        <p:spPr>
          <a:xfrm>
            <a:off x="179512" y="0"/>
            <a:ext cx="8784976" cy="692696"/>
          </a:xfrm>
        </p:spPr>
        <p:txBody>
          <a:bodyPr>
            <a:normAutofit/>
          </a:bodyPr>
          <a:lstStyle>
            <a:lvl1pPr marL="0" marR="0" indent="0" algn="l" defTabSz="914400" rtl="0" eaLnBrk="1" fontAlgn="auto" latinLnBrk="0" hangingPunct="1">
              <a:lnSpc>
                <a:spcPct val="100000"/>
              </a:lnSpc>
              <a:spcBef>
                <a:spcPct val="0"/>
              </a:spcBef>
              <a:spcAft>
                <a:spcPts val="0"/>
              </a:spcAft>
              <a:buClrTx/>
              <a:buSzTx/>
              <a:buFontTx/>
              <a:buNone/>
              <a:tabLst/>
              <a:defRPr lang="fr-FR" sz="2800" kern="1200" dirty="0" smtClean="0">
                <a:solidFill>
                  <a:schemeClr val="bg1"/>
                </a:solidFill>
                <a:latin typeface="Segoe UI" pitchFamily="34" charset="0"/>
                <a:ea typeface="+mj-ea"/>
                <a:cs typeface="Segoe UI" pitchFamily="34" charset="0"/>
              </a:defRPr>
            </a:lvl1pPr>
          </a:lstStyle>
          <a:p>
            <a:r>
              <a:rPr lang="fr-FR" dirty="0" smtClean="0"/>
              <a:t>Cliquez pour modifier le titre</a:t>
            </a:r>
            <a:endParaRPr lang="fr-FR" dirty="0"/>
          </a:p>
        </p:txBody>
      </p:sp>
      <p:sp>
        <p:nvSpPr>
          <p:cNvPr id="9" name="ZoneTexte 8"/>
          <p:cNvSpPr txBox="1"/>
          <p:nvPr userDrawn="1"/>
        </p:nvSpPr>
        <p:spPr>
          <a:xfrm>
            <a:off x="8172400" y="6525344"/>
            <a:ext cx="864096" cy="276225"/>
          </a:xfrm>
          <a:prstGeom prst="rect">
            <a:avLst/>
          </a:prstGeom>
          <a:noFill/>
        </p:spPr>
        <p:txBody>
          <a:bodyPr wrap="square">
            <a:spAutoFit/>
          </a:bodyPr>
          <a:lstStyle/>
          <a:p>
            <a:pPr algn="r" fontAlgn="auto">
              <a:spcBef>
                <a:spcPts val="0"/>
              </a:spcBef>
              <a:spcAft>
                <a:spcPts val="0"/>
              </a:spcAft>
              <a:defRPr/>
            </a:pPr>
            <a:r>
              <a:rPr lang="fr-FR" sz="1200" dirty="0" smtClean="0">
                <a:solidFill>
                  <a:srgbClr val="571F1C"/>
                </a:solidFill>
                <a:latin typeface="+mn-lt"/>
                <a:cs typeface="+mn-cs"/>
              </a:rPr>
              <a:t>n° </a:t>
            </a:r>
            <a:fld id="{23B1F081-1CCA-4613-97A3-AC91B4D3CB68}" type="slidenum">
              <a:rPr lang="fr-FR" sz="1200" smtClean="0">
                <a:solidFill>
                  <a:srgbClr val="571F1C"/>
                </a:solidFill>
                <a:latin typeface="+mn-lt"/>
                <a:cs typeface="+mn-cs"/>
              </a:rPr>
              <a:pPr algn="r" fontAlgn="auto">
                <a:spcBef>
                  <a:spcPts val="0"/>
                </a:spcBef>
                <a:spcAft>
                  <a:spcPts val="0"/>
                </a:spcAft>
                <a:defRPr/>
              </a:pPr>
              <a:t>‹N°›</a:t>
            </a:fld>
            <a:endParaRPr lang="fr-FR" sz="1200" dirty="0">
              <a:solidFill>
                <a:srgbClr val="571F1C"/>
              </a:solidFill>
              <a:latin typeface="+mn-lt"/>
              <a:cs typeface="+mn-cs"/>
            </a:endParaRP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237312"/>
            <a:ext cx="504056" cy="504056"/>
          </a:xfrm>
          <a:prstGeom prst="rect">
            <a:avLst/>
          </a:prstGeom>
        </p:spPr>
      </p:pic>
    </p:spTree>
    <p:extLst>
      <p:ext uri="{BB962C8B-B14F-4D97-AF65-F5344CB8AC3E}">
        <p14:creationId xmlns:p14="http://schemas.microsoft.com/office/powerpoint/2010/main" val="8596433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ZoneTexte 7"/>
          <p:cNvSpPr txBox="1"/>
          <p:nvPr userDrawn="1"/>
        </p:nvSpPr>
        <p:spPr>
          <a:xfrm>
            <a:off x="8172400" y="6525344"/>
            <a:ext cx="864096" cy="276225"/>
          </a:xfrm>
          <a:prstGeom prst="rect">
            <a:avLst/>
          </a:prstGeom>
          <a:noFill/>
        </p:spPr>
        <p:txBody>
          <a:bodyPr wrap="square">
            <a:spAutoFit/>
          </a:bodyPr>
          <a:lstStyle/>
          <a:p>
            <a:pPr algn="r" fontAlgn="auto">
              <a:spcBef>
                <a:spcPts val="0"/>
              </a:spcBef>
              <a:spcAft>
                <a:spcPts val="0"/>
              </a:spcAft>
              <a:defRPr/>
            </a:pPr>
            <a:r>
              <a:rPr lang="fr-FR" sz="1200" dirty="0" smtClean="0">
                <a:solidFill>
                  <a:srgbClr val="571F1C"/>
                </a:solidFill>
                <a:latin typeface="+mn-lt"/>
                <a:cs typeface="+mn-cs"/>
              </a:rPr>
              <a:t>n° </a:t>
            </a:r>
            <a:fld id="{23B1F081-1CCA-4613-97A3-AC91B4D3CB68}" type="slidenum">
              <a:rPr lang="fr-FR" sz="1200" smtClean="0">
                <a:solidFill>
                  <a:srgbClr val="571F1C"/>
                </a:solidFill>
                <a:latin typeface="+mn-lt"/>
                <a:cs typeface="+mn-cs"/>
              </a:rPr>
              <a:pPr algn="r" fontAlgn="auto">
                <a:spcBef>
                  <a:spcPts val="0"/>
                </a:spcBef>
                <a:spcAft>
                  <a:spcPts val="0"/>
                </a:spcAft>
                <a:defRPr/>
              </a:pPr>
              <a:t>‹N°›</a:t>
            </a:fld>
            <a:endParaRPr lang="fr-FR" sz="1200" dirty="0">
              <a:solidFill>
                <a:srgbClr val="571F1C"/>
              </a:solidFill>
              <a:latin typeface="+mn-lt"/>
              <a:cs typeface="+mn-cs"/>
            </a:endParaRPr>
          </a:p>
        </p:txBody>
      </p:sp>
      <p:sp>
        <p:nvSpPr>
          <p:cNvPr id="11" name="ZoneTexte 10"/>
          <p:cNvSpPr txBox="1"/>
          <p:nvPr userDrawn="1"/>
        </p:nvSpPr>
        <p:spPr>
          <a:xfrm>
            <a:off x="779537" y="6525344"/>
            <a:ext cx="2928367" cy="215444"/>
          </a:xfrm>
          <a:prstGeom prst="rect">
            <a:avLst/>
          </a:prstGeom>
          <a:noFill/>
        </p:spPr>
        <p:txBody>
          <a:bodyPr wrap="square" lIns="0" tIns="0" rIns="0" bIns="0">
            <a:spAutoFit/>
          </a:bodyPr>
          <a:lstStyle/>
          <a:p>
            <a:pPr algn="l" fontAlgn="auto">
              <a:spcBef>
                <a:spcPts val="0"/>
              </a:spcBef>
              <a:spcAft>
                <a:spcPts val="0"/>
              </a:spcAft>
              <a:defRPr/>
            </a:pPr>
            <a:r>
              <a:rPr lang="fr-FR" sz="1400" dirty="0" smtClean="0">
                <a:solidFill>
                  <a:srgbClr val="1B90C6"/>
                </a:solidFill>
                <a:latin typeface="+mn-lt"/>
                <a:cs typeface="+mn-cs"/>
              </a:rPr>
              <a:t>www.eni-ecole.fr</a:t>
            </a:r>
            <a:endParaRPr lang="fr-FR" sz="1400" dirty="0">
              <a:solidFill>
                <a:srgbClr val="1B90C6"/>
              </a:solidFill>
              <a:latin typeface="+mn-lt"/>
              <a:cs typeface="+mn-cs"/>
            </a:endParaRP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6237312"/>
            <a:ext cx="504056" cy="504056"/>
          </a:xfrm>
          <a:prstGeom prst="rect">
            <a:avLst/>
          </a:prstGeom>
        </p:spPr>
      </p:pic>
    </p:spTree>
    <p:extLst>
      <p:ext uri="{BB962C8B-B14F-4D97-AF65-F5344CB8AC3E}">
        <p14:creationId xmlns:p14="http://schemas.microsoft.com/office/powerpoint/2010/main" val="4615133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655716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lemonde.fr/politique/visuel/2013/07/10/le-montant-de-la-reserve-parlementaire-enfin-devoile_3445469_823448.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ietf.org/rfc/rfc2616.tx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oracle.com/technetwork/java/index.html" TargetMode="External"/><Relationship Id="rId4" Type="http://schemas.openxmlformats.org/officeDocument/2006/relationships/hyperlink" Target="http://www.google.fr/search?q=ur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w3.org/Protocols/rfc2616/rfc2616.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smarty.n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haanga.org/" TargetMode="External"/><Relationship Id="rId5" Type="http://schemas.openxmlformats.org/officeDocument/2006/relationships/hyperlink" Target="http://twig.sensiolabs.org/" TargetMode="External"/><Relationship Id="rId4" Type="http://schemas.openxmlformats.org/officeDocument/2006/relationships/hyperlink" Target="https://www.phpbb.com/"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twig.sensiolabs.org/doc/filters/index.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twig.sensiolabs.org/doc/tags/macro.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phpindex.com/" TargetMode="External"/><Relationship Id="rId7" Type="http://schemas.openxmlformats.org/officeDocument/2006/relationships/hyperlink" Target="http://www.zend.com/fr/" TargetMode="External"/><Relationship Id="rId2" Type="http://schemas.openxmlformats.org/officeDocument/2006/relationships/hyperlink" Target="http://www.php.net/" TargetMode="External"/><Relationship Id="rId1" Type="http://schemas.openxmlformats.org/officeDocument/2006/relationships/slideLayout" Target="../slideLayouts/slideLayout2.xml"/><Relationship Id="rId6" Type="http://schemas.openxmlformats.org/officeDocument/2006/relationships/hyperlink" Target="http://php.developpez.com/" TargetMode="External"/><Relationship Id="rId5" Type="http://schemas.openxmlformats.org/officeDocument/2006/relationships/hyperlink" Target="http://www.editions-eni.com/" TargetMode="External"/><Relationship Id="rId4" Type="http://schemas.openxmlformats.org/officeDocument/2006/relationships/hyperlink" Target="http://www.phpfrance.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0"/>
          </p:nvPr>
        </p:nvSpPr>
        <p:spPr/>
        <p:txBody>
          <a:bodyPr/>
          <a:lstStyle/>
          <a:p>
            <a:r>
              <a:rPr lang="fr-FR" sz="3600" dirty="0" smtClean="0"/>
              <a:t>PHP</a:t>
            </a:r>
          </a:p>
          <a:p>
            <a:endParaRPr lang="fr-FR" dirty="0" smtClean="0"/>
          </a:p>
          <a:p>
            <a:endParaRPr lang="fr-FR" dirty="0"/>
          </a:p>
        </p:txBody>
      </p:sp>
    </p:spTree>
    <p:extLst>
      <p:ext uri="{BB962C8B-B14F-4D97-AF65-F5344CB8AC3E}">
        <p14:creationId xmlns:p14="http://schemas.microsoft.com/office/powerpoint/2010/main" val="777156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php.ini</a:t>
            </a:r>
          </a:p>
          <a:p>
            <a:pPr lvl="1"/>
            <a:r>
              <a:rPr lang="fr-FR" dirty="0" smtClean="0"/>
              <a:t>Directives de configuration</a:t>
            </a:r>
          </a:p>
          <a:p>
            <a:pPr lvl="2"/>
            <a:r>
              <a:rPr lang="fr-FR" dirty="0" smtClean="0"/>
              <a:t>Afficher les erreurs</a:t>
            </a:r>
          </a:p>
          <a:p>
            <a:pPr lvl="2"/>
            <a:r>
              <a:rPr lang="fr-FR" dirty="0" smtClean="0"/>
              <a:t>Autoriser l’</a:t>
            </a:r>
            <a:r>
              <a:rPr lang="fr-FR" dirty="0" err="1" smtClean="0"/>
              <a:t>upload</a:t>
            </a:r>
            <a:r>
              <a:rPr lang="fr-FR" dirty="0" smtClean="0"/>
              <a:t> de fichiers</a:t>
            </a:r>
          </a:p>
          <a:p>
            <a:pPr lvl="2"/>
            <a:r>
              <a:rPr lang="fr-FR" dirty="0" smtClean="0"/>
              <a:t>Limiter les fichiers uploadés à 3Mo</a:t>
            </a:r>
          </a:p>
          <a:p>
            <a:pPr lvl="2"/>
            <a:r>
              <a:rPr lang="fr-FR" dirty="0" smtClean="0"/>
              <a:t>Etc…</a:t>
            </a:r>
          </a:p>
          <a:p>
            <a:pPr lvl="1"/>
            <a:r>
              <a:rPr lang="fr-FR" dirty="0" smtClean="0"/>
              <a:t>Extensions chargées</a:t>
            </a:r>
          </a:p>
          <a:p>
            <a:pPr lvl="1"/>
            <a:r>
              <a:rPr lang="fr-FR" dirty="0" smtClean="0"/>
              <a:t>\</a:t>
            </a:r>
            <a:r>
              <a:rPr lang="fr-FR" dirty="0" err="1" smtClean="0"/>
              <a:t>xampp</a:t>
            </a:r>
            <a:r>
              <a:rPr lang="fr-FR" dirty="0" smtClean="0"/>
              <a:t>\</a:t>
            </a:r>
            <a:r>
              <a:rPr lang="fr-FR" dirty="0" err="1" smtClean="0"/>
              <a:t>php</a:t>
            </a:r>
            <a:r>
              <a:rPr lang="fr-FR" dirty="0" smtClean="0"/>
              <a:t>\php.ini</a:t>
            </a:r>
          </a:p>
          <a:p>
            <a:r>
              <a:rPr lang="fr-FR" dirty="0" err="1" smtClean="0"/>
              <a:t>httpd.conf</a:t>
            </a:r>
            <a:endParaRPr lang="fr-FR" dirty="0"/>
          </a:p>
          <a:p>
            <a:pPr lvl="1"/>
            <a:r>
              <a:rPr lang="fr-FR" dirty="0"/>
              <a:t>Configuration du serveur</a:t>
            </a:r>
          </a:p>
          <a:p>
            <a:pPr lvl="1"/>
            <a:r>
              <a:rPr lang="fr-FR" dirty="0"/>
              <a:t>\</a:t>
            </a:r>
            <a:r>
              <a:rPr lang="fr-FR" dirty="0" err="1"/>
              <a:t>xampp</a:t>
            </a:r>
            <a:r>
              <a:rPr lang="fr-FR" dirty="0"/>
              <a:t>\apache\</a:t>
            </a:r>
            <a:r>
              <a:rPr lang="fr-FR" dirty="0" err="1"/>
              <a:t>conf</a:t>
            </a:r>
            <a:r>
              <a:rPr lang="fr-FR" dirty="0"/>
              <a:t>\</a:t>
            </a:r>
            <a:r>
              <a:rPr lang="fr-FR" dirty="0" err="1"/>
              <a:t>httpd.conf</a:t>
            </a:r>
            <a:endParaRPr lang="fr-FR" dirty="0"/>
          </a:p>
          <a:p>
            <a:endParaRPr lang="fr-FR" dirty="0"/>
          </a:p>
          <a:p>
            <a:r>
              <a:rPr lang="fr-FR" dirty="0" smtClean="0"/>
              <a:t>.</a:t>
            </a:r>
            <a:r>
              <a:rPr lang="fr-FR" dirty="0" err="1" smtClean="0"/>
              <a:t>htaccess</a:t>
            </a:r>
            <a:endParaRPr lang="fr-FR" dirty="0"/>
          </a:p>
          <a:p>
            <a:pPr lvl="1"/>
            <a:r>
              <a:rPr lang="fr-FR" dirty="0"/>
              <a:t>/site/fichier_1.php</a:t>
            </a:r>
          </a:p>
          <a:p>
            <a:pPr lvl="1"/>
            <a:r>
              <a:rPr lang="fr-FR" dirty="0"/>
              <a:t>/</a:t>
            </a:r>
            <a:r>
              <a:rPr lang="fr-FR" dirty="0" smtClean="0"/>
              <a:t>site/.</a:t>
            </a:r>
            <a:r>
              <a:rPr lang="fr-FR" dirty="0" err="1" smtClean="0"/>
              <a:t>htaccess</a:t>
            </a:r>
            <a:endParaRPr lang="fr-FR" dirty="0"/>
          </a:p>
          <a:p>
            <a:pPr lvl="1"/>
            <a:r>
              <a:rPr lang="fr-FR" dirty="0"/>
              <a:t>/site/fichier_1.php</a:t>
            </a:r>
          </a:p>
          <a:p>
            <a:pPr lvl="1"/>
            <a:endParaRPr lang="fr-FR" dirty="0" smtClean="0"/>
          </a:p>
          <a:p>
            <a:endParaRPr lang="fr-FR" dirty="0"/>
          </a:p>
          <a:p>
            <a:pPr marL="457200" lvl="1" indent="0">
              <a:buNone/>
            </a:pPr>
            <a:endParaRPr lang="fr-FR" dirty="0"/>
          </a:p>
        </p:txBody>
      </p:sp>
      <p:sp>
        <p:nvSpPr>
          <p:cNvPr id="3" name="Titre 2"/>
          <p:cNvSpPr>
            <a:spLocks noGrp="1"/>
          </p:cNvSpPr>
          <p:nvPr>
            <p:ph type="title"/>
          </p:nvPr>
        </p:nvSpPr>
        <p:spPr/>
        <p:txBody>
          <a:bodyPr/>
          <a:lstStyle/>
          <a:p>
            <a:r>
              <a:rPr lang="fr-FR" dirty="0" smtClean="0"/>
              <a:t>Configuration PHP</a:t>
            </a:r>
            <a:endParaRPr lang="fr-F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786" y="738336"/>
            <a:ext cx="371475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descr="C:\Users\Administrateur\Desktop\apach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58370">
            <a:off x="6986115" y="3765445"/>
            <a:ext cx="1428572" cy="141904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5"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7" descr="data:image/jpeg;base64,/9j/4AAQSkZJRgABAQAAAQABAAD/2wCEAAkGBxQTEhQUExQVFRQXGBgVGRcYGB0cHRocGSAdHxoXHBwcHSogGRslHRwaIjEhJSkrLi4uHCAzODMsNygtLisBCgoKDg0OGxAQGiwkHyQsLCwsNDQsLCwsLCwsLCwsLCwsLCwsLCwsLCwsLCwsLCwsLCwsLCwsLCwsLCwsLCwsLP/AABEIALUBFgMBIgACEQEDEQH/xAAcAAEAAQUBAQAAAAAAAAAAAAAABgIDBAUHCAH/xABREAABAwIDBQMGCQYLBgcAAAABAAIDBBEFEiEGBzFBURNhcSIygZGhsRQjM0JSYnKCwRaSorLh8BUXQ0RUk8LR0tPiCCQ0c5TDNlVjg4Sz8f/EABkBAQADAQEAAAAAAAAAAAAAAAABAgMEBf/EACoRAAICAQMCBQMFAAAAAAAAAAABAhEDEiExBBMiMkFRcRRCYSMzQ4GR/9oADAMBAAIRAxEAPwDuKIiAIiIAiIgCIiAIiIAiKL7S7fUVFpLKHPFrsYQSO868unHoCgJQi4vWb8HyOy0NDJLb6QJJuDyZewv6x0WDLvTxxoucNYB308/+YpoHdkXLdht8MdVK2mrIvg07jla6/wAW53JpzeUxx5A3HfqAui1OLwR3zzxMtxzSNFvG5UAzUUbqNvsNZbNW0+uotIHcfs3Wrqd7eFMNjU3+yx7h6w1KBOEUA/jjwn+kP/qZP8KqZvhwkm3whw8YpB/ZQE9RRqk2/wANkIDa2C54AvDf1rLf01UyQXje146tcD7kBeREQBERAEREAREQBERAEREAREQBERAERco273vNpz2dIwSvNsjzqHG9iQ3jl0sD848NNUB1dW5p2t85zW+JA964M2g2ixAZ5ZnUkLyHeVJ2WgOlmN8sHXgQL2Cqbung1NTiEshJzHIziTzu9x171dQb4RDaR2Cs2uoYiRJWU7SNCDK249F7rAdvHwsfz2H1k+4LnFPu4wtnnCol+0/L+q0K9+ROFD+aOPjNJ+Dlqunm/Qr3Ik/bvKws/wA9h9v9ywsV3s4ZFG5zKgTOA0YwG51A4kAc/VfQqAYtsXh/YyGGjPahjsg7d+rrHLxdbiotspu9c5zZKwFrAb9kCMzrcnEeaD3a+Cj6eadUO5GiSN2zxfGXviooxFFcgv4MYNNHvI1d3W4HzdLrY0W7CihPaV076ubiWg5WXuSdfOOveOakbcQyRthhYyGJvBkYDQOug9/ErXPdddEOl9ZGby+xsY8VELOzpY2QRjQBjQOHVa+evkdqXuv4qy4q04rpUIx4Rm22RnbfARURmVuk7AXB3NwGpaTzPMd/iots7sc6raJ5Zwxjr8i95sbHuHrXS3FRrAPiamppvmfLxjo13nAdwNvasMmKLmm/U0jJ0XqXYPDmeeamU/aaweoAn2rYxYHhzBZtCx3e98jj+sFlOKtOP7+Ct2YL0I1stSYfRcqCnHod/iWHJhNGf5pD6Mw/tLMcrbyp7cfYjUzUVOzVE7+QLfsSOHvusD8lmxkupqieF3j+LbFSFxVpxUPFB+hOplrD9s8aorDtGVkY0yuGc2HeMr727yphs9vypnnJWRPpn3sSPLZ6dA5vhYqJrFrqCOYWkYHd/MeB4hYS6Zfay6ye56DwrFYamMSU8rJWH5zHAi/Q24HuOqzF5Q/gmpo5O2oZpGuGtmuyusDex5Pb3Hj0K6jsLvoil+JxECCUadrY5HHo4WvGfZ4cFyyg4umaJpnXkVEUrXAOaQ5p1BBuD4EKtVJCIiAIijm1O29HQg9tKM+nkN1drwvbzRz15cAUBI0XCcS3+vD/AIilYWdXudf0W9HJdS2A2qGJUbagM7M5nMc29wHNtex5jUICSIiIAiIgIjvSxl1Lh7yxwY+VzIA8m2XtDZzr2NrNDtbGxsuW7j8EjllqMRlZcQkRwAgWDrXvw85jMgH2vBbj/aExX5GBrrZGOmdra+c9kxtrEHQyHlo0rdbJUApMIpYwLOkb2z+t5NfdlHoWmOOqSRWTpWZdfXOkcSToozJtXRtcWmojBBsddLjlcLdqP/k1Qw5pHRRjXMXP5ddXcF6bTSqNHPs+TaUeIxTAmKRkgHHK4G3jbgVeKw8OoII7vgZG0PAJLLWcOR04rLWkbrcqwiL44qxBS5W3FVOKtuKgkoeVacVU4q04qpJ8KjuOnsqqln4BxMDj1Drlo9akKjW8Bv8AuoeOLJWPHtH4rLL5b9i0eSRPKsuKrBJtbUm1gOd+FltPyWqj/JgH6Je0Hwte6lyS5ZCTZpCVacf3/f8AfRXquFzHOY8Frm6EHiFjkqQUuKtr64r4oARF8KA+ErT4xgMc5DvMfzcBx8Rz8VtiizklLZlk6I7FRspbMdX1EINyGx5gO82Bssls0XLGaofecP8AuL7tRhvaxEgXey7h4cx6h7Fe3XYHRVkckc0WaZjgb5nC7XcNAbaHT1LlyVB1WxrHdFrOz/zqo/Pd/mKttQBwxupH33f5qnrt1FH/AEWT8+T/ABK5Huvox/NHHxL/AMSqal7E0QQVZcLHHai3fIR7e0UHxWnvUFjZ/hFzftPK8ouAJPM368eC7lLuoozr8FePB7/8S02KboIic0Lp4HcrguaPXZ3tVW0/QlI51i/lQNacnxY0bGYmi9rFzm2Ejie/VdF3E1DhTv8AKIAqBz4AtbfTooxiW7Wve4NMscjBwc5xBt3i1/Rcrq2ymAtp4oqeIA2tmcBbM75zz4+zgok74COjoiKpIRFZragRxvkPBjXPPg0XPuQHnfeXVfDsYNM3UOqIqa4cdRGACC3kQ+STXxXV9onAObG3zWNDR4DQLlW7Fr6nGo5ZAfio5alwNtDNmcNRxBMoI5+qy6PiUmaRx7119LG5WZZHsYpUEmppcTxOWlaIzFAOMpd2bLAZpHNaQZHkmwubAclOiou+gq6eqqZqQQvbUsDZGyEtLXDQkWGoOp9K6s0W0qM4NJmqodoZoMRNBKGmMOETbRtY5twCw2Y4tDTcaXOhHgpwoZshsMKZ4mmcHyjzQ3zW353IuT6lM1OBTUfGROr2CocVU5W3FbFSlxVpxVTysXa3aSkw18cM0Ms87o2yOyvyNYHXs3qToVlkyxhyWjFvgreVbK0P8Z9B/QJv6/8AYvh3n0H9Am/r/wDSsPqofkv22b5aHbYXo5fBp9oWRSbxMLebSQVcP1mva8DxBsU27hjdhr6mllFRTuLGZhcOY4keTI35v7R1CSzwlFpewUGmSDYuUNcJn+bDTvnP3W/tXCK7EZJZnzPcTI9xeXXN7uNzbpxXYcRlMGC1knznthph94jP+iuKBc2eVyNILY77tS45oA8kyCmgDzzLsupPetG8rAj3o08rWGroS+ZrWsMkcxaH5QBctI0OiqbvBww+dQ1Le9s4J9oW0M8Ekijg2zJRbPC/gVeHDD5ZO3a3OaeYAOLRxyOGjiOiow2GFsU9TU5+wp2BzgzRznONmMBPC5Wyyxasrpd0a9UFYrt4GG/0Co/6j9i+fl/hv9An/wCo/wBKyfUQLdtmUixm7fYZzoagDqKi59RC3OE1OHVxEdJPJDUHzYqkABx+i2Rul+g49yLPBjQzXrQbKn4LjEYvlZIXD7sgNh6H29SkdRA5jnMe0tc02LToQVFdsQWOgnb5zHe0eUPaCozK42IPc9TYdUdpG13O2viOKyVotlKkPYbcDlePBwW9XEbBERAY01BG7zmDx4e5KWgjjN2tseup96yUQBERAFFN6eICHCqskgZ4zAL8LzeRc+AcT6FK1y/f9XFlHA0Ei83aEgX+SY5zQR0L8iIEe3F0oDcSqLNAL2wty3sA3MSGk65bFvHoFJHm5P7/AL//AIsLdTSdjgjXWsZpJJD32OUexoWUV6HSLwtmGXk+FUEr6VSuwyCxsSq+yjdJkfJlt5LBdx1toOduPoWSvhKMgiOJ7RMqmGmpc5nk8g3Y5vZtPnPcTbQDp171JWNytAvewAuefeVpZXNGKNt5zqR2b0PBF/UeK3TisoXbb+C7LlJAZJGMHznBvrK5JvUxMVGK1Twbta/sm+EYDdO64J9K7Tsy5rZzK/zYWSSuPQNHH2rzdUzl73Pdxc4uPiTcrj6uXiSNcS2Onbu9j6U0nw2tjM3aPcyGLMWtIbo57iNeNxbu9Uin2dwmYZX0ZgvoJIZHEtvzyuuDZZ8lP2NHh8HAspWOcOj5Bmd7brDAJsACSdABxJPABaYsMHC2iJTd7HL9vNkHYfMwB/awStzwy2tmaLXBHJwuL+IWw3Q4mI69tPIA6nq2mmlY7zSHeabdQ7QH6x6rb77K5oNFRggyU8b3S2N8rpS05O4gNv8AeC0e6HCzPitMAPJjJmeejWC9z97KPSuJ0pbGvoSzezKafDqWlvrLPLKfCLyG39d1Bt32zTa+rEUjiyFjHyyvHEMYOXeSWj0qSb/KsOxJsTTpDCxlujnXefTZzVmbqIBHh2I1Hznuipm/rO9h9it55/JHCNq7D8JAyjDiWcM5mfnPfxsCoZvH2QipBBU0rnGlqMwa1/nRvbxYTzHQ9x9MncsPe7UhlFhlOOJbJUO++QGf2lvnxxjG0UhJtkQ3dOkGJ0XZef27B90mz/0cy6TvJnbFhdQ0aGornNFubYiXeq4US3IUgdiYld5tPDLUH7oDfe8LL3x1Ba3D6Y3uyB07/tzuJN+8ZfaudOos0fJEdisA+H1sFLmyCQnM4C9mtaXOPjZpXTXUeExns2Yc2VjSR2j5n53D6WmgvxUc3OU2U11Wf5GnLGn68xyg362B9a2VlrhxqStlJyaLeObA0lRDLNhpkjmiaZHUshzAsHnGN56cbEn0LlYK7rgMwpoaqslu2OKF8bT9OSQWawX8493eFwpZ5YqMqRaLtHbKnEjW0NHWv+WcH08v1nRHyX+Jbqf2KF7bkdg37Y9xUspKQ0+FUEL9JH9rUkH5rZCAz1tF/WontiwvbDG0Xc+QADv4D2kLf+Ep9x3nYF/xcQ6wR+xrf71MVF9loA1+VvmtZlHgLAe5ShchqEREAREQBERAFwz/AGh8StNDCHlpFO9xA4O7SRgsfQxx9AXc15r371rnYjNFxAFMBp9Fjza/jKfYpQOo4XB2OFUMf/oRuPi4Bx96wStzjvkshYL2bGweoBaQr1OnVQRzZHufCV8X1F0GZ8VDnK3WVkcbc0j2sHVxAUGxraQ1sgo6Mmz7iSU6eSPOy91ufPhzWc8ij8loxsz9m5PhFXU1fzBaniPUN1cR1BIHrUlcVZoaNsMbImCzWCw/EnvPNVkqIKluS3bKMcq+wwqvl5vYynb4yHyvZquCLsW9ioDMKpYr+VNUPmt1EbSz1ahc42O2akxCpbTxFrSQXue7gxjfOcbceI06kLzc7ubN4KkdSZvBw2pYx8756eYMYx7BH2jbtFrtI5eK1+I7z6SBp+AQSSTWsJ57AMP0msF7kd9lSd2OHjQ107iOJbCLE91zwVyHYHCWavlrpT0aI2D03BNvBW/Waojw8nKp5paiYucXyzSOueLnPce4ak9y7lu32W/g9sbJLfDqstbI3nBB5xYfrOyi/o6a04fJSUdzQUjYXkWM0hMkgH1bkhvo9SpwvFnQ1DJ3XkIcS651NwQdTz1VodPJbsOa4RyPbnEzU4hVzH50r7fZacrf0QF0vCKf4Pg9FHazp3SVLuVwTlYT92yxJdhcJMhf8IrRGTfs8jcw+rnOnrC2WN4iJnMDGdnDExsMTObWM0bfvTDikpW0JyVGBGwuIaOJIA9OijW+erDsTdEPNp44oB91tyR01d7FJYZC1zXDi0hw8QbhX9odn8Nrp3VUk1TBLIQ6RjWNe3NYAlh4gG3O606iMpVRWDSNXugo3Clr5Rxl7KjYepld5QB7hlNlot8WI9ti1RY+TFlgb3CNoDh+fmXVtkG07ZKekpWvbTQOfVPfLbO97WkZ3ZdLC4A05DovPuJVZmmllPGR7nn7xJ/Fcs1pSTNE7ZMd3e1tPTQ1NLVNkEVQY3dpHYuYYzcXaeIJspG/abB4vK7SqqejGxiMHuc4m9vBanB920Qp4p66qdCZ2CSOKOPO7IeDnG9hca2WYzYXCh51XVuHRsTQfWSQrQ7iVIh6fUi22220lfkjaxsFLEbxwNNwDwzOPzncde8rI3e7FGteZZyYqKLypJSCA+38kw83Hu4eJCl9JgmDQ6tpamocNR8IlAbcdRFa47iFk4rjUk4awhkcTPMhibkjZ4NHPv8Acpjhk3uHNLgY/ihqZnSWyt0axv0WN0a38fElRxkImxOhiNyA4yEA/Ru4fqLZXX3dhR9vVVFY7VrPior9/E8Po2/OK1zNKNIrDd2dq2YZ8ofAe9b5a3AIcsQP0iT+A9y2S4zUIiIAiIgCIiALzZvUqDJi0sWtvhUNvTFC1ek15k26GbaRzOtVTe0RBSgdk2q+VA6BaIlbfah3xzlpZJA0FxNgAST0A4levh2gjknyYGPY1FSRGSU9zWji49B/eoVRxYnivlscKenvYG5aDrrYgZpCOHIXHJWMJpzjGIlz7/B4vKt9QHRvcX8yu44RheezWgNjaANBoAODQPBcOfqHJ0uDeEEuTmLN00BB7Somc8jj5NgeutyR6VGjSSYLVjtPLp5RbOBrYe5zTa45j2em6ShZH5rRfqePrXPd9OyjainNSAc0TbSZecetn2uATG45vsl45rnjJxdou1ao1AeCGuaQWuAcCOBB1BHirTyozu5r3vgqKd13SUoMjGjznR3s5ovyDstvthbugxCOdmeM3HA8iD0I5FepDIpqznlGjSb48LqZZKIxQSyQNpYw1zGFzc7i4v1aLB3m6dyz92WzstHS1VTURuhlnaKeJrxleWEgyOynUA2HqW9psSmjGVkr2DoHED1K1V1T3m73ueeALiT71gun8epsvr2ox3lWXFVuVlxXSZnxxVpxVbirRP7+pQCl5VtfXFfFAC+L6vhQk3OAskMGIdi0umNJI1jW6uOYgHKOJPDh3Ll2z+xFbUzsiFPMwFwD3vjc1rG83OJAAsOXNTmCdzHBzHOa4cHNJBHpGqy58bqXtLXVEzmnQgyOse466hc2TFqd2aRlSMnayrbJUvDDeOMNhYfqxi1789bm606ItUqVFAiKiUkAkC5AuBwueikGk2orTZtPGCZZSGgDjYmwHpOnrXXdjsCEEEFM3iAMx6uOr3eu65Fu/he7FmfCB8YGvfY62OU5bW4WXovZul0Mh+yPxK4Mk9TNoqkbpjAAAOAFh6FUiLMsEREAREQBERAF5n2w/wDFH/y6X/tL0wvMm27rbTE9KqmPsiQHWdoX3ncoTvBr+yoZOsloh97j+iCpnjvy7/ErmO92a0UDOr3O/NFv7S9Wb04f6OZbzJPuownsqFjreXOe0PhwYPVr6SuyUNMI2Nb04nqeZUR2SoGt7CNo8iNjbeDQLe2ymy8o6QrdREHtc12ocC0juIsVcRAeXNhXupsYpWuu0SF1K6/zvOh6cMzW9eHVbza7Z2SOaWWkcY5tc7Rwf6OGZa3bOmFPjLZGuuRiBNugHweUadM0rvaui7Ux5amS3VdfTpSuLMp7bkP2ILnUEb3kl3aSNu65Nged/Sts8rWbMYlCKV0RkY2WOomDmFwBsXEhwB4jlp0Wdmvwse8FdWN+BGcuT49W3H9/35qolWnFWIKXO4K24rRbYyFjIZW8Y5QfR09lldodooJeDwx30X6e3gVn3Fq0stp2s2iL41wPA38F9VyoVJK+lUONuOihkoIsWfE4WedKwfeBPqCj+O7QskjdHDmc4/OAIsAbnvWUskYrksk2SpFg4ZVs7CFxkZcsbe7he4FiDfndZ1lZO0QERFIMPZTXGx3RO/U/avQez/yI8SvP+ymmND60LvY3/SvQOAD4keJXn5PMzePBsURFQkIiIAiIgCIiALy7vIdl2gldyFRAfU2Mr1EvMe+OnMeJVMuny8duvyMTvUpQOs7QfLv8T71yje3q6kHXtPexdWxv5S/0mtPrC5ZvXNn0jjwBf72Felk/Y/w54+c7lsoPKP2B+CkqjeypuXH6oUkXmHQEREB5Z3pROdjlQIzaQzQtaejixlvbZSzGdpXRzmCsOaqjd2cjomnKRpablZpBF+hvotPtZHm2nA61tIPZEpPtTh7XYriFwPLpmD84OB/VC3wXq2KTqtyHUWzkkxq5mMpXM+FSR/GtcXXFicpbwb5QW5wnDmwss1jWF2rgxziL+LtfYsHYDaSnZQOgmlDZjUPcA7NqHNZYk2sNQRqeS3b104VFrUuTOd8FJKtOVbirTluUNVtOwOpZb/RuPQQVd2I2DpayhikkEglc54LmPsTZxAFnAt9QTGWZoJR9R3sClu5j/gqb/mP/AFyuHqfMjbHwRmp3QlpHZVT28/KZ/c4LHO7CrHm1ot98e4lej3NB4i6svoozxY31Bc9mh52G66qPnVo/TP4p/FG8nyqwEc/iz+L16G/g+L6DfUqhQx/Qb6gjYPK202zkWH1kDCXTRuaHkFovqXNsBfXUA2UhYIhYMyAPHk5QBmHUW46K6Zc207WvJLWVcjWhxuGgC7WtB80A62HVaqXZkPmxEG+aORzYdfNJJeLdOIHpW+FvhIzmavB8HYwtc6VgL3vDGFgc74txHF17cFK1otjsDEtDUyOHxjiQxx4tMYzAjoc3uWRh01Q+NtQ4MELnBuTXMAdO0v0zcui2x+FLbkrLdm1RWRVMLywObnGuW+vqV4rUqYmzzrY1D3xOH6Ll6B2ePxPpK870Pk4xRu+kMv6w/FehtnD8UftH8FwZfMzaPBtURFmWCIiAIiIAiIgC87f7QGEZK0zW+VijeHXH8neN7QOJPlQnwzL0SolvJ2S/hCmytNpY7ubqBnBFnREkHLmFrGxs4NNjaylAjNLiTamkpJ2m+aFrXdz2ANeD94FQPe1Denif9GXL6HNP4tC1WBYxNhMj6aqjf2LnXsRZ0bhpmt3i1xwIALSRxr272rgqIGwwFz3Oe118pFgOWupJJ967e5F4XFvcx0vXZ3XYaoD2NeODomOHpspYuf7sY3xQUscgLXdiGkHiNL2K6AuE2CIiA807y+0pcdfVOjORk9PUN+s1oZa3cSxwv1CkX5Qw1uKzSU7i+N1NGOBBuHG4IPMZl1fazZWCviyTN8oXySADMwnx0c082nQ+NiOIYxuoqqMmSlqPKa0kg3Y421OUi4cDbgbclrjnokmVkrVFzY/AIn4TiDixpl7eaPPa5aI2NcwC/DyiTp3LCwSObs4qmWUkTktLD5rb37Mt6XykHxC3G6Cp7XDq+I6v7TtD/wC6zLf1sWqxWLPg8LRzZT+0tB963xeW/YpLmi9R4vHK4tbmHHKXCweBxLDzAKynq7tBTtjhhIFhDJG0W5B3xf8AaCsPK6VfDM/gxsQPxUn2He4qVbmP+Cpv+a/9cqGbQSZaaU/VI9eime5of7jTf813/wBhXJ1T3Rrj4OxoiLlNAiIgPNe9GilocVdUtaQ7tvhTHX0e1wZcC2oyva8O7nt667TBcTjqZqyWIksfKxwuLH5NoNx4ghdq2m2cgroTDUNuOLXDRzHWsHtPI+NweBBGi4xjG52SFxNNVPYfrCwceocy1hb5uU2W2LJodlJRs+7FgfB54x8ypmZ4XOixKKDNhwYOPYOb4EA/itJhGIS4TNNBWMeWSHOHt1zObfy2k+cHX15jRbPZLF4n0zWukY1wL7tc4AgFxPM6jVdWOcZJL8MzlFoxoaa2GxSC5e0tnLuZObyiTxPkEjwWeQsSgq4/4Oe0vZ5LZWAFwvoXZefMWWC/aKFkbXFwc7KPJbqb259EUopL4QpsvU7r4tQjob+vN/cvQuzR+Ld9r8AuEbtcLmnqjXytyRtaWxgjjcW8nqACdepXeNm2WiJ6uP4Lim7k2bLZG2REVCQiIgCIiAIiIAiIgNXjeBRVLSJGMdcWOZoIcBwBv0KiMe72CJ4fHSQhzTcOaBoeovwXQkQGjwfCnNfnfpbgPHmt4iIAiIgC1u0WENqqd8LiW5hdrmmxa4G7XDwIGnPgtkiA8x1eFYhgc7pGtDmyNcHta1xYWg8eHmjQ3vdt7G19cD8pIThjYcxEzQ1uUg8ng3B4cF6jrKNkos9oNtRccD11XONod0tJKS4Q5SdbwnL+jq32LSORxToq42RHaWrY+ikc17SMrXizgeDmkLWz4nC0ZnSsAIv5wuR3C9yt67dFRjian85v+Wsmi3YULDrFJIePlvd7m2BWz6l3dFe2c4ra2SvcKakY5wc4ZnWNrdT9Fo4knou4bGYSIGU0DdezDQSOZGrnd1zc+lZOE7N9m0MhhbEzuaGjxNtSe9SfC8MEWp1edL9B0C55zcnbLpUbBERVJCIiAL45oOhF/FfUQGlx3ZmCpZkkjY4cw5twe/uPeua4jugpc1xFKz7DyR7b+pdkRAcO/iipOlT6/wDQtxhu7ujj82kznq8Of6bOuAusogIxRYG91s3kN9voHJSSGINaGtFgNAq0QBERAEREAREQBERAEREAREQBERAEREAREQBERAEREAREQBERAEREAREQBERAEREAREQBERAEREAREQBERA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59064">
            <a:off x="3825258" y="889061"/>
            <a:ext cx="1829953" cy="1191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lèche gauche 5"/>
          <p:cNvSpPr/>
          <p:nvPr/>
        </p:nvSpPr>
        <p:spPr>
          <a:xfrm>
            <a:off x="5364088" y="1556792"/>
            <a:ext cx="1080120"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gauche 11"/>
          <p:cNvSpPr/>
          <p:nvPr/>
        </p:nvSpPr>
        <p:spPr>
          <a:xfrm rot="387286">
            <a:off x="3307017" y="3668819"/>
            <a:ext cx="3622275"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3233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phpinfo</a:t>
            </a:r>
            <a:endParaRPr lang="fr-FR" dirty="0"/>
          </a:p>
        </p:txBody>
      </p:sp>
      <p:sp>
        <p:nvSpPr>
          <p:cNvPr id="3" name="Titre 2"/>
          <p:cNvSpPr>
            <a:spLocks noGrp="1"/>
          </p:cNvSpPr>
          <p:nvPr>
            <p:ph type="title"/>
          </p:nvPr>
        </p:nvSpPr>
        <p:spPr/>
        <p:txBody>
          <a:bodyPr/>
          <a:lstStyle/>
          <a:p>
            <a:r>
              <a:rPr lang="fr-FR" dirty="0" smtClean="0"/>
              <a:t>Informations sur la configuration</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52538"/>
            <a:ext cx="5895975"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2938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Constantes</a:t>
            </a:r>
          </a:p>
          <a:p>
            <a:pPr lvl="1"/>
            <a:r>
              <a:rPr lang="fr-FR" dirty="0"/>
              <a:t> </a:t>
            </a:r>
            <a:r>
              <a:rPr lang="fr-FR" dirty="0" err="1" smtClean="0"/>
              <a:t>define</a:t>
            </a:r>
            <a:r>
              <a:rPr lang="fr-FR" dirty="0"/>
              <a:t>('CONSTANTE','ENI ECOLE</a:t>
            </a:r>
            <a:r>
              <a:rPr lang="fr-FR" dirty="0" smtClean="0"/>
              <a:t>');</a:t>
            </a:r>
          </a:p>
          <a:p>
            <a:pPr lvl="1"/>
            <a:r>
              <a:rPr lang="fr-FR" dirty="0" err="1"/>
              <a:t>const</a:t>
            </a:r>
            <a:r>
              <a:rPr lang="fr-FR" dirty="0"/>
              <a:t> UNE_AUTRE_CONSTANTE = 'PHP </a:t>
            </a:r>
            <a:r>
              <a:rPr lang="fr-FR" dirty="0" smtClean="0"/>
              <a:t>5.3‘;</a:t>
            </a:r>
          </a:p>
          <a:p>
            <a:endParaRPr lang="fr-FR" dirty="0" smtClean="0"/>
          </a:p>
          <a:p>
            <a:r>
              <a:rPr lang="fr-FR" dirty="0" smtClean="0"/>
              <a:t>Variables</a:t>
            </a:r>
          </a:p>
          <a:p>
            <a:pPr lvl="1"/>
            <a:r>
              <a:rPr lang="fr-FR" dirty="0"/>
              <a:t>$</a:t>
            </a:r>
            <a:r>
              <a:rPr lang="fr-FR" dirty="0" smtClean="0"/>
              <a:t>nom   </a:t>
            </a:r>
            <a:r>
              <a:rPr lang="fr-FR" dirty="0"/>
              <a:t>  </a:t>
            </a:r>
            <a:r>
              <a:rPr lang="fr-FR" dirty="0" smtClean="0"/>
              <a:t>               $</a:t>
            </a:r>
            <a:r>
              <a:rPr lang="fr-FR" dirty="0"/>
              <a:t>Nom </a:t>
            </a:r>
            <a:r>
              <a:rPr lang="fr-FR" dirty="0" smtClean="0"/>
              <a:t>!!!</a:t>
            </a:r>
          </a:p>
          <a:p>
            <a:pPr lvl="1"/>
            <a:r>
              <a:rPr lang="fr-FR" dirty="0" smtClean="0"/>
              <a:t>Nom (</a:t>
            </a:r>
            <a:r>
              <a:rPr lang="fr-FR" dirty="0"/>
              <a:t>a à z et A à Z) ainsi que tout caractère de code ASCII compris entre 127 et 255</a:t>
            </a:r>
            <a:endParaRPr lang="fr-FR" dirty="0" smtClean="0"/>
          </a:p>
          <a:p>
            <a:pPr lvl="1"/>
            <a:r>
              <a:rPr lang="fr-FR" dirty="0" smtClean="0">
                <a:solidFill>
                  <a:srgbClr val="FF0000"/>
                </a:solidFill>
              </a:rPr>
              <a:t>Interdit  : </a:t>
            </a:r>
            <a:r>
              <a:rPr lang="fr-FR" b="1" dirty="0" smtClean="0">
                <a:solidFill>
                  <a:srgbClr val="FF0000"/>
                </a:solidFill>
              </a:rPr>
              <a:t>#$%&amp;</a:t>
            </a:r>
          </a:p>
          <a:p>
            <a:r>
              <a:rPr lang="fr-FR" dirty="0" smtClean="0"/>
              <a:t>Quelques fonctions utiles</a:t>
            </a:r>
          </a:p>
          <a:p>
            <a:endParaRPr lang="fr-FR" dirty="0"/>
          </a:p>
        </p:txBody>
      </p:sp>
      <p:sp>
        <p:nvSpPr>
          <p:cNvPr id="3" name="Titre 2"/>
          <p:cNvSpPr>
            <a:spLocks noGrp="1"/>
          </p:cNvSpPr>
          <p:nvPr>
            <p:ph type="title"/>
          </p:nvPr>
        </p:nvSpPr>
        <p:spPr/>
        <p:txBody>
          <a:bodyPr/>
          <a:lstStyle/>
          <a:p>
            <a:r>
              <a:rPr lang="fr-FR" dirty="0" smtClean="0"/>
              <a:t>Présentation du langage </a:t>
            </a:r>
            <a:endParaRPr lang="fr-FR" dirty="0"/>
          </a:p>
        </p:txBody>
      </p:sp>
      <p:sp>
        <p:nvSpPr>
          <p:cNvPr id="4" name="Différent de 3"/>
          <p:cNvSpPr/>
          <p:nvPr/>
        </p:nvSpPr>
        <p:spPr>
          <a:xfrm>
            <a:off x="1619672" y="2672916"/>
            <a:ext cx="936104" cy="252028"/>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aphicFrame>
        <p:nvGraphicFramePr>
          <p:cNvPr id="5" name="Tableau 4"/>
          <p:cNvGraphicFramePr>
            <a:graphicFrameLocks noGrp="1"/>
          </p:cNvGraphicFramePr>
          <p:nvPr>
            <p:extLst>
              <p:ext uri="{D42A27DB-BD31-4B8C-83A1-F6EECF244321}">
                <p14:modId xmlns:p14="http://schemas.microsoft.com/office/powerpoint/2010/main" val="2374900228"/>
              </p:ext>
            </p:extLst>
          </p:nvPr>
        </p:nvGraphicFramePr>
        <p:xfrm>
          <a:off x="395536" y="4077072"/>
          <a:ext cx="8280920" cy="1812100"/>
        </p:xfrm>
        <a:graphic>
          <a:graphicData uri="http://schemas.openxmlformats.org/drawingml/2006/table">
            <a:tbl>
              <a:tblPr firstRow="1" firstCol="1" bandRow="1">
                <a:tableStyleId>{5C22544A-7EE6-4342-B048-85BDC9FD1C3A}</a:tableStyleId>
              </a:tblPr>
              <a:tblGrid>
                <a:gridCol w="2376264"/>
                <a:gridCol w="5904656"/>
              </a:tblGrid>
              <a:tr h="0">
                <a:tc>
                  <a:txBody>
                    <a:bodyPr/>
                    <a:lstStyle/>
                    <a:p>
                      <a:pPr algn="ctr">
                        <a:lnSpc>
                          <a:spcPct val="115000"/>
                        </a:lnSpc>
                        <a:spcAft>
                          <a:spcPts val="1000"/>
                        </a:spcAft>
                      </a:pPr>
                      <a:r>
                        <a:rPr lang="fr-FR" sz="1600" dirty="0">
                          <a:effectLst/>
                        </a:rPr>
                        <a:t>Nom</a:t>
                      </a:r>
                      <a:endParaRPr lang="fr-FR" sz="1600" dirty="0">
                        <a:effectLst/>
                        <a:latin typeface="Segoe UI"/>
                        <a:ea typeface="Calibri"/>
                        <a:cs typeface="Times New Roman"/>
                      </a:endParaRPr>
                    </a:p>
                  </a:txBody>
                  <a:tcPr marL="47625" marR="47625" marT="19050" marB="28575"/>
                </a:tc>
                <a:tc>
                  <a:txBody>
                    <a:bodyPr/>
                    <a:lstStyle/>
                    <a:p>
                      <a:pPr algn="ctr">
                        <a:lnSpc>
                          <a:spcPct val="115000"/>
                        </a:lnSpc>
                        <a:spcAft>
                          <a:spcPts val="1000"/>
                        </a:spcAft>
                      </a:pPr>
                      <a:r>
                        <a:rPr lang="fr-FR" sz="1600" dirty="0">
                          <a:effectLst/>
                        </a:rPr>
                        <a:t>Rôle</a:t>
                      </a:r>
                      <a:endParaRPr lang="fr-FR" sz="1600" dirty="0">
                        <a:effectLst/>
                        <a:latin typeface="Segoe UI"/>
                        <a:ea typeface="Calibri"/>
                        <a:cs typeface="Times New Roman"/>
                      </a:endParaRPr>
                    </a:p>
                  </a:txBody>
                  <a:tcPr marL="47625" marR="47625" marT="19050" marB="28575"/>
                </a:tc>
              </a:tr>
              <a:tr h="374442">
                <a:tc>
                  <a:txBody>
                    <a:bodyPr/>
                    <a:lstStyle/>
                    <a:p>
                      <a:pPr algn="l">
                        <a:lnSpc>
                          <a:spcPct val="115000"/>
                        </a:lnSpc>
                        <a:spcAft>
                          <a:spcPts val="1000"/>
                        </a:spcAft>
                      </a:pPr>
                      <a:r>
                        <a:rPr lang="fr-FR" sz="2000" dirty="0" err="1">
                          <a:effectLst/>
                        </a:rPr>
                        <a:t>empty</a:t>
                      </a:r>
                      <a:endParaRPr lang="fr-FR" sz="2800" dirty="0">
                        <a:effectLst/>
                        <a:latin typeface="Segoe UI"/>
                        <a:ea typeface="Calibri"/>
                        <a:cs typeface="Times New Roman"/>
                      </a:endParaRPr>
                    </a:p>
                  </a:txBody>
                  <a:tcPr marL="47625" marR="47625" marT="19050" marB="28575"/>
                </a:tc>
                <a:tc>
                  <a:txBody>
                    <a:bodyPr/>
                    <a:lstStyle/>
                    <a:p>
                      <a:pPr algn="l">
                        <a:lnSpc>
                          <a:spcPct val="115000"/>
                        </a:lnSpc>
                        <a:spcAft>
                          <a:spcPts val="1000"/>
                        </a:spcAft>
                      </a:pPr>
                      <a:r>
                        <a:rPr lang="fr-FR" sz="1600" dirty="0">
                          <a:effectLst/>
                        </a:rPr>
                        <a:t>Indique si une</a:t>
                      </a:r>
                      <a:r>
                        <a:rPr lang="fr-FR" sz="1100" dirty="0">
                          <a:effectLst/>
                        </a:rPr>
                        <a:t> </a:t>
                      </a:r>
                      <a:r>
                        <a:rPr lang="fr-FR" sz="1600" dirty="0">
                          <a:effectLst/>
                        </a:rPr>
                        <a:t>variable est vide ou non.</a:t>
                      </a:r>
                      <a:endParaRPr lang="fr-FR" sz="1600" dirty="0">
                        <a:effectLst/>
                        <a:latin typeface="Segoe UI"/>
                        <a:ea typeface="Calibri"/>
                        <a:cs typeface="Times New Roman"/>
                      </a:endParaRPr>
                    </a:p>
                  </a:txBody>
                  <a:tcPr marL="47625" marR="47625" marT="19050" marB="28575"/>
                </a:tc>
              </a:tr>
              <a:tr h="374442">
                <a:tc>
                  <a:txBody>
                    <a:bodyPr/>
                    <a:lstStyle/>
                    <a:p>
                      <a:pPr algn="l">
                        <a:lnSpc>
                          <a:spcPct val="115000"/>
                        </a:lnSpc>
                        <a:spcAft>
                          <a:spcPts val="1000"/>
                        </a:spcAft>
                      </a:pPr>
                      <a:r>
                        <a:rPr lang="fr-FR" sz="2000" dirty="0" err="1">
                          <a:effectLst/>
                        </a:rPr>
                        <a:t>isset</a:t>
                      </a:r>
                      <a:endParaRPr lang="fr-FR" sz="2800" dirty="0">
                        <a:effectLst/>
                        <a:latin typeface="Segoe UI"/>
                        <a:ea typeface="Calibri"/>
                        <a:cs typeface="Times New Roman"/>
                      </a:endParaRPr>
                    </a:p>
                  </a:txBody>
                  <a:tcPr marL="47625" marR="47625" marT="19050" marB="28575"/>
                </a:tc>
                <a:tc>
                  <a:txBody>
                    <a:bodyPr/>
                    <a:lstStyle/>
                    <a:p>
                      <a:pPr algn="l">
                        <a:lnSpc>
                          <a:spcPct val="115000"/>
                        </a:lnSpc>
                        <a:spcAft>
                          <a:spcPts val="1000"/>
                        </a:spcAft>
                      </a:pPr>
                      <a:r>
                        <a:rPr lang="fr-FR" sz="1600" dirty="0">
                          <a:effectLst/>
                        </a:rPr>
                        <a:t>Indique si une variable est</a:t>
                      </a:r>
                      <a:r>
                        <a:rPr lang="fr-FR" sz="1100" dirty="0">
                          <a:effectLst/>
                        </a:rPr>
                        <a:t> </a:t>
                      </a:r>
                      <a:r>
                        <a:rPr lang="fr-FR" sz="1600" dirty="0">
                          <a:effectLst/>
                        </a:rPr>
                        <a:t>définie ou non.</a:t>
                      </a:r>
                      <a:endParaRPr lang="fr-FR" sz="1600" dirty="0">
                        <a:effectLst/>
                        <a:latin typeface="Segoe UI"/>
                        <a:ea typeface="Calibri"/>
                        <a:cs typeface="Times New Roman"/>
                      </a:endParaRPr>
                    </a:p>
                  </a:txBody>
                  <a:tcPr marL="47625" marR="47625" marT="19050" marB="28575"/>
                </a:tc>
              </a:tr>
              <a:tr h="374442">
                <a:tc>
                  <a:txBody>
                    <a:bodyPr/>
                    <a:lstStyle/>
                    <a:p>
                      <a:pPr algn="l">
                        <a:lnSpc>
                          <a:spcPct val="115000"/>
                        </a:lnSpc>
                        <a:spcAft>
                          <a:spcPts val="1000"/>
                        </a:spcAft>
                      </a:pPr>
                      <a:r>
                        <a:rPr lang="fr-FR" sz="2000" dirty="0" err="1">
                          <a:effectLst/>
                        </a:rPr>
                        <a:t>unset</a:t>
                      </a:r>
                      <a:endParaRPr lang="fr-FR" sz="2800" dirty="0">
                        <a:effectLst/>
                        <a:latin typeface="Segoe UI"/>
                        <a:ea typeface="Calibri"/>
                        <a:cs typeface="Times New Roman"/>
                      </a:endParaRPr>
                    </a:p>
                  </a:txBody>
                  <a:tcPr marL="47625" marR="47625" marT="19050" marB="28575"/>
                </a:tc>
                <a:tc>
                  <a:txBody>
                    <a:bodyPr/>
                    <a:lstStyle/>
                    <a:p>
                      <a:pPr algn="l">
                        <a:lnSpc>
                          <a:spcPct val="115000"/>
                        </a:lnSpc>
                        <a:spcAft>
                          <a:spcPts val="1000"/>
                        </a:spcAft>
                      </a:pPr>
                      <a:r>
                        <a:rPr lang="fr-FR" sz="1600" dirty="0">
                          <a:effectLst/>
                        </a:rPr>
                        <a:t>Supprime</a:t>
                      </a:r>
                      <a:r>
                        <a:rPr lang="fr-FR" sz="1100" dirty="0">
                          <a:effectLst/>
                        </a:rPr>
                        <a:t> </a:t>
                      </a:r>
                      <a:r>
                        <a:rPr lang="fr-FR" sz="1600" dirty="0">
                          <a:effectLst/>
                        </a:rPr>
                        <a:t>une variable.</a:t>
                      </a:r>
                      <a:endParaRPr lang="fr-FR" sz="1600" dirty="0">
                        <a:effectLst/>
                        <a:latin typeface="Segoe UI"/>
                        <a:ea typeface="Calibri"/>
                        <a:cs typeface="Times New Roman"/>
                      </a:endParaRPr>
                    </a:p>
                  </a:txBody>
                  <a:tcPr marL="47625" marR="47625" marT="19050" marB="28575"/>
                </a:tc>
              </a:tr>
              <a:tr h="374442">
                <a:tc>
                  <a:txBody>
                    <a:bodyPr/>
                    <a:lstStyle/>
                    <a:p>
                      <a:pPr algn="l">
                        <a:lnSpc>
                          <a:spcPct val="115000"/>
                        </a:lnSpc>
                        <a:spcAft>
                          <a:spcPts val="1000"/>
                        </a:spcAft>
                      </a:pPr>
                      <a:r>
                        <a:rPr lang="fr-FR" sz="2000" dirty="0" err="1">
                          <a:effectLst/>
                        </a:rPr>
                        <a:t>var_dump</a:t>
                      </a:r>
                      <a:endParaRPr lang="fr-FR" sz="2800" dirty="0">
                        <a:effectLst/>
                        <a:latin typeface="Segoe UI"/>
                        <a:ea typeface="Calibri"/>
                        <a:cs typeface="Times New Roman"/>
                      </a:endParaRPr>
                    </a:p>
                  </a:txBody>
                  <a:tcPr marL="47625" marR="47625" marT="19050" marB="28575"/>
                </a:tc>
                <a:tc>
                  <a:txBody>
                    <a:bodyPr/>
                    <a:lstStyle/>
                    <a:p>
                      <a:pPr algn="l">
                        <a:lnSpc>
                          <a:spcPct val="115000"/>
                        </a:lnSpc>
                        <a:spcAft>
                          <a:spcPts val="1000"/>
                        </a:spcAft>
                      </a:pPr>
                      <a:r>
                        <a:rPr lang="fr-FR" sz="1600" dirty="0">
                          <a:effectLst/>
                        </a:rPr>
                        <a:t>Affiche des informations</a:t>
                      </a:r>
                      <a:r>
                        <a:rPr lang="fr-FR" sz="1100" dirty="0">
                          <a:effectLst/>
                        </a:rPr>
                        <a:t> </a:t>
                      </a:r>
                      <a:r>
                        <a:rPr lang="fr-FR" sz="1600" dirty="0">
                          <a:effectLst/>
                        </a:rPr>
                        <a:t>sur une variable (type et valeur).</a:t>
                      </a:r>
                      <a:endParaRPr lang="fr-FR" sz="1600" dirty="0">
                        <a:effectLst/>
                        <a:latin typeface="Segoe UI"/>
                        <a:ea typeface="Calibri"/>
                        <a:cs typeface="Times New Roman"/>
                      </a:endParaRPr>
                    </a:p>
                  </a:txBody>
                  <a:tcPr marL="47625" marR="47625" marT="19050" marB="28575"/>
                </a:tc>
              </a:tr>
            </a:tbl>
          </a:graphicData>
        </a:graphic>
      </p:graphicFrame>
    </p:spTree>
    <p:extLst>
      <p:ext uri="{BB962C8B-B14F-4D97-AF65-F5344CB8AC3E}">
        <p14:creationId xmlns:p14="http://schemas.microsoft.com/office/powerpoint/2010/main" val="8728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Les types de données</a:t>
            </a:r>
          </a:p>
          <a:p>
            <a:pPr lvl="1"/>
            <a:endParaRPr lang="fr-FR" dirty="0" smtClean="0"/>
          </a:p>
          <a:p>
            <a:pPr lvl="1"/>
            <a:r>
              <a:rPr lang="fr-FR" dirty="0" smtClean="0"/>
              <a:t>Types </a:t>
            </a:r>
            <a:r>
              <a:rPr lang="fr-FR" dirty="0"/>
              <a:t>scalaires </a:t>
            </a:r>
            <a:endParaRPr lang="fr-FR" dirty="0" smtClean="0"/>
          </a:p>
          <a:p>
            <a:pPr lvl="2"/>
            <a:r>
              <a:rPr lang="fr-FR" dirty="0"/>
              <a:t>nombre </a:t>
            </a:r>
            <a:r>
              <a:rPr lang="fr-FR" dirty="0" smtClean="0"/>
              <a:t>entier  : </a:t>
            </a:r>
            <a:r>
              <a:rPr lang="fr-FR" i="1" dirty="0" err="1"/>
              <a:t>integer</a:t>
            </a:r>
            <a:endParaRPr lang="fr-FR" i="1" dirty="0"/>
          </a:p>
          <a:p>
            <a:pPr lvl="2"/>
            <a:r>
              <a:rPr lang="fr-FR" dirty="0"/>
              <a:t>nombre à virgule </a:t>
            </a:r>
            <a:r>
              <a:rPr lang="fr-FR" dirty="0" smtClean="0"/>
              <a:t>flottante : </a:t>
            </a:r>
            <a:r>
              <a:rPr lang="fr-FR" i="1" dirty="0" err="1" smtClean="0"/>
              <a:t>float</a:t>
            </a:r>
            <a:endParaRPr lang="fr-FR" i="1" dirty="0"/>
          </a:p>
          <a:p>
            <a:pPr lvl="2"/>
            <a:r>
              <a:rPr lang="fr-FR" dirty="0"/>
              <a:t>chaîne de </a:t>
            </a:r>
            <a:r>
              <a:rPr lang="fr-FR" dirty="0" smtClean="0"/>
              <a:t>caractères : </a:t>
            </a:r>
            <a:r>
              <a:rPr lang="fr-FR" i="1" dirty="0" smtClean="0"/>
              <a:t>string</a:t>
            </a:r>
            <a:endParaRPr lang="fr-FR" i="1" dirty="0"/>
          </a:p>
          <a:p>
            <a:pPr lvl="1"/>
            <a:endParaRPr lang="fr-FR" dirty="0" smtClean="0"/>
          </a:p>
          <a:p>
            <a:pPr lvl="1"/>
            <a:r>
              <a:rPr lang="fr-FR" dirty="0" smtClean="0"/>
              <a:t>Types composés</a:t>
            </a:r>
          </a:p>
          <a:p>
            <a:pPr lvl="2"/>
            <a:r>
              <a:rPr lang="fr-FR" dirty="0" smtClean="0"/>
              <a:t>Tableau : </a:t>
            </a:r>
            <a:r>
              <a:rPr lang="fr-FR" i="1" dirty="0" err="1" smtClean="0"/>
              <a:t>array</a:t>
            </a:r>
            <a:r>
              <a:rPr lang="fr-FR" dirty="0" smtClean="0"/>
              <a:t>()</a:t>
            </a:r>
            <a:endParaRPr lang="fr-FR" dirty="0"/>
          </a:p>
          <a:p>
            <a:pPr lvl="2"/>
            <a:r>
              <a:rPr lang="fr-FR" dirty="0" smtClean="0"/>
              <a:t>Object : </a:t>
            </a:r>
            <a:r>
              <a:rPr lang="fr-FR" i="1" dirty="0" err="1" smtClean="0"/>
              <a:t>object</a:t>
            </a:r>
            <a:endParaRPr lang="fr-FR" i="1" dirty="0" smtClean="0"/>
          </a:p>
          <a:p>
            <a:pPr lvl="2"/>
            <a:endParaRPr lang="fr-FR" dirty="0" smtClean="0"/>
          </a:p>
          <a:p>
            <a:pPr lvl="1"/>
            <a:r>
              <a:rPr lang="fr-FR" dirty="0"/>
              <a:t>Types spéciaux </a:t>
            </a:r>
            <a:endParaRPr lang="fr-FR" dirty="0" smtClean="0"/>
          </a:p>
          <a:p>
            <a:pPr lvl="2"/>
            <a:r>
              <a:rPr lang="fr-FR" dirty="0" smtClean="0"/>
              <a:t>NULL</a:t>
            </a:r>
          </a:p>
          <a:p>
            <a:pPr lvl="2"/>
            <a:r>
              <a:rPr lang="fr-FR" dirty="0" smtClean="0"/>
              <a:t>Ressource</a:t>
            </a:r>
          </a:p>
          <a:p>
            <a:pPr lvl="2"/>
            <a:endParaRPr lang="fr-FR" dirty="0" smtClean="0"/>
          </a:p>
          <a:p>
            <a:pPr lvl="2"/>
            <a:endParaRPr lang="fr-FR" dirty="0"/>
          </a:p>
        </p:txBody>
      </p:sp>
      <p:sp>
        <p:nvSpPr>
          <p:cNvPr id="3" name="Titre 2"/>
          <p:cNvSpPr>
            <a:spLocks noGrp="1"/>
          </p:cNvSpPr>
          <p:nvPr>
            <p:ph type="title"/>
          </p:nvPr>
        </p:nvSpPr>
        <p:spPr/>
        <p:txBody>
          <a:bodyPr/>
          <a:lstStyle/>
          <a:p>
            <a:r>
              <a:rPr lang="fr-FR" dirty="0"/>
              <a:t>Présentation du langage </a:t>
            </a:r>
          </a:p>
        </p:txBody>
      </p:sp>
    </p:spTree>
    <p:extLst>
      <p:ext uri="{BB962C8B-B14F-4D97-AF65-F5344CB8AC3E}">
        <p14:creationId xmlns:p14="http://schemas.microsoft.com/office/powerpoint/2010/main" val="3569704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chaîne </a:t>
            </a:r>
            <a:r>
              <a:rPr lang="fr-FR" dirty="0"/>
              <a:t>de caractères </a:t>
            </a:r>
            <a:r>
              <a:rPr lang="fr-FR" dirty="0" smtClean="0"/>
              <a:t>= </a:t>
            </a:r>
            <a:r>
              <a:rPr lang="fr-FR" dirty="0"/>
              <a:t>toute séquence de caractères sur </a:t>
            </a:r>
            <a:r>
              <a:rPr lang="fr-FR" dirty="0" smtClean="0"/>
              <a:t>1 octet </a:t>
            </a:r>
          </a:p>
          <a:p>
            <a:pPr lvl="1"/>
            <a:r>
              <a:rPr lang="fr-FR" dirty="0" smtClean="0"/>
              <a:t>(</a:t>
            </a:r>
            <a:r>
              <a:rPr lang="fr-FR" dirty="0"/>
              <a:t>code ASCII compris entre 0 et 255), sans limite de </a:t>
            </a:r>
            <a:r>
              <a:rPr lang="fr-FR" dirty="0" smtClean="0"/>
              <a:t>taille</a:t>
            </a:r>
          </a:p>
          <a:p>
            <a:pPr lvl="1"/>
            <a:endParaRPr lang="fr-FR" dirty="0"/>
          </a:p>
          <a:p>
            <a:r>
              <a:rPr lang="fr-FR" dirty="0"/>
              <a:t>chaîne de caractères peut être spécifiée </a:t>
            </a:r>
            <a:r>
              <a:rPr lang="fr-FR" dirty="0" smtClean="0"/>
              <a:t>: </a:t>
            </a:r>
          </a:p>
          <a:p>
            <a:pPr lvl="1"/>
            <a:r>
              <a:rPr lang="fr-FR" dirty="0" smtClean="0"/>
              <a:t>entre </a:t>
            </a:r>
            <a:r>
              <a:rPr lang="fr-FR" dirty="0"/>
              <a:t>guillemets </a:t>
            </a:r>
            <a:r>
              <a:rPr lang="fr-FR" dirty="0" smtClean="0"/>
              <a:t>"</a:t>
            </a:r>
            <a:r>
              <a:rPr lang="fr-FR" dirty="0"/>
              <a:t>ceci est une chaîne</a:t>
            </a:r>
            <a:r>
              <a:rPr lang="fr-FR" dirty="0" smtClean="0"/>
              <a:t>"</a:t>
            </a:r>
          </a:p>
          <a:p>
            <a:pPr lvl="1"/>
            <a:r>
              <a:rPr lang="fr-FR" dirty="0" smtClean="0"/>
              <a:t>entre apostrophes  ’ceci </a:t>
            </a:r>
            <a:r>
              <a:rPr lang="fr-FR" dirty="0"/>
              <a:t>aussi </a:t>
            </a:r>
            <a:r>
              <a:rPr lang="fr-FR" dirty="0" smtClean="0"/>
              <a:t>est </a:t>
            </a:r>
            <a:r>
              <a:rPr lang="fr-FR" dirty="0"/>
              <a:t>une chaîne</a:t>
            </a:r>
            <a:r>
              <a:rPr lang="fr-FR" dirty="0" smtClean="0"/>
              <a:t>’</a:t>
            </a:r>
          </a:p>
          <a:p>
            <a:pPr marL="0" indent="0">
              <a:buNone/>
            </a:pPr>
            <a:endParaRPr lang="fr-FR" sz="1800" dirty="0" smtClean="0">
              <a:solidFill>
                <a:srgbClr val="0070C0"/>
              </a:solidFill>
              <a:latin typeface="Courier New" pitchFamily="49" charset="0"/>
              <a:cs typeface="Courier New" pitchFamily="49" charset="0"/>
            </a:endParaRPr>
          </a:p>
          <a:p>
            <a:pPr marL="0" indent="0">
              <a:buNone/>
            </a:pPr>
            <a:r>
              <a:rPr lang="fr-FR" sz="1800" dirty="0" smtClean="0">
                <a:solidFill>
                  <a:srgbClr val="0070C0"/>
                </a:solidFill>
                <a:latin typeface="Courier New" pitchFamily="49" charset="0"/>
                <a:cs typeface="Courier New" pitchFamily="49" charset="0"/>
              </a:rPr>
              <a:t>&lt;?</a:t>
            </a:r>
            <a:r>
              <a:rPr lang="fr-FR" sz="1800" dirty="0" err="1">
                <a:solidFill>
                  <a:srgbClr val="0070C0"/>
                </a:solidFill>
                <a:latin typeface="Courier New" pitchFamily="49" charset="0"/>
                <a:cs typeface="Courier New" pitchFamily="49" charset="0"/>
              </a:rPr>
              <a:t>php</a:t>
            </a:r>
            <a:r>
              <a:rPr lang="fr-FR" sz="1800" dirty="0">
                <a:solidFill>
                  <a:srgbClr val="0070C0"/>
                </a:solidFill>
                <a:latin typeface="Courier New" pitchFamily="49" charset="0"/>
                <a:cs typeface="Courier New" pitchFamily="49" charset="0"/>
              </a:rPr>
              <a:t> </a:t>
            </a:r>
            <a:r>
              <a:rPr lang="fr-FR" sz="1800" dirty="0">
                <a:latin typeface="Courier New" pitchFamily="49" charset="0"/>
                <a:cs typeface="Courier New" pitchFamily="49" charset="0"/>
              </a:rPr>
              <a:t/>
            </a:r>
            <a:br>
              <a:rPr lang="fr-FR" sz="1800" dirty="0">
                <a:latin typeface="Courier New" pitchFamily="49" charset="0"/>
                <a:cs typeface="Courier New" pitchFamily="49" charset="0"/>
              </a:rPr>
            </a:br>
            <a:r>
              <a:rPr lang="fr-FR" sz="1800" dirty="0" smtClean="0">
                <a:latin typeface="Courier New" pitchFamily="49" charset="0"/>
                <a:cs typeface="Courier New" pitchFamily="49" charset="0"/>
              </a:rPr>
              <a:t>	$nom = ’Olivier’; </a:t>
            </a:r>
            <a:br>
              <a:rPr lang="fr-FR" sz="1800" dirty="0" smtClean="0">
                <a:latin typeface="Courier New" pitchFamily="49" charset="0"/>
                <a:cs typeface="Courier New" pitchFamily="49" charset="0"/>
              </a:rPr>
            </a:br>
            <a:r>
              <a:rPr lang="fr-FR" sz="1800" dirty="0" smtClean="0">
                <a:latin typeface="Courier New" pitchFamily="49" charset="0"/>
                <a:cs typeface="Courier New" pitchFamily="49" charset="0"/>
              </a:rPr>
              <a:t>	</a:t>
            </a:r>
            <a:r>
              <a:rPr lang="fr-FR" sz="1800" dirty="0" err="1" smtClean="0">
                <a:latin typeface="Courier New" pitchFamily="49" charset="0"/>
                <a:cs typeface="Courier New" pitchFamily="49" charset="0"/>
              </a:rPr>
              <a:t>echo</a:t>
            </a:r>
            <a:r>
              <a:rPr lang="fr-FR" sz="1800" dirty="0" smtClean="0">
                <a:latin typeface="Courier New" pitchFamily="49" charset="0"/>
                <a:cs typeface="Courier New" pitchFamily="49" charset="0"/>
              </a:rPr>
              <a:t> "Je m’appelle $nom.&lt;</a:t>
            </a:r>
            <a:r>
              <a:rPr lang="fr-FR" sz="1800" dirty="0" err="1" smtClean="0">
                <a:latin typeface="Courier New" pitchFamily="49" charset="0"/>
                <a:cs typeface="Courier New" pitchFamily="49" charset="0"/>
              </a:rPr>
              <a:t>br</a:t>
            </a:r>
            <a:r>
              <a:rPr lang="fr-FR" sz="1800" dirty="0" smtClean="0">
                <a:latin typeface="Courier New" pitchFamily="49" charset="0"/>
                <a:cs typeface="Courier New" pitchFamily="49" charset="0"/>
              </a:rPr>
              <a:t> /&gt;"; </a:t>
            </a:r>
            <a:br>
              <a:rPr lang="fr-FR" sz="1800" dirty="0" smtClean="0">
                <a:latin typeface="Courier New" pitchFamily="49" charset="0"/>
                <a:cs typeface="Courier New" pitchFamily="49" charset="0"/>
              </a:rPr>
            </a:br>
            <a:r>
              <a:rPr lang="fr-FR" sz="1800" dirty="0" smtClean="0">
                <a:latin typeface="Courier New" pitchFamily="49" charset="0"/>
                <a:cs typeface="Courier New" pitchFamily="49" charset="0"/>
              </a:rPr>
              <a:t>	</a:t>
            </a:r>
            <a:r>
              <a:rPr lang="fr-FR" sz="1800" dirty="0" err="1" smtClean="0">
                <a:latin typeface="Courier New" pitchFamily="49" charset="0"/>
                <a:cs typeface="Courier New" pitchFamily="49" charset="0"/>
              </a:rPr>
              <a:t>echo</a:t>
            </a:r>
            <a:r>
              <a:rPr lang="fr-FR" sz="1800" dirty="0" smtClean="0">
                <a:latin typeface="Courier New" pitchFamily="49" charset="0"/>
                <a:cs typeface="Courier New" pitchFamily="49" charset="0"/>
              </a:rPr>
              <a:t> ’Je </a:t>
            </a:r>
            <a:r>
              <a:rPr lang="fr-FR" sz="1800" dirty="0">
                <a:latin typeface="Courier New" pitchFamily="49" charset="0"/>
                <a:cs typeface="Courier New" pitchFamily="49" charset="0"/>
              </a:rPr>
              <a:t>m\’appelle $nom.&lt;</a:t>
            </a:r>
            <a:r>
              <a:rPr lang="fr-FR" sz="1800" dirty="0" err="1">
                <a:latin typeface="Courier New" pitchFamily="49" charset="0"/>
                <a:cs typeface="Courier New" pitchFamily="49" charset="0"/>
              </a:rPr>
              <a:t>br</a:t>
            </a:r>
            <a:r>
              <a:rPr lang="fr-FR" sz="1800" dirty="0">
                <a:latin typeface="Courier New" pitchFamily="49" charset="0"/>
                <a:cs typeface="Courier New" pitchFamily="49" charset="0"/>
              </a:rPr>
              <a:t> /&gt;’; </a:t>
            </a:r>
            <a:r>
              <a:rPr lang="fr-FR" sz="1800" dirty="0">
                <a:solidFill>
                  <a:srgbClr val="00B050"/>
                </a:solidFill>
                <a:latin typeface="Courier New" pitchFamily="49" charset="0"/>
                <a:cs typeface="Courier New" pitchFamily="49" charset="0"/>
              </a:rPr>
              <a:t>// ne marche pas </a:t>
            </a:r>
            <a:br>
              <a:rPr lang="fr-FR" sz="1800" dirty="0">
                <a:solidFill>
                  <a:srgbClr val="00B050"/>
                </a:solidFill>
                <a:latin typeface="Courier New" pitchFamily="49" charset="0"/>
                <a:cs typeface="Courier New" pitchFamily="49" charset="0"/>
              </a:rPr>
            </a:br>
            <a:r>
              <a:rPr lang="fr-FR" sz="1800" dirty="0">
                <a:solidFill>
                  <a:srgbClr val="0070C0"/>
                </a:solidFill>
                <a:latin typeface="Courier New" pitchFamily="49" charset="0"/>
                <a:cs typeface="Courier New" pitchFamily="49" charset="0"/>
              </a:rPr>
              <a:t>?&gt;</a:t>
            </a:r>
          </a:p>
          <a:p>
            <a:pPr marL="0" indent="0">
              <a:buNone/>
            </a:pPr>
            <a:r>
              <a:rPr lang="fr-FR" dirty="0"/>
              <a:t>Résultat</a:t>
            </a:r>
          </a:p>
          <a:p>
            <a:pPr marL="0" indent="0">
              <a:buNone/>
            </a:pPr>
            <a:r>
              <a:rPr lang="fr-FR" dirty="0" smtClean="0"/>
              <a:t>	Je </a:t>
            </a:r>
            <a:r>
              <a:rPr lang="fr-FR" dirty="0"/>
              <a:t>m’appelle Olivier. </a:t>
            </a:r>
            <a:br>
              <a:rPr lang="fr-FR" dirty="0"/>
            </a:br>
            <a:r>
              <a:rPr lang="fr-FR" dirty="0" smtClean="0"/>
              <a:t>	Je </a:t>
            </a:r>
            <a:r>
              <a:rPr lang="fr-FR" dirty="0"/>
              <a:t>m’appelle $nom.</a:t>
            </a:r>
          </a:p>
          <a:p>
            <a:pPr marL="0" indent="0">
              <a:buNone/>
            </a:pPr>
            <a:endParaRPr lang="fr-FR" dirty="0"/>
          </a:p>
        </p:txBody>
      </p:sp>
      <p:sp>
        <p:nvSpPr>
          <p:cNvPr id="3" name="Titre 2"/>
          <p:cNvSpPr>
            <a:spLocks noGrp="1"/>
          </p:cNvSpPr>
          <p:nvPr>
            <p:ph type="title"/>
          </p:nvPr>
        </p:nvSpPr>
        <p:spPr/>
        <p:txBody>
          <a:bodyPr/>
          <a:lstStyle/>
          <a:p>
            <a:r>
              <a:rPr lang="fr-FR" dirty="0" smtClean="0"/>
              <a:t>Chaines de caractères : les bases</a:t>
            </a:r>
            <a:endParaRPr lang="fr-FR" dirty="0"/>
          </a:p>
        </p:txBody>
      </p:sp>
    </p:spTree>
    <p:extLst>
      <p:ext uri="{BB962C8B-B14F-4D97-AF65-F5344CB8AC3E}">
        <p14:creationId xmlns:p14="http://schemas.microsoft.com/office/powerpoint/2010/main" val="388087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Echapper le signe $ avec l’antislash (\) pour qu’il se comporte comme un $.</a:t>
            </a:r>
          </a:p>
          <a:p>
            <a:pPr marL="0" indent="0">
              <a:buNone/>
            </a:pPr>
            <a:r>
              <a:rPr lang="fr-FR" sz="1600" dirty="0" smtClean="0">
                <a:solidFill>
                  <a:srgbClr val="0070C0"/>
                </a:solidFill>
                <a:latin typeface="Courier New" pitchFamily="49" charset="0"/>
                <a:cs typeface="Courier New" pitchFamily="49" charset="0"/>
              </a:rPr>
              <a:t>&lt;?</a:t>
            </a:r>
            <a:r>
              <a:rPr lang="fr-FR" sz="1600" dirty="0" err="1">
                <a:solidFill>
                  <a:srgbClr val="0070C0"/>
                </a:solidFill>
                <a:latin typeface="Courier New" pitchFamily="49" charset="0"/>
                <a:cs typeface="Courier New" pitchFamily="49" charset="0"/>
              </a:rPr>
              <a:t>php</a:t>
            </a:r>
            <a:r>
              <a:rPr lang="fr-FR" sz="1600" dirty="0">
                <a:latin typeface="Courier New" pitchFamily="49" charset="0"/>
                <a:cs typeface="Courier New" pitchFamily="49" charset="0"/>
              </a:rPr>
              <a:t>  </a:t>
            </a:r>
            <a:endParaRPr lang="fr-FR" sz="1600" dirty="0" smtClean="0">
              <a:latin typeface="Courier New" pitchFamily="49" charset="0"/>
              <a:cs typeface="Courier New" pitchFamily="49" charset="0"/>
            </a:endParaRPr>
          </a:p>
          <a:p>
            <a:pPr marL="0" indent="0">
              <a:buNone/>
            </a:pPr>
            <a:r>
              <a:rPr lang="fr-FR" sz="1600" dirty="0">
                <a:latin typeface="Courier New" pitchFamily="49" charset="0"/>
                <a:cs typeface="Courier New" pitchFamily="49" charset="0"/>
              </a:rPr>
              <a:t>	</a:t>
            </a:r>
            <a:r>
              <a:rPr lang="fr-FR" sz="1600" dirty="0" smtClean="0">
                <a:latin typeface="Courier New" pitchFamily="49" charset="0"/>
                <a:cs typeface="Courier New" pitchFamily="49" charset="0"/>
              </a:rPr>
              <a:t>$</a:t>
            </a:r>
            <a:r>
              <a:rPr lang="fr-FR" sz="1600" dirty="0">
                <a:latin typeface="Courier New" pitchFamily="49" charset="0"/>
                <a:cs typeface="Courier New" pitchFamily="49" charset="0"/>
              </a:rPr>
              <a:t>nom = ’Olivier’;  </a:t>
            </a:r>
            <a:endParaRPr lang="fr-FR" sz="1600" dirty="0" smtClean="0">
              <a:latin typeface="Courier New" pitchFamily="49" charset="0"/>
              <a:cs typeface="Courier New" pitchFamily="49" charset="0"/>
            </a:endParaRPr>
          </a:p>
          <a:p>
            <a:pPr marL="0" indent="0">
              <a:buNone/>
            </a:pPr>
            <a:r>
              <a:rPr lang="fr-FR" sz="1600" dirty="0" smtClean="0">
                <a:latin typeface="Courier New" pitchFamily="49" charset="0"/>
                <a:cs typeface="Courier New" pitchFamily="49" charset="0"/>
              </a:rPr>
              <a:t>	</a:t>
            </a:r>
            <a:r>
              <a:rPr lang="fr-FR" sz="1600" dirty="0" err="1" smtClean="0">
                <a:latin typeface="Courier New" pitchFamily="49" charset="0"/>
                <a:cs typeface="Courier New" pitchFamily="49" charset="0"/>
              </a:rPr>
              <a:t>echo</a:t>
            </a:r>
            <a:r>
              <a:rPr lang="fr-FR" sz="1600" dirty="0" smtClean="0">
                <a:latin typeface="Courier New" pitchFamily="49" charset="0"/>
                <a:cs typeface="Courier New" pitchFamily="49" charset="0"/>
              </a:rPr>
              <a:t> </a:t>
            </a:r>
            <a:r>
              <a:rPr lang="fr-FR" sz="1600" dirty="0">
                <a:latin typeface="Courier New" pitchFamily="49" charset="0"/>
                <a:cs typeface="Courier New" pitchFamily="49" charset="0"/>
              </a:rPr>
              <a:t>"</a:t>
            </a:r>
            <a:r>
              <a:rPr lang="fr-FR" sz="1600" b="1" dirty="0">
                <a:latin typeface="Courier New" pitchFamily="49" charset="0"/>
                <a:cs typeface="Courier New" pitchFamily="49" charset="0"/>
              </a:rPr>
              <a:t>\$nom</a:t>
            </a:r>
            <a:r>
              <a:rPr lang="fr-FR" sz="1600" dirty="0">
                <a:latin typeface="Courier New" pitchFamily="49" charset="0"/>
                <a:cs typeface="Courier New" pitchFamily="49" charset="0"/>
              </a:rPr>
              <a:t> = </a:t>
            </a:r>
            <a:r>
              <a:rPr lang="fr-FR" sz="1600" b="1" dirty="0">
                <a:latin typeface="Courier New" pitchFamily="49" charset="0"/>
                <a:cs typeface="Courier New" pitchFamily="49" charset="0"/>
              </a:rPr>
              <a:t>$nom</a:t>
            </a:r>
            <a:r>
              <a:rPr lang="fr-FR" sz="1600" dirty="0">
                <a:latin typeface="Courier New" pitchFamily="49" charset="0"/>
                <a:cs typeface="Courier New" pitchFamily="49" charset="0"/>
              </a:rPr>
              <a:t>";  </a:t>
            </a:r>
            <a:endParaRPr lang="fr-FR" sz="1600" dirty="0" smtClean="0">
              <a:latin typeface="Courier New" pitchFamily="49" charset="0"/>
              <a:cs typeface="Courier New" pitchFamily="49" charset="0"/>
            </a:endParaRPr>
          </a:p>
          <a:p>
            <a:pPr marL="0" indent="0">
              <a:buNone/>
            </a:pPr>
            <a:r>
              <a:rPr lang="fr-FR" sz="1600" dirty="0" smtClean="0">
                <a:solidFill>
                  <a:srgbClr val="0070C0"/>
                </a:solidFill>
                <a:latin typeface="Courier New" pitchFamily="49" charset="0"/>
                <a:cs typeface="Courier New" pitchFamily="49" charset="0"/>
              </a:rPr>
              <a:t>?&gt;</a:t>
            </a:r>
            <a:endParaRPr lang="fr-FR" sz="1600" dirty="0">
              <a:solidFill>
                <a:srgbClr val="0070C0"/>
              </a:solidFill>
              <a:latin typeface="Courier New" pitchFamily="49" charset="0"/>
              <a:cs typeface="Courier New" pitchFamily="49" charset="0"/>
            </a:endParaRPr>
          </a:p>
          <a:p>
            <a:pPr marL="0" indent="0">
              <a:buNone/>
            </a:pPr>
            <a:r>
              <a:rPr lang="fr-FR" sz="1800" dirty="0" smtClean="0"/>
              <a:t>$nom </a:t>
            </a:r>
            <a:r>
              <a:rPr lang="fr-FR" sz="1800" dirty="0"/>
              <a:t>= </a:t>
            </a:r>
            <a:r>
              <a:rPr lang="fr-FR" sz="1800" dirty="0" smtClean="0"/>
              <a:t>Olivier</a:t>
            </a:r>
          </a:p>
          <a:p>
            <a:pPr marL="0" indent="0">
              <a:buNone/>
            </a:pPr>
            <a:endParaRPr lang="fr-FR" sz="1800" dirty="0"/>
          </a:p>
          <a:p>
            <a:r>
              <a:rPr lang="fr-FR" sz="1800" dirty="0" smtClean="0"/>
              <a:t>Autres caractères d’échappement </a:t>
            </a:r>
            <a:r>
              <a:rPr lang="fr-FR" sz="1800" smtClean="0"/>
              <a:t>RI p35</a:t>
            </a:r>
            <a:endParaRPr lang="fr-FR" sz="1800" dirty="0" smtClean="0"/>
          </a:p>
          <a:p>
            <a:pPr marL="0" indent="0">
              <a:buNone/>
            </a:pPr>
            <a:endParaRPr lang="fr-FR" sz="1600" dirty="0" smtClean="0">
              <a:latin typeface="Courier New" pitchFamily="49" charset="0"/>
              <a:cs typeface="Courier New" pitchFamily="49" charset="0"/>
            </a:endParaRPr>
          </a:p>
          <a:p>
            <a:pPr marL="0" indent="0">
              <a:buNone/>
            </a:pPr>
            <a:r>
              <a:rPr lang="fr-FR" sz="1600" dirty="0" smtClean="0">
                <a:solidFill>
                  <a:srgbClr val="0070C0"/>
                </a:solidFill>
                <a:latin typeface="Courier New" pitchFamily="49" charset="0"/>
                <a:cs typeface="Courier New" pitchFamily="49" charset="0"/>
              </a:rPr>
              <a:t>&lt;?</a:t>
            </a:r>
            <a:r>
              <a:rPr lang="fr-FR" sz="1600" dirty="0" err="1">
                <a:solidFill>
                  <a:srgbClr val="0070C0"/>
                </a:solidFill>
                <a:latin typeface="Courier New" pitchFamily="49" charset="0"/>
                <a:cs typeface="Courier New" pitchFamily="49" charset="0"/>
              </a:rPr>
              <a:t>php</a:t>
            </a:r>
            <a:r>
              <a:rPr lang="fr-FR" sz="1600" dirty="0">
                <a:solidFill>
                  <a:srgbClr val="0070C0"/>
                </a:solidFill>
                <a:latin typeface="Courier New" pitchFamily="49" charset="0"/>
                <a:cs typeface="Courier New" pitchFamily="49" charset="0"/>
              </a:rPr>
              <a:t> </a:t>
            </a:r>
            <a:r>
              <a:rPr lang="fr-FR" sz="1600" dirty="0">
                <a:latin typeface="Courier New" pitchFamily="49" charset="0"/>
                <a:cs typeface="Courier New" pitchFamily="49" charset="0"/>
              </a:rPr>
              <a:t> </a:t>
            </a:r>
            <a:endParaRPr lang="fr-FR" sz="1600" dirty="0" smtClean="0">
              <a:latin typeface="Courier New" pitchFamily="49" charset="0"/>
              <a:cs typeface="Courier New" pitchFamily="49" charset="0"/>
            </a:endParaRPr>
          </a:p>
          <a:p>
            <a:pPr marL="0" indent="0">
              <a:buNone/>
            </a:pPr>
            <a:r>
              <a:rPr lang="fr-FR" sz="1600" dirty="0" smtClean="0">
                <a:latin typeface="Courier New" pitchFamily="49" charset="0"/>
                <a:cs typeface="Courier New" pitchFamily="49" charset="0"/>
              </a:rPr>
              <a:t>	</a:t>
            </a:r>
            <a:r>
              <a:rPr lang="fr-FR" sz="1600" dirty="0" err="1" smtClean="0">
                <a:latin typeface="Courier New" pitchFamily="49" charset="0"/>
                <a:cs typeface="Courier New" pitchFamily="49" charset="0"/>
              </a:rPr>
              <a:t>echo</a:t>
            </a:r>
            <a:r>
              <a:rPr lang="fr-FR" sz="1600" dirty="0" smtClean="0">
                <a:latin typeface="Courier New" pitchFamily="49" charset="0"/>
                <a:cs typeface="Courier New" pitchFamily="49" charset="0"/>
              </a:rPr>
              <a:t> </a:t>
            </a:r>
            <a:r>
              <a:rPr lang="fr-FR" sz="1600" dirty="0">
                <a:latin typeface="Courier New" pitchFamily="49" charset="0"/>
                <a:cs typeface="Courier New" pitchFamily="49" charset="0"/>
              </a:rPr>
              <a:t>"Je m’appelle Olivier.&lt;</a:t>
            </a:r>
            <a:r>
              <a:rPr lang="fr-FR" sz="1600" dirty="0" err="1">
                <a:latin typeface="Courier New" pitchFamily="49" charset="0"/>
                <a:cs typeface="Courier New" pitchFamily="49" charset="0"/>
              </a:rPr>
              <a:t>br</a:t>
            </a:r>
            <a:r>
              <a:rPr lang="fr-FR" sz="1600" dirty="0">
                <a:latin typeface="Courier New" pitchFamily="49" charset="0"/>
                <a:cs typeface="Courier New" pitchFamily="49" charset="0"/>
              </a:rPr>
              <a:t> /&gt;</a:t>
            </a:r>
            <a:r>
              <a:rPr lang="fr-FR" sz="1600" b="1" dirty="0">
                <a:latin typeface="Courier New" pitchFamily="49" charset="0"/>
                <a:cs typeface="Courier New" pitchFamily="49" charset="0"/>
              </a:rPr>
              <a:t>\n</a:t>
            </a:r>
            <a:r>
              <a:rPr lang="fr-FR" sz="1600" dirty="0">
                <a:latin typeface="Courier New" pitchFamily="49" charset="0"/>
                <a:cs typeface="Courier New" pitchFamily="49" charset="0"/>
              </a:rPr>
              <a:t>";  </a:t>
            </a:r>
            <a:endParaRPr lang="fr-FR" sz="1600" dirty="0" smtClean="0">
              <a:latin typeface="Courier New" pitchFamily="49" charset="0"/>
              <a:cs typeface="Courier New" pitchFamily="49" charset="0"/>
            </a:endParaRPr>
          </a:p>
          <a:p>
            <a:pPr marL="0" indent="0">
              <a:buNone/>
            </a:pPr>
            <a:r>
              <a:rPr lang="fr-FR" sz="1600" dirty="0" smtClean="0">
                <a:latin typeface="Courier New" pitchFamily="49" charset="0"/>
                <a:cs typeface="Courier New" pitchFamily="49" charset="0"/>
              </a:rPr>
              <a:t>	</a:t>
            </a:r>
            <a:r>
              <a:rPr lang="fr-FR" sz="1600" dirty="0" err="1" smtClean="0">
                <a:latin typeface="Courier New" pitchFamily="49" charset="0"/>
                <a:cs typeface="Courier New" pitchFamily="49" charset="0"/>
              </a:rPr>
              <a:t>echo</a:t>
            </a:r>
            <a:r>
              <a:rPr lang="fr-FR" sz="1600" dirty="0" smtClean="0">
                <a:latin typeface="Courier New" pitchFamily="49" charset="0"/>
                <a:cs typeface="Courier New" pitchFamily="49" charset="0"/>
              </a:rPr>
              <a:t> </a:t>
            </a:r>
            <a:r>
              <a:rPr lang="fr-FR" sz="1600" dirty="0">
                <a:latin typeface="Courier New" pitchFamily="49" charset="0"/>
                <a:cs typeface="Courier New" pitchFamily="49" charset="0"/>
              </a:rPr>
              <a:t>"Je m’appelle \117\154\151\166\151\145\162.";  </a:t>
            </a:r>
            <a:endParaRPr lang="fr-FR" sz="1600" dirty="0" smtClean="0">
              <a:latin typeface="Courier New" pitchFamily="49" charset="0"/>
              <a:cs typeface="Courier New" pitchFamily="49" charset="0"/>
            </a:endParaRPr>
          </a:p>
          <a:p>
            <a:pPr marL="0" indent="0">
              <a:buNone/>
            </a:pPr>
            <a:r>
              <a:rPr lang="fr-FR" sz="1600" dirty="0" smtClean="0">
                <a:solidFill>
                  <a:srgbClr val="0070C0"/>
                </a:solidFill>
                <a:latin typeface="Courier New" pitchFamily="49" charset="0"/>
                <a:cs typeface="Courier New" pitchFamily="49" charset="0"/>
              </a:rPr>
              <a:t>?&gt;</a:t>
            </a:r>
          </a:p>
          <a:p>
            <a:pPr marL="0" indent="0">
              <a:buNone/>
            </a:pPr>
            <a:r>
              <a:rPr lang="fr-FR" sz="1600" dirty="0" smtClean="0">
                <a:latin typeface="Courier New" pitchFamily="49" charset="0"/>
                <a:cs typeface="Courier New" pitchFamily="49" charset="0"/>
              </a:rPr>
              <a:t/>
            </a:r>
            <a:br>
              <a:rPr lang="fr-FR" sz="1600" dirty="0" smtClean="0">
                <a:latin typeface="Courier New" pitchFamily="49" charset="0"/>
                <a:cs typeface="Courier New" pitchFamily="49" charset="0"/>
              </a:rPr>
            </a:br>
            <a:r>
              <a:rPr lang="fr-FR" sz="1800" dirty="0" smtClean="0">
                <a:cs typeface="Courier New" pitchFamily="49" charset="0"/>
              </a:rPr>
              <a:t>Je m’appelle Olivier.</a:t>
            </a:r>
          </a:p>
          <a:p>
            <a:pPr marL="0" indent="0">
              <a:buNone/>
            </a:pPr>
            <a:r>
              <a:rPr lang="fr-FR" sz="1800" dirty="0" smtClean="0">
                <a:cs typeface="Courier New" pitchFamily="49" charset="0"/>
              </a:rPr>
              <a:t>Je m’appelle Olivier.</a:t>
            </a:r>
          </a:p>
          <a:p>
            <a:pPr marL="0" indent="0">
              <a:buNone/>
            </a:pPr>
            <a:endParaRPr lang="fr-FR" sz="1600" dirty="0" smtClean="0">
              <a:solidFill>
                <a:srgbClr val="0070C0"/>
              </a:solidFill>
              <a:latin typeface="Courier New" pitchFamily="49" charset="0"/>
              <a:cs typeface="Courier New" pitchFamily="49" charset="0"/>
            </a:endParaRPr>
          </a:p>
        </p:txBody>
      </p:sp>
      <p:sp>
        <p:nvSpPr>
          <p:cNvPr id="3" name="Titre 2"/>
          <p:cNvSpPr>
            <a:spLocks noGrp="1"/>
          </p:cNvSpPr>
          <p:nvPr>
            <p:ph type="title"/>
          </p:nvPr>
        </p:nvSpPr>
        <p:spPr/>
        <p:txBody>
          <a:bodyPr>
            <a:normAutofit/>
          </a:bodyPr>
          <a:lstStyle/>
          <a:p>
            <a:r>
              <a:rPr lang="fr-FR" dirty="0" smtClean="0"/>
              <a:t>Chaines de caractères : l’échappement</a:t>
            </a:r>
            <a:endParaRPr lang="fr-FR" dirty="0"/>
          </a:p>
        </p:txBody>
      </p:sp>
      <p:sp>
        <p:nvSpPr>
          <p:cNvPr id="8" name="Rectangle 2"/>
          <p:cNvSpPr>
            <a:spLocks noChangeArrowheads="1"/>
          </p:cNvSpPr>
          <p:nvPr/>
        </p:nvSpPr>
        <p:spPr bwMode="auto">
          <a:xfrm>
            <a:off x="868363" y="2687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4352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None/>
            </a:pPr>
            <a:r>
              <a:rPr lang="fr-FR" dirty="0">
                <a:solidFill>
                  <a:srgbClr val="0070C0"/>
                </a:solidFill>
              </a:rPr>
              <a:t>&lt;?</a:t>
            </a:r>
            <a:r>
              <a:rPr lang="fr-FR" dirty="0" err="1">
                <a:solidFill>
                  <a:srgbClr val="0070C0"/>
                </a:solidFill>
              </a:rPr>
              <a:t>php</a:t>
            </a:r>
            <a:r>
              <a:rPr lang="fr-FR" dirty="0">
                <a:solidFill>
                  <a:srgbClr val="0070C0"/>
                </a:solidFill>
              </a:rPr>
              <a:t>  </a:t>
            </a:r>
          </a:p>
          <a:p>
            <a:pPr marL="0" indent="0">
              <a:buNone/>
            </a:pPr>
            <a:r>
              <a:rPr lang="fr-FR" dirty="0"/>
              <a:t>	$fruit = ’pomme’;  </a:t>
            </a:r>
          </a:p>
          <a:p>
            <a:pPr marL="0" indent="0">
              <a:buNone/>
            </a:pPr>
            <a:r>
              <a:rPr lang="fr-FR" dirty="0"/>
              <a:t>	</a:t>
            </a:r>
            <a:r>
              <a:rPr lang="fr-FR" dirty="0" err="1"/>
              <a:t>echo</a:t>
            </a:r>
            <a:r>
              <a:rPr lang="fr-FR" dirty="0"/>
              <a:t> "Une $fruit ne coûte pas cher.&lt;</a:t>
            </a:r>
            <a:r>
              <a:rPr lang="fr-FR" dirty="0" err="1"/>
              <a:t>br</a:t>
            </a:r>
            <a:r>
              <a:rPr lang="fr-FR" dirty="0"/>
              <a:t> /&gt;";  </a:t>
            </a:r>
          </a:p>
          <a:p>
            <a:pPr marL="0" indent="0">
              <a:buNone/>
            </a:pPr>
            <a:r>
              <a:rPr lang="fr-FR" dirty="0"/>
              <a:t>	</a:t>
            </a:r>
            <a:r>
              <a:rPr lang="fr-FR" dirty="0" err="1"/>
              <a:t>echo</a:t>
            </a:r>
            <a:r>
              <a:rPr lang="fr-FR" dirty="0"/>
              <a:t> "Deux {$fruit}</a:t>
            </a:r>
            <a:r>
              <a:rPr lang="fr-FR" b="1" dirty="0"/>
              <a:t>s</a:t>
            </a:r>
            <a:r>
              <a:rPr lang="fr-FR" dirty="0"/>
              <a:t> coûtent deux fois plus cher.&lt;</a:t>
            </a:r>
            <a:r>
              <a:rPr lang="fr-FR" dirty="0" err="1"/>
              <a:t>br</a:t>
            </a:r>
            <a:r>
              <a:rPr lang="fr-FR" dirty="0"/>
              <a:t> /&gt;";  </a:t>
            </a:r>
          </a:p>
          <a:p>
            <a:pPr marL="0" indent="0">
              <a:buNone/>
            </a:pPr>
            <a:r>
              <a:rPr lang="fr-FR" dirty="0"/>
              <a:t>	</a:t>
            </a:r>
            <a:r>
              <a:rPr lang="fr-FR" dirty="0" err="1"/>
              <a:t>echo</a:t>
            </a:r>
            <a:r>
              <a:rPr lang="fr-FR" dirty="0"/>
              <a:t> "Trois ${fruit}</a:t>
            </a:r>
            <a:r>
              <a:rPr lang="fr-FR" b="1" dirty="0"/>
              <a:t>s</a:t>
            </a:r>
            <a:r>
              <a:rPr lang="fr-FR" dirty="0"/>
              <a:t> coûtent trois fois plus cher.&lt;</a:t>
            </a:r>
            <a:r>
              <a:rPr lang="fr-FR" dirty="0" err="1"/>
              <a:t>br</a:t>
            </a:r>
            <a:r>
              <a:rPr lang="fr-FR" dirty="0"/>
              <a:t> /&gt;";  </a:t>
            </a:r>
          </a:p>
          <a:p>
            <a:pPr marL="0" indent="0">
              <a:buNone/>
            </a:pPr>
            <a:r>
              <a:rPr lang="fr-FR" dirty="0"/>
              <a:t>	</a:t>
            </a:r>
            <a:r>
              <a:rPr lang="fr-FR" dirty="0" err="1"/>
              <a:t>echo</a:t>
            </a:r>
            <a:r>
              <a:rPr lang="fr-FR" dirty="0"/>
              <a:t> "{\$fruit} = {{$fruit}}.&lt;</a:t>
            </a:r>
            <a:r>
              <a:rPr lang="fr-FR" dirty="0" err="1"/>
              <a:t>br</a:t>
            </a:r>
            <a:r>
              <a:rPr lang="fr-FR" dirty="0"/>
              <a:t> /&gt;";  </a:t>
            </a:r>
          </a:p>
          <a:p>
            <a:pPr marL="0" indent="0">
              <a:buNone/>
            </a:pPr>
            <a:r>
              <a:rPr lang="fr-FR" dirty="0">
                <a:solidFill>
                  <a:srgbClr val="0070C0"/>
                </a:solidFill>
              </a:rPr>
              <a:t>?&gt;</a:t>
            </a:r>
          </a:p>
          <a:p>
            <a:pPr marL="0" indent="0">
              <a:buNone/>
            </a:pPr>
            <a:endParaRPr lang="fr-FR" dirty="0">
              <a:solidFill>
                <a:srgbClr val="0070C0"/>
              </a:solidFill>
            </a:endParaRPr>
          </a:p>
          <a:p>
            <a:pPr marL="0" indent="0">
              <a:buNone/>
            </a:pPr>
            <a:r>
              <a:rPr lang="fr-FR" dirty="0"/>
              <a:t>Une pomme ne coûte pas cher.  </a:t>
            </a:r>
          </a:p>
          <a:p>
            <a:pPr marL="0" indent="0">
              <a:buNone/>
            </a:pPr>
            <a:r>
              <a:rPr lang="fr-FR" dirty="0"/>
              <a:t>Deux pommes coûtent deux fois plus cher.  </a:t>
            </a:r>
          </a:p>
          <a:p>
            <a:pPr marL="0" indent="0">
              <a:buNone/>
            </a:pPr>
            <a:r>
              <a:rPr lang="fr-FR" dirty="0"/>
              <a:t>Trois pommes coûtent trois fois plus cher.  </a:t>
            </a:r>
          </a:p>
          <a:p>
            <a:pPr marL="0" indent="0">
              <a:buNone/>
            </a:pPr>
            <a:r>
              <a:rPr lang="fr-FR" dirty="0"/>
              <a:t>{$fruit} = {pomme}.</a:t>
            </a:r>
            <a:endParaRPr lang="fr-FR" dirty="0">
              <a:solidFill>
                <a:srgbClr val="0070C0"/>
              </a:solidFill>
              <a:latin typeface="Courier New" pitchFamily="49" charset="0"/>
              <a:cs typeface="Courier New" pitchFamily="49" charset="0"/>
            </a:endParaRPr>
          </a:p>
          <a:p>
            <a:endParaRPr lang="fr-FR" dirty="0"/>
          </a:p>
        </p:txBody>
      </p:sp>
      <p:sp>
        <p:nvSpPr>
          <p:cNvPr id="3" name="Titre 2"/>
          <p:cNvSpPr>
            <a:spLocks noGrp="1"/>
          </p:cNvSpPr>
          <p:nvPr>
            <p:ph type="title"/>
          </p:nvPr>
        </p:nvSpPr>
        <p:spPr/>
        <p:txBody>
          <a:bodyPr/>
          <a:lstStyle/>
          <a:p>
            <a:r>
              <a:rPr lang="fr-FR" dirty="0" smtClean="0"/>
              <a:t>Chaines de caractères : les accolades</a:t>
            </a:r>
            <a:endParaRPr lang="fr-FR" dirty="0"/>
          </a:p>
        </p:txBody>
      </p:sp>
    </p:spTree>
    <p:extLst>
      <p:ext uri="{BB962C8B-B14F-4D97-AF65-F5344CB8AC3E}">
        <p14:creationId xmlns:p14="http://schemas.microsoft.com/office/powerpoint/2010/main" val="13023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Implicite</a:t>
            </a:r>
          </a:p>
          <a:p>
            <a:pPr lvl="1"/>
            <a:r>
              <a:rPr lang="fr-FR" dirty="0" smtClean="0">
                <a:latin typeface="Courier New" pitchFamily="49" charset="0"/>
                <a:cs typeface="Courier New" pitchFamily="49" charset="0"/>
              </a:rPr>
              <a:t>$</a:t>
            </a:r>
            <a:r>
              <a:rPr lang="fr-FR" dirty="0">
                <a:latin typeface="Courier New" pitchFamily="49" charset="0"/>
                <a:cs typeface="Courier New" pitchFamily="49" charset="0"/>
              </a:rPr>
              <a:t>nom = </a:t>
            </a:r>
            <a:r>
              <a:rPr lang="fr-FR" dirty="0" smtClean="0">
                <a:latin typeface="Courier New" pitchFamily="49" charset="0"/>
                <a:cs typeface="Courier New" pitchFamily="49" charset="0"/>
              </a:rPr>
              <a:t>‘</a:t>
            </a:r>
            <a:r>
              <a:rPr lang="fr-FR" dirty="0" err="1" smtClean="0">
                <a:latin typeface="Courier New" pitchFamily="49" charset="0"/>
                <a:cs typeface="Courier New" pitchFamily="49" charset="0"/>
              </a:rPr>
              <a:t>monNom</a:t>
            </a:r>
            <a:r>
              <a:rPr lang="fr-FR" dirty="0" smtClean="0">
                <a:latin typeface="Courier New" pitchFamily="49" charset="0"/>
                <a:cs typeface="Courier New" pitchFamily="49" charset="0"/>
              </a:rPr>
              <a:t>';</a:t>
            </a:r>
          </a:p>
          <a:p>
            <a:pPr lvl="1"/>
            <a:r>
              <a:rPr lang="fr-FR" dirty="0" smtClean="0">
                <a:latin typeface="Courier New" pitchFamily="49" charset="0"/>
                <a:cs typeface="Courier New" pitchFamily="49" charset="0"/>
              </a:rPr>
              <a:t>$</a:t>
            </a:r>
            <a:r>
              <a:rPr lang="fr-FR" dirty="0">
                <a:latin typeface="Courier New" pitchFamily="49" charset="0"/>
                <a:cs typeface="Courier New" pitchFamily="49" charset="0"/>
              </a:rPr>
              <a:t>nom = 123</a:t>
            </a:r>
            <a:r>
              <a:rPr lang="fr-FR" dirty="0" smtClean="0">
                <a:latin typeface="Courier New" pitchFamily="49" charset="0"/>
                <a:cs typeface="Courier New" pitchFamily="49" charset="0"/>
              </a:rPr>
              <a:t>;</a:t>
            </a:r>
          </a:p>
          <a:p>
            <a:pPr lvl="1"/>
            <a:endParaRPr lang="fr-FR" dirty="0" smtClean="0"/>
          </a:p>
          <a:p>
            <a:r>
              <a:rPr lang="fr-FR" dirty="0" smtClean="0"/>
              <a:t>Explicite</a:t>
            </a:r>
          </a:p>
          <a:p>
            <a:pPr lvl="1"/>
            <a:r>
              <a:rPr lang="fr-FR" dirty="0" smtClean="0">
                <a:latin typeface="Courier New" pitchFamily="49" charset="0"/>
                <a:cs typeface="Courier New" pitchFamily="49" charset="0"/>
              </a:rPr>
              <a:t>$x =(</a:t>
            </a:r>
            <a:r>
              <a:rPr lang="fr-FR" dirty="0" err="1" smtClean="0">
                <a:latin typeface="Courier New" pitchFamily="49" charset="0"/>
                <a:cs typeface="Courier New" pitchFamily="49" charset="0"/>
              </a:rPr>
              <a:t>int</a:t>
            </a:r>
            <a:r>
              <a:rPr lang="fr-FR" dirty="0" smtClean="0">
                <a:latin typeface="Courier New" pitchFamily="49" charset="0"/>
                <a:cs typeface="Courier New" pitchFamily="49" charset="0"/>
              </a:rPr>
              <a:t>)1.7 ;</a:t>
            </a:r>
          </a:p>
          <a:p>
            <a:pPr lvl="1"/>
            <a:endParaRPr lang="fr-FR" dirty="0"/>
          </a:p>
          <a:p>
            <a:pPr lvl="1"/>
            <a:endParaRPr lang="fr-FR" dirty="0" smtClean="0"/>
          </a:p>
          <a:p>
            <a:pPr lvl="1"/>
            <a:endParaRPr lang="fr-FR" dirty="0"/>
          </a:p>
          <a:p>
            <a:pPr lvl="1"/>
            <a:endParaRPr lang="fr-FR" dirty="0" smtClean="0"/>
          </a:p>
          <a:p>
            <a:pPr lvl="1"/>
            <a:endParaRPr lang="fr-FR" dirty="0"/>
          </a:p>
          <a:p>
            <a:pPr lvl="1"/>
            <a:endParaRPr lang="fr-FR" dirty="0" smtClean="0"/>
          </a:p>
          <a:p>
            <a:pPr lvl="1"/>
            <a:endParaRPr lang="fr-FR" dirty="0"/>
          </a:p>
          <a:p>
            <a:pPr lvl="1"/>
            <a:endParaRPr lang="fr-FR" dirty="0" smtClean="0"/>
          </a:p>
          <a:p>
            <a:pPr lvl="1"/>
            <a:r>
              <a:rPr lang="fr-FR" dirty="0" err="1" smtClean="0">
                <a:latin typeface="Courier New" pitchFamily="49" charset="0"/>
                <a:cs typeface="Courier New" pitchFamily="49" charset="0"/>
              </a:rPr>
              <a:t>settype</a:t>
            </a:r>
            <a:r>
              <a:rPr lang="fr-FR" dirty="0" smtClean="0">
                <a:latin typeface="Courier New" pitchFamily="49" charset="0"/>
                <a:cs typeface="Courier New" pitchFamily="49" charset="0"/>
              </a:rPr>
              <a:t>($x; ‘</a:t>
            </a:r>
            <a:r>
              <a:rPr lang="fr-FR" dirty="0" err="1" smtClean="0">
                <a:latin typeface="Courier New" pitchFamily="49" charset="0"/>
                <a:cs typeface="Courier New" pitchFamily="49" charset="0"/>
              </a:rPr>
              <a:t>integer</a:t>
            </a:r>
            <a:r>
              <a:rPr lang="fr-FR" dirty="0" smtClean="0">
                <a:latin typeface="Courier New" pitchFamily="49" charset="0"/>
                <a:cs typeface="Courier New" pitchFamily="49" charset="0"/>
              </a:rPr>
              <a:t>’) ;</a:t>
            </a:r>
          </a:p>
          <a:p>
            <a:pPr lvl="1"/>
            <a:endParaRPr lang="fr-FR" dirty="0" smtClean="0"/>
          </a:p>
          <a:p>
            <a:pPr lvl="1"/>
            <a:endParaRPr lang="fr-FR" dirty="0"/>
          </a:p>
          <a:p>
            <a:pPr lvl="1"/>
            <a:endParaRPr lang="fr-FR" dirty="0" smtClean="0"/>
          </a:p>
          <a:p>
            <a:pPr lvl="1"/>
            <a:endParaRPr lang="fr-FR" dirty="0"/>
          </a:p>
          <a:p>
            <a:pPr lvl="1"/>
            <a:endParaRPr lang="fr-FR" dirty="0" smtClean="0"/>
          </a:p>
          <a:p>
            <a:endParaRPr lang="fr-FR" dirty="0" smtClean="0"/>
          </a:p>
          <a:p>
            <a:endParaRPr lang="fr-FR" dirty="0"/>
          </a:p>
        </p:txBody>
      </p:sp>
      <p:sp>
        <p:nvSpPr>
          <p:cNvPr id="3" name="Titre 2"/>
          <p:cNvSpPr>
            <a:spLocks noGrp="1"/>
          </p:cNvSpPr>
          <p:nvPr>
            <p:ph type="title"/>
          </p:nvPr>
        </p:nvSpPr>
        <p:spPr/>
        <p:txBody>
          <a:bodyPr/>
          <a:lstStyle/>
          <a:p>
            <a:r>
              <a:rPr lang="fr-FR" dirty="0" smtClean="0"/>
              <a:t>Conversion de types</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784932776"/>
              </p:ext>
            </p:extLst>
          </p:nvPr>
        </p:nvGraphicFramePr>
        <p:xfrm>
          <a:off x="323528" y="3068960"/>
          <a:ext cx="7406640" cy="2160240"/>
        </p:xfrm>
        <a:graphic>
          <a:graphicData uri="http://schemas.openxmlformats.org/drawingml/2006/table">
            <a:tbl>
              <a:tblPr firstRow="1" bandRow="1">
                <a:tableStyleId>{5C22544A-7EE6-4342-B048-85BDC9FD1C3A}</a:tableStyleId>
              </a:tblPr>
              <a:tblGrid>
                <a:gridCol w="2335168"/>
                <a:gridCol w="5071472"/>
              </a:tblGrid>
              <a:tr h="432048">
                <a:tc>
                  <a:txBody>
                    <a:bodyPr/>
                    <a:lstStyle/>
                    <a:p>
                      <a:pPr marL="95250" algn="ctr">
                        <a:lnSpc>
                          <a:spcPts val="1200"/>
                        </a:lnSpc>
                        <a:spcBef>
                          <a:spcPts val="150"/>
                        </a:spcBef>
                        <a:spcAft>
                          <a:spcPts val="150"/>
                        </a:spcAft>
                      </a:pPr>
                      <a:r>
                        <a:rPr lang="fr-FR" sz="1050" dirty="0">
                          <a:effectLst/>
                        </a:rPr>
                        <a:t>Notation</a:t>
                      </a:r>
                      <a:endParaRPr lang="fr-FR" sz="1600" dirty="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050" dirty="0">
                          <a:effectLst/>
                        </a:rPr>
                        <a:t>Conversion en</a:t>
                      </a:r>
                      <a:endParaRPr lang="fr-FR" sz="1600" dirty="0">
                        <a:effectLst/>
                        <a:latin typeface="Calibri"/>
                        <a:ea typeface="Calibri"/>
                        <a:cs typeface="Times New Roman"/>
                      </a:endParaRPr>
                    </a:p>
                  </a:txBody>
                  <a:tcPr marL="47625" marR="47625" marT="72000" marB="28575"/>
                </a:tc>
              </a:tr>
              <a:tr h="288032">
                <a:tc>
                  <a:txBody>
                    <a:bodyPr/>
                    <a:lstStyle/>
                    <a:p>
                      <a:pPr marL="95250" algn="l">
                        <a:lnSpc>
                          <a:spcPts val="1200"/>
                        </a:lnSpc>
                        <a:spcBef>
                          <a:spcPts val="150"/>
                        </a:spcBef>
                        <a:spcAft>
                          <a:spcPts val="150"/>
                        </a:spcAft>
                      </a:pPr>
                      <a:r>
                        <a:rPr lang="fr-FR" sz="1100" dirty="0">
                          <a:effectLst/>
                        </a:rPr>
                        <a:t>(</a:t>
                      </a:r>
                      <a:r>
                        <a:rPr lang="fr-FR" sz="1100" dirty="0" err="1">
                          <a:effectLst/>
                        </a:rPr>
                        <a:t>int</a:t>
                      </a:r>
                      <a:r>
                        <a:rPr lang="fr-FR" sz="1100" dirty="0">
                          <a:effectLst/>
                        </a:rPr>
                        <a:t>)</a:t>
                      </a:r>
                      <a:r>
                        <a:rPr lang="fr-FR" sz="1050" dirty="0">
                          <a:effectLst/>
                        </a:rPr>
                        <a:t> ou </a:t>
                      </a:r>
                      <a:r>
                        <a:rPr lang="fr-FR" sz="1100" dirty="0">
                          <a:effectLst/>
                        </a:rPr>
                        <a:t>(</a:t>
                      </a:r>
                      <a:r>
                        <a:rPr lang="fr-FR" sz="1100" dirty="0" err="1">
                          <a:effectLst/>
                        </a:rPr>
                        <a:t>integer</a:t>
                      </a:r>
                      <a:r>
                        <a:rPr lang="fr-FR" sz="1100" dirty="0">
                          <a:effectLst/>
                        </a:rPr>
                        <a:t>)</a:t>
                      </a:r>
                      <a:endParaRPr lang="fr-FR" sz="1600" dirty="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050" dirty="0">
                          <a:effectLst/>
                        </a:rPr>
                        <a:t>entier</a:t>
                      </a:r>
                      <a:endParaRPr lang="fr-FR" sz="1600" dirty="0">
                        <a:effectLst/>
                        <a:latin typeface="Calibri"/>
                        <a:ea typeface="Calibri"/>
                        <a:cs typeface="Times New Roman"/>
                      </a:endParaRPr>
                    </a:p>
                  </a:txBody>
                  <a:tcPr marL="47625" marR="47625" marT="72000" marB="28575"/>
                </a:tc>
              </a:tr>
              <a:tr h="288032">
                <a:tc>
                  <a:txBody>
                    <a:bodyPr/>
                    <a:lstStyle/>
                    <a:p>
                      <a:pPr marL="95250" algn="l">
                        <a:lnSpc>
                          <a:spcPts val="1200"/>
                        </a:lnSpc>
                        <a:spcBef>
                          <a:spcPts val="150"/>
                        </a:spcBef>
                        <a:spcAft>
                          <a:spcPts val="150"/>
                        </a:spcAft>
                      </a:pPr>
                      <a:r>
                        <a:rPr lang="fr-FR" sz="1100">
                          <a:effectLst/>
                        </a:rPr>
                        <a:t>(bool)</a:t>
                      </a:r>
                      <a:r>
                        <a:rPr lang="fr-FR" sz="1050">
                          <a:effectLst/>
                        </a:rPr>
                        <a:t> ou </a:t>
                      </a:r>
                      <a:r>
                        <a:rPr lang="fr-FR" sz="1100">
                          <a:effectLst/>
                        </a:rPr>
                        <a:t>(boolean)</a:t>
                      </a:r>
                      <a:endParaRPr lang="fr-FR" sz="16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050">
                          <a:effectLst/>
                        </a:rPr>
                        <a:t>booléen</a:t>
                      </a:r>
                      <a:endParaRPr lang="fr-FR" sz="1600">
                        <a:effectLst/>
                        <a:latin typeface="Calibri"/>
                        <a:ea typeface="Calibri"/>
                        <a:cs typeface="Times New Roman"/>
                      </a:endParaRPr>
                    </a:p>
                  </a:txBody>
                  <a:tcPr marL="47625" marR="47625" marT="72000" marB="28575"/>
                </a:tc>
              </a:tr>
              <a:tr h="288032">
                <a:tc>
                  <a:txBody>
                    <a:bodyPr/>
                    <a:lstStyle/>
                    <a:p>
                      <a:pPr marL="95250" algn="l">
                        <a:lnSpc>
                          <a:spcPts val="1200"/>
                        </a:lnSpc>
                        <a:spcBef>
                          <a:spcPts val="150"/>
                        </a:spcBef>
                        <a:spcAft>
                          <a:spcPts val="150"/>
                        </a:spcAft>
                      </a:pPr>
                      <a:r>
                        <a:rPr lang="fr-FR" sz="1100">
                          <a:effectLst/>
                        </a:rPr>
                        <a:t>(real)</a:t>
                      </a:r>
                      <a:r>
                        <a:rPr lang="fr-FR" sz="1050">
                          <a:effectLst/>
                        </a:rPr>
                        <a:t>, </a:t>
                      </a:r>
                      <a:r>
                        <a:rPr lang="fr-FR" sz="1100">
                          <a:effectLst/>
                        </a:rPr>
                        <a:t>(double)</a:t>
                      </a:r>
                      <a:r>
                        <a:rPr lang="fr-FR" sz="1050">
                          <a:effectLst/>
                        </a:rPr>
                        <a:t> ou </a:t>
                      </a:r>
                      <a:r>
                        <a:rPr lang="fr-FR" sz="1100">
                          <a:effectLst/>
                        </a:rPr>
                        <a:t>(float)</a:t>
                      </a:r>
                      <a:endParaRPr lang="fr-FR" sz="16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050">
                          <a:effectLst/>
                        </a:rPr>
                        <a:t>nombre à virgule flottante</a:t>
                      </a:r>
                      <a:endParaRPr lang="fr-FR" sz="1600">
                        <a:effectLst/>
                        <a:latin typeface="Calibri"/>
                        <a:ea typeface="Calibri"/>
                        <a:cs typeface="Times New Roman"/>
                      </a:endParaRPr>
                    </a:p>
                  </a:txBody>
                  <a:tcPr marL="47625" marR="47625" marT="72000" marB="28575"/>
                </a:tc>
              </a:tr>
              <a:tr h="288032">
                <a:tc>
                  <a:txBody>
                    <a:bodyPr/>
                    <a:lstStyle/>
                    <a:p>
                      <a:pPr marL="95250" algn="l">
                        <a:lnSpc>
                          <a:spcPts val="1200"/>
                        </a:lnSpc>
                        <a:spcBef>
                          <a:spcPts val="150"/>
                        </a:spcBef>
                        <a:spcAft>
                          <a:spcPts val="150"/>
                        </a:spcAft>
                      </a:pPr>
                      <a:r>
                        <a:rPr lang="fr-FR" sz="1100">
                          <a:effectLst/>
                        </a:rPr>
                        <a:t>(string)</a:t>
                      </a:r>
                      <a:endParaRPr lang="fr-FR" sz="16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050">
                          <a:effectLst/>
                        </a:rPr>
                        <a:t>chaîne</a:t>
                      </a:r>
                      <a:endParaRPr lang="fr-FR" sz="1600">
                        <a:effectLst/>
                        <a:latin typeface="Calibri"/>
                        <a:ea typeface="Calibri"/>
                        <a:cs typeface="Times New Roman"/>
                      </a:endParaRPr>
                    </a:p>
                  </a:txBody>
                  <a:tcPr marL="47625" marR="47625" marT="72000" marB="28575"/>
                </a:tc>
              </a:tr>
              <a:tr h="288032">
                <a:tc>
                  <a:txBody>
                    <a:bodyPr/>
                    <a:lstStyle/>
                    <a:p>
                      <a:pPr marL="95250" algn="l">
                        <a:lnSpc>
                          <a:spcPts val="1200"/>
                        </a:lnSpc>
                        <a:spcBef>
                          <a:spcPts val="150"/>
                        </a:spcBef>
                        <a:spcAft>
                          <a:spcPts val="150"/>
                        </a:spcAft>
                      </a:pPr>
                      <a:r>
                        <a:rPr lang="fr-FR" sz="1100">
                          <a:effectLst/>
                        </a:rPr>
                        <a:t>(array)</a:t>
                      </a:r>
                      <a:endParaRPr lang="fr-FR" sz="16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050">
                          <a:effectLst/>
                        </a:rPr>
                        <a:t>tableau</a:t>
                      </a:r>
                      <a:endParaRPr lang="fr-FR" sz="1600">
                        <a:effectLst/>
                        <a:latin typeface="Calibri"/>
                        <a:ea typeface="Calibri"/>
                        <a:cs typeface="Times New Roman"/>
                      </a:endParaRPr>
                    </a:p>
                  </a:txBody>
                  <a:tcPr marL="47625" marR="47625" marT="72000" marB="28575"/>
                </a:tc>
              </a:tr>
              <a:tr h="288032">
                <a:tc>
                  <a:txBody>
                    <a:bodyPr/>
                    <a:lstStyle/>
                    <a:p>
                      <a:pPr marL="95250" algn="l">
                        <a:lnSpc>
                          <a:spcPts val="1200"/>
                        </a:lnSpc>
                        <a:spcBef>
                          <a:spcPts val="150"/>
                        </a:spcBef>
                        <a:spcAft>
                          <a:spcPts val="150"/>
                        </a:spcAft>
                      </a:pPr>
                      <a:r>
                        <a:rPr lang="fr-FR" sz="1100" dirty="0">
                          <a:effectLst/>
                        </a:rPr>
                        <a:t>(</a:t>
                      </a:r>
                      <a:r>
                        <a:rPr lang="fr-FR" sz="1100" dirty="0" err="1">
                          <a:effectLst/>
                        </a:rPr>
                        <a:t>object</a:t>
                      </a:r>
                      <a:r>
                        <a:rPr lang="fr-FR" sz="1100" dirty="0">
                          <a:effectLst/>
                        </a:rPr>
                        <a:t>)</a:t>
                      </a:r>
                      <a:endParaRPr lang="fr-FR" sz="1600" dirty="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050" dirty="0">
                          <a:effectLst/>
                        </a:rPr>
                        <a:t>objet</a:t>
                      </a:r>
                      <a:endParaRPr lang="fr-FR" sz="1600" dirty="0">
                        <a:effectLst/>
                        <a:latin typeface="Calibri"/>
                        <a:ea typeface="Calibri"/>
                        <a:cs typeface="Times New Roman"/>
                      </a:endParaRPr>
                    </a:p>
                  </a:txBody>
                  <a:tcPr marL="47625" marR="47625" marT="72000" marB="28575"/>
                </a:tc>
              </a:tr>
            </a:tbl>
          </a:graphicData>
        </a:graphic>
      </p:graphicFrame>
    </p:spTree>
    <p:extLst>
      <p:ext uri="{BB962C8B-B14F-4D97-AF65-F5344CB8AC3E}">
        <p14:creationId xmlns:p14="http://schemas.microsoft.com/office/powerpoint/2010/main" val="872817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692696"/>
            <a:ext cx="8856984" cy="5616624"/>
          </a:xfrm>
        </p:spPr>
        <p:txBody>
          <a:bodyPr>
            <a:normAutofit/>
          </a:bodyPr>
          <a:lstStyle/>
          <a:p>
            <a:r>
              <a:rPr lang="fr-FR" dirty="0" smtClean="0"/>
              <a:t>Les fonctions utiles : </a:t>
            </a:r>
            <a:r>
              <a:rPr lang="fr-FR" dirty="0" err="1" smtClean="0"/>
              <a:t>is</a:t>
            </a:r>
            <a:r>
              <a:rPr lang="fr-FR" dirty="0" smtClean="0"/>
              <a:t>_*</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TP</a:t>
            </a:r>
          </a:p>
        </p:txBody>
      </p:sp>
      <p:sp>
        <p:nvSpPr>
          <p:cNvPr id="3" name="Titre 2"/>
          <p:cNvSpPr>
            <a:spLocks noGrp="1"/>
          </p:cNvSpPr>
          <p:nvPr>
            <p:ph type="title"/>
          </p:nvPr>
        </p:nvSpPr>
        <p:spPr/>
        <p:txBody>
          <a:bodyPr/>
          <a:lstStyle/>
          <a:p>
            <a:r>
              <a:rPr lang="fr-FR" dirty="0" smtClean="0"/>
              <a:t>Types de données</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818906262"/>
              </p:ext>
            </p:extLst>
          </p:nvPr>
        </p:nvGraphicFramePr>
        <p:xfrm>
          <a:off x="467544" y="1124744"/>
          <a:ext cx="7992888" cy="4911314"/>
        </p:xfrm>
        <a:graphic>
          <a:graphicData uri="http://schemas.openxmlformats.org/drawingml/2006/table">
            <a:tbl>
              <a:tblPr firstRow="1" firstCol="1" bandRow="1">
                <a:tableStyleId>{5C22544A-7EE6-4342-B048-85BDC9FD1C3A}</a:tableStyleId>
              </a:tblPr>
              <a:tblGrid>
                <a:gridCol w="2448272"/>
                <a:gridCol w="5544616"/>
              </a:tblGrid>
              <a:tr h="287128">
                <a:tc>
                  <a:txBody>
                    <a:bodyPr/>
                    <a:lstStyle/>
                    <a:p>
                      <a:pPr marL="95250" algn="ctr">
                        <a:lnSpc>
                          <a:spcPts val="1200"/>
                        </a:lnSpc>
                        <a:spcBef>
                          <a:spcPts val="150"/>
                        </a:spcBef>
                        <a:spcAft>
                          <a:spcPts val="150"/>
                        </a:spcAft>
                      </a:pPr>
                      <a:r>
                        <a:rPr lang="fr-FR" sz="1800" dirty="0">
                          <a:effectLst/>
                        </a:rPr>
                        <a:t>Fonction</a:t>
                      </a:r>
                      <a:endParaRPr lang="fr-FR" sz="2800" dirty="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800">
                          <a:effectLst/>
                        </a:rPr>
                        <a:t>Type testé</a:t>
                      </a:r>
                      <a:endParaRPr lang="fr-FR" sz="2800">
                        <a:effectLst/>
                        <a:latin typeface="Calibri"/>
                        <a:ea typeface="Calibri"/>
                        <a:cs typeface="Times New Roman"/>
                      </a:endParaRPr>
                    </a:p>
                  </a:txBody>
                  <a:tcPr marL="47625" marR="47625" marT="108000" marB="28575"/>
                </a:tc>
              </a:tr>
              <a:tr h="295824">
                <a:tc>
                  <a:txBody>
                    <a:bodyPr/>
                    <a:lstStyle/>
                    <a:p>
                      <a:pPr marL="95250" algn="l">
                        <a:lnSpc>
                          <a:spcPts val="1200"/>
                        </a:lnSpc>
                        <a:spcBef>
                          <a:spcPts val="150"/>
                        </a:spcBef>
                        <a:spcAft>
                          <a:spcPts val="150"/>
                        </a:spcAft>
                      </a:pPr>
                      <a:r>
                        <a:rPr lang="fr-FR" sz="2000" dirty="0" err="1">
                          <a:effectLst/>
                        </a:rPr>
                        <a:t>is_array</a:t>
                      </a:r>
                      <a:endParaRPr lang="fr-FR" sz="2800" dirty="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tableau</a:t>
                      </a:r>
                      <a:endParaRPr lang="fr-FR" sz="2800">
                        <a:effectLst/>
                        <a:latin typeface="Calibri"/>
                        <a:ea typeface="Calibri"/>
                        <a:cs typeface="Times New Roman"/>
                      </a:endParaRPr>
                    </a:p>
                  </a:txBody>
                  <a:tcPr marL="47625" marR="47625" marT="108000" marB="36000"/>
                </a:tc>
              </a:tr>
              <a:tr h="295824">
                <a:tc>
                  <a:txBody>
                    <a:bodyPr/>
                    <a:lstStyle/>
                    <a:p>
                      <a:pPr marL="95250" algn="l">
                        <a:lnSpc>
                          <a:spcPts val="1200"/>
                        </a:lnSpc>
                        <a:spcBef>
                          <a:spcPts val="150"/>
                        </a:spcBef>
                        <a:spcAft>
                          <a:spcPts val="150"/>
                        </a:spcAft>
                      </a:pPr>
                      <a:r>
                        <a:rPr lang="fr-FR" sz="2000" dirty="0" err="1">
                          <a:effectLst/>
                        </a:rPr>
                        <a:t>is_bool</a:t>
                      </a:r>
                      <a:endParaRPr lang="fr-FR" sz="2800" dirty="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dirty="0">
                          <a:effectLst/>
                        </a:rPr>
                        <a:t>booléen</a:t>
                      </a:r>
                      <a:endParaRPr lang="fr-FR" sz="2800" dirty="0">
                        <a:effectLst/>
                        <a:latin typeface="Calibri"/>
                        <a:ea typeface="Calibri"/>
                        <a:cs typeface="Times New Roman"/>
                      </a:endParaRPr>
                    </a:p>
                  </a:txBody>
                  <a:tcPr marL="47625" marR="47625" marT="108000" marB="36000"/>
                </a:tc>
              </a:tr>
              <a:tr h="820859">
                <a:tc>
                  <a:txBody>
                    <a:bodyPr/>
                    <a:lstStyle/>
                    <a:p>
                      <a:pPr marL="95250" algn="l">
                        <a:lnSpc>
                          <a:spcPts val="1200"/>
                        </a:lnSpc>
                        <a:spcBef>
                          <a:spcPts val="150"/>
                        </a:spcBef>
                        <a:spcAft>
                          <a:spcPts val="150"/>
                        </a:spcAft>
                      </a:pPr>
                      <a:r>
                        <a:rPr lang="fr-FR" sz="2000">
                          <a:effectLst/>
                        </a:rPr>
                        <a:t>is_double</a:t>
                      </a:r>
                      <a:endParaRPr lang="fr-FR" sz="2800">
                        <a:effectLst/>
                      </a:endParaRPr>
                    </a:p>
                    <a:p>
                      <a:pPr marL="95250" algn="l">
                        <a:lnSpc>
                          <a:spcPts val="1200"/>
                        </a:lnSpc>
                        <a:spcBef>
                          <a:spcPts val="150"/>
                        </a:spcBef>
                        <a:spcAft>
                          <a:spcPts val="150"/>
                        </a:spcAft>
                      </a:pPr>
                      <a:r>
                        <a:rPr lang="fr-FR" sz="2000">
                          <a:effectLst/>
                        </a:rPr>
                        <a:t>is_float</a:t>
                      </a:r>
                      <a:endParaRPr lang="fr-FR" sz="2800">
                        <a:effectLst/>
                      </a:endParaRPr>
                    </a:p>
                    <a:p>
                      <a:pPr marL="95250" algn="l">
                        <a:lnSpc>
                          <a:spcPts val="1200"/>
                        </a:lnSpc>
                        <a:spcBef>
                          <a:spcPts val="150"/>
                        </a:spcBef>
                        <a:spcAft>
                          <a:spcPts val="150"/>
                        </a:spcAft>
                      </a:pPr>
                      <a:r>
                        <a:rPr lang="fr-FR" sz="2000">
                          <a:effectLst/>
                        </a:rPr>
                        <a:t>is_real</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nombre à virgule flottante</a:t>
                      </a:r>
                      <a:endParaRPr lang="fr-FR" sz="2800">
                        <a:effectLst/>
                        <a:latin typeface="Calibri"/>
                        <a:ea typeface="Calibri"/>
                        <a:cs typeface="Times New Roman"/>
                      </a:endParaRPr>
                    </a:p>
                  </a:txBody>
                  <a:tcPr marL="47625" marR="47625" marT="108000" marB="36000"/>
                </a:tc>
              </a:tr>
              <a:tr h="820859">
                <a:tc>
                  <a:txBody>
                    <a:bodyPr/>
                    <a:lstStyle/>
                    <a:p>
                      <a:pPr marL="95250" algn="l">
                        <a:lnSpc>
                          <a:spcPts val="1200"/>
                        </a:lnSpc>
                        <a:spcBef>
                          <a:spcPts val="150"/>
                        </a:spcBef>
                        <a:spcAft>
                          <a:spcPts val="150"/>
                        </a:spcAft>
                      </a:pPr>
                      <a:r>
                        <a:rPr lang="fr-FR" sz="2000">
                          <a:effectLst/>
                        </a:rPr>
                        <a:t>is_int</a:t>
                      </a:r>
                      <a:endParaRPr lang="fr-FR" sz="2800">
                        <a:effectLst/>
                      </a:endParaRPr>
                    </a:p>
                    <a:p>
                      <a:pPr marL="95250" algn="l">
                        <a:lnSpc>
                          <a:spcPts val="1200"/>
                        </a:lnSpc>
                        <a:spcBef>
                          <a:spcPts val="150"/>
                        </a:spcBef>
                        <a:spcAft>
                          <a:spcPts val="150"/>
                        </a:spcAft>
                      </a:pPr>
                      <a:r>
                        <a:rPr lang="fr-FR" sz="2000">
                          <a:effectLst/>
                        </a:rPr>
                        <a:t>is_integer</a:t>
                      </a:r>
                      <a:endParaRPr lang="fr-FR" sz="2800">
                        <a:effectLst/>
                      </a:endParaRPr>
                    </a:p>
                    <a:p>
                      <a:pPr marL="95250" algn="l">
                        <a:lnSpc>
                          <a:spcPts val="1200"/>
                        </a:lnSpc>
                        <a:spcBef>
                          <a:spcPts val="150"/>
                        </a:spcBef>
                        <a:spcAft>
                          <a:spcPts val="150"/>
                        </a:spcAft>
                      </a:pPr>
                      <a:r>
                        <a:rPr lang="fr-FR" sz="2000">
                          <a:effectLst/>
                        </a:rPr>
                        <a:t>is_long</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entier</a:t>
                      </a:r>
                      <a:endParaRPr lang="fr-FR" sz="2800">
                        <a:effectLst/>
                        <a:latin typeface="Calibri"/>
                        <a:ea typeface="Calibri"/>
                        <a:cs typeface="Times New Roman"/>
                      </a:endParaRPr>
                    </a:p>
                  </a:txBody>
                  <a:tcPr marL="47625" marR="47625" marT="108000" marB="36000"/>
                </a:tc>
              </a:tr>
              <a:tr h="295824">
                <a:tc>
                  <a:txBody>
                    <a:bodyPr/>
                    <a:lstStyle/>
                    <a:p>
                      <a:pPr marL="95250" algn="l">
                        <a:lnSpc>
                          <a:spcPts val="1200"/>
                        </a:lnSpc>
                        <a:spcBef>
                          <a:spcPts val="150"/>
                        </a:spcBef>
                        <a:spcAft>
                          <a:spcPts val="150"/>
                        </a:spcAft>
                      </a:pPr>
                      <a:r>
                        <a:rPr lang="fr-FR" sz="2000">
                          <a:effectLst/>
                        </a:rPr>
                        <a:t>is_null</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type NULL</a:t>
                      </a:r>
                      <a:endParaRPr lang="fr-FR" sz="2800">
                        <a:effectLst/>
                        <a:latin typeface="Calibri"/>
                        <a:ea typeface="Calibri"/>
                        <a:cs typeface="Times New Roman"/>
                      </a:endParaRPr>
                    </a:p>
                  </a:txBody>
                  <a:tcPr marL="47625" marR="47625" marT="108000" marB="36000"/>
                </a:tc>
              </a:tr>
              <a:tr h="680904">
                <a:tc>
                  <a:txBody>
                    <a:bodyPr/>
                    <a:lstStyle/>
                    <a:p>
                      <a:pPr marL="95250" algn="l">
                        <a:lnSpc>
                          <a:spcPts val="1200"/>
                        </a:lnSpc>
                        <a:spcBef>
                          <a:spcPts val="150"/>
                        </a:spcBef>
                        <a:spcAft>
                          <a:spcPts val="150"/>
                        </a:spcAft>
                      </a:pPr>
                      <a:r>
                        <a:rPr lang="fr-FR" sz="2000">
                          <a:effectLst/>
                        </a:rPr>
                        <a:t>is_numeric</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dirty="0">
                          <a:effectLst/>
                        </a:rPr>
                        <a:t>entier ou nombre à virgule flottante ou chaîne </a:t>
                      </a:r>
                      <a:r>
                        <a:rPr lang="fr-FR" sz="1800" dirty="0" smtClean="0">
                          <a:effectLst/>
                        </a:rPr>
                        <a:t>contenant</a:t>
                      </a:r>
                      <a:br>
                        <a:rPr lang="fr-FR" sz="1800" dirty="0" smtClean="0">
                          <a:effectLst/>
                        </a:rPr>
                      </a:br>
                      <a:r>
                        <a:rPr lang="fr-FR" sz="1800" dirty="0" smtClean="0">
                          <a:effectLst/>
                        </a:rPr>
                        <a:t/>
                      </a:r>
                      <a:br>
                        <a:rPr lang="fr-FR" sz="1800" dirty="0" smtClean="0">
                          <a:effectLst/>
                        </a:rPr>
                      </a:br>
                      <a:r>
                        <a:rPr lang="fr-FR" sz="1800" dirty="0" smtClean="0">
                          <a:effectLst/>
                        </a:rPr>
                        <a:t>un </a:t>
                      </a:r>
                      <a:r>
                        <a:rPr lang="fr-FR" sz="1800" dirty="0">
                          <a:effectLst/>
                        </a:rPr>
                        <a:t>nombre (entier ou décimal)</a:t>
                      </a:r>
                      <a:endParaRPr lang="fr-FR" sz="2800" dirty="0">
                        <a:effectLst/>
                        <a:latin typeface="Calibri"/>
                        <a:ea typeface="Calibri"/>
                        <a:cs typeface="Times New Roman"/>
                      </a:endParaRPr>
                    </a:p>
                  </a:txBody>
                  <a:tcPr marL="47625" marR="47625" marT="108000" marB="36000"/>
                </a:tc>
              </a:tr>
              <a:tr h="295824">
                <a:tc>
                  <a:txBody>
                    <a:bodyPr/>
                    <a:lstStyle/>
                    <a:p>
                      <a:pPr marL="95250" algn="l">
                        <a:lnSpc>
                          <a:spcPts val="1200"/>
                        </a:lnSpc>
                        <a:spcBef>
                          <a:spcPts val="150"/>
                        </a:spcBef>
                        <a:spcAft>
                          <a:spcPts val="150"/>
                        </a:spcAft>
                      </a:pPr>
                      <a:r>
                        <a:rPr lang="fr-FR" sz="2000">
                          <a:effectLst/>
                        </a:rPr>
                        <a:t>is_object</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objet</a:t>
                      </a:r>
                      <a:endParaRPr lang="fr-FR" sz="2800">
                        <a:effectLst/>
                        <a:latin typeface="Calibri"/>
                        <a:ea typeface="Calibri"/>
                        <a:cs typeface="Times New Roman"/>
                      </a:endParaRPr>
                    </a:p>
                  </a:txBody>
                  <a:tcPr marL="47625" marR="47625" marT="108000" marB="36000"/>
                </a:tc>
              </a:tr>
              <a:tr h="295824">
                <a:tc>
                  <a:txBody>
                    <a:bodyPr/>
                    <a:lstStyle/>
                    <a:p>
                      <a:pPr marL="95250" algn="l">
                        <a:lnSpc>
                          <a:spcPts val="1200"/>
                        </a:lnSpc>
                        <a:spcBef>
                          <a:spcPts val="150"/>
                        </a:spcBef>
                        <a:spcAft>
                          <a:spcPts val="150"/>
                        </a:spcAft>
                      </a:pPr>
                      <a:r>
                        <a:rPr lang="fr-FR" sz="2000">
                          <a:effectLst/>
                        </a:rPr>
                        <a:t>is_string</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chaîne</a:t>
                      </a:r>
                      <a:endParaRPr lang="fr-FR" sz="2800">
                        <a:effectLst/>
                        <a:latin typeface="Calibri"/>
                        <a:ea typeface="Calibri"/>
                        <a:cs typeface="Times New Roman"/>
                      </a:endParaRPr>
                    </a:p>
                  </a:txBody>
                  <a:tcPr marL="47625" marR="47625" marT="108000" marB="36000"/>
                </a:tc>
              </a:tr>
              <a:tr h="295824">
                <a:tc>
                  <a:txBody>
                    <a:bodyPr/>
                    <a:lstStyle/>
                    <a:p>
                      <a:pPr marL="95250" algn="l">
                        <a:lnSpc>
                          <a:spcPts val="1200"/>
                        </a:lnSpc>
                        <a:spcBef>
                          <a:spcPts val="150"/>
                        </a:spcBef>
                        <a:spcAft>
                          <a:spcPts val="150"/>
                        </a:spcAft>
                      </a:pPr>
                      <a:r>
                        <a:rPr lang="fr-FR" sz="2000">
                          <a:effectLst/>
                        </a:rPr>
                        <a:t>is_resource</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ressource</a:t>
                      </a:r>
                      <a:endParaRPr lang="fr-FR" sz="2800">
                        <a:effectLst/>
                        <a:latin typeface="Calibri"/>
                        <a:ea typeface="Calibri"/>
                        <a:cs typeface="Times New Roman"/>
                      </a:endParaRPr>
                    </a:p>
                  </a:txBody>
                  <a:tcPr marL="47625" marR="47625" marT="108000" marB="36000"/>
                </a:tc>
              </a:tr>
              <a:tr h="295824">
                <a:tc>
                  <a:txBody>
                    <a:bodyPr/>
                    <a:lstStyle/>
                    <a:p>
                      <a:pPr marL="95250" algn="l">
                        <a:lnSpc>
                          <a:spcPts val="1200"/>
                        </a:lnSpc>
                        <a:spcBef>
                          <a:spcPts val="150"/>
                        </a:spcBef>
                        <a:spcAft>
                          <a:spcPts val="150"/>
                        </a:spcAft>
                      </a:pPr>
                      <a:r>
                        <a:rPr lang="fr-FR" sz="2000" dirty="0" err="1">
                          <a:effectLst/>
                        </a:rPr>
                        <a:t>is_scalar</a:t>
                      </a:r>
                      <a:endParaRPr lang="fr-FR" sz="2800" dirty="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dirty="0">
                          <a:effectLst/>
                        </a:rPr>
                        <a:t>type scalaire</a:t>
                      </a:r>
                      <a:endParaRPr lang="fr-FR" sz="2800" dirty="0">
                        <a:effectLst/>
                        <a:latin typeface="Calibri"/>
                        <a:ea typeface="Calibri"/>
                        <a:cs typeface="Times New Roman"/>
                      </a:endParaRPr>
                    </a:p>
                  </a:txBody>
                  <a:tcPr marL="47625" marR="47625" marT="108000" marB="36000"/>
                </a:tc>
              </a:tr>
            </a:tbl>
          </a:graphicData>
        </a:graphic>
      </p:graphicFrame>
      <p:sp>
        <p:nvSpPr>
          <p:cNvPr id="5" name="Rectangle 1"/>
          <p:cNvSpPr>
            <a:spLocks noChangeArrowheads="1"/>
          </p:cNvSpPr>
          <p:nvPr/>
        </p:nvSpPr>
        <p:spPr bwMode="auto">
          <a:xfrm>
            <a:off x="868363" y="2281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3746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Collection ordonnée de couples clé / valeur</a:t>
            </a:r>
          </a:p>
          <a:p>
            <a:endParaRPr lang="fr-FR" dirty="0" smtClean="0"/>
          </a:p>
          <a:p>
            <a:r>
              <a:rPr lang="fr-FR" dirty="0"/>
              <a:t>Tableau numérique (indices ordonnés consécutifs</a:t>
            </a:r>
            <a:r>
              <a:rPr lang="fr-FR" dirty="0" smtClean="0"/>
              <a:t>)</a:t>
            </a:r>
          </a:p>
          <a:p>
            <a:endParaRPr lang="fr-FR" dirty="0"/>
          </a:p>
          <a:p>
            <a:endParaRPr lang="fr-FR" dirty="0" smtClean="0"/>
          </a:p>
          <a:p>
            <a:endParaRPr lang="fr-FR" dirty="0"/>
          </a:p>
          <a:p>
            <a:endParaRPr lang="fr-FR" dirty="0" smtClean="0"/>
          </a:p>
          <a:p>
            <a:endParaRPr lang="fr-FR" dirty="0"/>
          </a:p>
          <a:p>
            <a:r>
              <a:rPr lang="fr-FR" dirty="0" smtClean="0"/>
              <a:t>Tableau </a:t>
            </a:r>
            <a:r>
              <a:rPr lang="fr-FR" dirty="0"/>
              <a:t>numérique (indices non ordonnés, non consécutifs)</a:t>
            </a:r>
          </a:p>
          <a:p>
            <a:endParaRPr lang="fr-FR" dirty="0"/>
          </a:p>
        </p:txBody>
      </p:sp>
      <p:sp>
        <p:nvSpPr>
          <p:cNvPr id="3" name="Titre 2"/>
          <p:cNvSpPr>
            <a:spLocks noGrp="1"/>
          </p:cNvSpPr>
          <p:nvPr>
            <p:ph type="title"/>
          </p:nvPr>
        </p:nvSpPr>
        <p:spPr/>
        <p:txBody>
          <a:bodyPr/>
          <a:lstStyle/>
          <a:p>
            <a:r>
              <a:rPr lang="fr-FR" dirty="0" smtClean="0"/>
              <a:t>Les Tableaux</a:t>
            </a:r>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3873152929"/>
              </p:ext>
            </p:extLst>
          </p:nvPr>
        </p:nvGraphicFramePr>
        <p:xfrm>
          <a:off x="683568" y="2060847"/>
          <a:ext cx="3291840" cy="1531665"/>
        </p:xfrm>
        <a:graphic>
          <a:graphicData uri="http://schemas.openxmlformats.org/drawingml/2006/table">
            <a:tbl>
              <a:tblPr firstRow="1" bandRow="1">
                <a:tableStyleId>{5C22544A-7EE6-4342-B048-85BDC9FD1C3A}</a:tableStyleId>
              </a:tblPr>
              <a:tblGrid>
                <a:gridCol w="1645920"/>
                <a:gridCol w="1645920"/>
              </a:tblGrid>
              <a:tr h="306333">
                <a:tc>
                  <a:txBody>
                    <a:bodyPr/>
                    <a:lstStyle/>
                    <a:p>
                      <a:pPr marL="95250" algn="ctr">
                        <a:lnSpc>
                          <a:spcPts val="1200"/>
                        </a:lnSpc>
                        <a:spcBef>
                          <a:spcPts val="150"/>
                        </a:spcBef>
                        <a:spcAft>
                          <a:spcPts val="150"/>
                        </a:spcAft>
                      </a:pPr>
                      <a:r>
                        <a:rPr lang="fr-FR" sz="1600" dirty="0">
                          <a:effectLst/>
                        </a:rPr>
                        <a:t>Clé/Indice</a:t>
                      </a:r>
                      <a:endParaRPr lang="fr-FR" sz="2400" dirty="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Valeur</a:t>
                      </a:r>
                      <a:endParaRPr lang="fr-FR" sz="2400">
                        <a:effectLst/>
                        <a:latin typeface="Calibri"/>
                        <a:ea typeface="Calibri"/>
                        <a:cs typeface="Times New Roman"/>
                      </a:endParaRPr>
                    </a:p>
                  </a:txBody>
                  <a:tcPr marL="47625" marR="47625" marT="108000" marB="28575"/>
                </a:tc>
              </a:tr>
              <a:tr h="306333">
                <a:tc>
                  <a:txBody>
                    <a:bodyPr/>
                    <a:lstStyle/>
                    <a:p>
                      <a:pPr marL="95250" algn="ctr">
                        <a:lnSpc>
                          <a:spcPts val="1200"/>
                        </a:lnSpc>
                        <a:spcBef>
                          <a:spcPts val="150"/>
                        </a:spcBef>
                        <a:spcAft>
                          <a:spcPts val="150"/>
                        </a:spcAft>
                      </a:pPr>
                      <a:r>
                        <a:rPr lang="fr-FR" sz="1600" dirty="0">
                          <a:effectLst/>
                        </a:rPr>
                        <a:t>0</a:t>
                      </a:r>
                      <a:endParaRPr lang="fr-FR" sz="2400" dirty="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zéro</a:t>
                      </a:r>
                      <a:endParaRPr lang="fr-FR" sz="2400">
                        <a:effectLst/>
                        <a:latin typeface="Calibri"/>
                        <a:ea typeface="Calibri"/>
                        <a:cs typeface="Times New Roman"/>
                      </a:endParaRPr>
                    </a:p>
                  </a:txBody>
                  <a:tcPr marL="47625" marR="47625" marT="108000" marB="28575"/>
                </a:tc>
              </a:tr>
              <a:tr h="306333">
                <a:tc>
                  <a:txBody>
                    <a:bodyPr/>
                    <a:lstStyle/>
                    <a:p>
                      <a:pPr marL="95250" algn="ctr">
                        <a:lnSpc>
                          <a:spcPts val="1200"/>
                        </a:lnSpc>
                        <a:spcBef>
                          <a:spcPts val="150"/>
                        </a:spcBef>
                        <a:spcAft>
                          <a:spcPts val="150"/>
                        </a:spcAft>
                      </a:pPr>
                      <a:r>
                        <a:rPr lang="fr-FR" sz="1600" dirty="0">
                          <a:effectLst/>
                        </a:rPr>
                        <a:t>1</a:t>
                      </a:r>
                      <a:endParaRPr lang="fr-FR" sz="2400" dirty="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un</a:t>
                      </a:r>
                      <a:endParaRPr lang="fr-FR" sz="2400">
                        <a:effectLst/>
                        <a:latin typeface="Calibri"/>
                        <a:ea typeface="Calibri"/>
                        <a:cs typeface="Times New Roman"/>
                      </a:endParaRPr>
                    </a:p>
                  </a:txBody>
                  <a:tcPr marL="47625" marR="47625" marT="108000" marB="28575"/>
                </a:tc>
              </a:tr>
              <a:tr h="306333">
                <a:tc>
                  <a:txBody>
                    <a:bodyPr/>
                    <a:lstStyle/>
                    <a:p>
                      <a:pPr marL="95250" algn="ctr">
                        <a:lnSpc>
                          <a:spcPts val="1200"/>
                        </a:lnSpc>
                        <a:spcBef>
                          <a:spcPts val="150"/>
                        </a:spcBef>
                        <a:spcAft>
                          <a:spcPts val="150"/>
                        </a:spcAft>
                      </a:pPr>
                      <a:r>
                        <a:rPr lang="fr-FR" sz="1600">
                          <a:effectLst/>
                        </a:rPr>
                        <a:t>2</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deux</a:t>
                      </a:r>
                      <a:endParaRPr lang="fr-FR" sz="2400">
                        <a:effectLst/>
                        <a:latin typeface="Calibri"/>
                        <a:ea typeface="Calibri"/>
                        <a:cs typeface="Times New Roman"/>
                      </a:endParaRPr>
                    </a:p>
                  </a:txBody>
                  <a:tcPr marL="47625" marR="47625" marT="108000" marB="28575"/>
                </a:tc>
              </a:tr>
              <a:tr h="306333">
                <a:tc>
                  <a:txBody>
                    <a:bodyPr/>
                    <a:lstStyle/>
                    <a:p>
                      <a:pPr marL="95250" algn="ctr">
                        <a:lnSpc>
                          <a:spcPts val="1200"/>
                        </a:lnSpc>
                        <a:spcBef>
                          <a:spcPts val="150"/>
                        </a:spcBef>
                        <a:spcAft>
                          <a:spcPts val="150"/>
                        </a:spcAft>
                      </a:pPr>
                      <a:r>
                        <a:rPr lang="fr-FR" sz="1600">
                          <a:effectLst/>
                        </a:rPr>
                        <a:t>3</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dirty="0">
                          <a:effectLst/>
                        </a:rPr>
                        <a:t>trois</a:t>
                      </a:r>
                      <a:endParaRPr lang="fr-FR" sz="2400" dirty="0">
                        <a:effectLst/>
                        <a:latin typeface="Calibri"/>
                        <a:ea typeface="Calibri"/>
                        <a:cs typeface="Times New Roman"/>
                      </a:endParaRPr>
                    </a:p>
                  </a:txBody>
                  <a:tcPr marL="47625" marR="47625" marT="108000" marB="28575"/>
                </a:tc>
              </a:tr>
            </a:tbl>
          </a:graphicData>
        </a:graphic>
      </p:graphicFrame>
      <p:sp>
        <p:nvSpPr>
          <p:cNvPr id="10" name="Rectangle 2"/>
          <p:cNvSpPr>
            <a:spLocks noChangeArrowheads="1"/>
          </p:cNvSpPr>
          <p:nvPr/>
        </p:nvSpPr>
        <p:spPr bwMode="auto">
          <a:xfrm>
            <a:off x="2925763" y="3363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 name="Tableau 10"/>
          <p:cNvGraphicFramePr>
            <a:graphicFrameLocks noGrp="1"/>
          </p:cNvGraphicFramePr>
          <p:nvPr>
            <p:extLst>
              <p:ext uri="{D42A27DB-BD31-4B8C-83A1-F6EECF244321}">
                <p14:modId xmlns:p14="http://schemas.microsoft.com/office/powerpoint/2010/main" val="1395860052"/>
              </p:ext>
            </p:extLst>
          </p:nvPr>
        </p:nvGraphicFramePr>
        <p:xfrm>
          <a:off x="611560" y="4365104"/>
          <a:ext cx="3384376" cy="1656184"/>
        </p:xfrm>
        <a:graphic>
          <a:graphicData uri="http://schemas.openxmlformats.org/drawingml/2006/table">
            <a:tbl>
              <a:tblPr firstRow="1" bandRow="1">
                <a:tableStyleId>{5C22544A-7EE6-4342-B048-85BDC9FD1C3A}</a:tableStyleId>
              </a:tblPr>
              <a:tblGrid>
                <a:gridCol w="1692188"/>
                <a:gridCol w="1692188"/>
              </a:tblGrid>
              <a:tr h="414046">
                <a:tc>
                  <a:txBody>
                    <a:bodyPr/>
                    <a:lstStyle/>
                    <a:p>
                      <a:pPr marL="95250" algn="ctr">
                        <a:lnSpc>
                          <a:spcPts val="1200"/>
                        </a:lnSpc>
                        <a:spcBef>
                          <a:spcPts val="150"/>
                        </a:spcBef>
                        <a:spcAft>
                          <a:spcPts val="150"/>
                        </a:spcAft>
                      </a:pPr>
                      <a:r>
                        <a:rPr lang="fr-FR" sz="1600">
                          <a:effectLst/>
                        </a:rPr>
                        <a:t>Clé/Indice</a:t>
                      </a:r>
                      <a:endParaRPr lang="fr-FR" sz="2400">
                        <a:effectLst/>
                        <a:latin typeface="Calibri"/>
                        <a:ea typeface="Calibri"/>
                        <a:cs typeface="Times New Roman"/>
                      </a:endParaRPr>
                    </a:p>
                  </a:txBody>
                  <a:tcPr marL="47625" marR="47625" marT="144000" marB="28575"/>
                </a:tc>
                <a:tc>
                  <a:txBody>
                    <a:bodyPr/>
                    <a:lstStyle/>
                    <a:p>
                      <a:pPr marL="95250" algn="ctr">
                        <a:lnSpc>
                          <a:spcPts val="1200"/>
                        </a:lnSpc>
                        <a:spcBef>
                          <a:spcPts val="150"/>
                        </a:spcBef>
                        <a:spcAft>
                          <a:spcPts val="150"/>
                        </a:spcAft>
                      </a:pPr>
                      <a:r>
                        <a:rPr lang="fr-FR" sz="1600">
                          <a:effectLst/>
                        </a:rPr>
                        <a:t>Valeur</a:t>
                      </a:r>
                      <a:endParaRPr lang="fr-FR" sz="2400">
                        <a:effectLst/>
                        <a:latin typeface="Calibri"/>
                        <a:ea typeface="Calibri"/>
                        <a:cs typeface="Times New Roman"/>
                      </a:endParaRPr>
                    </a:p>
                  </a:txBody>
                  <a:tcPr marL="47625" marR="47625" marT="144000" marB="28575"/>
                </a:tc>
              </a:tr>
              <a:tr h="414046">
                <a:tc>
                  <a:txBody>
                    <a:bodyPr/>
                    <a:lstStyle/>
                    <a:p>
                      <a:pPr marL="95250" algn="ctr">
                        <a:lnSpc>
                          <a:spcPts val="1200"/>
                        </a:lnSpc>
                        <a:spcBef>
                          <a:spcPts val="150"/>
                        </a:spcBef>
                        <a:spcAft>
                          <a:spcPts val="150"/>
                        </a:spcAft>
                      </a:pPr>
                      <a:r>
                        <a:rPr lang="fr-FR" sz="1600" dirty="0">
                          <a:effectLst/>
                        </a:rPr>
                        <a:t>20</a:t>
                      </a:r>
                      <a:endParaRPr lang="fr-FR" sz="2400" dirty="0">
                        <a:effectLst/>
                        <a:latin typeface="Calibri"/>
                        <a:ea typeface="Calibri"/>
                        <a:cs typeface="Times New Roman"/>
                      </a:endParaRPr>
                    </a:p>
                  </a:txBody>
                  <a:tcPr marL="47625" marR="47625" marT="144000" marB="28575"/>
                </a:tc>
                <a:tc>
                  <a:txBody>
                    <a:bodyPr/>
                    <a:lstStyle/>
                    <a:p>
                      <a:pPr marL="95250" algn="ctr">
                        <a:lnSpc>
                          <a:spcPts val="1200"/>
                        </a:lnSpc>
                        <a:spcBef>
                          <a:spcPts val="150"/>
                        </a:spcBef>
                        <a:spcAft>
                          <a:spcPts val="150"/>
                        </a:spcAft>
                      </a:pPr>
                      <a:r>
                        <a:rPr lang="fr-FR" sz="1600" dirty="0">
                          <a:effectLst/>
                        </a:rPr>
                        <a:t>vingt</a:t>
                      </a:r>
                      <a:endParaRPr lang="fr-FR" sz="2400" dirty="0">
                        <a:effectLst/>
                        <a:latin typeface="Calibri"/>
                        <a:ea typeface="Calibri"/>
                        <a:cs typeface="Times New Roman"/>
                      </a:endParaRPr>
                    </a:p>
                  </a:txBody>
                  <a:tcPr marL="47625" marR="47625" marT="144000" marB="28575"/>
                </a:tc>
              </a:tr>
              <a:tr h="414046">
                <a:tc>
                  <a:txBody>
                    <a:bodyPr/>
                    <a:lstStyle/>
                    <a:p>
                      <a:pPr marL="95250" algn="ctr">
                        <a:lnSpc>
                          <a:spcPts val="1200"/>
                        </a:lnSpc>
                        <a:spcBef>
                          <a:spcPts val="150"/>
                        </a:spcBef>
                        <a:spcAft>
                          <a:spcPts val="150"/>
                        </a:spcAft>
                      </a:pPr>
                      <a:r>
                        <a:rPr lang="fr-FR" sz="1600">
                          <a:effectLst/>
                        </a:rPr>
                        <a:t>30</a:t>
                      </a:r>
                      <a:endParaRPr lang="fr-FR" sz="2400">
                        <a:effectLst/>
                        <a:latin typeface="Calibri"/>
                        <a:ea typeface="Calibri"/>
                        <a:cs typeface="Times New Roman"/>
                      </a:endParaRPr>
                    </a:p>
                  </a:txBody>
                  <a:tcPr marL="47625" marR="47625" marT="144000" marB="28575"/>
                </a:tc>
                <a:tc>
                  <a:txBody>
                    <a:bodyPr/>
                    <a:lstStyle/>
                    <a:p>
                      <a:pPr marL="95250" algn="ctr">
                        <a:lnSpc>
                          <a:spcPts val="1200"/>
                        </a:lnSpc>
                        <a:spcBef>
                          <a:spcPts val="150"/>
                        </a:spcBef>
                        <a:spcAft>
                          <a:spcPts val="150"/>
                        </a:spcAft>
                      </a:pPr>
                      <a:r>
                        <a:rPr lang="fr-FR" sz="1600">
                          <a:effectLst/>
                        </a:rPr>
                        <a:t>trente</a:t>
                      </a:r>
                      <a:endParaRPr lang="fr-FR" sz="2400">
                        <a:effectLst/>
                        <a:latin typeface="Calibri"/>
                        <a:ea typeface="Calibri"/>
                        <a:cs typeface="Times New Roman"/>
                      </a:endParaRPr>
                    </a:p>
                  </a:txBody>
                  <a:tcPr marL="47625" marR="47625" marT="144000" marB="28575"/>
                </a:tc>
              </a:tr>
              <a:tr h="414046">
                <a:tc>
                  <a:txBody>
                    <a:bodyPr/>
                    <a:lstStyle/>
                    <a:p>
                      <a:pPr marL="95250" algn="ctr">
                        <a:lnSpc>
                          <a:spcPts val="1200"/>
                        </a:lnSpc>
                        <a:spcBef>
                          <a:spcPts val="150"/>
                        </a:spcBef>
                        <a:spcAft>
                          <a:spcPts val="150"/>
                        </a:spcAft>
                      </a:pPr>
                      <a:r>
                        <a:rPr lang="fr-FR" sz="1600">
                          <a:effectLst/>
                        </a:rPr>
                        <a:t>10</a:t>
                      </a:r>
                      <a:endParaRPr lang="fr-FR" sz="2400">
                        <a:effectLst/>
                        <a:latin typeface="Calibri"/>
                        <a:ea typeface="Calibri"/>
                        <a:cs typeface="Times New Roman"/>
                      </a:endParaRPr>
                    </a:p>
                  </a:txBody>
                  <a:tcPr marL="47625" marR="47625" marT="144000" marB="28575"/>
                </a:tc>
                <a:tc>
                  <a:txBody>
                    <a:bodyPr/>
                    <a:lstStyle/>
                    <a:p>
                      <a:pPr marL="95250" algn="ctr">
                        <a:lnSpc>
                          <a:spcPts val="1200"/>
                        </a:lnSpc>
                        <a:spcBef>
                          <a:spcPts val="150"/>
                        </a:spcBef>
                        <a:spcAft>
                          <a:spcPts val="150"/>
                        </a:spcAft>
                      </a:pPr>
                      <a:r>
                        <a:rPr lang="fr-FR" sz="1600" dirty="0">
                          <a:effectLst/>
                        </a:rPr>
                        <a:t>dix</a:t>
                      </a:r>
                      <a:endParaRPr lang="fr-FR" sz="2400" dirty="0">
                        <a:effectLst/>
                        <a:latin typeface="Calibri"/>
                        <a:ea typeface="Calibri"/>
                        <a:cs typeface="Times New Roman"/>
                      </a:endParaRPr>
                    </a:p>
                  </a:txBody>
                  <a:tcPr marL="47625" marR="47625" marT="144000" marB="28575"/>
                </a:tc>
              </a:tr>
            </a:tbl>
          </a:graphicData>
        </a:graphic>
      </p:graphicFrame>
      <p:sp>
        <p:nvSpPr>
          <p:cNvPr id="12" name="Rectangle 3"/>
          <p:cNvSpPr>
            <a:spLocks noChangeArrowheads="1"/>
          </p:cNvSpPr>
          <p:nvPr/>
        </p:nvSpPr>
        <p:spPr bwMode="auto">
          <a:xfrm>
            <a:off x="2925763" y="3462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22684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Développez un site web dynamique et interactif</a:t>
            </a:r>
            <a:endParaRPr lang="fr-FR" dirty="0"/>
          </a:p>
        </p:txBody>
      </p:sp>
      <p:sp>
        <p:nvSpPr>
          <p:cNvPr id="5" name="Sous-titre 4"/>
          <p:cNvSpPr>
            <a:spLocks noGrp="1"/>
          </p:cNvSpPr>
          <p:nvPr>
            <p:ph type="subTitle" idx="10"/>
          </p:nvPr>
        </p:nvSpPr>
        <p:spPr/>
        <p:txBody>
          <a:bodyPr/>
          <a:lstStyle/>
          <a:p>
            <a:pPr lvl="1"/>
            <a:endParaRPr lang="fr-FR" smtClean="0"/>
          </a:p>
          <a:p>
            <a:pPr lvl="1"/>
            <a:r>
              <a:rPr lang="fr-FR" smtClean="0"/>
              <a:t>A </a:t>
            </a:r>
            <a:r>
              <a:rPr lang="fr-FR" dirty="0" smtClean="0"/>
              <a:t>propos de ce cours</a:t>
            </a:r>
          </a:p>
        </p:txBody>
      </p:sp>
    </p:spTree>
    <p:extLst>
      <p:ext uri="{BB962C8B-B14F-4D97-AF65-F5344CB8AC3E}">
        <p14:creationId xmlns:p14="http://schemas.microsoft.com/office/powerpoint/2010/main" val="4013922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Tableau mixte</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Tableau </a:t>
            </a:r>
            <a:r>
              <a:rPr lang="fr-FR" dirty="0"/>
              <a:t>multidimensionnel (liste de villes par pays)</a:t>
            </a:r>
          </a:p>
          <a:p>
            <a:endParaRPr lang="fr-FR" dirty="0"/>
          </a:p>
        </p:txBody>
      </p:sp>
      <p:sp>
        <p:nvSpPr>
          <p:cNvPr id="3" name="Titre 2"/>
          <p:cNvSpPr>
            <a:spLocks noGrp="1"/>
          </p:cNvSpPr>
          <p:nvPr>
            <p:ph type="title"/>
          </p:nvPr>
        </p:nvSpPr>
        <p:spPr/>
        <p:txBody>
          <a:bodyPr/>
          <a:lstStyle/>
          <a:p>
            <a:r>
              <a:rPr lang="fr-FR" dirty="0" smtClean="0"/>
              <a:t>Les tableaux</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306479885"/>
              </p:ext>
            </p:extLst>
          </p:nvPr>
        </p:nvGraphicFramePr>
        <p:xfrm>
          <a:off x="2483768" y="980728"/>
          <a:ext cx="3291840" cy="2416221"/>
        </p:xfrm>
        <a:graphic>
          <a:graphicData uri="http://schemas.openxmlformats.org/drawingml/2006/table">
            <a:tbl>
              <a:tblPr firstRow="1" bandRow="1">
                <a:tableStyleId>{5C22544A-7EE6-4342-B048-85BDC9FD1C3A}</a:tableStyleId>
              </a:tblPr>
              <a:tblGrid>
                <a:gridCol w="1645920"/>
                <a:gridCol w="1645920"/>
              </a:tblGrid>
              <a:tr h="0">
                <a:tc>
                  <a:txBody>
                    <a:bodyPr/>
                    <a:lstStyle/>
                    <a:p>
                      <a:pPr marL="95250" algn="ctr">
                        <a:lnSpc>
                          <a:spcPts val="1200"/>
                        </a:lnSpc>
                        <a:spcBef>
                          <a:spcPts val="150"/>
                        </a:spcBef>
                        <a:spcAft>
                          <a:spcPts val="150"/>
                        </a:spcAft>
                      </a:pPr>
                      <a:r>
                        <a:rPr lang="fr-FR" sz="1600" dirty="0">
                          <a:effectLst/>
                        </a:rPr>
                        <a:t>Clé/Indice</a:t>
                      </a:r>
                      <a:endParaRPr lang="fr-FR" sz="2400" dirty="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Valeur</a:t>
                      </a:r>
                      <a:endParaRPr lang="fr-FR" sz="2400">
                        <a:effectLst/>
                        <a:latin typeface="Calibri"/>
                        <a:ea typeface="Calibri"/>
                        <a:cs typeface="Times New Roman"/>
                      </a:endParaRPr>
                    </a:p>
                  </a:txBody>
                  <a:tcPr marL="47625" marR="47625" marT="72000" marB="28575"/>
                </a:tc>
              </a:tr>
              <a:tr h="0">
                <a:tc>
                  <a:txBody>
                    <a:bodyPr/>
                    <a:lstStyle/>
                    <a:p>
                      <a:pPr marL="95250" algn="ctr">
                        <a:lnSpc>
                          <a:spcPts val="1200"/>
                        </a:lnSpc>
                        <a:spcBef>
                          <a:spcPts val="150"/>
                        </a:spcBef>
                        <a:spcAft>
                          <a:spcPts val="150"/>
                        </a:spcAft>
                      </a:pPr>
                      <a:r>
                        <a:rPr lang="fr-FR" sz="1600">
                          <a:effectLst/>
                        </a:rPr>
                        <a:t>0</a:t>
                      </a:r>
                      <a:endParaRPr lang="fr-FR" sz="240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zéro</a:t>
                      </a:r>
                      <a:endParaRPr lang="fr-FR" sz="2400">
                        <a:effectLst/>
                        <a:latin typeface="Calibri"/>
                        <a:ea typeface="Calibri"/>
                        <a:cs typeface="Times New Roman"/>
                      </a:endParaRPr>
                    </a:p>
                  </a:txBody>
                  <a:tcPr marL="47625" marR="47625" marT="72000" marB="28575"/>
                </a:tc>
              </a:tr>
              <a:tr h="0">
                <a:tc>
                  <a:txBody>
                    <a:bodyPr/>
                    <a:lstStyle/>
                    <a:p>
                      <a:pPr marL="95250" algn="ctr">
                        <a:lnSpc>
                          <a:spcPts val="1200"/>
                        </a:lnSpc>
                        <a:spcBef>
                          <a:spcPts val="150"/>
                        </a:spcBef>
                        <a:spcAft>
                          <a:spcPts val="150"/>
                        </a:spcAft>
                      </a:pPr>
                      <a:r>
                        <a:rPr lang="fr-FR" sz="1600">
                          <a:effectLst/>
                        </a:rPr>
                        <a:t>zéro</a:t>
                      </a:r>
                      <a:endParaRPr lang="fr-FR" sz="240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0</a:t>
                      </a:r>
                      <a:endParaRPr lang="fr-FR" sz="2400">
                        <a:effectLst/>
                        <a:latin typeface="Calibri"/>
                        <a:ea typeface="Calibri"/>
                        <a:cs typeface="Times New Roman"/>
                      </a:endParaRPr>
                    </a:p>
                  </a:txBody>
                  <a:tcPr marL="47625" marR="47625" marT="72000" marB="28575"/>
                </a:tc>
              </a:tr>
              <a:tr h="0">
                <a:tc>
                  <a:txBody>
                    <a:bodyPr/>
                    <a:lstStyle/>
                    <a:p>
                      <a:pPr marL="95250" algn="ctr">
                        <a:lnSpc>
                          <a:spcPts val="1200"/>
                        </a:lnSpc>
                        <a:spcBef>
                          <a:spcPts val="150"/>
                        </a:spcBef>
                        <a:spcAft>
                          <a:spcPts val="150"/>
                        </a:spcAft>
                      </a:pPr>
                      <a:r>
                        <a:rPr lang="fr-FR" sz="1600">
                          <a:effectLst/>
                        </a:rPr>
                        <a:t>un</a:t>
                      </a:r>
                      <a:endParaRPr lang="fr-FR" sz="240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1</a:t>
                      </a:r>
                      <a:endParaRPr lang="fr-FR" sz="2400">
                        <a:effectLst/>
                        <a:latin typeface="Calibri"/>
                        <a:ea typeface="Calibri"/>
                        <a:cs typeface="Times New Roman"/>
                      </a:endParaRPr>
                    </a:p>
                  </a:txBody>
                  <a:tcPr marL="47625" marR="47625" marT="72000" marB="28575"/>
                </a:tc>
              </a:tr>
              <a:tr h="0">
                <a:tc>
                  <a:txBody>
                    <a:bodyPr/>
                    <a:lstStyle/>
                    <a:p>
                      <a:pPr marL="95250" algn="ctr">
                        <a:lnSpc>
                          <a:spcPts val="1200"/>
                        </a:lnSpc>
                        <a:spcBef>
                          <a:spcPts val="150"/>
                        </a:spcBef>
                        <a:spcAft>
                          <a:spcPts val="150"/>
                        </a:spcAft>
                      </a:pPr>
                      <a:r>
                        <a:rPr lang="fr-FR" sz="1600">
                          <a:effectLst/>
                        </a:rPr>
                        <a:t>1</a:t>
                      </a:r>
                      <a:endParaRPr lang="fr-FR" sz="240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un</a:t>
                      </a:r>
                      <a:endParaRPr lang="fr-FR" sz="2400">
                        <a:effectLst/>
                        <a:latin typeface="Calibri"/>
                        <a:ea typeface="Calibri"/>
                        <a:cs typeface="Times New Roman"/>
                      </a:endParaRPr>
                    </a:p>
                  </a:txBody>
                  <a:tcPr marL="47625" marR="47625" marT="72000" marB="28575"/>
                </a:tc>
              </a:tr>
              <a:tr h="0">
                <a:tc>
                  <a:txBody>
                    <a:bodyPr/>
                    <a:lstStyle/>
                    <a:p>
                      <a:pPr marL="95250" algn="ctr">
                        <a:lnSpc>
                          <a:spcPts val="1200"/>
                        </a:lnSpc>
                        <a:spcBef>
                          <a:spcPts val="150"/>
                        </a:spcBef>
                        <a:spcAft>
                          <a:spcPts val="150"/>
                        </a:spcAft>
                      </a:pPr>
                      <a:r>
                        <a:rPr lang="fr-FR" sz="1600">
                          <a:effectLst/>
                        </a:rPr>
                        <a:t>deux</a:t>
                      </a:r>
                      <a:endParaRPr lang="fr-FR" sz="240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2</a:t>
                      </a:r>
                      <a:endParaRPr lang="fr-FR" sz="2400">
                        <a:effectLst/>
                        <a:latin typeface="Calibri"/>
                        <a:ea typeface="Calibri"/>
                        <a:cs typeface="Times New Roman"/>
                      </a:endParaRPr>
                    </a:p>
                  </a:txBody>
                  <a:tcPr marL="47625" marR="47625" marT="72000" marB="28575"/>
                </a:tc>
              </a:tr>
              <a:tr h="0">
                <a:tc>
                  <a:txBody>
                    <a:bodyPr/>
                    <a:lstStyle/>
                    <a:p>
                      <a:pPr marL="95250" algn="ctr">
                        <a:lnSpc>
                          <a:spcPts val="1200"/>
                        </a:lnSpc>
                        <a:spcBef>
                          <a:spcPts val="150"/>
                        </a:spcBef>
                        <a:spcAft>
                          <a:spcPts val="150"/>
                        </a:spcAft>
                      </a:pPr>
                      <a:r>
                        <a:rPr lang="fr-FR" sz="1600">
                          <a:effectLst/>
                        </a:rPr>
                        <a:t>2</a:t>
                      </a:r>
                      <a:endParaRPr lang="fr-FR" sz="240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deux</a:t>
                      </a:r>
                      <a:endParaRPr lang="fr-FR" sz="2400">
                        <a:effectLst/>
                        <a:latin typeface="Calibri"/>
                        <a:ea typeface="Calibri"/>
                        <a:cs typeface="Times New Roman"/>
                      </a:endParaRPr>
                    </a:p>
                  </a:txBody>
                  <a:tcPr marL="47625" marR="47625" marT="72000" marB="28575"/>
                </a:tc>
              </a:tr>
              <a:tr h="0">
                <a:tc>
                  <a:txBody>
                    <a:bodyPr/>
                    <a:lstStyle/>
                    <a:p>
                      <a:pPr marL="95250" algn="ctr">
                        <a:lnSpc>
                          <a:spcPts val="1200"/>
                        </a:lnSpc>
                        <a:spcBef>
                          <a:spcPts val="150"/>
                        </a:spcBef>
                        <a:spcAft>
                          <a:spcPts val="150"/>
                        </a:spcAft>
                      </a:pPr>
                      <a:r>
                        <a:rPr lang="fr-FR" sz="1600" dirty="0">
                          <a:effectLst/>
                        </a:rPr>
                        <a:t>trois</a:t>
                      </a:r>
                      <a:endParaRPr lang="fr-FR" sz="2400" dirty="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3</a:t>
                      </a:r>
                      <a:endParaRPr lang="fr-FR" sz="2400">
                        <a:effectLst/>
                        <a:latin typeface="Calibri"/>
                        <a:ea typeface="Calibri"/>
                        <a:cs typeface="Times New Roman"/>
                      </a:endParaRPr>
                    </a:p>
                  </a:txBody>
                  <a:tcPr marL="47625" marR="47625" marT="72000" marB="28575"/>
                </a:tc>
              </a:tr>
              <a:tr h="0">
                <a:tc>
                  <a:txBody>
                    <a:bodyPr/>
                    <a:lstStyle/>
                    <a:p>
                      <a:pPr marL="95250" algn="ctr">
                        <a:lnSpc>
                          <a:spcPts val="1200"/>
                        </a:lnSpc>
                        <a:spcBef>
                          <a:spcPts val="150"/>
                        </a:spcBef>
                        <a:spcAft>
                          <a:spcPts val="150"/>
                        </a:spcAft>
                      </a:pPr>
                      <a:r>
                        <a:rPr lang="fr-FR" sz="1600">
                          <a:effectLst/>
                        </a:rPr>
                        <a:t>3</a:t>
                      </a:r>
                      <a:endParaRPr lang="fr-FR" sz="240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dirty="0">
                          <a:effectLst/>
                        </a:rPr>
                        <a:t>trois</a:t>
                      </a:r>
                      <a:endParaRPr lang="fr-FR" sz="2400" dirty="0">
                        <a:effectLst/>
                        <a:latin typeface="Calibri"/>
                        <a:ea typeface="Calibri"/>
                        <a:cs typeface="Times New Roman"/>
                      </a:endParaRPr>
                    </a:p>
                  </a:txBody>
                  <a:tcPr marL="47625" marR="47625" marT="72000" marB="28575"/>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707850318"/>
              </p:ext>
            </p:extLst>
          </p:nvPr>
        </p:nvGraphicFramePr>
        <p:xfrm>
          <a:off x="1259632" y="3861048"/>
          <a:ext cx="6172200" cy="2435752"/>
        </p:xfrm>
        <a:graphic>
          <a:graphicData uri="http://schemas.openxmlformats.org/drawingml/2006/table">
            <a:tbl>
              <a:tblPr firstRow="1" bandRow="1">
                <a:tableStyleId>{5C22544A-7EE6-4342-B048-85BDC9FD1C3A}</a:tableStyleId>
              </a:tblPr>
              <a:tblGrid>
                <a:gridCol w="2057400"/>
                <a:gridCol w="2057400"/>
                <a:gridCol w="2057400"/>
              </a:tblGrid>
              <a:tr h="0">
                <a:tc>
                  <a:txBody>
                    <a:bodyPr/>
                    <a:lstStyle/>
                    <a:p>
                      <a:pPr marL="95250" algn="ctr">
                        <a:lnSpc>
                          <a:spcPts val="1200"/>
                        </a:lnSpc>
                        <a:spcBef>
                          <a:spcPts val="150"/>
                        </a:spcBef>
                        <a:spcAft>
                          <a:spcPts val="150"/>
                        </a:spcAft>
                      </a:pPr>
                      <a:r>
                        <a:rPr lang="fr-FR" sz="1600" dirty="0">
                          <a:effectLst/>
                        </a:rPr>
                        <a:t>Clé/Indice</a:t>
                      </a:r>
                      <a:endParaRPr lang="fr-FR" sz="2400" dirty="0">
                        <a:effectLst/>
                        <a:latin typeface="Calibri"/>
                        <a:ea typeface="Calibri"/>
                        <a:cs typeface="Times New Roman"/>
                      </a:endParaRPr>
                    </a:p>
                  </a:txBody>
                  <a:tcPr marL="47625" marR="47625" marT="108000" marB="28575"/>
                </a:tc>
                <a:tc gridSpan="2">
                  <a:txBody>
                    <a:bodyPr/>
                    <a:lstStyle/>
                    <a:p>
                      <a:pPr marL="95250" algn="ctr">
                        <a:lnSpc>
                          <a:spcPts val="1200"/>
                        </a:lnSpc>
                        <a:spcBef>
                          <a:spcPts val="150"/>
                        </a:spcBef>
                        <a:spcAft>
                          <a:spcPts val="150"/>
                        </a:spcAft>
                      </a:pPr>
                      <a:r>
                        <a:rPr lang="fr-FR" sz="1600">
                          <a:effectLst/>
                        </a:rPr>
                        <a:t>Valeur</a:t>
                      </a:r>
                      <a:endParaRPr lang="fr-FR" sz="2400">
                        <a:effectLst/>
                        <a:latin typeface="Calibri"/>
                        <a:ea typeface="Calibri"/>
                        <a:cs typeface="Times New Roman"/>
                      </a:endParaRPr>
                    </a:p>
                  </a:txBody>
                  <a:tcPr marL="47625" marR="47625" marT="108000" marB="28575"/>
                </a:tc>
                <a:tc hMerge="1">
                  <a:txBody>
                    <a:bodyPr/>
                    <a:lstStyle/>
                    <a:p>
                      <a:endParaRPr lang="fr-FR"/>
                    </a:p>
                  </a:txBody>
                  <a:tcPr/>
                </a:tc>
              </a:tr>
              <a:tr h="0">
                <a:tc rowSpan="4">
                  <a:txBody>
                    <a:bodyPr/>
                    <a:lstStyle/>
                    <a:p>
                      <a:pPr marL="95250" algn="l">
                        <a:lnSpc>
                          <a:spcPts val="1200"/>
                        </a:lnSpc>
                        <a:spcBef>
                          <a:spcPts val="150"/>
                        </a:spcBef>
                        <a:spcAft>
                          <a:spcPts val="150"/>
                        </a:spcAft>
                      </a:pPr>
                      <a:r>
                        <a:rPr lang="fr-FR" sz="1600">
                          <a:effectLst/>
                        </a:rPr>
                        <a:t>FRANCE</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Clé/Indice</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Valeur</a:t>
                      </a:r>
                      <a:endParaRPr lang="fr-FR" sz="2400">
                        <a:effectLst/>
                        <a:latin typeface="Calibri"/>
                        <a:ea typeface="Calibri"/>
                        <a:cs typeface="Times New Roman"/>
                      </a:endParaRPr>
                    </a:p>
                  </a:txBody>
                  <a:tcPr marL="47625" marR="47625" marT="108000" marB="28575"/>
                </a:tc>
              </a:tr>
              <a:tr h="0">
                <a:tc vMerge="1">
                  <a:txBody>
                    <a:bodyPr/>
                    <a:lstStyle/>
                    <a:p>
                      <a:endParaRPr lang="fr-FR"/>
                    </a:p>
                  </a:txBody>
                  <a:tcPr/>
                </a:tc>
                <a:tc>
                  <a:txBody>
                    <a:bodyPr/>
                    <a:lstStyle/>
                    <a:p>
                      <a:pPr marL="95250" algn="ctr">
                        <a:lnSpc>
                          <a:spcPts val="1200"/>
                        </a:lnSpc>
                        <a:spcBef>
                          <a:spcPts val="150"/>
                        </a:spcBef>
                        <a:spcAft>
                          <a:spcPts val="150"/>
                        </a:spcAft>
                      </a:pPr>
                      <a:r>
                        <a:rPr lang="fr-FR" sz="1600">
                          <a:effectLst/>
                        </a:rPr>
                        <a:t>0</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Paris</a:t>
                      </a:r>
                      <a:endParaRPr lang="fr-FR" sz="2400">
                        <a:effectLst/>
                        <a:latin typeface="Calibri"/>
                        <a:ea typeface="Calibri"/>
                        <a:cs typeface="Times New Roman"/>
                      </a:endParaRPr>
                    </a:p>
                  </a:txBody>
                  <a:tcPr marL="47625" marR="47625" marT="108000" marB="28575"/>
                </a:tc>
              </a:tr>
              <a:tr h="0">
                <a:tc vMerge="1">
                  <a:txBody>
                    <a:bodyPr/>
                    <a:lstStyle/>
                    <a:p>
                      <a:endParaRPr lang="fr-FR"/>
                    </a:p>
                  </a:txBody>
                  <a:tcPr/>
                </a:tc>
                <a:tc>
                  <a:txBody>
                    <a:bodyPr/>
                    <a:lstStyle/>
                    <a:p>
                      <a:pPr marL="95250" algn="ctr">
                        <a:lnSpc>
                          <a:spcPts val="1200"/>
                        </a:lnSpc>
                        <a:spcBef>
                          <a:spcPts val="150"/>
                        </a:spcBef>
                        <a:spcAft>
                          <a:spcPts val="150"/>
                        </a:spcAft>
                      </a:pPr>
                      <a:r>
                        <a:rPr lang="fr-FR" sz="1600">
                          <a:effectLst/>
                        </a:rPr>
                        <a:t>1</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Lyon</a:t>
                      </a:r>
                      <a:endParaRPr lang="fr-FR" sz="2400">
                        <a:effectLst/>
                        <a:latin typeface="Calibri"/>
                        <a:ea typeface="Calibri"/>
                        <a:cs typeface="Times New Roman"/>
                      </a:endParaRPr>
                    </a:p>
                  </a:txBody>
                  <a:tcPr marL="47625" marR="47625" marT="108000" marB="28575"/>
                </a:tc>
              </a:tr>
              <a:tr h="0">
                <a:tc vMerge="1">
                  <a:txBody>
                    <a:bodyPr/>
                    <a:lstStyle/>
                    <a:p>
                      <a:endParaRPr lang="fr-FR"/>
                    </a:p>
                  </a:txBody>
                  <a:tcPr/>
                </a:tc>
                <a:tc>
                  <a:txBody>
                    <a:bodyPr/>
                    <a:lstStyle/>
                    <a:p>
                      <a:pPr marL="95250" algn="ctr">
                        <a:lnSpc>
                          <a:spcPts val="1200"/>
                        </a:lnSpc>
                        <a:spcBef>
                          <a:spcPts val="150"/>
                        </a:spcBef>
                        <a:spcAft>
                          <a:spcPts val="150"/>
                        </a:spcAft>
                      </a:pPr>
                      <a:r>
                        <a:rPr lang="fr-FR" sz="1600">
                          <a:effectLst/>
                        </a:rPr>
                        <a:t>2</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Nantes</a:t>
                      </a:r>
                      <a:endParaRPr lang="fr-FR" sz="2400">
                        <a:effectLst/>
                        <a:latin typeface="Calibri"/>
                        <a:ea typeface="Calibri"/>
                        <a:cs typeface="Times New Roman"/>
                      </a:endParaRPr>
                    </a:p>
                  </a:txBody>
                  <a:tcPr marL="47625" marR="47625" marT="108000" marB="28575"/>
                </a:tc>
              </a:tr>
              <a:tr h="0">
                <a:tc rowSpan="3">
                  <a:txBody>
                    <a:bodyPr/>
                    <a:lstStyle/>
                    <a:p>
                      <a:pPr marL="95250" algn="l">
                        <a:lnSpc>
                          <a:spcPts val="1200"/>
                        </a:lnSpc>
                        <a:spcBef>
                          <a:spcPts val="150"/>
                        </a:spcBef>
                        <a:spcAft>
                          <a:spcPts val="150"/>
                        </a:spcAft>
                      </a:pPr>
                      <a:r>
                        <a:rPr lang="fr-FR" sz="1600" dirty="0">
                          <a:effectLst/>
                        </a:rPr>
                        <a:t>ITALIE</a:t>
                      </a:r>
                      <a:endParaRPr lang="fr-FR" sz="2400" dirty="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Clé/Indice</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Valeur</a:t>
                      </a:r>
                      <a:endParaRPr lang="fr-FR" sz="2400">
                        <a:effectLst/>
                        <a:latin typeface="Calibri"/>
                        <a:ea typeface="Calibri"/>
                        <a:cs typeface="Times New Roman"/>
                      </a:endParaRPr>
                    </a:p>
                  </a:txBody>
                  <a:tcPr marL="47625" marR="47625" marT="108000" marB="28575"/>
                </a:tc>
              </a:tr>
              <a:tr h="0">
                <a:tc vMerge="1">
                  <a:txBody>
                    <a:bodyPr/>
                    <a:lstStyle/>
                    <a:p>
                      <a:endParaRPr lang="fr-FR"/>
                    </a:p>
                  </a:txBody>
                  <a:tcPr/>
                </a:tc>
                <a:tc>
                  <a:txBody>
                    <a:bodyPr/>
                    <a:lstStyle/>
                    <a:p>
                      <a:pPr marL="95250" algn="ctr">
                        <a:lnSpc>
                          <a:spcPts val="1200"/>
                        </a:lnSpc>
                        <a:spcBef>
                          <a:spcPts val="150"/>
                        </a:spcBef>
                        <a:spcAft>
                          <a:spcPts val="150"/>
                        </a:spcAft>
                      </a:pPr>
                      <a:r>
                        <a:rPr lang="fr-FR" sz="1600">
                          <a:effectLst/>
                        </a:rPr>
                        <a:t>0</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a:effectLst/>
                        </a:rPr>
                        <a:t>Rome</a:t>
                      </a:r>
                      <a:endParaRPr lang="fr-FR" sz="2400">
                        <a:effectLst/>
                        <a:latin typeface="Calibri"/>
                        <a:ea typeface="Calibri"/>
                        <a:cs typeface="Times New Roman"/>
                      </a:endParaRPr>
                    </a:p>
                  </a:txBody>
                  <a:tcPr marL="47625" marR="47625" marT="108000" marB="28575"/>
                </a:tc>
              </a:tr>
              <a:tr h="0">
                <a:tc vMerge="1">
                  <a:txBody>
                    <a:bodyPr/>
                    <a:lstStyle/>
                    <a:p>
                      <a:endParaRPr lang="fr-FR"/>
                    </a:p>
                  </a:txBody>
                  <a:tcPr/>
                </a:tc>
                <a:tc>
                  <a:txBody>
                    <a:bodyPr/>
                    <a:lstStyle/>
                    <a:p>
                      <a:pPr marL="95250" algn="ctr">
                        <a:lnSpc>
                          <a:spcPts val="1200"/>
                        </a:lnSpc>
                        <a:spcBef>
                          <a:spcPts val="150"/>
                        </a:spcBef>
                        <a:spcAft>
                          <a:spcPts val="150"/>
                        </a:spcAft>
                      </a:pPr>
                      <a:r>
                        <a:rPr lang="fr-FR" sz="1600">
                          <a:effectLst/>
                        </a:rPr>
                        <a:t>1</a:t>
                      </a:r>
                      <a:endParaRPr lang="fr-FR" sz="2400">
                        <a:effectLst/>
                        <a:latin typeface="Calibri"/>
                        <a:ea typeface="Calibri"/>
                        <a:cs typeface="Times New Roman"/>
                      </a:endParaRPr>
                    </a:p>
                  </a:txBody>
                  <a:tcPr marL="47625" marR="47625" marT="108000" marB="28575"/>
                </a:tc>
                <a:tc>
                  <a:txBody>
                    <a:bodyPr/>
                    <a:lstStyle/>
                    <a:p>
                      <a:pPr marL="95250" algn="ctr">
                        <a:lnSpc>
                          <a:spcPts val="1200"/>
                        </a:lnSpc>
                        <a:spcBef>
                          <a:spcPts val="150"/>
                        </a:spcBef>
                        <a:spcAft>
                          <a:spcPts val="150"/>
                        </a:spcAft>
                      </a:pPr>
                      <a:r>
                        <a:rPr lang="fr-FR" sz="1600" dirty="0">
                          <a:effectLst/>
                        </a:rPr>
                        <a:t>Venise</a:t>
                      </a:r>
                      <a:endParaRPr lang="fr-FR" sz="2400" dirty="0">
                        <a:effectLst/>
                        <a:latin typeface="Calibri"/>
                        <a:ea typeface="Calibri"/>
                        <a:cs typeface="Times New Roman"/>
                      </a:endParaRPr>
                    </a:p>
                  </a:txBody>
                  <a:tcPr marL="47625" marR="47625" marT="108000" marB="28575"/>
                </a:tc>
              </a:tr>
            </a:tbl>
          </a:graphicData>
        </a:graphic>
      </p:graphicFrame>
    </p:spTree>
    <p:extLst>
      <p:ext uri="{BB962C8B-B14F-4D97-AF65-F5344CB8AC3E}">
        <p14:creationId xmlns:p14="http://schemas.microsoft.com/office/powerpoint/2010/main" val="3830309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692696"/>
            <a:ext cx="8856984" cy="5688632"/>
          </a:xfrm>
        </p:spPr>
        <p:txBody>
          <a:bodyPr/>
          <a:lstStyle/>
          <a:p>
            <a:r>
              <a:rPr lang="fr-FR" dirty="0" smtClean="0"/>
              <a:t>Les fonctions utiles</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TP</a:t>
            </a:r>
            <a:endParaRPr lang="fr-FR" dirty="0"/>
          </a:p>
        </p:txBody>
      </p:sp>
      <p:sp>
        <p:nvSpPr>
          <p:cNvPr id="3" name="Titre 2"/>
          <p:cNvSpPr>
            <a:spLocks noGrp="1"/>
          </p:cNvSpPr>
          <p:nvPr>
            <p:ph type="title"/>
          </p:nvPr>
        </p:nvSpPr>
        <p:spPr/>
        <p:txBody>
          <a:bodyPr/>
          <a:lstStyle/>
          <a:p>
            <a:r>
              <a:rPr lang="fr-FR" dirty="0" smtClean="0"/>
              <a:t>Les tableaux</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705116728"/>
              </p:ext>
            </p:extLst>
          </p:nvPr>
        </p:nvGraphicFramePr>
        <p:xfrm>
          <a:off x="395536" y="1124744"/>
          <a:ext cx="8136904" cy="4536507"/>
        </p:xfrm>
        <a:graphic>
          <a:graphicData uri="http://schemas.openxmlformats.org/drawingml/2006/table">
            <a:tbl>
              <a:tblPr firstRow="1" bandRow="1">
                <a:tableStyleId>{5C22544A-7EE6-4342-B048-85BDC9FD1C3A}</a:tableStyleId>
              </a:tblPr>
              <a:tblGrid>
                <a:gridCol w="1977692"/>
                <a:gridCol w="6159212"/>
              </a:tblGrid>
              <a:tr h="401969">
                <a:tc>
                  <a:txBody>
                    <a:bodyPr/>
                    <a:lstStyle/>
                    <a:p>
                      <a:pPr marL="95250" algn="ctr">
                        <a:lnSpc>
                          <a:spcPts val="1200"/>
                        </a:lnSpc>
                        <a:spcBef>
                          <a:spcPts val="150"/>
                        </a:spcBef>
                        <a:spcAft>
                          <a:spcPts val="150"/>
                        </a:spcAft>
                      </a:pPr>
                      <a:r>
                        <a:rPr lang="fr-FR" sz="1600" dirty="0">
                          <a:effectLst/>
                        </a:rPr>
                        <a:t>Nom</a:t>
                      </a:r>
                      <a:endParaRPr lang="fr-FR" sz="2400" dirty="0">
                        <a:effectLst/>
                        <a:latin typeface="Segoe UI"/>
                        <a:ea typeface="Calibri"/>
                        <a:cs typeface="Times New Roman"/>
                      </a:endParaRPr>
                    </a:p>
                  </a:txBody>
                  <a:tcPr marL="47625" marR="47625" marT="144000" marB="28575"/>
                </a:tc>
                <a:tc>
                  <a:txBody>
                    <a:bodyPr/>
                    <a:lstStyle/>
                    <a:p>
                      <a:pPr marL="95250" algn="ctr">
                        <a:lnSpc>
                          <a:spcPts val="1200"/>
                        </a:lnSpc>
                        <a:spcBef>
                          <a:spcPts val="150"/>
                        </a:spcBef>
                        <a:spcAft>
                          <a:spcPts val="150"/>
                        </a:spcAft>
                      </a:pPr>
                      <a:r>
                        <a:rPr lang="fr-FR" sz="1600">
                          <a:effectLst/>
                        </a:rPr>
                        <a:t>Rôle</a:t>
                      </a:r>
                      <a:endParaRPr lang="fr-FR" sz="2400">
                        <a:effectLst/>
                        <a:latin typeface="Segoe UI"/>
                        <a:ea typeface="Calibri"/>
                        <a:cs typeface="Times New Roman"/>
                      </a:endParaRPr>
                    </a:p>
                  </a:txBody>
                  <a:tcPr marL="47625" marR="47625" marT="144000" marB="28575"/>
                </a:tc>
              </a:tr>
              <a:tr h="401969">
                <a:tc>
                  <a:txBody>
                    <a:bodyPr/>
                    <a:lstStyle/>
                    <a:p>
                      <a:pPr marL="95250" algn="l">
                        <a:lnSpc>
                          <a:spcPts val="1200"/>
                        </a:lnSpc>
                        <a:spcBef>
                          <a:spcPts val="150"/>
                        </a:spcBef>
                        <a:spcAft>
                          <a:spcPts val="150"/>
                        </a:spcAft>
                      </a:pPr>
                      <a:r>
                        <a:rPr lang="fr-FR" sz="1800" dirty="0">
                          <a:effectLst/>
                        </a:rPr>
                        <a:t>count</a:t>
                      </a:r>
                      <a:endParaRPr lang="fr-FR" sz="2400" dirty="0">
                        <a:effectLst/>
                        <a:latin typeface="Segoe UI"/>
                        <a:ea typeface="Calibri"/>
                        <a:cs typeface="Times New Roman"/>
                      </a:endParaRPr>
                    </a:p>
                  </a:txBody>
                  <a:tcPr marL="47625" marR="47625" marT="144000" marB="28575"/>
                </a:tc>
                <a:tc>
                  <a:txBody>
                    <a:bodyPr/>
                    <a:lstStyle/>
                    <a:p>
                      <a:pPr marL="95250" algn="l">
                        <a:lnSpc>
                          <a:spcPts val="1200"/>
                        </a:lnSpc>
                        <a:spcBef>
                          <a:spcPts val="150"/>
                        </a:spcBef>
                        <a:spcAft>
                          <a:spcPts val="150"/>
                        </a:spcAft>
                      </a:pPr>
                      <a:r>
                        <a:rPr lang="fr-FR" sz="1600" dirty="0">
                          <a:effectLst/>
                        </a:rPr>
                        <a:t>Compte le nombre d’éléments dans un tableau.</a:t>
                      </a:r>
                      <a:endParaRPr lang="fr-FR" sz="2400" dirty="0">
                        <a:effectLst/>
                        <a:latin typeface="Segoe UI"/>
                        <a:ea typeface="Calibri"/>
                        <a:cs typeface="Times New Roman"/>
                      </a:endParaRPr>
                    </a:p>
                  </a:txBody>
                  <a:tcPr marL="47625" marR="47625" marT="144000" marB="28575"/>
                </a:tc>
              </a:tr>
              <a:tr h="401969">
                <a:tc>
                  <a:txBody>
                    <a:bodyPr/>
                    <a:lstStyle/>
                    <a:p>
                      <a:pPr marL="95250" algn="l">
                        <a:lnSpc>
                          <a:spcPts val="1200"/>
                        </a:lnSpc>
                        <a:spcBef>
                          <a:spcPts val="150"/>
                        </a:spcBef>
                        <a:spcAft>
                          <a:spcPts val="150"/>
                        </a:spcAft>
                      </a:pPr>
                      <a:r>
                        <a:rPr lang="fr-FR" sz="1800">
                          <a:effectLst/>
                        </a:rPr>
                        <a:t>in_array</a:t>
                      </a:r>
                      <a:endParaRPr lang="fr-FR" sz="2400">
                        <a:effectLst/>
                        <a:latin typeface="Segoe UI"/>
                        <a:ea typeface="Calibri"/>
                        <a:cs typeface="Times New Roman"/>
                      </a:endParaRPr>
                    </a:p>
                  </a:txBody>
                  <a:tcPr marL="47625" marR="47625" marT="144000" marB="28575"/>
                </a:tc>
                <a:tc>
                  <a:txBody>
                    <a:bodyPr/>
                    <a:lstStyle/>
                    <a:p>
                      <a:pPr marL="95250" algn="l">
                        <a:lnSpc>
                          <a:spcPts val="1200"/>
                        </a:lnSpc>
                        <a:spcBef>
                          <a:spcPts val="150"/>
                        </a:spcBef>
                        <a:spcAft>
                          <a:spcPts val="150"/>
                        </a:spcAft>
                      </a:pPr>
                      <a:r>
                        <a:rPr lang="fr-FR" sz="1600">
                          <a:effectLst/>
                        </a:rPr>
                        <a:t>Teste si une valeur est présente dans un tableau.</a:t>
                      </a:r>
                      <a:endParaRPr lang="fr-FR" sz="2400">
                        <a:effectLst/>
                        <a:latin typeface="Segoe UI"/>
                        <a:ea typeface="Calibri"/>
                        <a:cs typeface="Times New Roman"/>
                      </a:endParaRPr>
                    </a:p>
                  </a:txBody>
                  <a:tcPr marL="47625" marR="47625" marT="144000" marB="28575"/>
                </a:tc>
              </a:tr>
              <a:tr h="401969">
                <a:tc>
                  <a:txBody>
                    <a:bodyPr/>
                    <a:lstStyle/>
                    <a:p>
                      <a:pPr marL="95250" algn="l">
                        <a:lnSpc>
                          <a:spcPts val="1200"/>
                        </a:lnSpc>
                        <a:spcBef>
                          <a:spcPts val="150"/>
                        </a:spcBef>
                        <a:spcAft>
                          <a:spcPts val="150"/>
                        </a:spcAft>
                      </a:pPr>
                      <a:r>
                        <a:rPr lang="fr-FR" sz="1800">
                          <a:effectLst/>
                        </a:rPr>
                        <a:t>array_search</a:t>
                      </a:r>
                      <a:endParaRPr lang="fr-FR" sz="2400">
                        <a:effectLst/>
                        <a:latin typeface="Segoe UI"/>
                        <a:ea typeface="Calibri"/>
                        <a:cs typeface="Times New Roman"/>
                      </a:endParaRPr>
                    </a:p>
                  </a:txBody>
                  <a:tcPr marL="47625" marR="47625" marT="144000" marB="28575"/>
                </a:tc>
                <a:tc>
                  <a:txBody>
                    <a:bodyPr/>
                    <a:lstStyle/>
                    <a:p>
                      <a:pPr marL="95250" algn="l">
                        <a:lnSpc>
                          <a:spcPts val="1200"/>
                        </a:lnSpc>
                        <a:spcBef>
                          <a:spcPts val="150"/>
                        </a:spcBef>
                        <a:spcAft>
                          <a:spcPts val="150"/>
                        </a:spcAft>
                      </a:pPr>
                      <a:r>
                        <a:rPr lang="fr-FR" sz="1600">
                          <a:effectLst/>
                        </a:rPr>
                        <a:t>Recherche une valeur dans un tableau.</a:t>
                      </a:r>
                      <a:endParaRPr lang="fr-FR" sz="2400">
                        <a:effectLst/>
                        <a:latin typeface="Segoe UI"/>
                        <a:ea typeface="Calibri"/>
                        <a:cs typeface="Times New Roman"/>
                      </a:endParaRPr>
                    </a:p>
                  </a:txBody>
                  <a:tcPr marL="47625" marR="47625" marT="144000" marB="28575"/>
                </a:tc>
              </a:tr>
              <a:tr h="401969">
                <a:tc>
                  <a:txBody>
                    <a:bodyPr/>
                    <a:lstStyle/>
                    <a:p>
                      <a:pPr marL="95250" algn="l">
                        <a:lnSpc>
                          <a:spcPts val="1200"/>
                        </a:lnSpc>
                        <a:spcBef>
                          <a:spcPts val="150"/>
                        </a:spcBef>
                        <a:spcAft>
                          <a:spcPts val="150"/>
                        </a:spcAft>
                      </a:pPr>
                      <a:r>
                        <a:rPr lang="fr-FR" sz="1800">
                          <a:effectLst/>
                        </a:rPr>
                        <a:t>array_replace</a:t>
                      </a:r>
                      <a:endParaRPr lang="fr-FR" sz="2400">
                        <a:effectLst/>
                        <a:latin typeface="Segoe UI"/>
                        <a:ea typeface="Calibri"/>
                        <a:cs typeface="Times New Roman"/>
                      </a:endParaRPr>
                    </a:p>
                  </a:txBody>
                  <a:tcPr marL="47625" marR="47625" marT="144000" marB="28575"/>
                </a:tc>
                <a:tc>
                  <a:txBody>
                    <a:bodyPr/>
                    <a:lstStyle/>
                    <a:p>
                      <a:pPr marL="95250" algn="l">
                        <a:lnSpc>
                          <a:spcPts val="1200"/>
                        </a:lnSpc>
                        <a:spcBef>
                          <a:spcPts val="150"/>
                        </a:spcBef>
                        <a:spcAft>
                          <a:spcPts val="150"/>
                        </a:spcAft>
                      </a:pPr>
                      <a:r>
                        <a:rPr lang="fr-FR" sz="1600">
                          <a:effectLst/>
                        </a:rPr>
                        <a:t>Remplace des valeurs dans un tableau.</a:t>
                      </a:r>
                      <a:endParaRPr lang="fr-FR" sz="2400">
                        <a:effectLst/>
                        <a:latin typeface="Segoe UI"/>
                        <a:ea typeface="Calibri"/>
                        <a:cs typeface="Times New Roman"/>
                      </a:endParaRPr>
                    </a:p>
                  </a:txBody>
                  <a:tcPr marL="47625" marR="47625" marT="144000" marB="28575"/>
                </a:tc>
              </a:tr>
              <a:tr h="401969">
                <a:tc>
                  <a:txBody>
                    <a:bodyPr/>
                    <a:lstStyle/>
                    <a:p>
                      <a:pPr marL="95250" algn="l">
                        <a:lnSpc>
                          <a:spcPts val="1200"/>
                        </a:lnSpc>
                        <a:spcBef>
                          <a:spcPts val="150"/>
                        </a:spcBef>
                        <a:spcAft>
                          <a:spcPts val="150"/>
                        </a:spcAft>
                      </a:pPr>
                      <a:r>
                        <a:rPr lang="fr-FR" sz="1800">
                          <a:effectLst/>
                        </a:rPr>
                        <a:t>[a|k][r]sort</a:t>
                      </a:r>
                      <a:endParaRPr lang="fr-FR" sz="2400">
                        <a:effectLst/>
                        <a:latin typeface="Segoe UI"/>
                        <a:ea typeface="Calibri"/>
                        <a:cs typeface="Times New Roman"/>
                      </a:endParaRPr>
                    </a:p>
                  </a:txBody>
                  <a:tcPr marL="47625" marR="47625" marT="144000" marB="28575"/>
                </a:tc>
                <a:tc>
                  <a:txBody>
                    <a:bodyPr/>
                    <a:lstStyle/>
                    <a:p>
                      <a:pPr marL="95250" algn="l">
                        <a:lnSpc>
                          <a:spcPts val="1200"/>
                        </a:lnSpc>
                        <a:spcBef>
                          <a:spcPts val="150"/>
                        </a:spcBef>
                        <a:spcAft>
                          <a:spcPts val="150"/>
                        </a:spcAft>
                      </a:pPr>
                      <a:r>
                        <a:rPr lang="fr-FR" sz="1600">
                          <a:effectLst/>
                        </a:rPr>
                        <a:t>Trie un tableau (plusieurs variantes possibles).</a:t>
                      </a:r>
                      <a:endParaRPr lang="fr-FR" sz="2400">
                        <a:effectLst/>
                        <a:latin typeface="Segoe UI"/>
                        <a:ea typeface="Calibri"/>
                        <a:cs typeface="Times New Roman"/>
                      </a:endParaRPr>
                    </a:p>
                  </a:txBody>
                  <a:tcPr marL="47625" marR="47625" marT="144000" marB="28575"/>
                </a:tc>
              </a:tr>
              <a:tr h="708231">
                <a:tc>
                  <a:txBody>
                    <a:bodyPr/>
                    <a:lstStyle/>
                    <a:p>
                      <a:pPr marL="95250" algn="l">
                        <a:lnSpc>
                          <a:spcPts val="1200"/>
                        </a:lnSpc>
                        <a:spcBef>
                          <a:spcPts val="150"/>
                        </a:spcBef>
                        <a:spcAft>
                          <a:spcPts val="150"/>
                        </a:spcAft>
                      </a:pPr>
                      <a:r>
                        <a:rPr lang="fr-FR" sz="1800">
                          <a:effectLst/>
                        </a:rPr>
                        <a:t>explode</a:t>
                      </a:r>
                      <a:endParaRPr lang="fr-FR" sz="2400">
                        <a:effectLst/>
                        <a:latin typeface="Segoe UI"/>
                        <a:ea typeface="Calibri"/>
                        <a:cs typeface="Times New Roman"/>
                      </a:endParaRPr>
                    </a:p>
                  </a:txBody>
                  <a:tcPr marL="47625" marR="47625" marT="144000" marB="28575"/>
                </a:tc>
                <a:tc>
                  <a:txBody>
                    <a:bodyPr/>
                    <a:lstStyle/>
                    <a:p>
                      <a:pPr marL="95250" algn="l">
                        <a:lnSpc>
                          <a:spcPts val="1200"/>
                        </a:lnSpc>
                        <a:spcBef>
                          <a:spcPts val="150"/>
                        </a:spcBef>
                        <a:spcAft>
                          <a:spcPts val="150"/>
                        </a:spcAft>
                      </a:pPr>
                      <a:r>
                        <a:rPr lang="fr-FR" sz="1600" dirty="0">
                          <a:effectLst/>
                        </a:rPr>
                        <a:t>Découpe une chaîne selon un séparateur et stocke les éléments dans un </a:t>
                      </a:r>
                      <a:r>
                        <a:rPr lang="fr-FR" sz="1600" dirty="0" smtClean="0">
                          <a:effectLst/>
                        </a:rPr>
                        <a:t/>
                      </a:r>
                      <a:br>
                        <a:rPr lang="fr-FR" sz="1600" dirty="0" smtClean="0">
                          <a:effectLst/>
                        </a:rPr>
                      </a:br>
                      <a:r>
                        <a:rPr lang="fr-FR" sz="1600" dirty="0" smtClean="0">
                          <a:effectLst/>
                        </a:rPr>
                        <a:t/>
                      </a:r>
                      <a:br>
                        <a:rPr lang="fr-FR" sz="1600" dirty="0" smtClean="0">
                          <a:effectLst/>
                        </a:rPr>
                      </a:br>
                      <a:r>
                        <a:rPr lang="fr-FR" sz="1600" dirty="0" smtClean="0">
                          <a:effectLst/>
                        </a:rPr>
                        <a:t>tableau</a:t>
                      </a:r>
                      <a:r>
                        <a:rPr lang="fr-FR" sz="1600" dirty="0">
                          <a:effectLst/>
                        </a:rPr>
                        <a:t>.</a:t>
                      </a:r>
                      <a:endParaRPr lang="fr-FR" sz="2400" dirty="0">
                        <a:effectLst/>
                        <a:latin typeface="Segoe UI"/>
                        <a:ea typeface="Calibri"/>
                        <a:cs typeface="Times New Roman"/>
                      </a:endParaRPr>
                    </a:p>
                  </a:txBody>
                  <a:tcPr marL="47625" marR="47625" marT="144000" marB="28575"/>
                </a:tc>
              </a:tr>
              <a:tr h="708231">
                <a:tc>
                  <a:txBody>
                    <a:bodyPr/>
                    <a:lstStyle/>
                    <a:p>
                      <a:pPr marL="95250" algn="l">
                        <a:lnSpc>
                          <a:spcPts val="1200"/>
                        </a:lnSpc>
                        <a:spcBef>
                          <a:spcPts val="150"/>
                        </a:spcBef>
                        <a:spcAft>
                          <a:spcPts val="150"/>
                        </a:spcAft>
                      </a:pPr>
                      <a:r>
                        <a:rPr lang="fr-FR" sz="1800">
                          <a:effectLst/>
                        </a:rPr>
                        <a:t>implode</a:t>
                      </a:r>
                      <a:endParaRPr lang="fr-FR" sz="2400">
                        <a:effectLst/>
                        <a:latin typeface="Segoe UI"/>
                        <a:ea typeface="Calibri"/>
                        <a:cs typeface="Times New Roman"/>
                      </a:endParaRPr>
                    </a:p>
                  </a:txBody>
                  <a:tcPr marL="47625" marR="47625" marT="144000" marB="28575"/>
                </a:tc>
                <a:tc>
                  <a:txBody>
                    <a:bodyPr/>
                    <a:lstStyle/>
                    <a:p>
                      <a:pPr marL="95250" algn="l">
                        <a:lnSpc>
                          <a:spcPts val="1200"/>
                        </a:lnSpc>
                        <a:spcBef>
                          <a:spcPts val="150"/>
                        </a:spcBef>
                        <a:spcAft>
                          <a:spcPts val="150"/>
                        </a:spcAft>
                      </a:pPr>
                      <a:r>
                        <a:rPr lang="fr-FR" sz="1600" dirty="0">
                          <a:effectLst/>
                        </a:rPr>
                        <a:t>Regroupe les éléments d’un tableau dans une chaîne à l’aide d’un </a:t>
                      </a:r>
                      <a:r>
                        <a:rPr lang="fr-FR" sz="1600" dirty="0" smtClean="0">
                          <a:effectLst/>
                        </a:rPr>
                        <a:t/>
                      </a:r>
                      <a:br>
                        <a:rPr lang="fr-FR" sz="1600" dirty="0" smtClean="0">
                          <a:effectLst/>
                        </a:rPr>
                      </a:br>
                      <a:r>
                        <a:rPr lang="fr-FR" sz="1600" dirty="0" smtClean="0">
                          <a:effectLst/>
                        </a:rPr>
                        <a:t/>
                      </a:r>
                      <a:br>
                        <a:rPr lang="fr-FR" sz="1600" dirty="0" smtClean="0">
                          <a:effectLst/>
                        </a:rPr>
                      </a:br>
                      <a:r>
                        <a:rPr lang="fr-FR" sz="1600" dirty="0" smtClean="0">
                          <a:effectLst/>
                        </a:rPr>
                        <a:t>séparateur</a:t>
                      </a:r>
                      <a:r>
                        <a:rPr lang="fr-FR" sz="1600" dirty="0">
                          <a:effectLst/>
                        </a:rPr>
                        <a:t>.</a:t>
                      </a:r>
                      <a:endParaRPr lang="fr-FR" sz="2400" dirty="0">
                        <a:effectLst/>
                        <a:latin typeface="Segoe UI"/>
                        <a:ea typeface="Calibri"/>
                        <a:cs typeface="Times New Roman"/>
                      </a:endParaRPr>
                    </a:p>
                  </a:txBody>
                  <a:tcPr marL="47625" marR="47625" marT="144000" marB="28575"/>
                </a:tc>
              </a:tr>
              <a:tr h="708231">
                <a:tc>
                  <a:txBody>
                    <a:bodyPr/>
                    <a:lstStyle/>
                    <a:p>
                      <a:pPr marL="95250" algn="l">
                        <a:lnSpc>
                          <a:spcPts val="1200"/>
                        </a:lnSpc>
                        <a:spcBef>
                          <a:spcPts val="150"/>
                        </a:spcBef>
                        <a:spcAft>
                          <a:spcPts val="150"/>
                        </a:spcAft>
                      </a:pPr>
                      <a:r>
                        <a:rPr lang="fr-FR" sz="1800">
                          <a:effectLst/>
                        </a:rPr>
                        <a:t>str_split</a:t>
                      </a:r>
                      <a:endParaRPr lang="fr-FR" sz="2400">
                        <a:effectLst/>
                        <a:latin typeface="Segoe UI"/>
                        <a:ea typeface="Calibri"/>
                        <a:cs typeface="Times New Roman"/>
                      </a:endParaRPr>
                    </a:p>
                  </a:txBody>
                  <a:tcPr marL="47625" marR="47625" marT="144000" marB="28575"/>
                </a:tc>
                <a:tc>
                  <a:txBody>
                    <a:bodyPr/>
                    <a:lstStyle/>
                    <a:p>
                      <a:pPr marL="95250" algn="l">
                        <a:lnSpc>
                          <a:spcPts val="1200"/>
                        </a:lnSpc>
                        <a:spcBef>
                          <a:spcPts val="150"/>
                        </a:spcBef>
                        <a:spcAft>
                          <a:spcPts val="150"/>
                        </a:spcAft>
                      </a:pPr>
                      <a:r>
                        <a:rPr lang="fr-FR" sz="1600" dirty="0">
                          <a:effectLst/>
                        </a:rPr>
                        <a:t>Découpe une chaîne en morceaux de longueur fixe et stocke </a:t>
                      </a:r>
                      <a:r>
                        <a:rPr lang="fr-FR" sz="1600" dirty="0" smtClean="0">
                          <a:effectLst/>
                        </a:rPr>
                        <a:t>les</a:t>
                      </a:r>
                      <a:br>
                        <a:rPr lang="fr-FR" sz="1600" dirty="0" smtClean="0">
                          <a:effectLst/>
                        </a:rPr>
                      </a:br>
                      <a:r>
                        <a:rPr lang="fr-FR" sz="1600" dirty="0" smtClean="0">
                          <a:effectLst/>
                        </a:rPr>
                        <a:t/>
                      </a:r>
                      <a:br>
                        <a:rPr lang="fr-FR" sz="1600" dirty="0" smtClean="0">
                          <a:effectLst/>
                        </a:rPr>
                      </a:br>
                      <a:r>
                        <a:rPr lang="fr-FR" sz="1600" dirty="0" smtClean="0">
                          <a:effectLst/>
                        </a:rPr>
                        <a:t>éléments </a:t>
                      </a:r>
                      <a:r>
                        <a:rPr lang="fr-FR" sz="1600" dirty="0">
                          <a:effectLst/>
                        </a:rPr>
                        <a:t>dans un tableau.</a:t>
                      </a:r>
                      <a:endParaRPr lang="fr-FR" sz="2400" dirty="0">
                        <a:effectLst/>
                        <a:latin typeface="Segoe UI"/>
                        <a:ea typeface="Calibri"/>
                        <a:cs typeface="Times New Roman"/>
                      </a:endParaRPr>
                    </a:p>
                  </a:txBody>
                  <a:tcPr marL="47625" marR="47625" marT="144000" marB="28575"/>
                </a:tc>
              </a:tr>
            </a:tbl>
          </a:graphicData>
        </a:graphic>
      </p:graphicFrame>
    </p:spTree>
    <p:extLst>
      <p:ext uri="{BB962C8B-B14F-4D97-AF65-F5344CB8AC3E}">
        <p14:creationId xmlns:p14="http://schemas.microsoft.com/office/powerpoint/2010/main" val="4211787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Fonctions utiles </a:t>
            </a:r>
          </a:p>
          <a:p>
            <a:pPr lvl="1"/>
            <a:r>
              <a:rPr lang="fr-FR" dirty="0" err="1" smtClean="0"/>
              <a:t>strlen</a:t>
            </a:r>
            <a:r>
              <a:rPr lang="fr-FR" dirty="0" smtClean="0"/>
              <a:t> </a:t>
            </a:r>
          </a:p>
          <a:p>
            <a:pPr lvl="1"/>
            <a:r>
              <a:rPr lang="fr-FR" dirty="0" err="1"/>
              <a:t>strtolower</a:t>
            </a:r>
            <a:r>
              <a:rPr lang="fr-FR" dirty="0"/>
              <a:t> </a:t>
            </a:r>
            <a:endParaRPr lang="fr-FR" dirty="0" smtClean="0"/>
          </a:p>
          <a:p>
            <a:pPr lvl="1"/>
            <a:r>
              <a:rPr lang="fr-FR" dirty="0" err="1"/>
              <a:t>strtoupper</a:t>
            </a:r>
            <a:r>
              <a:rPr lang="fr-FR" dirty="0"/>
              <a:t> </a:t>
            </a:r>
            <a:endParaRPr lang="fr-FR" dirty="0" smtClean="0"/>
          </a:p>
          <a:p>
            <a:pPr lvl="1"/>
            <a:r>
              <a:rPr lang="fr-FR" dirty="0" err="1"/>
              <a:t>ucfirst</a:t>
            </a:r>
            <a:r>
              <a:rPr lang="fr-FR" dirty="0"/>
              <a:t> </a:t>
            </a:r>
            <a:endParaRPr lang="fr-FR" dirty="0" smtClean="0"/>
          </a:p>
          <a:p>
            <a:pPr lvl="1"/>
            <a:r>
              <a:rPr lang="fr-FR" dirty="0" err="1"/>
              <a:t>ucwords</a:t>
            </a:r>
            <a:r>
              <a:rPr lang="fr-FR" dirty="0"/>
              <a:t> </a:t>
            </a:r>
            <a:endParaRPr lang="fr-FR" dirty="0" smtClean="0"/>
          </a:p>
          <a:p>
            <a:pPr lvl="1"/>
            <a:r>
              <a:rPr lang="fr-FR" dirty="0" err="1"/>
              <a:t>lcfirst</a:t>
            </a:r>
            <a:r>
              <a:rPr lang="fr-FR" dirty="0"/>
              <a:t> </a:t>
            </a:r>
            <a:endParaRPr lang="fr-FR" dirty="0" smtClean="0"/>
          </a:p>
          <a:p>
            <a:pPr lvl="1"/>
            <a:endParaRPr lang="fr-FR" dirty="0" smtClean="0"/>
          </a:p>
          <a:p>
            <a:r>
              <a:rPr lang="fr-FR" dirty="0"/>
              <a:t>Mise en forme date, nombres…</a:t>
            </a:r>
          </a:p>
          <a:p>
            <a:pPr lvl="1"/>
            <a:r>
              <a:rPr lang="fr-FR" dirty="0" err="1"/>
              <a:t>printf</a:t>
            </a:r>
            <a:r>
              <a:rPr lang="fr-FR" dirty="0"/>
              <a:t> </a:t>
            </a:r>
            <a:r>
              <a:rPr lang="fr-FR" dirty="0" smtClean="0"/>
              <a:t> / </a:t>
            </a:r>
            <a:r>
              <a:rPr lang="fr-FR" dirty="0" err="1" smtClean="0"/>
              <a:t>sprintf</a:t>
            </a:r>
            <a:r>
              <a:rPr lang="fr-FR" dirty="0" smtClean="0"/>
              <a:t> </a:t>
            </a:r>
          </a:p>
          <a:p>
            <a:pPr lvl="1"/>
            <a:r>
              <a:rPr lang="fr-FR" dirty="0" err="1"/>
              <a:t>vprintf</a:t>
            </a:r>
            <a:r>
              <a:rPr lang="fr-FR" dirty="0"/>
              <a:t> et </a:t>
            </a:r>
            <a:r>
              <a:rPr lang="fr-FR" dirty="0" err="1"/>
              <a:t>vsprintf</a:t>
            </a:r>
            <a:r>
              <a:rPr lang="fr-FR" dirty="0"/>
              <a:t> </a:t>
            </a:r>
            <a:endParaRPr lang="fr-FR" dirty="0" smtClean="0"/>
          </a:p>
          <a:p>
            <a:pPr lvl="1"/>
            <a:r>
              <a:rPr lang="fr-FR" dirty="0" err="1"/>
              <a:t>number_format</a:t>
            </a:r>
            <a:r>
              <a:rPr lang="fr-FR" dirty="0"/>
              <a:t> </a:t>
            </a:r>
            <a:endParaRPr lang="fr-FR" dirty="0" smtClean="0"/>
          </a:p>
          <a:p>
            <a:pPr lvl="1"/>
            <a:r>
              <a:rPr lang="fr-FR" dirty="0" err="1"/>
              <a:t>substr</a:t>
            </a:r>
            <a:r>
              <a:rPr lang="fr-FR" dirty="0"/>
              <a:t> </a:t>
            </a:r>
          </a:p>
        </p:txBody>
      </p:sp>
      <p:sp>
        <p:nvSpPr>
          <p:cNvPr id="3" name="Titre 2"/>
          <p:cNvSpPr>
            <a:spLocks noGrp="1"/>
          </p:cNvSpPr>
          <p:nvPr>
            <p:ph type="title"/>
          </p:nvPr>
        </p:nvSpPr>
        <p:spPr/>
        <p:txBody>
          <a:bodyPr/>
          <a:lstStyle/>
          <a:p>
            <a:r>
              <a:rPr lang="fr-FR" dirty="0" smtClean="0"/>
              <a:t>Manipulation des chaines de caractères</a:t>
            </a:r>
            <a:endParaRPr lang="fr-FR" dirty="0"/>
          </a:p>
        </p:txBody>
      </p:sp>
    </p:spTree>
    <p:extLst>
      <p:ext uri="{BB962C8B-B14F-4D97-AF65-F5344CB8AC3E}">
        <p14:creationId xmlns:p14="http://schemas.microsoft.com/office/powerpoint/2010/main" val="4277306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RI p76</a:t>
            </a:r>
          </a:p>
          <a:p>
            <a:r>
              <a:rPr lang="fr-FR" dirty="0" smtClean="0"/>
              <a:t>Fonctions utiles </a:t>
            </a:r>
          </a:p>
          <a:p>
            <a:pPr lvl="1"/>
            <a:r>
              <a:rPr lang="fr-FR" dirty="0" err="1" smtClean="0"/>
              <a:t>preg_match</a:t>
            </a:r>
            <a:endParaRPr lang="fr-FR" dirty="0" smtClean="0"/>
          </a:p>
          <a:p>
            <a:pPr lvl="1"/>
            <a:r>
              <a:rPr lang="fr-FR" dirty="0" err="1" smtClean="0"/>
              <a:t>preg_replace</a:t>
            </a:r>
            <a:endParaRPr lang="fr-FR" dirty="0"/>
          </a:p>
          <a:p>
            <a:endParaRPr lang="fr-FR" dirty="0" smtClean="0"/>
          </a:p>
          <a:p>
            <a:r>
              <a:rPr lang="fr-FR" dirty="0" smtClean="0"/>
              <a:t>Exemple</a:t>
            </a:r>
          </a:p>
          <a:p>
            <a:pPr lvl="1"/>
            <a:r>
              <a:rPr lang="fr-FR" dirty="0" smtClean="0"/>
              <a:t>Insertion contenu complexe dans un contenu simple : </a:t>
            </a:r>
          </a:p>
          <a:p>
            <a:pPr marL="457200" lvl="1" indent="0">
              <a:buNone/>
            </a:pPr>
            <a:endParaRPr lang="fr-FR" u="sng" dirty="0" smtClean="0">
              <a:hlinkClick r:id="rId2"/>
            </a:endParaRPr>
          </a:p>
          <a:p>
            <a:pPr marL="457200" lvl="1" indent="0">
              <a:buNone/>
            </a:pPr>
            <a:r>
              <a:rPr lang="fr-FR" u="sng" dirty="0" smtClean="0">
                <a:hlinkClick r:id="rId2"/>
              </a:rPr>
              <a:t>http://www.lemonde.fr/politique/visuel/2013/07/10/le-montant-de-la-reserve-parlementaire-enfin-devoile_3445469_823448.html</a:t>
            </a:r>
            <a:endParaRPr lang="fr-FR" u="sng" dirty="0" smtClean="0"/>
          </a:p>
          <a:p>
            <a:pPr lvl="1"/>
            <a:endParaRPr lang="fr-FR" dirty="0"/>
          </a:p>
        </p:txBody>
      </p:sp>
      <p:sp>
        <p:nvSpPr>
          <p:cNvPr id="3" name="Titre 2"/>
          <p:cNvSpPr>
            <a:spLocks noGrp="1"/>
          </p:cNvSpPr>
          <p:nvPr>
            <p:ph type="title"/>
          </p:nvPr>
        </p:nvSpPr>
        <p:spPr/>
        <p:txBody>
          <a:bodyPr/>
          <a:lstStyle/>
          <a:p>
            <a:r>
              <a:rPr lang="fr-FR" dirty="0" smtClean="0"/>
              <a:t>Les expressions régulières</a:t>
            </a:r>
            <a:endParaRPr lang="fr-FR" dirty="0"/>
          </a:p>
        </p:txBody>
      </p:sp>
    </p:spTree>
    <p:extLst>
      <p:ext uri="{BB962C8B-B14F-4D97-AF65-F5344CB8AC3E}">
        <p14:creationId xmlns:p14="http://schemas.microsoft.com/office/powerpoint/2010/main" val="64930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692696"/>
            <a:ext cx="8856984" cy="5688632"/>
          </a:xfrm>
        </p:spPr>
        <p:txBody>
          <a:bodyPr/>
          <a:lstStyle/>
          <a:p>
            <a:r>
              <a:rPr lang="fr-FR" dirty="0"/>
              <a:t>Côté administration du site </a:t>
            </a:r>
            <a:r>
              <a:rPr lang="fr-FR" dirty="0" smtClean="0"/>
              <a:t>:</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smtClean="0"/>
              <a:t>TP </a:t>
            </a:r>
            <a:endParaRPr lang="fr-FR" dirty="0"/>
          </a:p>
          <a:p>
            <a:endParaRPr lang="fr-FR" dirty="0"/>
          </a:p>
        </p:txBody>
      </p:sp>
      <p:sp>
        <p:nvSpPr>
          <p:cNvPr id="3" name="Titre 2"/>
          <p:cNvSpPr>
            <a:spLocks noGrp="1"/>
          </p:cNvSpPr>
          <p:nvPr>
            <p:ph type="title"/>
          </p:nvPr>
        </p:nvSpPr>
        <p:spPr/>
        <p:txBody>
          <a:bodyPr/>
          <a:lstStyle/>
          <a:p>
            <a:r>
              <a:rPr lang="fr-FR" dirty="0"/>
              <a:t>Les expressions </a:t>
            </a:r>
            <a:r>
              <a:rPr lang="fr-FR" dirty="0" smtClean="0"/>
              <a:t>régulières – suite exemple</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920880" cy="4705816"/>
          </a:xfrm>
          <a:prstGeom prst="rect">
            <a:avLst/>
          </a:prstGeom>
          <a:noFill/>
          <a:ln>
            <a:noFill/>
          </a:ln>
        </p:spPr>
      </p:pic>
      <p:sp>
        <p:nvSpPr>
          <p:cNvPr id="6" name="Rectangle 5"/>
          <p:cNvSpPr/>
          <p:nvPr/>
        </p:nvSpPr>
        <p:spPr>
          <a:xfrm>
            <a:off x="827584" y="4797152"/>
            <a:ext cx="237626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bas 6"/>
          <p:cNvSpPr/>
          <p:nvPr/>
        </p:nvSpPr>
        <p:spPr>
          <a:xfrm>
            <a:off x="4608004" y="908720"/>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5962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dirty="0" smtClean="0"/>
              <a:t>Les </a:t>
            </a:r>
            <a:r>
              <a:rPr lang="fr-FR" dirty="0"/>
              <a:t>dates : Fonctions </a:t>
            </a:r>
            <a:r>
              <a:rPr lang="fr-FR" dirty="0" smtClean="0"/>
              <a:t>utiles : RI p64</a:t>
            </a:r>
            <a:endParaRPr lang="fr-FR" dirty="0"/>
          </a:p>
        </p:txBody>
      </p:sp>
      <p:sp>
        <p:nvSpPr>
          <p:cNvPr id="6" name="Espace réservé du contenu 5"/>
          <p:cNvSpPr>
            <a:spLocks noGrp="1"/>
          </p:cNvSpPr>
          <p:nvPr>
            <p:ph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smtClean="0"/>
              <a:t>TP</a:t>
            </a:r>
            <a:endParaRPr lang="fr-FR"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559851728"/>
              </p:ext>
            </p:extLst>
          </p:nvPr>
        </p:nvGraphicFramePr>
        <p:xfrm>
          <a:off x="395536" y="748426"/>
          <a:ext cx="8352928" cy="4927265"/>
        </p:xfrm>
        <a:graphic>
          <a:graphicData uri="http://schemas.openxmlformats.org/drawingml/2006/table">
            <a:tbl>
              <a:tblPr firstRow="1" bandRow="1">
                <a:tableStyleId>{5C22544A-7EE6-4342-B048-85BDC9FD1C3A}</a:tableStyleId>
              </a:tblPr>
              <a:tblGrid>
                <a:gridCol w="2736304"/>
                <a:gridCol w="5616624"/>
              </a:tblGrid>
              <a:tr h="336037">
                <a:tc>
                  <a:txBody>
                    <a:bodyPr/>
                    <a:lstStyle/>
                    <a:p>
                      <a:pPr marL="95250" algn="ctr">
                        <a:lnSpc>
                          <a:spcPts val="1200"/>
                        </a:lnSpc>
                        <a:spcBef>
                          <a:spcPts val="150"/>
                        </a:spcBef>
                        <a:spcAft>
                          <a:spcPts val="150"/>
                        </a:spcAft>
                      </a:pPr>
                      <a:r>
                        <a:rPr lang="fr-FR" sz="1600" dirty="0">
                          <a:effectLst/>
                        </a:rPr>
                        <a:t>Nom</a:t>
                      </a:r>
                      <a:endParaRPr lang="fr-FR" sz="2400" dirty="0">
                        <a:effectLst/>
                        <a:latin typeface="Calibri"/>
                        <a:ea typeface="Calibri"/>
                        <a:cs typeface="Times New Roman"/>
                      </a:endParaRPr>
                    </a:p>
                  </a:txBody>
                  <a:tcPr marL="47625" marR="47625" marT="144000" marB="36000"/>
                </a:tc>
                <a:tc>
                  <a:txBody>
                    <a:bodyPr/>
                    <a:lstStyle/>
                    <a:p>
                      <a:pPr marL="95250" algn="ctr">
                        <a:lnSpc>
                          <a:spcPts val="1200"/>
                        </a:lnSpc>
                        <a:spcBef>
                          <a:spcPts val="150"/>
                        </a:spcBef>
                        <a:spcAft>
                          <a:spcPts val="150"/>
                        </a:spcAft>
                      </a:pPr>
                      <a:r>
                        <a:rPr lang="fr-FR" sz="1600" dirty="0">
                          <a:effectLst/>
                        </a:rPr>
                        <a:t>Rôle</a:t>
                      </a:r>
                      <a:endParaRPr lang="fr-FR" sz="2400" dirty="0">
                        <a:effectLst/>
                        <a:latin typeface="Calibri"/>
                        <a:ea typeface="Calibri"/>
                        <a:cs typeface="Times New Roman"/>
                      </a:endParaRPr>
                    </a:p>
                  </a:txBody>
                  <a:tcPr marL="47625" marR="47625" marT="144000" marB="36000"/>
                </a:tc>
              </a:tr>
              <a:tr h="592066">
                <a:tc>
                  <a:txBody>
                    <a:bodyPr/>
                    <a:lstStyle/>
                    <a:p>
                      <a:pPr marL="95250" algn="l">
                        <a:lnSpc>
                          <a:spcPts val="1200"/>
                        </a:lnSpc>
                        <a:spcBef>
                          <a:spcPts val="150"/>
                        </a:spcBef>
                        <a:spcAft>
                          <a:spcPts val="150"/>
                        </a:spcAft>
                      </a:pPr>
                      <a:r>
                        <a:rPr lang="fr-FR" sz="1800" dirty="0" err="1">
                          <a:effectLst/>
                        </a:rPr>
                        <a:t>checkdate</a:t>
                      </a:r>
                      <a:endParaRPr lang="fr-FR" sz="2400" dirty="0">
                        <a:effectLst/>
                        <a:latin typeface="Calibri"/>
                        <a:ea typeface="Calibri"/>
                        <a:cs typeface="Times New Roman"/>
                      </a:endParaRPr>
                    </a:p>
                  </a:txBody>
                  <a:tcPr marL="47625" marR="47625" marT="144000" marB="36000"/>
                </a:tc>
                <a:tc>
                  <a:txBody>
                    <a:bodyPr/>
                    <a:lstStyle/>
                    <a:p>
                      <a:pPr marL="95250" algn="l">
                        <a:lnSpc>
                          <a:spcPts val="1200"/>
                        </a:lnSpc>
                        <a:spcBef>
                          <a:spcPts val="150"/>
                        </a:spcBef>
                        <a:spcAft>
                          <a:spcPts val="150"/>
                        </a:spcAft>
                      </a:pPr>
                      <a:r>
                        <a:rPr lang="fr-FR" sz="1600" dirty="0">
                          <a:effectLst/>
                        </a:rPr>
                        <a:t>Vérifie que trois entiers représentant le jour, le mois et </a:t>
                      </a:r>
                      <a:r>
                        <a:rPr lang="fr-FR" sz="1600" dirty="0" smtClean="0">
                          <a:effectLst/>
                        </a:rPr>
                        <a:t>l’année</a:t>
                      </a:r>
                    </a:p>
                    <a:p>
                      <a:pPr marL="95250" algn="l">
                        <a:lnSpc>
                          <a:spcPts val="1200"/>
                        </a:lnSpc>
                        <a:spcBef>
                          <a:spcPts val="150"/>
                        </a:spcBef>
                        <a:spcAft>
                          <a:spcPts val="150"/>
                        </a:spcAft>
                      </a:pPr>
                      <a:r>
                        <a:rPr lang="fr-FR" sz="1600" dirty="0" smtClean="0">
                          <a:effectLst/>
                        </a:rPr>
                        <a:t>correspondent </a:t>
                      </a:r>
                      <a:r>
                        <a:rPr lang="fr-FR" sz="1600" dirty="0">
                          <a:effectLst/>
                        </a:rPr>
                        <a:t>à une date valide.</a:t>
                      </a:r>
                      <a:endParaRPr lang="fr-FR" sz="2400" dirty="0">
                        <a:effectLst/>
                        <a:latin typeface="Calibri"/>
                        <a:ea typeface="Calibri"/>
                        <a:cs typeface="Times New Roman"/>
                      </a:endParaRPr>
                    </a:p>
                  </a:txBody>
                  <a:tcPr marL="47625" marR="47625" marT="144000" marB="36000"/>
                </a:tc>
              </a:tr>
              <a:tr h="336037">
                <a:tc>
                  <a:txBody>
                    <a:bodyPr/>
                    <a:lstStyle/>
                    <a:p>
                      <a:pPr marL="95250" algn="l">
                        <a:lnSpc>
                          <a:spcPts val="1200"/>
                        </a:lnSpc>
                        <a:spcBef>
                          <a:spcPts val="150"/>
                        </a:spcBef>
                        <a:spcAft>
                          <a:spcPts val="150"/>
                        </a:spcAft>
                      </a:pPr>
                      <a:r>
                        <a:rPr lang="fr-FR" sz="1800">
                          <a:effectLst/>
                        </a:rPr>
                        <a:t>date</a:t>
                      </a:r>
                      <a:endParaRPr lang="fr-FR" sz="2400">
                        <a:effectLst/>
                        <a:latin typeface="Calibri"/>
                        <a:ea typeface="Calibri"/>
                        <a:cs typeface="Times New Roman"/>
                      </a:endParaRPr>
                    </a:p>
                  </a:txBody>
                  <a:tcPr marL="47625" marR="47625" marT="144000" marB="36000"/>
                </a:tc>
                <a:tc>
                  <a:txBody>
                    <a:bodyPr/>
                    <a:lstStyle/>
                    <a:p>
                      <a:pPr marL="95250" algn="l">
                        <a:lnSpc>
                          <a:spcPts val="1200"/>
                        </a:lnSpc>
                        <a:spcBef>
                          <a:spcPts val="150"/>
                        </a:spcBef>
                        <a:spcAft>
                          <a:spcPts val="150"/>
                        </a:spcAft>
                      </a:pPr>
                      <a:r>
                        <a:rPr lang="fr-FR" sz="1600" dirty="0">
                          <a:effectLst/>
                        </a:rPr>
                        <a:t>Convertit en chaîne une date donnée sous la forme </a:t>
                      </a:r>
                      <a:endParaRPr lang="fr-FR" sz="1600" dirty="0" smtClean="0">
                        <a:effectLst/>
                      </a:endParaRPr>
                    </a:p>
                    <a:p>
                      <a:pPr marL="95250" algn="l">
                        <a:lnSpc>
                          <a:spcPts val="1200"/>
                        </a:lnSpc>
                        <a:spcBef>
                          <a:spcPts val="150"/>
                        </a:spcBef>
                        <a:spcAft>
                          <a:spcPts val="150"/>
                        </a:spcAft>
                      </a:pPr>
                      <a:r>
                        <a:rPr lang="fr-FR" sz="1600" dirty="0" smtClean="0">
                          <a:effectLst/>
                        </a:rPr>
                        <a:t>d’</a:t>
                      </a:r>
                      <a:r>
                        <a:rPr lang="fr-FR" sz="1600" dirty="0" err="1" smtClean="0">
                          <a:effectLst/>
                        </a:rPr>
                        <a:t>untimestamp</a:t>
                      </a:r>
                      <a:r>
                        <a:rPr lang="fr-FR" sz="1600" dirty="0">
                          <a:effectLst/>
                        </a:rPr>
                        <a:t> Unix.</a:t>
                      </a:r>
                      <a:endParaRPr lang="fr-FR" sz="2400" dirty="0">
                        <a:effectLst/>
                        <a:latin typeface="Calibri"/>
                        <a:ea typeface="Calibri"/>
                        <a:cs typeface="Times New Roman"/>
                      </a:endParaRPr>
                    </a:p>
                  </a:txBody>
                  <a:tcPr marL="47625" marR="47625" marT="144000" marB="36000"/>
                </a:tc>
              </a:tr>
              <a:tr h="592066">
                <a:tc>
                  <a:txBody>
                    <a:bodyPr/>
                    <a:lstStyle/>
                    <a:p>
                      <a:pPr marL="95250" algn="l">
                        <a:lnSpc>
                          <a:spcPts val="1200"/>
                        </a:lnSpc>
                        <a:spcBef>
                          <a:spcPts val="150"/>
                        </a:spcBef>
                        <a:spcAft>
                          <a:spcPts val="150"/>
                        </a:spcAft>
                      </a:pPr>
                      <a:r>
                        <a:rPr lang="fr-FR" sz="1800" dirty="0" err="1">
                          <a:effectLst/>
                        </a:rPr>
                        <a:t>getdate</a:t>
                      </a:r>
                      <a:endParaRPr lang="fr-FR" sz="2400" dirty="0">
                        <a:effectLst/>
                        <a:latin typeface="Calibri"/>
                        <a:ea typeface="Calibri"/>
                        <a:cs typeface="Times New Roman"/>
                      </a:endParaRPr>
                    </a:p>
                  </a:txBody>
                  <a:tcPr marL="47625" marR="47625" marT="144000" marB="36000"/>
                </a:tc>
                <a:tc>
                  <a:txBody>
                    <a:bodyPr/>
                    <a:lstStyle/>
                    <a:p>
                      <a:pPr marL="95250" algn="l">
                        <a:lnSpc>
                          <a:spcPts val="1200"/>
                        </a:lnSpc>
                        <a:spcBef>
                          <a:spcPts val="150"/>
                        </a:spcBef>
                        <a:spcAft>
                          <a:spcPts val="150"/>
                        </a:spcAft>
                      </a:pPr>
                      <a:r>
                        <a:rPr lang="fr-FR" sz="1600" dirty="0">
                          <a:effectLst/>
                        </a:rPr>
                        <a:t>Stocke dans un tableau les différentes composantes d’une date </a:t>
                      </a:r>
                      <a:endParaRPr lang="fr-FR" sz="1600" dirty="0" smtClean="0">
                        <a:effectLst/>
                      </a:endParaRPr>
                    </a:p>
                    <a:p>
                      <a:pPr marL="95250" algn="l">
                        <a:lnSpc>
                          <a:spcPts val="1200"/>
                        </a:lnSpc>
                        <a:spcBef>
                          <a:spcPts val="150"/>
                        </a:spcBef>
                        <a:spcAft>
                          <a:spcPts val="150"/>
                        </a:spcAft>
                      </a:pPr>
                      <a:r>
                        <a:rPr lang="fr-FR" sz="1600" dirty="0" smtClean="0">
                          <a:effectLst/>
                        </a:rPr>
                        <a:t>donnée </a:t>
                      </a:r>
                      <a:r>
                        <a:rPr lang="fr-FR" sz="1600" dirty="0">
                          <a:effectLst/>
                        </a:rPr>
                        <a:t>sous la forme d’un </a:t>
                      </a:r>
                      <a:r>
                        <a:rPr lang="fr-FR" sz="1600" dirty="0" err="1">
                          <a:effectLst/>
                        </a:rPr>
                        <a:t>timestamp</a:t>
                      </a:r>
                      <a:r>
                        <a:rPr lang="fr-FR" sz="1600" dirty="0">
                          <a:effectLst/>
                        </a:rPr>
                        <a:t> Unix.</a:t>
                      </a:r>
                      <a:endParaRPr lang="fr-FR" sz="2400" dirty="0">
                        <a:effectLst/>
                        <a:latin typeface="Calibri"/>
                        <a:ea typeface="Calibri"/>
                        <a:cs typeface="Times New Roman"/>
                      </a:endParaRPr>
                    </a:p>
                  </a:txBody>
                  <a:tcPr marL="47625" marR="47625" marT="144000" marB="36000"/>
                </a:tc>
              </a:tr>
              <a:tr h="592066">
                <a:tc>
                  <a:txBody>
                    <a:bodyPr/>
                    <a:lstStyle/>
                    <a:p>
                      <a:pPr marL="95250" algn="l">
                        <a:lnSpc>
                          <a:spcPts val="1200"/>
                        </a:lnSpc>
                        <a:spcBef>
                          <a:spcPts val="150"/>
                        </a:spcBef>
                        <a:spcAft>
                          <a:spcPts val="150"/>
                        </a:spcAft>
                      </a:pPr>
                      <a:r>
                        <a:rPr lang="fr-FR" sz="1800">
                          <a:effectLst/>
                        </a:rPr>
                        <a:t>date_parse_from_format</a:t>
                      </a:r>
                      <a:endParaRPr lang="fr-FR" sz="2400">
                        <a:effectLst/>
                        <a:latin typeface="Calibri"/>
                        <a:ea typeface="Calibri"/>
                        <a:cs typeface="Times New Roman"/>
                      </a:endParaRPr>
                    </a:p>
                  </a:txBody>
                  <a:tcPr marL="47625" marR="47625" marT="144000" marB="36000"/>
                </a:tc>
                <a:tc>
                  <a:txBody>
                    <a:bodyPr/>
                    <a:lstStyle/>
                    <a:p>
                      <a:pPr marL="95250" algn="l">
                        <a:lnSpc>
                          <a:spcPts val="1200"/>
                        </a:lnSpc>
                        <a:spcBef>
                          <a:spcPts val="150"/>
                        </a:spcBef>
                        <a:spcAft>
                          <a:spcPts val="150"/>
                        </a:spcAft>
                      </a:pPr>
                      <a:r>
                        <a:rPr lang="fr-FR" sz="1600" dirty="0">
                          <a:effectLst/>
                        </a:rPr>
                        <a:t>Stocke dans un tableau les différentes composantes d’une date </a:t>
                      </a:r>
                      <a:endParaRPr lang="fr-FR" sz="1600" dirty="0" smtClean="0">
                        <a:effectLst/>
                      </a:endParaRPr>
                    </a:p>
                    <a:p>
                      <a:pPr marL="95250" algn="l">
                        <a:lnSpc>
                          <a:spcPts val="1200"/>
                        </a:lnSpc>
                        <a:spcBef>
                          <a:spcPts val="150"/>
                        </a:spcBef>
                        <a:spcAft>
                          <a:spcPts val="150"/>
                        </a:spcAft>
                      </a:pPr>
                      <a:r>
                        <a:rPr lang="fr-FR" sz="1600" dirty="0" smtClean="0">
                          <a:effectLst/>
                        </a:rPr>
                        <a:t>donnée </a:t>
                      </a:r>
                      <a:r>
                        <a:rPr lang="fr-FR" sz="1600" dirty="0">
                          <a:effectLst/>
                        </a:rPr>
                        <a:t>sous la forme d’une chaîne de caractères. Ajoutée en </a:t>
                      </a:r>
                      <a:endParaRPr lang="fr-FR" sz="1600" dirty="0" smtClean="0">
                        <a:effectLst/>
                      </a:endParaRPr>
                    </a:p>
                    <a:p>
                      <a:pPr marL="95250" algn="l">
                        <a:lnSpc>
                          <a:spcPts val="1200"/>
                        </a:lnSpc>
                        <a:spcBef>
                          <a:spcPts val="150"/>
                        </a:spcBef>
                        <a:spcAft>
                          <a:spcPts val="150"/>
                        </a:spcAft>
                      </a:pPr>
                      <a:r>
                        <a:rPr lang="fr-FR" sz="1600" dirty="0" smtClean="0">
                          <a:effectLst/>
                        </a:rPr>
                        <a:t>version </a:t>
                      </a:r>
                      <a:r>
                        <a:rPr lang="fr-FR" sz="1600" dirty="0">
                          <a:effectLst/>
                        </a:rPr>
                        <a:t>5.3.</a:t>
                      </a:r>
                      <a:endParaRPr lang="fr-FR" sz="2400" dirty="0">
                        <a:effectLst/>
                        <a:latin typeface="Calibri"/>
                        <a:ea typeface="Calibri"/>
                        <a:cs typeface="Times New Roman"/>
                      </a:endParaRPr>
                    </a:p>
                  </a:txBody>
                  <a:tcPr marL="47625" marR="47625" marT="144000" marB="36000"/>
                </a:tc>
              </a:tr>
              <a:tr h="336037">
                <a:tc>
                  <a:txBody>
                    <a:bodyPr/>
                    <a:lstStyle/>
                    <a:p>
                      <a:pPr marL="95250" algn="l">
                        <a:lnSpc>
                          <a:spcPts val="1200"/>
                        </a:lnSpc>
                        <a:spcBef>
                          <a:spcPts val="150"/>
                        </a:spcBef>
                        <a:spcAft>
                          <a:spcPts val="150"/>
                        </a:spcAft>
                      </a:pPr>
                      <a:r>
                        <a:rPr lang="fr-FR" sz="1800">
                          <a:effectLst/>
                        </a:rPr>
                        <a:t>time</a:t>
                      </a:r>
                      <a:endParaRPr lang="fr-FR" sz="2400">
                        <a:effectLst/>
                        <a:latin typeface="Calibri"/>
                        <a:ea typeface="Calibri"/>
                        <a:cs typeface="Times New Roman"/>
                      </a:endParaRPr>
                    </a:p>
                  </a:txBody>
                  <a:tcPr marL="47625" marR="47625" marT="144000" marB="36000"/>
                </a:tc>
                <a:tc>
                  <a:txBody>
                    <a:bodyPr/>
                    <a:lstStyle/>
                    <a:p>
                      <a:pPr marL="95250" algn="l">
                        <a:lnSpc>
                          <a:spcPts val="1200"/>
                        </a:lnSpc>
                        <a:spcBef>
                          <a:spcPts val="150"/>
                        </a:spcBef>
                        <a:spcAft>
                          <a:spcPts val="150"/>
                        </a:spcAft>
                      </a:pPr>
                      <a:r>
                        <a:rPr lang="fr-FR" sz="1600" dirty="0">
                          <a:effectLst/>
                        </a:rPr>
                        <a:t>Donne le </a:t>
                      </a:r>
                      <a:r>
                        <a:rPr lang="fr-FR" sz="1600" dirty="0" err="1">
                          <a:effectLst/>
                        </a:rPr>
                        <a:t>timestamp</a:t>
                      </a:r>
                      <a:r>
                        <a:rPr lang="fr-FR" sz="1600" dirty="0">
                          <a:effectLst/>
                        </a:rPr>
                        <a:t> Unix actuel.</a:t>
                      </a:r>
                      <a:endParaRPr lang="fr-FR" sz="2400" dirty="0">
                        <a:effectLst/>
                        <a:latin typeface="Calibri"/>
                        <a:ea typeface="Calibri"/>
                        <a:cs typeface="Times New Roman"/>
                      </a:endParaRPr>
                    </a:p>
                  </a:txBody>
                  <a:tcPr marL="47625" marR="47625" marT="144000" marB="36000"/>
                </a:tc>
              </a:tr>
              <a:tr h="336037">
                <a:tc>
                  <a:txBody>
                    <a:bodyPr/>
                    <a:lstStyle/>
                    <a:p>
                      <a:pPr marL="95250" algn="l">
                        <a:lnSpc>
                          <a:spcPts val="1200"/>
                        </a:lnSpc>
                        <a:spcBef>
                          <a:spcPts val="150"/>
                        </a:spcBef>
                        <a:spcAft>
                          <a:spcPts val="150"/>
                        </a:spcAft>
                      </a:pPr>
                      <a:r>
                        <a:rPr lang="fr-FR" sz="1800">
                          <a:effectLst/>
                        </a:rPr>
                        <a:t>mktime</a:t>
                      </a:r>
                      <a:endParaRPr lang="fr-FR" sz="2400">
                        <a:effectLst/>
                        <a:latin typeface="Calibri"/>
                        <a:ea typeface="Calibri"/>
                        <a:cs typeface="Times New Roman"/>
                      </a:endParaRPr>
                    </a:p>
                  </a:txBody>
                  <a:tcPr marL="47625" marR="47625" marT="144000" marB="36000"/>
                </a:tc>
                <a:tc>
                  <a:txBody>
                    <a:bodyPr/>
                    <a:lstStyle/>
                    <a:p>
                      <a:pPr marL="95250" algn="l">
                        <a:lnSpc>
                          <a:spcPts val="1200"/>
                        </a:lnSpc>
                        <a:spcBef>
                          <a:spcPts val="150"/>
                        </a:spcBef>
                        <a:spcAft>
                          <a:spcPts val="150"/>
                        </a:spcAft>
                      </a:pPr>
                      <a:r>
                        <a:rPr lang="fr-FR" sz="1600" dirty="0">
                          <a:effectLst/>
                        </a:rPr>
                        <a:t>Crée un </a:t>
                      </a:r>
                      <a:r>
                        <a:rPr lang="fr-FR" sz="1600" dirty="0" err="1">
                          <a:effectLst/>
                        </a:rPr>
                        <a:t>timestamp</a:t>
                      </a:r>
                      <a:r>
                        <a:rPr lang="fr-FR" sz="1600" dirty="0">
                          <a:effectLst/>
                        </a:rPr>
                        <a:t> Unix à partir des différentes composantes </a:t>
                      </a:r>
                      <a:endParaRPr lang="fr-FR" sz="1600" dirty="0" smtClean="0">
                        <a:effectLst/>
                      </a:endParaRPr>
                    </a:p>
                    <a:p>
                      <a:pPr marL="95250" algn="l">
                        <a:lnSpc>
                          <a:spcPts val="1200"/>
                        </a:lnSpc>
                        <a:spcBef>
                          <a:spcPts val="150"/>
                        </a:spcBef>
                        <a:spcAft>
                          <a:spcPts val="150"/>
                        </a:spcAft>
                      </a:pPr>
                      <a:r>
                        <a:rPr lang="fr-FR" sz="1600" dirty="0" smtClean="0">
                          <a:effectLst/>
                        </a:rPr>
                        <a:t>d’une </a:t>
                      </a:r>
                      <a:r>
                        <a:rPr lang="fr-FR" sz="1600" dirty="0">
                          <a:effectLst/>
                        </a:rPr>
                        <a:t>date.</a:t>
                      </a:r>
                      <a:endParaRPr lang="fr-FR" sz="2400" dirty="0">
                        <a:effectLst/>
                        <a:latin typeface="Calibri"/>
                        <a:ea typeface="Calibri"/>
                        <a:cs typeface="Times New Roman"/>
                      </a:endParaRPr>
                    </a:p>
                  </a:txBody>
                  <a:tcPr marL="47625" marR="47625" marT="144000" marB="36000"/>
                </a:tc>
              </a:tr>
              <a:tr h="592066">
                <a:tc>
                  <a:txBody>
                    <a:bodyPr/>
                    <a:lstStyle/>
                    <a:p>
                      <a:pPr marL="95250" algn="l">
                        <a:lnSpc>
                          <a:spcPts val="1200"/>
                        </a:lnSpc>
                        <a:spcBef>
                          <a:spcPts val="150"/>
                        </a:spcBef>
                        <a:spcAft>
                          <a:spcPts val="150"/>
                        </a:spcAft>
                      </a:pPr>
                      <a:r>
                        <a:rPr lang="fr-FR" sz="1800">
                          <a:effectLst/>
                        </a:rPr>
                        <a:t>microtime</a:t>
                      </a:r>
                      <a:endParaRPr lang="fr-FR" sz="2400">
                        <a:effectLst/>
                        <a:latin typeface="Calibri"/>
                        <a:ea typeface="Calibri"/>
                        <a:cs typeface="Times New Roman"/>
                      </a:endParaRPr>
                    </a:p>
                  </a:txBody>
                  <a:tcPr marL="47625" marR="47625" marT="144000" marB="36000"/>
                </a:tc>
                <a:tc>
                  <a:txBody>
                    <a:bodyPr/>
                    <a:lstStyle/>
                    <a:p>
                      <a:pPr marL="95250" algn="l">
                        <a:lnSpc>
                          <a:spcPts val="1200"/>
                        </a:lnSpc>
                        <a:spcBef>
                          <a:spcPts val="150"/>
                        </a:spcBef>
                        <a:spcAft>
                          <a:spcPts val="150"/>
                        </a:spcAft>
                      </a:pPr>
                      <a:r>
                        <a:rPr lang="fr-FR" sz="1600" dirty="0">
                          <a:effectLst/>
                        </a:rPr>
                        <a:t>Donne le </a:t>
                      </a:r>
                      <a:r>
                        <a:rPr lang="fr-FR" sz="1600" dirty="0" err="1">
                          <a:effectLst/>
                        </a:rPr>
                        <a:t>timestamp</a:t>
                      </a:r>
                      <a:r>
                        <a:rPr lang="fr-FR" sz="1600" dirty="0">
                          <a:effectLst/>
                        </a:rPr>
                        <a:t> Unix actuel accompagné du nombre de </a:t>
                      </a:r>
                      <a:endParaRPr lang="fr-FR" sz="1600" dirty="0" smtClean="0">
                        <a:effectLst/>
                      </a:endParaRPr>
                    </a:p>
                    <a:p>
                      <a:pPr marL="95250" algn="l">
                        <a:lnSpc>
                          <a:spcPts val="1200"/>
                        </a:lnSpc>
                        <a:spcBef>
                          <a:spcPts val="150"/>
                        </a:spcBef>
                        <a:spcAft>
                          <a:spcPts val="150"/>
                        </a:spcAft>
                      </a:pPr>
                      <a:r>
                        <a:rPr lang="fr-FR" sz="1600" dirty="0" smtClean="0">
                          <a:effectLst/>
                        </a:rPr>
                        <a:t>microsecondes </a:t>
                      </a:r>
                      <a:r>
                        <a:rPr lang="fr-FR" sz="1600" dirty="0">
                          <a:effectLst/>
                        </a:rPr>
                        <a:t>écoulées depuis la dernière seconde.</a:t>
                      </a:r>
                      <a:endParaRPr lang="fr-FR" sz="2400" dirty="0">
                        <a:effectLst/>
                        <a:latin typeface="Calibri"/>
                        <a:ea typeface="Calibri"/>
                        <a:cs typeface="Times New Roman"/>
                      </a:endParaRPr>
                    </a:p>
                  </a:txBody>
                  <a:tcPr marL="47625" marR="47625" marT="144000" marB="36000"/>
                </a:tc>
              </a:tr>
              <a:tr h="592066">
                <a:tc>
                  <a:txBody>
                    <a:bodyPr/>
                    <a:lstStyle/>
                    <a:p>
                      <a:pPr marL="95250" algn="l">
                        <a:lnSpc>
                          <a:spcPts val="1200"/>
                        </a:lnSpc>
                        <a:spcBef>
                          <a:spcPts val="150"/>
                        </a:spcBef>
                        <a:spcAft>
                          <a:spcPts val="150"/>
                        </a:spcAft>
                      </a:pPr>
                      <a:r>
                        <a:rPr lang="fr-FR" sz="1800" dirty="0" err="1">
                          <a:effectLst/>
                        </a:rPr>
                        <a:t>idate</a:t>
                      </a:r>
                      <a:endParaRPr lang="fr-FR" sz="2400" dirty="0">
                        <a:effectLst/>
                        <a:latin typeface="Calibri"/>
                        <a:ea typeface="Calibri"/>
                        <a:cs typeface="Times New Roman"/>
                      </a:endParaRPr>
                    </a:p>
                  </a:txBody>
                  <a:tcPr marL="47625" marR="47625" marT="144000" marB="36000"/>
                </a:tc>
                <a:tc>
                  <a:txBody>
                    <a:bodyPr/>
                    <a:lstStyle/>
                    <a:p>
                      <a:pPr marL="95250" algn="l">
                        <a:lnSpc>
                          <a:spcPts val="1200"/>
                        </a:lnSpc>
                        <a:spcBef>
                          <a:spcPts val="150"/>
                        </a:spcBef>
                        <a:spcAft>
                          <a:spcPts val="150"/>
                        </a:spcAft>
                      </a:pPr>
                      <a:r>
                        <a:rPr lang="fr-FR" sz="1600" dirty="0">
                          <a:effectLst/>
                        </a:rPr>
                        <a:t>Donne les composantes d’une date fournie sous la forme </a:t>
                      </a:r>
                      <a:endParaRPr lang="fr-FR" sz="1600" dirty="0" smtClean="0">
                        <a:effectLst/>
                      </a:endParaRPr>
                    </a:p>
                    <a:p>
                      <a:pPr marL="95250" algn="l">
                        <a:lnSpc>
                          <a:spcPts val="1200"/>
                        </a:lnSpc>
                        <a:spcBef>
                          <a:spcPts val="150"/>
                        </a:spcBef>
                        <a:spcAft>
                          <a:spcPts val="150"/>
                        </a:spcAft>
                      </a:pPr>
                      <a:r>
                        <a:rPr lang="fr-FR" sz="1600" dirty="0" smtClean="0">
                          <a:effectLst/>
                        </a:rPr>
                        <a:t>d’un </a:t>
                      </a:r>
                      <a:r>
                        <a:rPr lang="fr-FR" sz="1600" dirty="0" err="1" smtClean="0">
                          <a:effectLst/>
                        </a:rPr>
                        <a:t>timestamp</a:t>
                      </a:r>
                      <a:r>
                        <a:rPr lang="fr-FR" sz="1600" dirty="0">
                          <a:effectLst/>
                        </a:rPr>
                        <a:t> Unix</a:t>
                      </a:r>
                      <a:r>
                        <a:rPr lang="fr-FR" sz="1600" dirty="0" smtClean="0">
                          <a:effectLst/>
                        </a:rPr>
                        <a:t>. </a:t>
                      </a:r>
                      <a:endParaRPr lang="fr-FR" sz="2400" dirty="0">
                        <a:effectLst/>
                        <a:latin typeface="Calibri"/>
                        <a:ea typeface="Calibri"/>
                        <a:cs typeface="Times New Roman"/>
                      </a:endParaRPr>
                    </a:p>
                  </a:txBody>
                  <a:tcPr marL="47625" marR="47625" marT="144000" marB="36000"/>
                </a:tc>
              </a:tr>
            </a:tbl>
          </a:graphicData>
        </a:graphic>
      </p:graphicFrame>
    </p:spTree>
    <p:extLst>
      <p:ext uri="{BB962C8B-B14F-4D97-AF65-F5344CB8AC3E}">
        <p14:creationId xmlns:p14="http://schemas.microsoft.com/office/powerpoint/2010/main" val="298069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Affectation</a:t>
            </a:r>
          </a:p>
          <a:p>
            <a:pPr lvl="1"/>
            <a:r>
              <a:rPr lang="fr-FR" dirty="0"/>
              <a:t>$variable = expression</a:t>
            </a:r>
            <a:r>
              <a:rPr lang="fr-FR" dirty="0" smtClean="0"/>
              <a:t>;</a:t>
            </a:r>
          </a:p>
          <a:p>
            <a:pPr lvl="1"/>
            <a:r>
              <a:rPr lang="fr-FR" dirty="0"/>
              <a:t>$variable2 = &amp;$variable1</a:t>
            </a:r>
            <a:r>
              <a:rPr lang="fr-FR" dirty="0" smtClean="0"/>
              <a:t>;</a:t>
            </a:r>
          </a:p>
          <a:p>
            <a:pPr lvl="1"/>
            <a:endParaRPr lang="fr-FR" dirty="0"/>
          </a:p>
          <a:p>
            <a:r>
              <a:rPr lang="fr-FR" dirty="0"/>
              <a:t>Opérateur de chaine </a:t>
            </a:r>
            <a:endParaRPr lang="fr-FR" dirty="0" smtClean="0"/>
          </a:p>
          <a:p>
            <a:pPr lvl="1"/>
            <a:r>
              <a:rPr lang="fr-FR" dirty="0"/>
              <a:t>Concaténation avec le point </a:t>
            </a:r>
            <a:r>
              <a:rPr lang="fr-FR" dirty="0" smtClean="0"/>
              <a:t>(.)</a:t>
            </a:r>
          </a:p>
          <a:p>
            <a:pPr lvl="1"/>
            <a:endParaRPr lang="fr-FR" dirty="0"/>
          </a:p>
          <a:p>
            <a:r>
              <a:rPr lang="fr-FR" dirty="0"/>
              <a:t>Opérateur de comparaison</a:t>
            </a:r>
          </a:p>
          <a:p>
            <a:endParaRPr lang="fr-FR" dirty="0"/>
          </a:p>
          <a:p>
            <a:pPr lvl="1"/>
            <a:endParaRPr lang="fr-FR" dirty="0"/>
          </a:p>
          <a:p>
            <a:endParaRPr lang="fr-FR" dirty="0" smtClean="0"/>
          </a:p>
          <a:p>
            <a:endParaRPr lang="fr-FR" dirty="0"/>
          </a:p>
        </p:txBody>
      </p:sp>
      <p:sp>
        <p:nvSpPr>
          <p:cNvPr id="3" name="Titre 2"/>
          <p:cNvSpPr>
            <a:spLocks noGrp="1"/>
          </p:cNvSpPr>
          <p:nvPr>
            <p:ph type="title"/>
          </p:nvPr>
        </p:nvSpPr>
        <p:spPr/>
        <p:txBody>
          <a:bodyPr/>
          <a:lstStyle/>
          <a:p>
            <a:r>
              <a:rPr lang="fr-FR" dirty="0" smtClean="0"/>
              <a:t>Les opérateurs</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886587620"/>
              </p:ext>
            </p:extLst>
          </p:nvPr>
        </p:nvGraphicFramePr>
        <p:xfrm>
          <a:off x="1331640" y="3717032"/>
          <a:ext cx="5472608" cy="2448270"/>
        </p:xfrm>
        <a:graphic>
          <a:graphicData uri="http://schemas.openxmlformats.org/drawingml/2006/table">
            <a:tbl>
              <a:tblPr firstRow="1" bandRow="1">
                <a:tableStyleId>{5C22544A-7EE6-4342-B048-85BDC9FD1C3A}</a:tableStyleId>
              </a:tblPr>
              <a:tblGrid>
                <a:gridCol w="2736304"/>
                <a:gridCol w="2736304"/>
              </a:tblGrid>
              <a:tr h="272030">
                <a:tc>
                  <a:txBody>
                    <a:bodyPr/>
                    <a:lstStyle/>
                    <a:p>
                      <a:pPr marL="95250" algn="ctr">
                        <a:lnSpc>
                          <a:spcPts val="1200"/>
                        </a:lnSpc>
                        <a:spcBef>
                          <a:spcPts val="150"/>
                        </a:spcBef>
                        <a:spcAft>
                          <a:spcPts val="150"/>
                        </a:spcAft>
                      </a:pPr>
                      <a:r>
                        <a:rPr lang="fr-FR" sz="1400" dirty="0">
                          <a:effectLst/>
                        </a:rPr>
                        <a:t>Opération</a:t>
                      </a:r>
                      <a:endParaRPr lang="fr-FR" sz="2000" dirty="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400" dirty="0">
                          <a:effectLst/>
                        </a:rPr>
                        <a:t>Opérateur</a:t>
                      </a:r>
                      <a:endParaRPr lang="fr-FR" sz="2000" dirty="0">
                        <a:effectLst/>
                        <a:latin typeface="Calibri"/>
                        <a:ea typeface="Calibri"/>
                        <a:cs typeface="Times New Roman"/>
                      </a:endParaRPr>
                    </a:p>
                  </a:txBody>
                  <a:tcPr marL="47625" marR="47625" marT="72000" marB="28575"/>
                </a:tc>
              </a:tr>
              <a:tr h="272030">
                <a:tc>
                  <a:txBody>
                    <a:bodyPr/>
                    <a:lstStyle/>
                    <a:p>
                      <a:pPr marL="95250" algn="l">
                        <a:lnSpc>
                          <a:spcPts val="1200"/>
                        </a:lnSpc>
                        <a:spcBef>
                          <a:spcPts val="150"/>
                        </a:spcBef>
                        <a:spcAft>
                          <a:spcPts val="150"/>
                        </a:spcAft>
                      </a:pPr>
                      <a:r>
                        <a:rPr lang="fr-FR" sz="1400">
                          <a:effectLst/>
                        </a:rPr>
                        <a:t>Égalité</a:t>
                      </a:r>
                      <a:endParaRPr lang="fr-FR" sz="20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400">
                          <a:effectLst/>
                        </a:rPr>
                        <a:t>==</a:t>
                      </a:r>
                      <a:endParaRPr lang="fr-FR" sz="2000">
                        <a:effectLst/>
                        <a:latin typeface="Calibri"/>
                        <a:ea typeface="Calibri"/>
                        <a:cs typeface="Times New Roman"/>
                      </a:endParaRPr>
                    </a:p>
                  </a:txBody>
                  <a:tcPr marL="47625" marR="47625" marT="72000" marB="28575"/>
                </a:tc>
              </a:tr>
              <a:tr h="272030">
                <a:tc>
                  <a:txBody>
                    <a:bodyPr/>
                    <a:lstStyle/>
                    <a:p>
                      <a:pPr marL="95250" algn="l">
                        <a:lnSpc>
                          <a:spcPts val="1200"/>
                        </a:lnSpc>
                        <a:spcBef>
                          <a:spcPts val="150"/>
                        </a:spcBef>
                        <a:spcAft>
                          <a:spcPts val="150"/>
                        </a:spcAft>
                      </a:pPr>
                      <a:r>
                        <a:rPr lang="fr-FR" sz="1400">
                          <a:effectLst/>
                        </a:rPr>
                        <a:t>Égalité et types identiques</a:t>
                      </a:r>
                      <a:endParaRPr lang="fr-FR" sz="20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400">
                          <a:effectLst/>
                        </a:rPr>
                        <a:t>===</a:t>
                      </a:r>
                      <a:endParaRPr lang="fr-FR" sz="2000">
                        <a:effectLst/>
                        <a:latin typeface="Calibri"/>
                        <a:ea typeface="Calibri"/>
                        <a:cs typeface="Times New Roman"/>
                      </a:endParaRPr>
                    </a:p>
                  </a:txBody>
                  <a:tcPr marL="47625" marR="47625" marT="72000" marB="28575"/>
                </a:tc>
              </a:tr>
              <a:tr h="272030">
                <a:tc>
                  <a:txBody>
                    <a:bodyPr/>
                    <a:lstStyle/>
                    <a:p>
                      <a:pPr marL="95250" algn="l">
                        <a:lnSpc>
                          <a:spcPts val="1200"/>
                        </a:lnSpc>
                        <a:spcBef>
                          <a:spcPts val="150"/>
                        </a:spcBef>
                        <a:spcAft>
                          <a:spcPts val="150"/>
                        </a:spcAft>
                      </a:pPr>
                      <a:r>
                        <a:rPr lang="fr-FR" sz="1400">
                          <a:effectLst/>
                        </a:rPr>
                        <a:t>Différent</a:t>
                      </a:r>
                      <a:endParaRPr lang="fr-FR" sz="20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400">
                          <a:effectLst/>
                        </a:rPr>
                        <a:t>!=</a:t>
                      </a:r>
                      <a:endParaRPr lang="fr-FR" sz="2000">
                        <a:effectLst/>
                        <a:latin typeface="Calibri"/>
                        <a:ea typeface="Calibri"/>
                        <a:cs typeface="Times New Roman"/>
                      </a:endParaRPr>
                    </a:p>
                  </a:txBody>
                  <a:tcPr marL="47625" marR="47625" marT="72000" marB="28575"/>
                </a:tc>
              </a:tr>
              <a:tr h="272030">
                <a:tc>
                  <a:txBody>
                    <a:bodyPr/>
                    <a:lstStyle/>
                    <a:p>
                      <a:pPr marL="95250" algn="l">
                        <a:lnSpc>
                          <a:spcPts val="1200"/>
                        </a:lnSpc>
                        <a:spcBef>
                          <a:spcPts val="150"/>
                        </a:spcBef>
                        <a:spcAft>
                          <a:spcPts val="150"/>
                        </a:spcAft>
                      </a:pPr>
                      <a:r>
                        <a:rPr lang="fr-FR" sz="1400">
                          <a:effectLst/>
                        </a:rPr>
                        <a:t>Différent ou types différents</a:t>
                      </a:r>
                      <a:endParaRPr lang="fr-FR" sz="20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400">
                          <a:effectLst/>
                        </a:rPr>
                        <a:t>!==</a:t>
                      </a:r>
                      <a:endParaRPr lang="fr-FR" sz="2000">
                        <a:effectLst/>
                        <a:latin typeface="Calibri"/>
                        <a:ea typeface="Calibri"/>
                        <a:cs typeface="Times New Roman"/>
                      </a:endParaRPr>
                    </a:p>
                  </a:txBody>
                  <a:tcPr marL="47625" marR="47625" marT="72000" marB="28575"/>
                </a:tc>
              </a:tr>
              <a:tr h="272030">
                <a:tc>
                  <a:txBody>
                    <a:bodyPr/>
                    <a:lstStyle/>
                    <a:p>
                      <a:pPr marL="95250" algn="l">
                        <a:lnSpc>
                          <a:spcPts val="1200"/>
                        </a:lnSpc>
                        <a:spcBef>
                          <a:spcPts val="150"/>
                        </a:spcBef>
                        <a:spcAft>
                          <a:spcPts val="150"/>
                        </a:spcAft>
                      </a:pPr>
                      <a:r>
                        <a:rPr lang="fr-FR" sz="1400">
                          <a:effectLst/>
                        </a:rPr>
                        <a:t>Inférieur</a:t>
                      </a:r>
                      <a:endParaRPr lang="fr-FR" sz="20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400" dirty="0">
                          <a:effectLst/>
                        </a:rPr>
                        <a:t>&lt; </a:t>
                      </a:r>
                      <a:endParaRPr lang="fr-FR" sz="2000" dirty="0">
                        <a:effectLst/>
                        <a:latin typeface="Calibri"/>
                        <a:ea typeface="Calibri"/>
                        <a:cs typeface="Times New Roman"/>
                      </a:endParaRPr>
                    </a:p>
                  </a:txBody>
                  <a:tcPr marL="47625" marR="47625" marT="72000" marB="28575"/>
                </a:tc>
              </a:tr>
              <a:tr h="272030">
                <a:tc>
                  <a:txBody>
                    <a:bodyPr/>
                    <a:lstStyle/>
                    <a:p>
                      <a:pPr marL="95250" algn="l">
                        <a:lnSpc>
                          <a:spcPts val="1200"/>
                        </a:lnSpc>
                        <a:spcBef>
                          <a:spcPts val="150"/>
                        </a:spcBef>
                        <a:spcAft>
                          <a:spcPts val="150"/>
                        </a:spcAft>
                      </a:pPr>
                      <a:r>
                        <a:rPr lang="fr-FR" sz="1400">
                          <a:effectLst/>
                        </a:rPr>
                        <a:t>Inférieur ou égal</a:t>
                      </a:r>
                      <a:endParaRPr lang="fr-FR" sz="20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400">
                          <a:effectLst/>
                        </a:rPr>
                        <a:t>&lt;=</a:t>
                      </a:r>
                      <a:endParaRPr lang="fr-FR" sz="2000">
                        <a:effectLst/>
                        <a:latin typeface="Calibri"/>
                        <a:ea typeface="Calibri"/>
                        <a:cs typeface="Times New Roman"/>
                      </a:endParaRPr>
                    </a:p>
                  </a:txBody>
                  <a:tcPr marL="47625" marR="47625" marT="72000" marB="28575"/>
                </a:tc>
              </a:tr>
              <a:tr h="272030">
                <a:tc>
                  <a:txBody>
                    <a:bodyPr/>
                    <a:lstStyle/>
                    <a:p>
                      <a:pPr marL="95250" algn="l">
                        <a:lnSpc>
                          <a:spcPts val="1200"/>
                        </a:lnSpc>
                        <a:spcBef>
                          <a:spcPts val="150"/>
                        </a:spcBef>
                        <a:spcAft>
                          <a:spcPts val="150"/>
                        </a:spcAft>
                      </a:pPr>
                      <a:r>
                        <a:rPr lang="fr-FR" sz="1400">
                          <a:effectLst/>
                        </a:rPr>
                        <a:t>Supérieur</a:t>
                      </a:r>
                      <a:endParaRPr lang="fr-FR" sz="20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400">
                          <a:effectLst/>
                        </a:rPr>
                        <a:t>&gt; </a:t>
                      </a:r>
                      <a:endParaRPr lang="fr-FR" sz="2000">
                        <a:effectLst/>
                        <a:latin typeface="Calibri"/>
                        <a:ea typeface="Calibri"/>
                        <a:cs typeface="Times New Roman"/>
                      </a:endParaRPr>
                    </a:p>
                  </a:txBody>
                  <a:tcPr marL="47625" marR="47625" marT="72000" marB="28575"/>
                </a:tc>
              </a:tr>
              <a:tr h="272030">
                <a:tc>
                  <a:txBody>
                    <a:bodyPr/>
                    <a:lstStyle/>
                    <a:p>
                      <a:pPr marL="95250" algn="l">
                        <a:lnSpc>
                          <a:spcPts val="1200"/>
                        </a:lnSpc>
                        <a:spcBef>
                          <a:spcPts val="150"/>
                        </a:spcBef>
                        <a:spcAft>
                          <a:spcPts val="150"/>
                        </a:spcAft>
                      </a:pPr>
                      <a:r>
                        <a:rPr lang="fr-FR" sz="1400">
                          <a:effectLst/>
                        </a:rPr>
                        <a:t>Supérieur ou égal</a:t>
                      </a:r>
                      <a:endParaRPr lang="fr-FR" sz="20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400" dirty="0">
                          <a:effectLst/>
                        </a:rPr>
                        <a:t>&gt;=</a:t>
                      </a:r>
                      <a:endParaRPr lang="fr-FR" sz="2000" dirty="0">
                        <a:effectLst/>
                        <a:latin typeface="Calibri"/>
                        <a:ea typeface="Calibri"/>
                        <a:cs typeface="Times New Roman"/>
                      </a:endParaRPr>
                    </a:p>
                  </a:txBody>
                  <a:tcPr marL="47625" marR="47625" marT="72000" marB="28575"/>
                </a:tc>
              </a:tr>
            </a:tbl>
          </a:graphicData>
        </a:graphic>
      </p:graphicFrame>
    </p:spTree>
    <p:extLst>
      <p:ext uri="{BB962C8B-B14F-4D97-AF65-F5344CB8AC3E}">
        <p14:creationId xmlns:p14="http://schemas.microsoft.com/office/powerpoint/2010/main" val="1074457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Opérateurs logiques</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a:t>Opérateur ternaire « ? »</a:t>
            </a:r>
          </a:p>
          <a:p>
            <a:pPr lvl="1"/>
            <a:r>
              <a:rPr lang="fr-FR" dirty="0"/>
              <a:t>Condition ? TRUE : FALSE ;</a:t>
            </a:r>
          </a:p>
          <a:p>
            <a:endParaRPr lang="fr-FR" dirty="0"/>
          </a:p>
        </p:txBody>
      </p:sp>
      <p:sp>
        <p:nvSpPr>
          <p:cNvPr id="3" name="Titre 2"/>
          <p:cNvSpPr>
            <a:spLocks noGrp="1"/>
          </p:cNvSpPr>
          <p:nvPr>
            <p:ph type="title"/>
          </p:nvPr>
        </p:nvSpPr>
        <p:spPr/>
        <p:txBody>
          <a:bodyPr/>
          <a:lstStyle/>
          <a:p>
            <a:r>
              <a:rPr lang="fr-FR" dirty="0" smtClean="0"/>
              <a:t>Les opérateurs</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762772472"/>
              </p:ext>
            </p:extLst>
          </p:nvPr>
        </p:nvGraphicFramePr>
        <p:xfrm>
          <a:off x="611560" y="1412776"/>
          <a:ext cx="7406640" cy="2765128"/>
        </p:xfrm>
        <a:graphic>
          <a:graphicData uri="http://schemas.openxmlformats.org/drawingml/2006/table">
            <a:tbl>
              <a:tblPr firstRow="1" firstCol="1" bandRow="1">
                <a:tableStyleId>{5C22544A-7EE6-4342-B048-85BDC9FD1C3A}</a:tableStyleId>
              </a:tblPr>
              <a:tblGrid>
                <a:gridCol w="3315439"/>
                <a:gridCol w="1575624"/>
                <a:gridCol w="2515577"/>
              </a:tblGrid>
              <a:tr h="0">
                <a:tc>
                  <a:txBody>
                    <a:bodyPr/>
                    <a:lstStyle/>
                    <a:p>
                      <a:pPr marL="95250" algn="ctr">
                        <a:lnSpc>
                          <a:spcPts val="1200"/>
                        </a:lnSpc>
                        <a:spcBef>
                          <a:spcPts val="150"/>
                        </a:spcBef>
                        <a:spcAft>
                          <a:spcPts val="150"/>
                        </a:spcAft>
                      </a:pPr>
                      <a:r>
                        <a:rPr lang="fr-FR" sz="1600" dirty="0">
                          <a:effectLst/>
                        </a:rPr>
                        <a:t>Opération</a:t>
                      </a:r>
                      <a:endParaRPr lang="fr-FR" sz="2400" dirty="0">
                        <a:effectLst/>
                        <a:latin typeface="Segoe U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Opérateur(s)</a:t>
                      </a:r>
                      <a:endParaRPr lang="fr-FR" sz="2400">
                        <a:effectLst/>
                        <a:latin typeface="Segoe U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600">
                          <a:effectLst/>
                        </a:rPr>
                        <a:t>Exemple</a:t>
                      </a:r>
                      <a:endParaRPr lang="fr-FR" sz="2400">
                        <a:effectLst/>
                        <a:latin typeface="Segoe UI"/>
                        <a:ea typeface="Calibri"/>
                        <a:cs typeface="Times New Roman"/>
                      </a:endParaRPr>
                    </a:p>
                  </a:txBody>
                  <a:tcPr marL="47625" marR="47625" marT="72000" marB="28575"/>
                </a:tc>
              </a:tr>
              <a:tr h="0">
                <a:tc>
                  <a:txBody>
                    <a:bodyPr/>
                    <a:lstStyle/>
                    <a:p>
                      <a:pPr marL="95250" algn="l">
                        <a:lnSpc>
                          <a:spcPts val="1200"/>
                        </a:lnSpc>
                        <a:spcBef>
                          <a:spcPts val="150"/>
                        </a:spcBef>
                        <a:spcAft>
                          <a:spcPts val="150"/>
                        </a:spcAft>
                      </a:pPr>
                      <a:r>
                        <a:rPr lang="fr-FR" sz="1600" dirty="0">
                          <a:effectLst/>
                        </a:rPr>
                        <a:t>Et logique</a:t>
                      </a:r>
                      <a:endParaRPr lang="fr-FR" sz="2400" dirty="0">
                        <a:effectLst/>
                        <a:latin typeface="Segoe U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600" dirty="0">
                          <a:effectLst/>
                        </a:rPr>
                        <a:t>and</a:t>
                      </a:r>
                      <a:endParaRPr lang="fr-FR" sz="2400" dirty="0">
                        <a:effectLst/>
                      </a:endParaRPr>
                    </a:p>
                    <a:p>
                      <a:pPr marL="95250" algn="l">
                        <a:lnSpc>
                          <a:spcPts val="1200"/>
                        </a:lnSpc>
                        <a:spcBef>
                          <a:spcPts val="150"/>
                        </a:spcBef>
                        <a:spcAft>
                          <a:spcPts val="150"/>
                        </a:spcAft>
                      </a:pPr>
                      <a:r>
                        <a:rPr lang="fr-FR" sz="1600" dirty="0">
                          <a:effectLst/>
                        </a:rPr>
                        <a:t>&amp;&amp;</a:t>
                      </a:r>
                      <a:endParaRPr lang="fr-FR" sz="2400" dirty="0">
                        <a:effectLst/>
                        <a:latin typeface="Segoe U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600">
                          <a:effectLst/>
                        </a:rPr>
                        <a:t>TRUE and TRUE =&gt; TRUE</a:t>
                      </a:r>
                      <a:endParaRPr lang="fr-FR" sz="2400">
                        <a:effectLst/>
                      </a:endParaRPr>
                    </a:p>
                    <a:p>
                      <a:pPr marL="95250" algn="l">
                        <a:lnSpc>
                          <a:spcPts val="1200"/>
                        </a:lnSpc>
                        <a:spcBef>
                          <a:spcPts val="150"/>
                        </a:spcBef>
                        <a:spcAft>
                          <a:spcPts val="150"/>
                        </a:spcAft>
                      </a:pPr>
                      <a:r>
                        <a:rPr lang="fr-FR" sz="1600">
                          <a:effectLst/>
                        </a:rPr>
                        <a:t>TRUE and FALSE =&gt; FALSE</a:t>
                      </a:r>
                      <a:endParaRPr lang="fr-FR" sz="2400">
                        <a:effectLst/>
                      </a:endParaRPr>
                    </a:p>
                    <a:p>
                      <a:pPr marL="95250" algn="l">
                        <a:lnSpc>
                          <a:spcPts val="1200"/>
                        </a:lnSpc>
                        <a:spcBef>
                          <a:spcPts val="150"/>
                        </a:spcBef>
                        <a:spcAft>
                          <a:spcPts val="150"/>
                        </a:spcAft>
                      </a:pPr>
                      <a:r>
                        <a:rPr lang="fr-FR" sz="1600">
                          <a:effectLst/>
                        </a:rPr>
                        <a:t>FALSE and FALSE =&gt; FALSE</a:t>
                      </a:r>
                      <a:endParaRPr lang="fr-FR" sz="2400">
                        <a:effectLst/>
                        <a:latin typeface="Segoe UI"/>
                        <a:ea typeface="Calibri"/>
                        <a:cs typeface="Times New Roman"/>
                      </a:endParaRPr>
                    </a:p>
                  </a:txBody>
                  <a:tcPr marL="47625" marR="47625" marT="72000" marB="28575"/>
                </a:tc>
              </a:tr>
              <a:tr h="0">
                <a:tc>
                  <a:txBody>
                    <a:bodyPr/>
                    <a:lstStyle/>
                    <a:p>
                      <a:pPr marL="95250" algn="l">
                        <a:lnSpc>
                          <a:spcPts val="1200"/>
                        </a:lnSpc>
                        <a:spcBef>
                          <a:spcPts val="150"/>
                        </a:spcBef>
                        <a:spcAft>
                          <a:spcPts val="150"/>
                        </a:spcAft>
                      </a:pPr>
                      <a:r>
                        <a:rPr lang="fr-FR" sz="1600">
                          <a:effectLst/>
                        </a:rPr>
                        <a:t>Ou logique</a:t>
                      </a:r>
                      <a:endParaRPr lang="fr-FR" sz="2400">
                        <a:effectLst/>
                        <a:latin typeface="Segoe U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600">
                          <a:effectLst/>
                        </a:rPr>
                        <a:t>or</a:t>
                      </a:r>
                      <a:endParaRPr lang="fr-FR" sz="2400">
                        <a:effectLst/>
                      </a:endParaRPr>
                    </a:p>
                    <a:p>
                      <a:pPr marL="95250" algn="l">
                        <a:lnSpc>
                          <a:spcPts val="1200"/>
                        </a:lnSpc>
                        <a:spcBef>
                          <a:spcPts val="150"/>
                        </a:spcBef>
                        <a:spcAft>
                          <a:spcPts val="150"/>
                        </a:spcAft>
                      </a:pPr>
                      <a:r>
                        <a:rPr lang="fr-FR" sz="1600">
                          <a:effectLst/>
                        </a:rPr>
                        <a:t>||</a:t>
                      </a:r>
                      <a:endParaRPr lang="fr-FR" sz="2400">
                        <a:effectLst/>
                        <a:latin typeface="Segoe U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600">
                          <a:effectLst/>
                        </a:rPr>
                        <a:t>TRUE or TRUE =&gt; TRUE</a:t>
                      </a:r>
                      <a:endParaRPr lang="fr-FR" sz="2400">
                        <a:effectLst/>
                      </a:endParaRPr>
                    </a:p>
                    <a:p>
                      <a:pPr marL="95250" algn="l">
                        <a:lnSpc>
                          <a:spcPts val="1200"/>
                        </a:lnSpc>
                        <a:spcBef>
                          <a:spcPts val="150"/>
                        </a:spcBef>
                        <a:spcAft>
                          <a:spcPts val="150"/>
                        </a:spcAft>
                      </a:pPr>
                      <a:r>
                        <a:rPr lang="fr-FR" sz="1600">
                          <a:effectLst/>
                        </a:rPr>
                        <a:t>TRUE or FALSE =&gt; TRUE</a:t>
                      </a:r>
                      <a:endParaRPr lang="fr-FR" sz="2400">
                        <a:effectLst/>
                      </a:endParaRPr>
                    </a:p>
                    <a:p>
                      <a:pPr marL="95250" algn="l">
                        <a:lnSpc>
                          <a:spcPts val="1200"/>
                        </a:lnSpc>
                        <a:spcBef>
                          <a:spcPts val="150"/>
                        </a:spcBef>
                        <a:spcAft>
                          <a:spcPts val="150"/>
                        </a:spcAft>
                      </a:pPr>
                      <a:r>
                        <a:rPr lang="fr-FR" sz="1600">
                          <a:effectLst/>
                        </a:rPr>
                        <a:t>FALSE or FALSE =&gt; FALSE</a:t>
                      </a:r>
                      <a:endParaRPr lang="fr-FR" sz="2400">
                        <a:effectLst/>
                        <a:latin typeface="Segoe UI"/>
                        <a:ea typeface="Calibri"/>
                        <a:cs typeface="Times New Roman"/>
                      </a:endParaRPr>
                    </a:p>
                  </a:txBody>
                  <a:tcPr marL="47625" marR="47625" marT="72000" marB="28575"/>
                </a:tc>
              </a:tr>
              <a:tr h="0">
                <a:tc>
                  <a:txBody>
                    <a:bodyPr/>
                    <a:lstStyle/>
                    <a:p>
                      <a:pPr marL="95250" algn="l">
                        <a:lnSpc>
                          <a:spcPts val="1200"/>
                        </a:lnSpc>
                        <a:spcBef>
                          <a:spcPts val="150"/>
                        </a:spcBef>
                        <a:spcAft>
                          <a:spcPts val="150"/>
                        </a:spcAft>
                      </a:pPr>
                      <a:r>
                        <a:rPr lang="fr-FR" sz="1600" dirty="0">
                          <a:effectLst/>
                        </a:rPr>
                        <a:t>Ou logique </a:t>
                      </a:r>
                      <a:r>
                        <a:rPr lang="fr-FR" sz="1600" dirty="0" smtClean="0">
                          <a:effectLst/>
                        </a:rPr>
                        <a:t>exclusif</a:t>
                      </a:r>
                    </a:p>
                    <a:p>
                      <a:pPr marL="95250" algn="l">
                        <a:lnSpc>
                          <a:spcPts val="1200"/>
                        </a:lnSpc>
                        <a:spcBef>
                          <a:spcPts val="150"/>
                        </a:spcBef>
                        <a:spcAft>
                          <a:spcPts val="150"/>
                        </a:spcAft>
                      </a:pPr>
                      <a:r>
                        <a:rPr lang="fr-FR" sz="1600" dirty="0" smtClean="0">
                          <a:effectLst/>
                        </a:rPr>
                        <a:t>(</a:t>
                      </a:r>
                      <a:r>
                        <a:rPr lang="fr-FR" sz="1800" dirty="0">
                          <a:effectLst/>
                        </a:rPr>
                        <a:t>FALSE</a:t>
                      </a:r>
                      <a:r>
                        <a:rPr lang="fr-FR" sz="1600" dirty="0">
                          <a:effectLst/>
                        </a:rPr>
                        <a:t> si les deux opérandes </a:t>
                      </a:r>
                      <a:endParaRPr lang="fr-FR" sz="1600" dirty="0" smtClean="0">
                        <a:effectLst/>
                      </a:endParaRPr>
                    </a:p>
                    <a:p>
                      <a:pPr marL="95250" algn="l">
                        <a:lnSpc>
                          <a:spcPts val="1200"/>
                        </a:lnSpc>
                        <a:spcBef>
                          <a:spcPts val="150"/>
                        </a:spcBef>
                        <a:spcAft>
                          <a:spcPts val="150"/>
                        </a:spcAft>
                      </a:pPr>
                      <a:r>
                        <a:rPr lang="fr-FR" sz="1600" dirty="0" smtClean="0">
                          <a:effectLst/>
                        </a:rPr>
                        <a:t>sont</a:t>
                      </a:r>
                      <a:r>
                        <a:rPr lang="fr-FR" sz="1600" dirty="0">
                          <a:effectLst/>
                        </a:rPr>
                        <a:t> </a:t>
                      </a:r>
                      <a:r>
                        <a:rPr lang="fr-FR" sz="1800" dirty="0">
                          <a:effectLst/>
                        </a:rPr>
                        <a:t>TRUE</a:t>
                      </a:r>
                      <a:r>
                        <a:rPr lang="fr-FR" sz="1600" dirty="0">
                          <a:effectLst/>
                        </a:rPr>
                        <a:t>)</a:t>
                      </a:r>
                      <a:endParaRPr lang="fr-FR" sz="2400" dirty="0">
                        <a:effectLst/>
                        <a:latin typeface="Segoe U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600">
                          <a:effectLst/>
                        </a:rPr>
                        <a:t>xor</a:t>
                      </a:r>
                      <a:endParaRPr lang="fr-FR" sz="2400">
                        <a:effectLst/>
                        <a:latin typeface="Segoe U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600">
                          <a:effectLst/>
                        </a:rPr>
                        <a:t>TRUE xor TRUE =&gt; FALSE</a:t>
                      </a:r>
                      <a:endParaRPr lang="fr-FR" sz="2400">
                        <a:effectLst/>
                      </a:endParaRPr>
                    </a:p>
                    <a:p>
                      <a:pPr marL="95250" algn="l">
                        <a:lnSpc>
                          <a:spcPts val="1200"/>
                        </a:lnSpc>
                        <a:spcBef>
                          <a:spcPts val="150"/>
                        </a:spcBef>
                        <a:spcAft>
                          <a:spcPts val="150"/>
                        </a:spcAft>
                      </a:pPr>
                      <a:r>
                        <a:rPr lang="fr-FR" sz="1600">
                          <a:effectLst/>
                        </a:rPr>
                        <a:t>TRUE xor FALSE =&gt; TRUE</a:t>
                      </a:r>
                      <a:endParaRPr lang="fr-FR" sz="2400">
                        <a:effectLst/>
                      </a:endParaRPr>
                    </a:p>
                    <a:p>
                      <a:pPr marL="95250" algn="l">
                        <a:lnSpc>
                          <a:spcPts val="1200"/>
                        </a:lnSpc>
                        <a:spcBef>
                          <a:spcPts val="150"/>
                        </a:spcBef>
                        <a:spcAft>
                          <a:spcPts val="150"/>
                        </a:spcAft>
                      </a:pPr>
                      <a:r>
                        <a:rPr lang="fr-FR" sz="1600">
                          <a:effectLst/>
                        </a:rPr>
                        <a:t>FALSE xor FALSE =&gt; FALSE</a:t>
                      </a:r>
                      <a:endParaRPr lang="fr-FR" sz="2400">
                        <a:effectLst/>
                        <a:latin typeface="Segoe UI"/>
                        <a:ea typeface="Calibri"/>
                        <a:cs typeface="Times New Roman"/>
                      </a:endParaRPr>
                    </a:p>
                  </a:txBody>
                  <a:tcPr marL="47625" marR="47625" marT="72000" marB="28575"/>
                </a:tc>
              </a:tr>
              <a:tr h="0">
                <a:tc>
                  <a:txBody>
                    <a:bodyPr/>
                    <a:lstStyle/>
                    <a:p>
                      <a:pPr marL="95250" algn="l">
                        <a:lnSpc>
                          <a:spcPts val="1200"/>
                        </a:lnSpc>
                        <a:spcBef>
                          <a:spcPts val="150"/>
                        </a:spcBef>
                        <a:spcAft>
                          <a:spcPts val="150"/>
                        </a:spcAft>
                      </a:pPr>
                      <a:r>
                        <a:rPr lang="fr-FR" sz="1600">
                          <a:effectLst/>
                        </a:rPr>
                        <a:t>Non logique</a:t>
                      </a:r>
                      <a:endParaRPr lang="fr-FR" sz="2400">
                        <a:effectLst/>
                        <a:latin typeface="Segoe U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600">
                          <a:effectLst/>
                        </a:rPr>
                        <a:t>!</a:t>
                      </a:r>
                      <a:endParaRPr lang="fr-FR" sz="2400">
                        <a:effectLst/>
                        <a:latin typeface="Segoe U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600" dirty="0">
                          <a:effectLst/>
                        </a:rPr>
                        <a:t>! TRUE =&gt; FALSE</a:t>
                      </a:r>
                      <a:endParaRPr lang="fr-FR" sz="2400" dirty="0">
                        <a:effectLst/>
                      </a:endParaRPr>
                    </a:p>
                    <a:p>
                      <a:pPr marL="95250" algn="l">
                        <a:lnSpc>
                          <a:spcPts val="1200"/>
                        </a:lnSpc>
                        <a:spcBef>
                          <a:spcPts val="150"/>
                        </a:spcBef>
                        <a:spcAft>
                          <a:spcPts val="150"/>
                        </a:spcAft>
                      </a:pPr>
                      <a:r>
                        <a:rPr lang="fr-FR" sz="1600" dirty="0">
                          <a:effectLst/>
                        </a:rPr>
                        <a:t>! FALSE =&gt; TRUE</a:t>
                      </a:r>
                      <a:endParaRPr lang="fr-FR" sz="2400" dirty="0">
                        <a:effectLst/>
                        <a:latin typeface="Segoe UI"/>
                        <a:ea typeface="Calibri"/>
                        <a:cs typeface="Times New Roman"/>
                      </a:endParaRPr>
                    </a:p>
                  </a:txBody>
                  <a:tcPr marL="47625" marR="47625" marT="72000" marB="28575"/>
                </a:tc>
              </a:tr>
            </a:tbl>
          </a:graphicData>
        </a:graphic>
      </p:graphicFrame>
    </p:spTree>
    <p:extLst>
      <p:ext uri="{BB962C8B-B14F-4D97-AF65-F5344CB8AC3E}">
        <p14:creationId xmlns:p14="http://schemas.microsoft.com/office/powerpoint/2010/main" val="3669381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smtClean="0"/>
          </a:p>
          <a:p>
            <a:r>
              <a:rPr lang="fr-FR" dirty="0" smtClean="0"/>
              <a:t>or</a:t>
            </a:r>
            <a:endParaRPr lang="fr-FR" dirty="0"/>
          </a:p>
          <a:p>
            <a:r>
              <a:rPr lang="fr-FR" dirty="0" err="1"/>
              <a:t>xor</a:t>
            </a:r>
            <a:endParaRPr lang="fr-FR" dirty="0"/>
          </a:p>
          <a:p>
            <a:r>
              <a:rPr lang="fr-FR" dirty="0"/>
              <a:t>and</a:t>
            </a:r>
          </a:p>
          <a:p>
            <a:r>
              <a:rPr lang="fr-FR" dirty="0"/>
              <a:t>= += -= *= /= %= .=</a:t>
            </a:r>
          </a:p>
          <a:p>
            <a:r>
              <a:rPr lang="fr-FR" dirty="0"/>
              <a:t>?:</a:t>
            </a:r>
          </a:p>
          <a:p>
            <a:r>
              <a:rPr lang="fr-FR" dirty="0"/>
              <a:t>||</a:t>
            </a:r>
          </a:p>
          <a:p>
            <a:r>
              <a:rPr lang="fr-FR" dirty="0"/>
              <a:t>&amp;&amp;</a:t>
            </a:r>
          </a:p>
          <a:p>
            <a:r>
              <a:rPr lang="fr-FR" dirty="0"/>
              <a:t>== != ===</a:t>
            </a:r>
          </a:p>
          <a:p>
            <a:r>
              <a:rPr lang="fr-FR" dirty="0"/>
              <a:t>&lt; &lt;= &gt; &gt;=</a:t>
            </a:r>
          </a:p>
          <a:p>
            <a:r>
              <a:rPr lang="fr-FR" dirty="0"/>
              <a:t>+ - .</a:t>
            </a:r>
          </a:p>
          <a:p>
            <a:r>
              <a:rPr lang="fr-FR" dirty="0"/>
              <a:t>* / %</a:t>
            </a:r>
          </a:p>
          <a:p>
            <a:r>
              <a:rPr lang="fr-FR" dirty="0"/>
              <a:t>! ++ --  (</a:t>
            </a:r>
            <a:r>
              <a:rPr lang="fr-FR" dirty="0" err="1"/>
              <a:t>int</a:t>
            </a:r>
            <a:r>
              <a:rPr lang="fr-FR" dirty="0"/>
              <a:t>) (double) (string) (</a:t>
            </a:r>
            <a:r>
              <a:rPr lang="fr-FR" dirty="0" err="1"/>
              <a:t>array</a:t>
            </a:r>
            <a:r>
              <a:rPr lang="fr-FR" dirty="0"/>
              <a:t>) (</a:t>
            </a:r>
            <a:r>
              <a:rPr lang="fr-FR" dirty="0" err="1"/>
              <a:t>object</a:t>
            </a:r>
            <a:r>
              <a:rPr lang="fr-FR" dirty="0"/>
              <a:t>)</a:t>
            </a:r>
          </a:p>
          <a:p>
            <a:endParaRPr lang="fr-FR" dirty="0"/>
          </a:p>
        </p:txBody>
      </p:sp>
      <p:sp>
        <p:nvSpPr>
          <p:cNvPr id="3" name="Titre 2"/>
          <p:cNvSpPr>
            <a:spLocks noGrp="1"/>
          </p:cNvSpPr>
          <p:nvPr>
            <p:ph type="title"/>
          </p:nvPr>
        </p:nvSpPr>
        <p:spPr/>
        <p:txBody>
          <a:bodyPr/>
          <a:lstStyle/>
          <a:p>
            <a:r>
              <a:rPr lang="fr-FR" dirty="0" smtClean="0"/>
              <a:t>Précédence des opérateurs</a:t>
            </a:r>
            <a:endParaRPr lang="fr-FR" dirty="0"/>
          </a:p>
        </p:txBody>
      </p:sp>
      <p:sp>
        <p:nvSpPr>
          <p:cNvPr id="4" name="Flèche vers le bas 3"/>
          <p:cNvSpPr/>
          <p:nvPr/>
        </p:nvSpPr>
        <p:spPr>
          <a:xfrm>
            <a:off x="6084168" y="980728"/>
            <a:ext cx="1008112" cy="47525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Plus 4"/>
          <p:cNvSpPr/>
          <p:nvPr/>
        </p:nvSpPr>
        <p:spPr>
          <a:xfrm>
            <a:off x="7380312" y="5085184"/>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Moins 5"/>
          <p:cNvSpPr/>
          <p:nvPr/>
        </p:nvSpPr>
        <p:spPr>
          <a:xfrm>
            <a:off x="7389668" y="607409"/>
            <a:ext cx="914400"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95492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Contrôles </a:t>
            </a:r>
            <a:r>
              <a:rPr lang="fr-FR" dirty="0" smtClean="0"/>
              <a:t>conditionnels</a:t>
            </a:r>
          </a:p>
          <a:p>
            <a:endParaRPr lang="fr-FR" dirty="0"/>
          </a:p>
          <a:p>
            <a:pPr marL="0" indent="0">
              <a:buNone/>
            </a:pPr>
            <a:r>
              <a:rPr lang="fr-FR" sz="1800" dirty="0">
                <a:solidFill>
                  <a:schemeClr val="accent1"/>
                </a:solidFill>
                <a:latin typeface="Courier New" pitchFamily="49" charset="0"/>
                <a:cs typeface="Courier New" pitchFamily="49" charset="0"/>
              </a:rPr>
              <a:t>&lt;?</a:t>
            </a:r>
            <a:r>
              <a:rPr lang="fr-FR" sz="1800" dirty="0" err="1">
                <a:solidFill>
                  <a:schemeClr val="accent1"/>
                </a:solidFill>
                <a:latin typeface="Courier New" pitchFamily="49" charset="0"/>
                <a:cs typeface="Courier New" pitchFamily="49" charset="0"/>
              </a:rPr>
              <a:t>php</a:t>
            </a:r>
            <a:r>
              <a:rPr lang="fr-FR" sz="1800" dirty="0">
                <a:latin typeface="Courier New" pitchFamily="49" charset="0"/>
                <a:cs typeface="Courier New" pitchFamily="49" charset="0"/>
              </a:rPr>
              <a:t>  </a:t>
            </a:r>
            <a:endParaRPr lang="fr-FR" sz="1800" dirty="0" smtClean="0">
              <a:latin typeface="Courier New" pitchFamily="49" charset="0"/>
              <a:cs typeface="Courier New" pitchFamily="49" charset="0"/>
            </a:endParaRPr>
          </a:p>
          <a:p>
            <a:pPr marL="0" indent="0">
              <a:buNone/>
            </a:pPr>
            <a:r>
              <a:rPr lang="fr-FR" sz="1800" dirty="0" smtClean="0">
                <a:solidFill>
                  <a:srgbClr val="00B050"/>
                </a:solidFill>
                <a:latin typeface="Courier New" pitchFamily="49" charset="0"/>
                <a:cs typeface="Courier New" pitchFamily="49" charset="0"/>
              </a:rPr>
              <a:t>// </a:t>
            </a:r>
            <a:r>
              <a:rPr lang="fr-FR" sz="1800" dirty="0">
                <a:solidFill>
                  <a:srgbClr val="00B050"/>
                </a:solidFill>
                <a:latin typeface="Courier New" pitchFamily="49" charset="0"/>
                <a:cs typeface="Courier New" pitchFamily="49" charset="0"/>
              </a:rPr>
              <a:t>Structure if </a:t>
            </a:r>
            <a:r>
              <a:rPr lang="fr-FR" sz="1800" dirty="0" smtClean="0">
                <a:solidFill>
                  <a:srgbClr val="00B050"/>
                </a:solidFill>
                <a:latin typeface="Courier New" pitchFamily="49" charset="0"/>
                <a:cs typeface="Courier New" pitchFamily="49" charset="0"/>
              </a:rPr>
              <a:t>/ </a:t>
            </a:r>
            <a:r>
              <a:rPr lang="fr-FR" sz="1800" dirty="0" err="1">
                <a:solidFill>
                  <a:srgbClr val="00B050"/>
                </a:solidFill>
                <a:latin typeface="Courier New" pitchFamily="49" charset="0"/>
                <a:cs typeface="Courier New" pitchFamily="49" charset="0"/>
              </a:rPr>
              <a:t>elseif</a:t>
            </a:r>
            <a:r>
              <a:rPr lang="fr-FR" sz="1800" dirty="0">
                <a:solidFill>
                  <a:srgbClr val="00B050"/>
                </a:solidFill>
                <a:latin typeface="Courier New" pitchFamily="49" charset="0"/>
                <a:cs typeface="Courier New" pitchFamily="49" charset="0"/>
              </a:rPr>
              <a:t> </a:t>
            </a:r>
            <a:r>
              <a:rPr lang="fr-FR" sz="1800" dirty="0" smtClean="0">
                <a:solidFill>
                  <a:srgbClr val="00B050"/>
                </a:solidFill>
                <a:latin typeface="Courier New" pitchFamily="49" charset="0"/>
                <a:cs typeface="Courier New" pitchFamily="49" charset="0"/>
              </a:rPr>
              <a:t>/ </a:t>
            </a:r>
            <a:r>
              <a:rPr lang="fr-FR" sz="1800" dirty="0" err="1">
                <a:solidFill>
                  <a:srgbClr val="00B050"/>
                </a:solidFill>
                <a:latin typeface="Courier New" pitchFamily="49" charset="0"/>
                <a:cs typeface="Courier New" pitchFamily="49" charset="0"/>
              </a:rPr>
              <a:t>else</a:t>
            </a:r>
            <a:r>
              <a:rPr lang="fr-FR" sz="1800" dirty="0">
                <a:latin typeface="Courier New" pitchFamily="49" charset="0"/>
                <a:cs typeface="Courier New" pitchFamily="49" charset="0"/>
              </a:rPr>
              <a:t>  </a:t>
            </a:r>
            <a:endParaRPr lang="fr-FR" sz="1800" dirty="0" smtClean="0">
              <a:latin typeface="Courier New" pitchFamily="49" charset="0"/>
              <a:cs typeface="Courier New" pitchFamily="49" charset="0"/>
            </a:endParaRPr>
          </a:p>
          <a:p>
            <a:pPr marL="0" indent="0">
              <a:buNone/>
            </a:pPr>
            <a:r>
              <a:rPr lang="fr-FR" sz="1800" dirty="0" smtClean="0">
                <a:latin typeface="Courier New" pitchFamily="49" charset="0"/>
                <a:cs typeface="Courier New" pitchFamily="49" charset="0"/>
              </a:rPr>
              <a:t>$</a:t>
            </a:r>
            <a:r>
              <a:rPr lang="fr-FR" sz="1800" dirty="0">
                <a:latin typeface="Courier New" pitchFamily="49" charset="0"/>
                <a:cs typeface="Courier New" pitchFamily="49" charset="0"/>
              </a:rPr>
              <a:t>nom = ’Olivier’;  </a:t>
            </a:r>
            <a:endParaRPr lang="fr-FR" sz="1800" dirty="0" smtClean="0">
              <a:latin typeface="Courier New" pitchFamily="49" charset="0"/>
              <a:cs typeface="Courier New" pitchFamily="49" charset="0"/>
            </a:endParaRPr>
          </a:p>
          <a:p>
            <a:pPr marL="0" indent="0">
              <a:buNone/>
            </a:pPr>
            <a:r>
              <a:rPr lang="fr-FR" sz="1800" dirty="0" smtClean="0">
                <a:latin typeface="Courier New" pitchFamily="49" charset="0"/>
                <a:cs typeface="Courier New" pitchFamily="49" charset="0"/>
              </a:rPr>
              <a:t>$</a:t>
            </a:r>
            <a:r>
              <a:rPr lang="fr-FR" sz="1800" dirty="0">
                <a:latin typeface="Courier New" pitchFamily="49" charset="0"/>
                <a:cs typeface="Courier New" pitchFamily="49" charset="0"/>
              </a:rPr>
              <a:t>âge = NULL;  </a:t>
            </a:r>
            <a:endParaRPr lang="fr-FR" sz="1800" dirty="0" smtClean="0">
              <a:latin typeface="Courier New" pitchFamily="49" charset="0"/>
              <a:cs typeface="Courier New" pitchFamily="49" charset="0"/>
            </a:endParaRPr>
          </a:p>
          <a:p>
            <a:pPr marL="0" indent="0">
              <a:buNone/>
            </a:pPr>
            <a:r>
              <a:rPr lang="fr-FR" sz="1800" b="1" dirty="0" smtClean="0">
                <a:solidFill>
                  <a:srgbClr val="FF0000"/>
                </a:solidFill>
                <a:latin typeface="Courier New" pitchFamily="49" charset="0"/>
                <a:cs typeface="Courier New" pitchFamily="49" charset="0"/>
              </a:rPr>
              <a:t>if</a:t>
            </a:r>
            <a:r>
              <a:rPr lang="fr-FR" sz="1800" dirty="0" smtClean="0">
                <a:solidFill>
                  <a:srgbClr val="FF0000"/>
                </a:solidFill>
                <a:latin typeface="Courier New" pitchFamily="49" charset="0"/>
                <a:cs typeface="Courier New" pitchFamily="49" charset="0"/>
              </a:rPr>
              <a:t> </a:t>
            </a:r>
            <a:r>
              <a:rPr lang="fr-FR" sz="1800" dirty="0">
                <a:latin typeface="Courier New" pitchFamily="49" charset="0"/>
                <a:cs typeface="Courier New" pitchFamily="49" charset="0"/>
              </a:rPr>
              <a:t>($nom == NULL) {  </a:t>
            </a:r>
            <a:endParaRPr lang="fr-FR" sz="1800" dirty="0" smtClean="0">
              <a:latin typeface="Courier New" pitchFamily="49" charset="0"/>
              <a:cs typeface="Courier New" pitchFamily="49" charset="0"/>
            </a:endParaRPr>
          </a:p>
          <a:p>
            <a:pPr marL="0" indent="0">
              <a:buNone/>
            </a:pPr>
            <a:r>
              <a:rPr lang="fr-FR" sz="1600" dirty="0" smtClean="0">
                <a:latin typeface="Courier New" pitchFamily="49" charset="0"/>
                <a:cs typeface="Courier New" pitchFamily="49" charset="0"/>
              </a:rPr>
              <a:t>	</a:t>
            </a:r>
            <a:r>
              <a:rPr lang="fr-FR" sz="1600" dirty="0" err="1" smtClean="0">
                <a:latin typeface="Courier New" pitchFamily="49" charset="0"/>
                <a:cs typeface="Courier New" pitchFamily="49" charset="0"/>
              </a:rPr>
              <a:t>echo</a:t>
            </a:r>
            <a:r>
              <a:rPr lang="fr-FR" sz="1600" dirty="0" smtClean="0">
                <a:latin typeface="Courier New" pitchFamily="49" charset="0"/>
                <a:cs typeface="Courier New" pitchFamily="49" charset="0"/>
              </a:rPr>
              <a:t> </a:t>
            </a:r>
            <a:r>
              <a:rPr lang="fr-FR" sz="1600" dirty="0">
                <a:latin typeface="Courier New" pitchFamily="49" charset="0"/>
                <a:cs typeface="Courier New" pitchFamily="49" charset="0"/>
              </a:rPr>
              <a:t>"Bonjour inconnu !&lt;</a:t>
            </a:r>
            <a:r>
              <a:rPr lang="fr-FR" sz="1600" dirty="0" err="1">
                <a:latin typeface="Courier New" pitchFamily="49" charset="0"/>
                <a:cs typeface="Courier New" pitchFamily="49" charset="0"/>
              </a:rPr>
              <a:t>br</a:t>
            </a:r>
            <a:r>
              <a:rPr lang="fr-FR" sz="1600" dirty="0">
                <a:latin typeface="Courier New" pitchFamily="49" charset="0"/>
                <a:cs typeface="Courier New" pitchFamily="49" charset="0"/>
              </a:rPr>
              <a:t> </a:t>
            </a:r>
            <a:r>
              <a:rPr lang="fr-FR" sz="1600" dirty="0" smtClean="0">
                <a:latin typeface="Courier New" pitchFamily="49" charset="0"/>
                <a:cs typeface="Courier New" pitchFamily="49" charset="0"/>
              </a:rPr>
              <a:t>/&gt;";</a:t>
            </a:r>
            <a:endParaRPr lang="fr-FR" sz="1800" dirty="0" smtClean="0">
              <a:latin typeface="Courier New" pitchFamily="49" charset="0"/>
              <a:cs typeface="Courier New" pitchFamily="49" charset="0"/>
            </a:endParaRPr>
          </a:p>
          <a:p>
            <a:pPr marL="0" indent="0">
              <a:buNone/>
            </a:pPr>
            <a:r>
              <a:rPr lang="fr-FR" sz="1800" dirty="0" smtClean="0">
                <a:latin typeface="Courier New" pitchFamily="49" charset="0"/>
                <a:cs typeface="Courier New" pitchFamily="49" charset="0"/>
              </a:rPr>
              <a:t>} </a:t>
            </a:r>
            <a:r>
              <a:rPr lang="fr-FR" sz="1800" b="1" dirty="0" err="1">
                <a:solidFill>
                  <a:srgbClr val="FF0000"/>
                </a:solidFill>
                <a:latin typeface="Courier New" pitchFamily="49" charset="0"/>
                <a:cs typeface="Courier New" pitchFamily="49" charset="0"/>
              </a:rPr>
              <a:t>elseif</a:t>
            </a:r>
            <a:r>
              <a:rPr lang="fr-FR" sz="1800" dirty="0">
                <a:solidFill>
                  <a:srgbClr val="FF0000"/>
                </a:solidFill>
                <a:latin typeface="Courier New" pitchFamily="49" charset="0"/>
                <a:cs typeface="Courier New" pitchFamily="49" charset="0"/>
              </a:rPr>
              <a:t> </a:t>
            </a:r>
            <a:r>
              <a:rPr lang="fr-FR" sz="1800" dirty="0">
                <a:latin typeface="Courier New" pitchFamily="49" charset="0"/>
                <a:cs typeface="Courier New" pitchFamily="49" charset="0"/>
              </a:rPr>
              <a:t>($âge == NULL) {  </a:t>
            </a:r>
            <a:endParaRPr lang="fr-FR" sz="1800" dirty="0" smtClean="0">
              <a:latin typeface="Courier New" pitchFamily="49" charset="0"/>
              <a:cs typeface="Courier New" pitchFamily="49" charset="0"/>
            </a:endParaRPr>
          </a:p>
          <a:p>
            <a:pPr marL="0" indent="0">
              <a:buNone/>
            </a:pPr>
            <a:r>
              <a:rPr lang="fr-FR" sz="1800" dirty="0" smtClean="0">
                <a:latin typeface="Courier New" pitchFamily="49" charset="0"/>
                <a:cs typeface="Courier New" pitchFamily="49" charset="0"/>
              </a:rPr>
              <a:t>	</a:t>
            </a:r>
            <a:r>
              <a:rPr lang="fr-FR" sz="1600" dirty="0" err="1" smtClean="0">
                <a:latin typeface="Courier New" pitchFamily="49" charset="0"/>
                <a:cs typeface="Courier New" pitchFamily="49" charset="0"/>
              </a:rPr>
              <a:t>echo</a:t>
            </a:r>
            <a:r>
              <a:rPr lang="fr-FR" sz="1600" dirty="0" smtClean="0">
                <a:latin typeface="Courier New" pitchFamily="49" charset="0"/>
                <a:cs typeface="Courier New" pitchFamily="49" charset="0"/>
              </a:rPr>
              <a:t> </a:t>
            </a:r>
            <a:r>
              <a:rPr lang="fr-FR" sz="1600" dirty="0">
                <a:latin typeface="Courier New" pitchFamily="49" charset="0"/>
                <a:cs typeface="Courier New" pitchFamily="49" charset="0"/>
              </a:rPr>
              <a:t>"Bonjour $nom </a:t>
            </a:r>
            <a:r>
              <a:rPr lang="fr-FR" sz="1600" dirty="0" smtClean="0">
                <a:latin typeface="Courier New" pitchFamily="49" charset="0"/>
                <a:cs typeface="Courier New" pitchFamily="49" charset="0"/>
              </a:rPr>
              <a:t>!&lt;</a:t>
            </a:r>
            <a:r>
              <a:rPr lang="fr-FR" sz="1600" dirty="0" err="1">
                <a:latin typeface="Courier New" pitchFamily="49" charset="0"/>
                <a:cs typeface="Courier New" pitchFamily="49" charset="0"/>
              </a:rPr>
              <a:t>br</a:t>
            </a:r>
            <a:r>
              <a:rPr lang="fr-FR" sz="1600" dirty="0">
                <a:latin typeface="Courier New" pitchFamily="49" charset="0"/>
                <a:cs typeface="Courier New" pitchFamily="49" charset="0"/>
              </a:rPr>
              <a:t> /&gt;";  </a:t>
            </a:r>
            <a:endParaRPr lang="fr-FR" sz="1600" dirty="0" smtClean="0">
              <a:latin typeface="Courier New" pitchFamily="49" charset="0"/>
              <a:cs typeface="Courier New" pitchFamily="49" charset="0"/>
            </a:endParaRPr>
          </a:p>
          <a:p>
            <a:pPr marL="0" indent="0">
              <a:buNone/>
            </a:pPr>
            <a:r>
              <a:rPr lang="fr-FR" sz="1800" dirty="0" smtClean="0">
                <a:latin typeface="Courier New" pitchFamily="49" charset="0"/>
                <a:cs typeface="Courier New" pitchFamily="49" charset="0"/>
              </a:rPr>
              <a:t>} </a:t>
            </a:r>
            <a:r>
              <a:rPr lang="fr-FR" sz="1800" b="1" dirty="0" err="1">
                <a:solidFill>
                  <a:srgbClr val="FF0000"/>
                </a:solidFill>
                <a:latin typeface="Courier New" pitchFamily="49" charset="0"/>
                <a:cs typeface="Courier New" pitchFamily="49" charset="0"/>
              </a:rPr>
              <a:t>else</a:t>
            </a:r>
            <a:r>
              <a:rPr lang="fr-FR" sz="1800" dirty="0">
                <a:solidFill>
                  <a:srgbClr val="FF0000"/>
                </a:solidFill>
                <a:latin typeface="Courier New" pitchFamily="49" charset="0"/>
                <a:cs typeface="Courier New" pitchFamily="49" charset="0"/>
              </a:rPr>
              <a:t> </a:t>
            </a:r>
            <a:r>
              <a:rPr lang="fr-FR" sz="1800" dirty="0">
                <a:latin typeface="Courier New" pitchFamily="49" charset="0"/>
                <a:cs typeface="Courier New" pitchFamily="49" charset="0"/>
              </a:rPr>
              <a:t>{ </a:t>
            </a:r>
            <a:endParaRPr lang="fr-FR" sz="1800" dirty="0" smtClean="0">
              <a:latin typeface="Courier New" pitchFamily="49" charset="0"/>
              <a:cs typeface="Courier New" pitchFamily="49" charset="0"/>
            </a:endParaRPr>
          </a:p>
          <a:p>
            <a:pPr marL="0" indent="0">
              <a:buNone/>
            </a:pPr>
            <a:r>
              <a:rPr lang="fr-FR" sz="1800" dirty="0" smtClean="0">
                <a:latin typeface="Courier New" pitchFamily="49" charset="0"/>
                <a:cs typeface="Courier New" pitchFamily="49" charset="0"/>
              </a:rPr>
              <a:t> 	</a:t>
            </a:r>
            <a:r>
              <a:rPr lang="fr-FR" sz="1600" dirty="0" err="1" smtClean="0">
                <a:latin typeface="Courier New" pitchFamily="49" charset="0"/>
                <a:cs typeface="Courier New" pitchFamily="49" charset="0"/>
              </a:rPr>
              <a:t>echo</a:t>
            </a:r>
            <a:r>
              <a:rPr lang="fr-FR" sz="1600" dirty="0" smtClean="0">
                <a:latin typeface="Courier New" pitchFamily="49" charset="0"/>
                <a:cs typeface="Courier New" pitchFamily="49" charset="0"/>
              </a:rPr>
              <a:t> </a:t>
            </a:r>
            <a:r>
              <a:rPr lang="fr-FR" sz="1600" dirty="0">
                <a:latin typeface="Courier New" pitchFamily="49" charset="0"/>
                <a:cs typeface="Courier New" pitchFamily="49" charset="0"/>
              </a:rPr>
              <a:t>"Bonjour $nom ! Vous avez $âge ans.&lt;</a:t>
            </a:r>
            <a:r>
              <a:rPr lang="fr-FR" sz="1600" dirty="0" err="1">
                <a:latin typeface="Courier New" pitchFamily="49" charset="0"/>
                <a:cs typeface="Courier New" pitchFamily="49" charset="0"/>
              </a:rPr>
              <a:t>br</a:t>
            </a:r>
            <a:r>
              <a:rPr lang="fr-FR" sz="1600" dirty="0">
                <a:latin typeface="Courier New" pitchFamily="49" charset="0"/>
                <a:cs typeface="Courier New" pitchFamily="49" charset="0"/>
              </a:rPr>
              <a:t> /&gt;";  </a:t>
            </a:r>
            <a:endParaRPr lang="fr-FR" sz="1600" dirty="0" smtClean="0">
              <a:latin typeface="Courier New" pitchFamily="49" charset="0"/>
              <a:cs typeface="Courier New" pitchFamily="49" charset="0"/>
            </a:endParaRPr>
          </a:p>
          <a:p>
            <a:pPr marL="0" indent="0">
              <a:buNone/>
            </a:pPr>
            <a:r>
              <a:rPr lang="fr-FR" sz="1800" dirty="0" smtClean="0">
                <a:latin typeface="Courier New" pitchFamily="49" charset="0"/>
                <a:cs typeface="Courier New" pitchFamily="49" charset="0"/>
              </a:rPr>
              <a:t>}</a:t>
            </a:r>
            <a:r>
              <a:rPr lang="fr-FR" sz="1800" dirty="0">
                <a:latin typeface="Courier New" pitchFamily="49" charset="0"/>
                <a:cs typeface="Courier New" pitchFamily="49" charset="0"/>
              </a:rPr>
              <a:t>  </a:t>
            </a:r>
            <a:endParaRPr lang="fr-FR" sz="1800" dirty="0" smtClean="0">
              <a:latin typeface="Courier New" pitchFamily="49" charset="0"/>
              <a:cs typeface="Courier New" pitchFamily="49" charset="0"/>
            </a:endParaRPr>
          </a:p>
          <a:p>
            <a:pPr marL="0" indent="0">
              <a:buNone/>
            </a:pPr>
            <a:r>
              <a:rPr lang="fr-FR" sz="1800" dirty="0" smtClean="0">
                <a:solidFill>
                  <a:schemeClr val="accent1"/>
                </a:solidFill>
                <a:latin typeface="Courier New" pitchFamily="49" charset="0"/>
                <a:cs typeface="Courier New" pitchFamily="49" charset="0"/>
              </a:rPr>
              <a:t>?&gt;</a:t>
            </a:r>
            <a:endParaRPr lang="fr-FR" sz="1800" dirty="0">
              <a:solidFill>
                <a:schemeClr val="accent1"/>
              </a:solidFill>
              <a:latin typeface="Courier New" pitchFamily="49" charset="0"/>
              <a:cs typeface="Courier New" pitchFamily="49" charset="0"/>
            </a:endParaRPr>
          </a:p>
        </p:txBody>
      </p:sp>
      <p:sp>
        <p:nvSpPr>
          <p:cNvPr id="3" name="Titre 2"/>
          <p:cNvSpPr>
            <a:spLocks noGrp="1"/>
          </p:cNvSpPr>
          <p:nvPr>
            <p:ph type="title"/>
          </p:nvPr>
        </p:nvSpPr>
        <p:spPr/>
        <p:txBody>
          <a:bodyPr/>
          <a:lstStyle/>
          <a:p>
            <a:r>
              <a:rPr lang="fr-FR" dirty="0" smtClean="0"/>
              <a:t>Structures de contrôles</a:t>
            </a:r>
            <a:endParaRPr lang="fr-FR" dirty="0"/>
          </a:p>
        </p:txBody>
      </p:sp>
    </p:spTree>
    <p:extLst>
      <p:ext uri="{BB962C8B-B14F-4D97-AF65-F5344CB8AC3E}">
        <p14:creationId xmlns:p14="http://schemas.microsoft.com/office/powerpoint/2010/main" val="1074457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normAutofit/>
          </a:bodyPr>
          <a:lstStyle/>
          <a:p>
            <a:r>
              <a:rPr lang="fr-FR" dirty="0" smtClean="0"/>
              <a:t>Profil des stagiaires</a:t>
            </a:r>
          </a:p>
          <a:p>
            <a:pPr lvl="1"/>
            <a:r>
              <a:rPr lang="fr-FR" dirty="0" smtClean="0"/>
              <a:t>Développeur Logiciel / Concepteur Développeur en Informatique</a:t>
            </a:r>
          </a:p>
          <a:p>
            <a:r>
              <a:rPr lang="fr-FR" dirty="0" smtClean="0"/>
              <a:t>Connaissances préalables</a:t>
            </a:r>
          </a:p>
          <a:p>
            <a:pPr lvl="1"/>
            <a:r>
              <a:rPr lang="fr-FR" dirty="0" smtClean="0"/>
              <a:t>Notions HTML, CSS</a:t>
            </a:r>
          </a:p>
          <a:p>
            <a:pPr lvl="1"/>
            <a:r>
              <a:rPr lang="fr-FR" dirty="0" smtClean="0"/>
              <a:t>Savoir construire des requêtes SQL</a:t>
            </a:r>
          </a:p>
          <a:p>
            <a:r>
              <a:rPr lang="fr-FR" dirty="0" smtClean="0"/>
              <a:t>Objectifs à atteindre</a:t>
            </a:r>
          </a:p>
          <a:p>
            <a:pPr lvl="1"/>
            <a:r>
              <a:rPr lang="fr-FR" dirty="0" smtClean="0"/>
              <a:t>Comprendre le PHP</a:t>
            </a:r>
          </a:p>
          <a:p>
            <a:pPr lvl="1"/>
            <a:r>
              <a:rPr lang="fr-FR" dirty="0" smtClean="0"/>
              <a:t>Utiliser PHP pour </a:t>
            </a:r>
          </a:p>
          <a:p>
            <a:pPr lvl="2"/>
            <a:r>
              <a:rPr lang="fr-FR" dirty="0"/>
              <a:t>Créer des pages </a:t>
            </a:r>
            <a:r>
              <a:rPr lang="fr-FR" dirty="0" smtClean="0"/>
              <a:t>web dynamiques en accédant à une base de données</a:t>
            </a:r>
            <a:endParaRPr lang="fr-FR" dirty="0"/>
          </a:p>
          <a:p>
            <a:pPr lvl="2"/>
            <a:r>
              <a:rPr lang="fr-FR" dirty="0" smtClean="0"/>
              <a:t>Ecrire des formulaires et sauvegarder les données</a:t>
            </a:r>
          </a:p>
          <a:p>
            <a:pPr lvl="2"/>
            <a:r>
              <a:rPr lang="fr-FR" dirty="0" smtClean="0"/>
              <a:t>Gérer l’authentification</a:t>
            </a:r>
          </a:p>
        </p:txBody>
      </p:sp>
      <p:sp>
        <p:nvSpPr>
          <p:cNvPr id="4" name="Titre 3"/>
          <p:cNvSpPr>
            <a:spLocks noGrp="1"/>
          </p:cNvSpPr>
          <p:nvPr>
            <p:ph type="title"/>
          </p:nvPr>
        </p:nvSpPr>
        <p:spPr/>
        <p:txBody>
          <a:bodyPr/>
          <a:lstStyle/>
          <a:p>
            <a:r>
              <a:rPr lang="fr-FR" dirty="0" smtClean="0"/>
              <a:t>Votre formation – Présentation</a:t>
            </a:r>
            <a:endParaRPr lang="fr-FR" dirty="0"/>
          </a:p>
        </p:txBody>
      </p:sp>
    </p:spTree>
    <p:extLst>
      <p:ext uri="{BB962C8B-B14F-4D97-AF65-F5344CB8AC3E}">
        <p14:creationId xmlns:p14="http://schemas.microsoft.com/office/powerpoint/2010/main" val="984909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Contrôles </a:t>
            </a:r>
            <a:r>
              <a:rPr lang="fr-FR" dirty="0" smtClean="0"/>
              <a:t>itératifs</a:t>
            </a:r>
          </a:p>
          <a:p>
            <a:pPr lvl="1"/>
            <a:r>
              <a:rPr lang="fr-FR" dirty="0" err="1"/>
              <a:t>while</a:t>
            </a:r>
            <a:r>
              <a:rPr lang="fr-FR" dirty="0"/>
              <a:t> (condition) {  instructions;  </a:t>
            </a:r>
            <a:r>
              <a:rPr lang="fr-FR" dirty="0" smtClean="0"/>
              <a:t>}</a:t>
            </a:r>
          </a:p>
          <a:p>
            <a:pPr lvl="1"/>
            <a:endParaRPr lang="fr-FR" dirty="0"/>
          </a:p>
          <a:p>
            <a:pPr lvl="1"/>
            <a:r>
              <a:rPr lang="fr-FR" dirty="0"/>
              <a:t>do </a:t>
            </a:r>
            <a:endParaRPr lang="fr-FR" dirty="0" smtClean="0"/>
          </a:p>
          <a:p>
            <a:pPr marL="457200" lvl="1" indent="0">
              <a:buNone/>
            </a:pPr>
            <a:r>
              <a:rPr lang="fr-FR" dirty="0" smtClean="0"/>
              <a:t>	{</a:t>
            </a:r>
            <a:r>
              <a:rPr lang="fr-FR" dirty="0"/>
              <a:t>  instructions;  } </a:t>
            </a:r>
            <a:endParaRPr lang="fr-FR" dirty="0" smtClean="0"/>
          </a:p>
          <a:p>
            <a:pPr marL="457200" lvl="1" indent="0">
              <a:buNone/>
            </a:pPr>
            <a:r>
              <a:rPr lang="fr-FR" dirty="0" smtClean="0"/>
              <a:t>	</a:t>
            </a:r>
            <a:r>
              <a:rPr lang="fr-FR" dirty="0" err="1" smtClean="0"/>
              <a:t>while</a:t>
            </a:r>
            <a:r>
              <a:rPr lang="fr-FR" dirty="0" smtClean="0"/>
              <a:t> </a:t>
            </a:r>
            <a:r>
              <a:rPr lang="fr-FR" dirty="0"/>
              <a:t>(expression</a:t>
            </a:r>
            <a:r>
              <a:rPr lang="fr-FR" dirty="0" smtClean="0"/>
              <a:t>);</a:t>
            </a:r>
          </a:p>
          <a:p>
            <a:pPr lvl="1"/>
            <a:endParaRPr lang="fr-FR" dirty="0"/>
          </a:p>
          <a:p>
            <a:pPr lvl="1"/>
            <a:r>
              <a:rPr lang="fr-FR" dirty="0"/>
              <a:t>for (expression1; expression2; expression3) </a:t>
            </a:r>
            <a:endParaRPr lang="fr-FR" dirty="0" smtClean="0"/>
          </a:p>
          <a:p>
            <a:pPr marL="457200" lvl="1" indent="0">
              <a:buNone/>
            </a:pPr>
            <a:r>
              <a:rPr lang="fr-FR" dirty="0" smtClean="0"/>
              <a:t>	{</a:t>
            </a:r>
            <a:r>
              <a:rPr lang="fr-FR" dirty="0"/>
              <a:t>  instructions;  }</a:t>
            </a:r>
            <a:endParaRPr lang="fr-FR" dirty="0" smtClean="0"/>
          </a:p>
        </p:txBody>
      </p:sp>
      <p:sp>
        <p:nvSpPr>
          <p:cNvPr id="3" name="Titre 2"/>
          <p:cNvSpPr>
            <a:spLocks noGrp="1"/>
          </p:cNvSpPr>
          <p:nvPr>
            <p:ph type="title"/>
          </p:nvPr>
        </p:nvSpPr>
        <p:spPr/>
        <p:txBody>
          <a:bodyPr/>
          <a:lstStyle/>
          <a:p>
            <a:r>
              <a:rPr lang="fr-FR" dirty="0" smtClean="0"/>
              <a:t>Structures de contrôles</a:t>
            </a:r>
            <a:endParaRPr lang="fr-FR" dirty="0"/>
          </a:p>
        </p:txBody>
      </p:sp>
    </p:spTree>
    <p:extLst>
      <p:ext uri="{BB962C8B-B14F-4D97-AF65-F5344CB8AC3E}">
        <p14:creationId xmlns:p14="http://schemas.microsoft.com/office/powerpoint/2010/main" val="188904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Inclure des fichiers</a:t>
            </a:r>
          </a:p>
          <a:p>
            <a:pPr lvl="1"/>
            <a:r>
              <a:rPr lang="fr-FR" dirty="0"/>
              <a:t>Les fonctions </a:t>
            </a:r>
          </a:p>
          <a:p>
            <a:pPr lvl="2"/>
            <a:r>
              <a:rPr lang="fr-FR" dirty="0" err="1"/>
              <a:t>include</a:t>
            </a:r>
            <a:r>
              <a:rPr lang="fr-FR" dirty="0"/>
              <a:t>, </a:t>
            </a:r>
          </a:p>
          <a:p>
            <a:pPr lvl="2"/>
            <a:r>
              <a:rPr lang="fr-FR" dirty="0" err="1"/>
              <a:t>include_once</a:t>
            </a:r>
            <a:r>
              <a:rPr lang="fr-FR" dirty="0"/>
              <a:t>, </a:t>
            </a:r>
          </a:p>
          <a:p>
            <a:pPr lvl="2"/>
            <a:r>
              <a:rPr lang="fr-FR" dirty="0" err="1"/>
              <a:t>require</a:t>
            </a:r>
            <a:r>
              <a:rPr lang="fr-FR" dirty="0"/>
              <a:t>,</a:t>
            </a:r>
          </a:p>
          <a:p>
            <a:pPr lvl="2"/>
            <a:r>
              <a:rPr lang="fr-FR" dirty="0" err="1"/>
              <a:t>require_once</a:t>
            </a:r>
            <a:endParaRPr lang="fr-FR" dirty="0"/>
          </a:p>
          <a:p>
            <a:endParaRPr lang="fr-FR" dirty="0" smtClean="0"/>
          </a:p>
          <a:p>
            <a:r>
              <a:rPr lang="fr-FR" dirty="0" smtClean="0"/>
              <a:t>Interrompre </a:t>
            </a:r>
            <a:r>
              <a:rPr lang="fr-FR" dirty="0"/>
              <a:t>le </a:t>
            </a:r>
            <a:r>
              <a:rPr lang="fr-FR" dirty="0" smtClean="0"/>
              <a:t>script</a:t>
            </a:r>
            <a:endParaRPr lang="fr-FR" dirty="0"/>
          </a:p>
          <a:p>
            <a:pPr lvl="1"/>
            <a:r>
              <a:rPr lang="fr-FR" dirty="0" smtClean="0"/>
              <a:t>die();</a:t>
            </a:r>
          </a:p>
          <a:p>
            <a:pPr lvl="1"/>
            <a:r>
              <a:rPr lang="fr-FR" dirty="0" smtClean="0"/>
              <a:t>exit();</a:t>
            </a:r>
          </a:p>
          <a:p>
            <a:pPr lvl="1"/>
            <a:endParaRPr lang="fr-FR" dirty="0"/>
          </a:p>
          <a:p>
            <a:pPr lvl="1"/>
            <a:endParaRPr lang="fr-FR" dirty="0" smtClean="0"/>
          </a:p>
          <a:p>
            <a:pPr lvl="1"/>
            <a:endParaRPr lang="fr-FR" dirty="0"/>
          </a:p>
          <a:p>
            <a:endParaRPr lang="fr-FR" dirty="0" smtClean="0"/>
          </a:p>
          <a:p>
            <a:r>
              <a:rPr lang="fr-FR" smtClean="0"/>
              <a:t>TP</a:t>
            </a:r>
            <a:endParaRPr lang="fr-FR" dirty="0" smtClean="0"/>
          </a:p>
        </p:txBody>
      </p:sp>
      <p:sp>
        <p:nvSpPr>
          <p:cNvPr id="3" name="Titre 2"/>
          <p:cNvSpPr>
            <a:spLocks noGrp="1"/>
          </p:cNvSpPr>
          <p:nvPr>
            <p:ph type="title"/>
          </p:nvPr>
        </p:nvSpPr>
        <p:spPr/>
        <p:txBody>
          <a:bodyPr/>
          <a:lstStyle/>
          <a:p>
            <a:r>
              <a:rPr lang="fr-FR" dirty="0" smtClean="0"/>
              <a:t>Structures de contrôles</a:t>
            </a:r>
            <a:endParaRPr lang="fr-FR" dirty="0"/>
          </a:p>
        </p:txBody>
      </p:sp>
    </p:spTree>
    <p:extLst>
      <p:ext uri="{BB962C8B-B14F-4D97-AF65-F5344CB8AC3E}">
        <p14:creationId xmlns:p14="http://schemas.microsoft.com/office/powerpoint/2010/main" val="185975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Fonctions Basique</a:t>
            </a:r>
          </a:p>
          <a:p>
            <a:pPr lvl="1"/>
            <a:r>
              <a:rPr lang="fr-FR" b="1" dirty="0" err="1"/>
              <a:t>function</a:t>
            </a:r>
            <a:r>
              <a:rPr lang="fr-FR" dirty="0"/>
              <a:t> </a:t>
            </a:r>
            <a:r>
              <a:rPr lang="fr-FR" i="1" dirty="0" err="1"/>
              <a:t>nom_fonction</a:t>
            </a:r>
            <a:r>
              <a:rPr lang="fr-FR" dirty="0"/>
              <a:t>([</a:t>
            </a:r>
            <a:r>
              <a:rPr lang="fr-FR" dirty="0" smtClean="0"/>
              <a:t>paramètre(s)]) </a:t>
            </a:r>
            <a:r>
              <a:rPr lang="fr-FR" dirty="0"/>
              <a:t>{ </a:t>
            </a:r>
          </a:p>
          <a:p>
            <a:pPr marL="457200" lvl="1" indent="0">
              <a:buNone/>
            </a:pPr>
            <a:r>
              <a:rPr lang="fr-FR" dirty="0" smtClean="0"/>
              <a:t>		  </a:t>
            </a:r>
            <a:r>
              <a:rPr lang="fr-FR" dirty="0"/>
              <a:t>instructions; </a:t>
            </a:r>
          </a:p>
          <a:p>
            <a:pPr marL="457200" lvl="1" indent="0">
              <a:buNone/>
            </a:pPr>
            <a:r>
              <a:rPr lang="fr-FR" dirty="0" smtClean="0"/>
              <a:t>	}</a:t>
            </a:r>
            <a:endParaRPr lang="fr-FR" dirty="0"/>
          </a:p>
          <a:p>
            <a:endParaRPr lang="fr-FR" dirty="0" smtClean="0"/>
          </a:p>
          <a:p>
            <a:r>
              <a:rPr lang="fr-FR" dirty="0" smtClean="0"/>
              <a:t>Variables </a:t>
            </a:r>
            <a:r>
              <a:rPr lang="fr-FR" dirty="0" err="1"/>
              <a:t>static</a:t>
            </a:r>
            <a:endParaRPr lang="fr-FR" dirty="0"/>
          </a:p>
          <a:p>
            <a:endParaRPr lang="fr-FR" dirty="0" smtClean="0"/>
          </a:p>
          <a:p>
            <a:r>
              <a:rPr lang="fr-FR" dirty="0"/>
              <a:t>Fonctions Variables</a:t>
            </a:r>
          </a:p>
          <a:p>
            <a:endParaRPr lang="fr-FR" dirty="0"/>
          </a:p>
        </p:txBody>
      </p:sp>
      <p:sp>
        <p:nvSpPr>
          <p:cNvPr id="3" name="Titre 2"/>
          <p:cNvSpPr>
            <a:spLocks noGrp="1"/>
          </p:cNvSpPr>
          <p:nvPr>
            <p:ph type="title"/>
          </p:nvPr>
        </p:nvSpPr>
        <p:spPr/>
        <p:txBody>
          <a:bodyPr/>
          <a:lstStyle/>
          <a:p>
            <a:r>
              <a:rPr lang="fr-FR" dirty="0" smtClean="0"/>
              <a:t>Fonctions</a:t>
            </a:r>
            <a:endParaRPr lang="fr-FR" dirty="0"/>
          </a:p>
        </p:txBody>
      </p:sp>
    </p:spTree>
    <p:extLst>
      <p:ext uri="{BB962C8B-B14F-4D97-AF65-F5344CB8AC3E}">
        <p14:creationId xmlns:p14="http://schemas.microsoft.com/office/powerpoint/2010/main" val="1074457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PHP </a:t>
            </a:r>
            <a:r>
              <a:rPr lang="fr-FR" dirty="0" smtClean="0"/>
              <a:t>5 : refonte du modèle objet pour </a:t>
            </a:r>
          </a:p>
          <a:p>
            <a:pPr lvl="1"/>
            <a:r>
              <a:rPr lang="fr-FR" dirty="0" smtClean="0"/>
              <a:t>Augmenter les performances</a:t>
            </a:r>
          </a:p>
          <a:p>
            <a:pPr lvl="1"/>
            <a:r>
              <a:rPr lang="fr-FR" dirty="0" smtClean="0"/>
              <a:t>Offrir plus de fonctionnalités</a:t>
            </a:r>
          </a:p>
          <a:p>
            <a:pPr lvl="1"/>
            <a:endParaRPr lang="fr-FR" dirty="0"/>
          </a:p>
          <a:p>
            <a:r>
              <a:rPr lang="fr-FR" dirty="0" smtClean="0"/>
              <a:t>Rappel : </a:t>
            </a:r>
          </a:p>
          <a:p>
            <a:pPr lvl="1"/>
            <a:r>
              <a:rPr lang="fr-FR" dirty="0" smtClean="0"/>
              <a:t>Classe : Un </a:t>
            </a:r>
            <a:r>
              <a:rPr lang="fr-FR" dirty="0"/>
              <a:t>modèle de définition de </a:t>
            </a:r>
            <a:r>
              <a:rPr lang="fr-FR" dirty="0" smtClean="0"/>
              <a:t>données</a:t>
            </a:r>
          </a:p>
          <a:p>
            <a:pPr lvl="1"/>
            <a:r>
              <a:rPr lang="fr-FR" dirty="0" smtClean="0"/>
              <a:t>Objet : Une instance de classe</a:t>
            </a:r>
          </a:p>
          <a:p>
            <a:pPr lvl="1"/>
            <a:endParaRPr lang="fr-FR" dirty="0"/>
          </a:p>
          <a:p>
            <a:r>
              <a:rPr lang="fr-FR" dirty="0" smtClean="0"/>
              <a:t>Visibilité </a:t>
            </a:r>
            <a:r>
              <a:rPr lang="fr-FR" dirty="0"/>
              <a:t>des attributs et des méthodes </a:t>
            </a:r>
            <a:endParaRPr lang="fr-FR" dirty="0" smtClean="0"/>
          </a:p>
          <a:p>
            <a:pPr lvl="1"/>
            <a:r>
              <a:rPr lang="fr-FR" dirty="0" smtClean="0"/>
              <a:t>public</a:t>
            </a:r>
          </a:p>
          <a:p>
            <a:pPr lvl="1"/>
            <a:r>
              <a:rPr lang="fr-FR" dirty="0" err="1" smtClean="0"/>
              <a:t>private</a:t>
            </a:r>
            <a:endParaRPr lang="fr-FR" dirty="0" smtClean="0"/>
          </a:p>
          <a:p>
            <a:pPr lvl="1"/>
            <a:r>
              <a:rPr lang="fr-FR" dirty="0" err="1" smtClean="0"/>
              <a:t>protected</a:t>
            </a:r>
            <a:endParaRPr lang="fr-FR" dirty="0"/>
          </a:p>
          <a:p>
            <a:endParaRPr lang="fr-FR" dirty="0" smtClean="0"/>
          </a:p>
        </p:txBody>
      </p:sp>
      <p:sp>
        <p:nvSpPr>
          <p:cNvPr id="3" name="Titre 2"/>
          <p:cNvSpPr>
            <a:spLocks noGrp="1"/>
          </p:cNvSpPr>
          <p:nvPr>
            <p:ph type="title"/>
          </p:nvPr>
        </p:nvSpPr>
        <p:spPr/>
        <p:txBody>
          <a:bodyPr/>
          <a:lstStyle/>
          <a:p>
            <a:r>
              <a:rPr lang="fr-FR" dirty="0" smtClean="0"/>
              <a:t>Programmation Objet</a:t>
            </a:r>
            <a:endParaRPr lang="fr-FR" dirty="0"/>
          </a:p>
        </p:txBody>
      </p:sp>
    </p:spTree>
    <p:extLst>
      <p:ext uri="{BB962C8B-B14F-4D97-AF65-F5344CB8AC3E}">
        <p14:creationId xmlns:p14="http://schemas.microsoft.com/office/powerpoint/2010/main" val="3923098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Généralités</a:t>
            </a:r>
          </a:p>
          <a:p>
            <a:r>
              <a:rPr lang="fr-FR" dirty="0" smtClean="0"/>
              <a:t>URL</a:t>
            </a:r>
          </a:p>
          <a:p>
            <a:r>
              <a:rPr lang="fr-FR" dirty="0" smtClean="0"/>
              <a:t>Requêtes</a:t>
            </a:r>
          </a:p>
          <a:p>
            <a:r>
              <a:rPr lang="fr-FR" dirty="0" smtClean="0"/>
              <a:t>Réponses</a:t>
            </a:r>
          </a:p>
          <a:p>
            <a:r>
              <a:rPr lang="fr-FR" dirty="0" smtClean="0"/>
              <a:t>Cache</a:t>
            </a:r>
            <a:endParaRPr lang="fr-FR" dirty="0"/>
          </a:p>
        </p:txBody>
      </p:sp>
      <p:sp>
        <p:nvSpPr>
          <p:cNvPr id="3" name="Titre 2"/>
          <p:cNvSpPr>
            <a:spLocks noGrp="1"/>
          </p:cNvSpPr>
          <p:nvPr>
            <p:ph type="title"/>
          </p:nvPr>
        </p:nvSpPr>
        <p:spPr/>
        <p:txBody>
          <a:bodyPr>
            <a:normAutofit/>
          </a:bodyPr>
          <a:lstStyle/>
          <a:p>
            <a:r>
              <a:rPr lang="fr-FR" b="1" dirty="0" smtClean="0"/>
              <a:t>Les codes HTTP</a:t>
            </a:r>
            <a:endParaRPr lang="fr-FR" dirty="0"/>
          </a:p>
        </p:txBody>
      </p:sp>
    </p:spTree>
    <p:extLst>
      <p:ext uri="{BB962C8B-B14F-4D97-AF65-F5344CB8AC3E}">
        <p14:creationId xmlns:p14="http://schemas.microsoft.com/office/powerpoint/2010/main" val="4137103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Question / Réponse</a:t>
            </a:r>
          </a:p>
          <a:p>
            <a:r>
              <a:rPr lang="fr-FR" dirty="0" smtClean="0"/>
              <a:t>En-Tête [ Corps ]</a:t>
            </a:r>
          </a:p>
          <a:p>
            <a:endParaRPr lang="fr-FR" dirty="0" smtClean="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smtClean="0"/>
              <a:t>Tous types de contenu</a:t>
            </a:r>
          </a:p>
        </p:txBody>
      </p:sp>
      <p:sp>
        <p:nvSpPr>
          <p:cNvPr id="3" name="Titre 2"/>
          <p:cNvSpPr>
            <a:spLocks noGrp="1"/>
          </p:cNvSpPr>
          <p:nvPr>
            <p:ph type="title"/>
          </p:nvPr>
        </p:nvSpPr>
        <p:spPr/>
        <p:txBody>
          <a:bodyPr>
            <a:normAutofit/>
          </a:bodyPr>
          <a:lstStyle/>
          <a:p>
            <a:r>
              <a:rPr lang="fr-FR" b="1" dirty="0" smtClean="0"/>
              <a:t>Les codes HTTP : Généralités</a:t>
            </a:r>
            <a:endParaRPr lang="fr-FR" dirty="0"/>
          </a:p>
        </p:txBody>
      </p:sp>
      <p:grpSp>
        <p:nvGrpSpPr>
          <p:cNvPr id="4" name="Groupe 3"/>
          <p:cNvGrpSpPr/>
          <p:nvPr/>
        </p:nvGrpSpPr>
        <p:grpSpPr>
          <a:xfrm>
            <a:off x="755576" y="1700808"/>
            <a:ext cx="7317648" cy="4190985"/>
            <a:chOff x="971600" y="2492896"/>
            <a:chExt cx="7101624" cy="3398897"/>
          </a:xfrm>
        </p:grpSpPr>
        <p:sp>
          <p:nvSpPr>
            <p:cNvPr id="5" name="ZoneTexte 4"/>
            <p:cNvSpPr txBox="1"/>
            <p:nvPr/>
          </p:nvSpPr>
          <p:spPr>
            <a:xfrm>
              <a:off x="971600" y="2492896"/>
              <a:ext cx="4680520" cy="1169551"/>
            </a:xfrm>
            <a:prstGeom prst="rect">
              <a:avLst/>
            </a:prstGeom>
            <a:noFill/>
          </p:spPr>
          <p:txBody>
            <a:bodyPr wrap="square" rtlCol="0">
              <a:spAutoFit/>
            </a:bodyPr>
            <a:lstStyle/>
            <a:p>
              <a:r>
                <a:rPr lang="fr-FR" sz="1000" dirty="0" smtClean="0">
                  <a:solidFill>
                    <a:srgbClr val="0070C0"/>
                  </a:solidFill>
                </a:rPr>
                <a:t>HTTP/1.1 200 OK</a:t>
              </a:r>
            </a:p>
            <a:p>
              <a:r>
                <a:rPr lang="fr-FR" sz="1000" dirty="0" smtClean="0">
                  <a:solidFill>
                    <a:srgbClr val="0070C0"/>
                  </a:solidFill>
                </a:rPr>
                <a:t>Server: Apache-Coyote/1.1</a:t>
              </a:r>
            </a:p>
            <a:p>
              <a:r>
                <a:rPr lang="fr-FR" sz="1000" dirty="0" err="1" smtClean="0">
                  <a:solidFill>
                    <a:srgbClr val="0070C0"/>
                  </a:solidFill>
                </a:rPr>
                <a:t>Accept</a:t>
              </a:r>
              <a:r>
                <a:rPr lang="fr-FR" sz="1000" dirty="0" smtClean="0">
                  <a:solidFill>
                    <a:srgbClr val="0070C0"/>
                  </a:solidFill>
                </a:rPr>
                <a:t>-Ranges: </a:t>
              </a:r>
              <a:r>
                <a:rPr lang="fr-FR" sz="1000" dirty="0" err="1" smtClean="0">
                  <a:solidFill>
                    <a:srgbClr val="0070C0"/>
                  </a:solidFill>
                </a:rPr>
                <a:t>bytes</a:t>
              </a:r>
              <a:endParaRPr lang="fr-FR" sz="1000" dirty="0" smtClean="0">
                <a:solidFill>
                  <a:srgbClr val="0070C0"/>
                </a:solidFill>
              </a:endParaRPr>
            </a:p>
            <a:p>
              <a:r>
                <a:rPr lang="fr-FR" sz="1000" dirty="0" err="1" smtClean="0">
                  <a:solidFill>
                    <a:srgbClr val="0070C0"/>
                  </a:solidFill>
                </a:rPr>
                <a:t>ETag</a:t>
              </a:r>
              <a:r>
                <a:rPr lang="fr-FR" sz="1000" dirty="0" smtClean="0">
                  <a:solidFill>
                    <a:srgbClr val="0070C0"/>
                  </a:solidFill>
                </a:rPr>
                <a:t>: W/"507-1293116404000"</a:t>
              </a:r>
            </a:p>
            <a:p>
              <a:r>
                <a:rPr lang="fr-FR" sz="1000" dirty="0" smtClean="0">
                  <a:solidFill>
                    <a:srgbClr val="0070C0"/>
                  </a:solidFill>
                </a:rPr>
                <a:t>Last-</a:t>
              </a:r>
              <a:r>
                <a:rPr lang="fr-FR" sz="1000" dirty="0" err="1" smtClean="0">
                  <a:solidFill>
                    <a:srgbClr val="0070C0"/>
                  </a:solidFill>
                </a:rPr>
                <a:t>Modified</a:t>
              </a:r>
              <a:r>
                <a:rPr lang="fr-FR" sz="1000" dirty="0" smtClean="0">
                  <a:solidFill>
                    <a:srgbClr val="0070C0"/>
                  </a:solidFill>
                </a:rPr>
                <a:t>: Thu, 23 </a:t>
              </a:r>
              <a:r>
                <a:rPr lang="fr-FR" sz="1000" dirty="0" err="1" smtClean="0">
                  <a:solidFill>
                    <a:srgbClr val="0070C0"/>
                  </a:solidFill>
                </a:rPr>
                <a:t>Dec</a:t>
              </a:r>
              <a:r>
                <a:rPr lang="fr-FR" sz="1000" dirty="0" smtClean="0">
                  <a:solidFill>
                    <a:srgbClr val="0070C0"/>
                  </a:solidFill>
                </a:rPr>
                <a:t> 2010 15:00:04 GMT</a:t>
              </a:r>
            </a:p>
            <a:p>
              <a:r>
                <a:rPr lang="fr-FR" sz="1000" dirty="0" smtClean="0">
                  <a:solidFill>
                    <a:srgbClr val="0070C0"/>
                  </a:solidFill>
                </a:rPr>
                <a:t>Content-Type: </a:t>
              </a:r>
              <a:r>
                <a:rPr lang="fr-FR" sz="1000" dirty="0" err="1" smtClean="0">
                  <a:solidFill>
                    <a:srgbClr val="0070C0"/>
                  </a:solidFill>
                </a:rPr>
                <a:t>text</a:t>
              </a:r>
              <a:r>
                <a:rPr lang="fr-FR" sz="1000" dirty="0" smtClean="0">
                  <a:solidFill>
                    <a:srgbClr val="0070C0"/>
                  </a:solidFill>
                </a:rPr>
                <a:t>/html</a:t>
              </a:r>
            </a:p>
            <a:p>
              <a:r>
                <a:rPr lang="fr-FR" sz="1000" dirty="0" smtClean="0">
                  <a:solidFill>
                    <a:srgbClr val="0070C0"/>
                  </a:solidFill>
                </a:rPr>
                <a:t>Content-</a:t>
              </a:r>
              <a:r>
                <a:rPr lang="fr-FR" sz="1000" dirty="0" err="1" smtClean="0">
                  <a:solidFill>
                    <a:srgbClr val="0070C0"/>
                  </a:solidFill>
                </a:rPr>
                <a:t>Length</a:t>
              </a:r>
              <a:r>
                <a:rPr lang="fr-FR" sz="1000" dirty="0" smtClean="0">
                  <a:solidFill>
                    <a:srgbClr val="0070C0"/>
                  </a:solidFill>
                </a:rPr>
                <a:t>: 507</a:t>
              </a:r>
              <a:endParaRPr lang="fr-FR" sz="1000" dirty="0">
                <a:solidFill>
                  <a:srgbClr val="0070C0"/>
                </a:solidFill>
              </a:endParaRPr>
            </a:p>
          </p:txBody>
        </p:sp>
        <p:sp>
          <p:nvSpPr>
            <p:cNvPr id="6" name="ZoneTexte 5"/>
            <p:cNvSpPr txBox="1"/>
            <p:nvPr/>
          </p:nvSpPr>
          <p:spPr>
            <a:xfrm>
              <a:off x="971600" y="3645024"/>
              <a:ext cx="7101624" cy="2246769"/>
            </a:xfrm>
            <a:prstGeom prst="rect">
              <a:avLst/>
            </a:prstGeom>
            <a:noFill/>
          </p:spPr>
          <p:txBody>
            <a:bodyPr wrap="none" rtlCol="0">
              <a:spAutoFit/>
            </a:bodyPr>
            <a:lstStyle/>
            <a:p>
              <a:r>
                <a:rPr lang="fr-FR" sz="1000" dirty="0" smtClean="0">
                  <a:solidFill>
                    <a:schemeClr val="accent3">
                      <a:lumMod val="50000"/>
                    </a:schemeClr>
                  </a:solidFill>
                </a:rPr>
                <a:t>&lt;?</a:t>
              </a:r>
              <a:r>
                <a:rPr lang="fr-FR" sz="1000" dirty="0" err="1" smtClean="0">
                  <a:solidFill>
                    <a:schemeClr val="accent3">
                      <a:lumMod val="50000"/>
                    </a:schemeClr>
                  </a:solidFill>
                </a:rPr>
                <a:t>xml</a:t>
              </a:r>
              <a:r>
                <a:rPr lang="fr-FR" sz="1000" dirty="0" smtClean="0">
                  <a:solidFill>
                    <a:schemeClr val="accent3">
                      <a:lumMod val="50000"/>
                    </a:schemeClr>
                  </a:solidFill>
                </a:rPr>
                <a:t> version="1.0" </a:t>
              </a:r>
              <a:r>
                <a:rPr lang="fr-FR" sz="1000" dirty="0" err="1" smtClean="0">
                  <a:solidFill>
                    <a:schemeClr val="accent3">
                      <a:lumMod val="50000"/>
                    </a:schemeClr>
                  </a:solidFill>
                </a:rPr>
                <a:t>encoding</a:t>
              </a:r>
              <a:r>
                <a:rPr lang="fr-FR" sz="1000" dirty="0" smtClean="0">
                  <a:solidFill>
                    <a:schemeClr val="accent3">
                      <a:lumMod val="50000"/>
                    </a:schemeClr>
                  </a:solidFill>
                </a:rPr>
                <a:t>="ISO-8859-1" ?&gt;</a:t>
              </a:r>
            </a:p>
            <a:p>
              <a:r>
                <a:rPr lang="fr-FR" sz="1000" dirty="0" smtClean="0">
                  <a:solidFill>
                    <a:schemeClr val="accent3">
                      <a:lumMod val="50000"/>
                    </a:schemeClr>
                  </a:solidFill>
                </a:rPr>
                <a:t>&lt;!DOCTYPE html PUBLIC "-//W3C//DTD XHTML 1.0 </a:t>
              </a:r>
              <a:r>
                <a:rPr lang="fr-FR" sz="1000" dirty="0" err="1" smtClean="0">
                  <a:solidFill>
                    <a:schemeClr val="accent3">
                      <a:lumMod val="50000"/>
                    </a:schemeClr>
                  </a:solidFill>
                </a:rPr>
                <a:t>Transitional</a:t>
              </a:r>
              <a:r>
                <a:rPr lang="fr-FR" sz="1000" dirty="0" smtClean="0">
                  <a:solidFill>
                    <a:schemeClr val="accent3">
                      <a:lumMod val="50000"/>
                    </a:schemeClr>
                  </a:solidFill>
                </a:rPr>
                <a:t>//EN" "http://www.w3.org/TR/xhtml1/DTD/xhtml1-transitional.dtd"&gt;</a:t>
              </a:r>
            </a:p>
            <a:p>
              <a:r>
                <a:rPr lang="fr-FR" sz="1000" dirty="0" smtClean="0">
                  <a:solidFill>
                    <a:schemeClr val="accent3">
                      <a:lumMod val="50000"/>
                    </a:schemeClr>
                  </a:solidFill>
                </a:rPr>
                <a:t>&lt;html </a:t>
              </a:r>
              <a:r>
                <a:rPr lang="fr-FR" sz="1000" dirty="0" err="1" smtClean="0">
                  <a:solidFill>
                    <a:schemeClr val="accent3">
                      <a:lumMod val="50000"/>
                    </a:schemeClr>
                  </a:solidFill>
                </a:rPr>
                <a:t>xmlns</a:t>
              </a:r>
              <a:r>
                <a:rPr lang="fr-FR" sz="1000" dirty="0" smtClean="0">
                  <a:solidFill>
                    <a:schemeClr val="accent3">
                      <a:lumMod val="50000"/>
                    </a:schemeClr>
                  </a:solidFill>
                </a:rPr>
                <a:t>="http://www.w3.org/1999/xhtml"&gt;</a:t>
              </a:r>
            </a:p>
            <a:p>
              <a:r>
                <a:rPr lang="fr-FR" sz="1000" dirty="0" smtClean="0">
                  <a:solidFill>
                    <a:schemeClr val="accent3">
                      <a:lumMod val="50000"/>
                    </a:schemeClr>
                  </a:solidFill>
                </a:rPr>
                <a:t>&lt;</a:t>
              </a:r>
              <a:r>
                <a:rPr lang="fr-FR" sz="1000" dirty="0" err="1" smtClean="0">
                  <a:solidFill>
                    <a:schemeClr val="accent3">
                      <a:lumMod val="50000"/>
                    </a:schemeClr>
                  </a:solidFill>
                </a:rPr>
                <a:t>head</a:t>
              </a:r>
              <a:r>
                <a:rPr lang="fr-FR" sz="1000" dirty="0" smtClean="0">
                  <a:solidFill>
                    <a:schemeClr val="accent3">
                      <a:lumMod val="50000"/>
                    </a:schemeClr>
                  </a:solidFill>
                </a:rPr>
                <a:t>&gt;</a:t>
              </a:r>
            </a:p>
            <a:p>
              <a:r>
                <a:rPr lang="fr-FR" sz="1000" dirty="0" smtClean="0">
                  <a:solidFill>
                    <a:schemeClr val="accent3">
                      <a:lumMod val="50000"/>
                    </a:schemeClr>
                  </a:solidFill>
                </a:rPr>
                <a:t>&lt;</a:t>
              </a:r>
              <a:r>
                <a:rPr lang="fr-FR" sz="1000" dirty="0" err="1" smtClean="0">
                  <a:solidFill>
                    <a:schemeClr val="accent3">
                      <a:lumMod val="50000"/>
                    </a:schemeClr>
                  </a:solidFill>
                </a:rPr>
                <a:t>link</a:t>
              </a:r>
              <a:r>
                <a:rPr lang="fr-FR" sz="1000" dirty="0" smtClean="0">
                  <a:solidFill>
                    <a:schemeClr val="accent3">
                      <a:lumMod val="50000"/>
                    </a:schemeClr>
                  </a:solidFill>
                </a:rPr>
                <a:t> </a:t>
              </a:r>
              <a:r>
                <a:rPr lang="fr-FR" sz="1000" dirty="0" err="1" smtClean="0">
                  <a:solidFill>
                    <a:schemeClr val="accent3">
                      <a:lumMod val="50000"/>
                    </a:schemeClr>
                  </a:solidFill>
                </a:rPr>
                <a:t>rel</a:t>
              </a:r>
              <a:r>
                <a:rPr lang="fr-FR" sz="1000" dirty="0" smtClean="0">
                  <a:solidFill>
                    <a:schemeClr val="accent3">
                      <a:lumMod val="50000"/>
                    </a:schemeClr>
                  </a:solidFill>
                </a:rPr>
                <a:t>="</a:t>
              </a:r>
              <a:r>
                <a:rPr lang="fr-FR" sz="1000" dirty="0" err="1" smtClean="0">
                  <a:solidFill>
                    <a:schemeClr val="accent3">
                      <a:lumMod val="50000"/>
                    </a:schemeClr>
                  </a:solidFill>
                </a:rPr>
                <a:t>stylesheet</a:t>
              </a:r>
              <a:r>
                <a:rPr lang="fr-FR" sz="1000" dirty="0" smtClean="0">
                  <a:solidFill>
                    <a:schemeClr val="accent3">
                      <a:lumMod val="50000"/>
                    </a:schemeClr>
                  </a:solidFill>
                </a:rPr>
                <a:t>" </a:t>
              </a:r>
              <a:r>
                <a:rPr lang="fr-FR" sz="1000" dirty="0" err="1" smtClean="0">
                  <a:solidFill>
                    <a:schemeClr val="accent3">
                      <a:lumMod val="50000"/>
                    </a:schemeClr>
                  </a:solidFill>
                </a:rPr>
                <a:t>href</a:t>
              </a:r>
              <a:r>
                <a:rPr lang="fr-FR" sz="1000" dirty="0" smtClean="0">
                  <a:solidFill>
                    <a:schemeClr val="accent3">
                      <a:lumMod val="50000"/>
                    </a:schemeClr>
                  </a:solidFill>
                </a:rPr>
                <a:t>="./</a:t>
              </a:r>
              <a:r>
                <a:rPr lang="fr-FR" sz="1000" dirty="0" err="1" smtClean="0">
                  <a:solidFill>
                    <a:schemeClr val="accent3">
                      <a:lumMod val="50000"/>
                    </a:schemeClr>
                  </a:solidFill>
                </a:rPr>
                <a:t>theme</a:t>
              </a:r>
              <a:r>
                <a:rPr lang="fr-FR" sz="1000" dirty="0" smtClean="0">
                  <a:solidFill>
                    <a:schemeClr val="accent3">
                      <a:lumMod val="50000"/>
                    </a:schemeClr>
                  </a:solidFill>
                </a:rPr>
                <a:t>/style.css"/&gt;</a:t>
              </a:r>
            </a:p>
            <a:p>
              <a:r>
                <a:rPr lang="fr-FR" sz="1000" dirty="0" smtClean="0">
                  <a:solidFill>
                    <a:schemeClr val="accent3">
                      <a:lumMod val="50000"/>
                    </a:schemeClr>
                  </a:solidFill>
                </a:rPr>
                <a:t>&lt;style type="</a:t>
              </a:r>
              <a:r>
                <a:rPr lang="fr-FR" sz="1000" dirty="0" err="1" smtClean="0">
                  <a:solidFill>
                    <a:schemeClr val="accent3">
                      <a:lumMod val="50000"/>
                    </a:schemeClr>
                  </a:solidFill>
                </a:rPr>
                <a:t>text</a:t>
              </a:r>
              <a:r>
                <a:rPr lang="fr-FR" sz="1000" dirty="0" smtClean="0">
                  <a:solidFill>
                    <a:schemeClr val="accent3">
                      <a:lumMod val="50000"/>
                    </a:schemeClr>
                  </a:solidFill>
                </a:rPr>
                <a:t>/</a:t>
              </a:r>
              <a:r>
                <a:rPr lang="fr-FR" sz="1000" dirty="0" err="1" smtClean="0">
                  <a:solidFill>
                    <a:schemeClr val="accent3">
                      <a:lumMod val="50000"/>
                    </a:schemeClr>
                  </a:solidFill>
                </a:rPr>
                <a:t>css</a:t>
              </a:r>
              <a:r>
                <a:rPr lang="fr-FR" sz="1000" dirty="0" smtClean="0">
                  <a:solidFill>
                    <a:schemeClr val="accent3">
                      <a:lumMod val="50000"/>
                    </a:schemeClr>
                  </a:solidFill>
                </a:rPr>
                <a:t>"&gt;body {</a:t>
              </a:r>
              <a:r>
                <a:rPr lang="fr-FR" sz="1000" dirty="0" err="1" smtClean="0">
                  <a:solidFill>
                    <a:schemeClr val="accent3">
                      <a:lumMod val="50000"/>
                    </a:schemeClr>
                  </a:solidFill>
                </a:rPr>
                <a:t>color</a:t>
              </a:r>
              <a:r>
                <a:rPr lang="fr-FR" sz="1000" dirty="0" smtClean="0">
                  <a:solidFill>
                    <a:schemeClr val="accent3">
                      <a:lumMod val="50000"/>
                    </a:schemeClr>
                  </a:solidFill>
                </a:rPr>
                <a:t>: black;}&lt;/style&gt;</a:t>
              </a:r>
            </a:p>
            <a:p>
              <a:r>
                <a:rPr lang="fr-FR" sz="1000" dirty="0" smtClean="0">
                  <a:solidFill>
                    <a:schemeClr val="accent3">
                      <a:lumMod val="50000"/>
                    </a:schemeClr>
                  </a:solidFill>
                </a:rPr>
                <a:t>&lt;</a:t>
              </a:r>
              <a:r>
                <a:rPr lang="fr-FR" sz="1000" dirty="0" err="1" smtClean="0">
                  <a:solidFill>
                    <a:schemeClr val="accent3">
                      <a:lumMod val="50000"/>
                    </a:schemeClr>
                  </a:solidFill>
                </a:rPr>
                <a:t>meta</a:t>
              </a:r>
              <a:r>
                <a:rPr lang="fr-FR" sz="1000" dirty="0" smtClean="0">
                  <a:solidFill>
                    <a:schemeClr val="accent3">
                      <a:lumMod val="50000"/>
                    </a:schemeClr>
                  </a:solidFill>
                </a:rPr>
                <a:t> http-</a:t>
              </a:r>
              <a:r>
                <a:rPr lang="fr-FR" sz="1000" dirty="0" err="1" smtClean="0">
                  <a:solidFill>
                    <a:schemeClr val="accent3">
                      <a:lumMod val="50000"/>
                    </a:schemeClr>
                  </a:solidFill>
                </a:rPr>
                <a:t>equiv</a:t>
              </a:r>
              <a:r>
                <a:rPr lang="fr-FR" sz="1000" dirty="0" smtClean="0">
                  <a:solidFill>
                    <a:schemeClr val="accent3">
                      <a:lumMod val="50000"/>
                    </a:schemeClr>
                  </a:solidFill>
                </a:rPr>
                <a:t>="Content-Type" content="</a:t>
              </a:r>
              <a:r>
                <a:rPr lang="fr-FR" sz="1000" dirty="0" err="1" smtClean="0">
                  <a:solidFill>
                    <a:schemeClr val="accent3">
                      <a:lumMod val="50000"/>
                    </a:schemeClr>
                  </a:solidFill>
                </a:rPr>
                <a:t>text</a:t>
              </a:r>
              <a:r>
                <a:rPr lang="fr-FR" sz="1000" dirty="0" smtClean="0">
                  <a:solidFill>
                    <a:schemeClr val="accent3">
                      <a:lumMod val="50000"/>
                    </a:schemeClr>
                  </a:solidFill>
                </a:rPr>
                <a:t>/html; </a:t>
              </a:r>
              <a:r>
                <a:rPr lang="fr-FR" sz="1000" dirty="0" err="1" smtClean="0">
                  <a:solidFill>
                    <a:schemeClr val="accent3">
                      <a:lumMod val="50000"/>
                    </a:schemeClr>
                  </a:solidFill>
                </a:rPr>
                <a:t>charset</a:t>
              </a:r>
              <a:r>
                <a:rPr lang="fr-FR" sz="1000" dirty="0" smtClean="0">
                  <a:solidFill>
                    <a:schemeClr val="accent3">
                      <a:lumMod val="50000"/>
                    </a:schemeClr>
                  </a:solidFill>
                </a:rPr>
                <a:t>=ISO-8859-1" /&gt;</a:t>
              </a:r>
            </a:p>
            <a:p>
              <a:r>
                <a:rPr lang="fr-FR" sz="1000" dirty="0" smtClean="0">
                  <a:solidFill>
                    <a:schemeClr val="accent3">
                      <a:lumMod val="50000"/>
                    </a:schemeClr>
                  </a:solidFill>
                </a:rPr>
                <a:t>&lt;</a:t>
              </a:r>
              <a:r>
                <a:rPr lang="fr-FR" sz="1000" dirty="0" err="1" smtClean="0">
                  <a:solidFill>
                    <a:schemeClr val="accent3">
                      <a:lumMod val="50000"/>
                    </a:schemeClr>
                  </a:solidFill>
                </a:rPr>
                <a:t>title</a:t>
              </a:r>
              <a:r>
                <a:rPr lang="fr-FR" sz="1000" dirty="0" smtClean="0">
                  <a:solidFill>
                    <a:schemeClr val="accent3">
                      <a:lumMod val="50000"/>
                    </a:schemeClr>
                  </a:solidFill>
                </a:rPr>
                <a:t>&gt;Le titre&lt;/</a:t>
              </a:r>
              <a:r>
                <a:rPr lang="fr-FR" sz="1000" dirty="0" err="1" smtClean="0">
                  <a:solidFill>
                    <a:schemeClr val="accent3">
                      <a:lumMod val="50000"/>
                    </a:schemeClr>
                  </a:solidFill>
                </a:rPr>
                <a:t>title</a:t>
              </a:r>
              <a:r>
                <a:rPr lang="fr-FR" sz="1000" dirty="0" smtClean="0">
                  <a:solidFill>
                    <a:schemeClr val="accent3">
                      <a:lumMod val="50000"/>
                    </a:schemeClr>
                  </a:solidFill>
                </a:rPr>
                <a:t>&gt;</a:t>
              </a:r>
            </a:p>
            <a:p>
              <a:r>
                <a:rPr lang="fr-FR" sz="1000" dirty="0" smtClean="0">
                  <a:solidFill>
                    <a:schemeClr val="accent3">
                      <a:lumMod val="50000"/>
                    </a:schemeClr>
                  </a:solidFill>
                </a:rPr>
                <a:t>&lt;/</a:t>
              </a:r>
              <a:r>
                <a:rPr lang="fr-FR" sz="1000" dirty="0" err="1" smtClean="0">
                  <a:solidFill>
                    <a:schemeClr val="accent3">
                      <a:lumMod val="50000"/>
                    </a:schemeClr>
                  </a:solidFill>
                </a:rPr>
                <a:t>head</a:t>
              </a:r>
              <a:r>
                <a:rPr lang="fr-FR" sz="1000" dirty="0" smtClean="0">
                  <a:solidFill>
                    <a:schemeClr val="accent3">
                      <a:lumMod val="50000"/>
                    </a:schemeClr>
                  </a:solidFill>
                </a:rPr>
                <a:t>&gt;</a:t>
              </a:r>
            </a:p>
            <a:p>
              <a:r>
                <a:rPr lang="fr-FR" sz="1000" dirty="0" smtClean="0">
                  <a:solidFill>
                    <a:schemeClr val="accent3">
                      <a:lumMod val="50000"/>
                    </a:schemeClr>
                  </a:solidFill>
                </a:rPr>
                <a:t>&lt;body &gt;</a:t>
              </a:r>
            </a:p>
            <a:p>
              <a:r>
                <a:rPr lang="fr-FR" sz="1000" dirty="0" smtClean="0">
                  <a:solidFill>
                    <a:schemeClr val="accent3">
                      <a:lumMod val="50000"/>
                    </a:schemeClr>
                  </a:solidFill>
                </a:rPr>
                <a:t>….</a:t>
              </a:r>
            </a:p>
            <a:p>
              <a:r>
                <a:rPr lang="fr-FR" sz="1000" dirty="0" smtClean="0">
                  <a:solidFill>
                    <a:schemeClr val="accent3">
                      <a:lumMod val="50000"/>
                    </a:schemeClr>
                  </a:solidFill>
                </a:rPr>
                <a:t>&lt;/body&gt;</a:t>
              </a:r>
            </a:p>
            <a:p>
              <a:r>
                <a:rPr lang="fr-FR" sz="1000" dirty="0" smtClean="0">
                  <a:solidFill>
                    <a:schemeClr val="accent3">
                      <a:lumMod val="50000"/>
                    </a:schemeClr>
                  </a:solidFill>
                </a:rPr>
                <a:t>&lt;/html&gt;</a:t>
              </a:r>
            </a:p>
            <a:p>
              <a:endParaRPr lang="fr-FR" sz="1000" dirty="0">
                <a:solidFill>
                  <a:schemeClr val="accent3">
                    <a:lumMod val="50000"/>
                  </a:schemeClr>
                </a:solidFill>
              </a:endParaRPr>
            </a:p>
          </p:txBody>
        </p:sp>
      </p:grpSp>
    </p:spTree>
    <p:extLst>
      <p:ext uri="{BB962C8B-B14F-4D97-AF65-F5344CB8AC3E}">
        <p14:creationId xmlns:p14="http://schemas.microsoft.com/office/powerpoint/2010/main" val="7539043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protocole</a:t>
            </a:r>
            <a:r>
              <a:rPr lang="fr-FR" dirty="0">
                <a:solidFill>
                  <a:srgbClr val="FF0000"/>
                </a:solidFill>
              </a:rPr>
              <a:t>://</a:t>
            </a:r>
            <a:r>
              <a:rPr lang="fr-FR" dirty="0"/>
              <a:t>serveur</a:t>
            </a:r>
            <a:r>
              <a:rPr lang="fr-FR" dirty="0">
                <a:solidFill>
                  <a:srgbClr val="FF0000"/>
                </a:solidFill>
              </a:rPr>
              <a:t>:</a:t>
            </a:r>
            <a:r>
              <a:rPr lang="fr-FR" dirty="0"/>
              <a:t>port</a:t>
            </a:r>
            <a:r>
              <a:rPr lang="fr-FR" dirty="0">
                <a:solidFill>
                  <a:srgbClr val="FF0000"/>
                </a:solidFill>
              </a:rPr>
              <a:t>/</a:t>
            </a:r>
            <a:r>
              <a:rPr lang="fr-FR" dirty="0"/>
              <a:t>ressource</a:t>
            </a:r>
            <a:r>
              <a:rPr lang="fr-FR" dirty="0">
                <a:solidFill>
                  <a:srgbClr val="FF0000"/>
                </a:solidFill>
              </a:rPr>
              <a:t>?</a:t>
            </a:r>
            <a:r>
              <a:rPr lang="fr-FR" dirty="0"/>
              <a:t>param1=val1</a:t>
            </a:r>
            <a:r>
              <a:rPr lang="fr-FR" dirty="0">
                <a:solidFill>
                  <a:srgbClr val="FF0000"/>
                </a:solidFill>
              </a:rPr>
              <a:t>&amp;</a:t>
            </a:r>
            <a:r>
              <a:rPr lang="fr-FR" dirty="0"/>
              <a:t> </a:t>
            </a:r>
            <a:r>
              <a:rPr lang="fr-FR" dirty="0">
                <a:solidFill>
                  <a:schemeClr val="bg1">
                    <a:lumMod val="65000"/>
                  </a:schemeClr>
                </a:solidFill>
              </a:rPr>
              <a:t>…</a:t>
            </a:r>
            <a:r>
              <a:rPr lang="fr-FR" dirty="0" err="1" smtClean="0"/>
              <a:t>paramN</a:t>
            </a:r>
            <a:r>
              <a:rPr lang="fr-FR" dirty="0" smtClean="0"/>
              <a:t>=</a:t>
            </a:r>
            <a:r>
              <a:rPr lang="fr-FR" dirty="0" err="1" smtClean="0"/>
              <a:t>valN</a:t>
            </a:r>
            <a:endParaRPr lang="fr-FR" dirty="0" smtClean="0"/>
          </a:p>
          <a:p>
            <a:r>
              <a:rPr lang="fr-FR" dirty="0" smtClean="0"/>
              <a:t>Ex : </a:t>
            </a:r>
          </a:p>
          <a:p>
            <a:pPr>
              <a:buNone/>
            </a:pPr>
            <a:endParaRPr lang="fr-FR" sz="1400" dirty="0" smtClean="0">
              <a:hlinkClick r:id="rId3"/>
            </a:endParaRPr>
          </a:p>
          <a:p>
            <a:pPr>
              <a:buNone/>
            </a:pPr>
            <a:r>
              <a:rPr lang="fr-FR" sz="1400" dirty="0" smtClean="0">
                <a:hlinkClick r:id="rId3"/>
              </a:rPr>
              <a:t>http</a:t>
            </a:r>
            <a:r>
              <a:rPr lang="fr-FR" sz="1400" dirty="0">
                <a:hlinkClick r:id="rId3"/>
              </a:rPr>
              <a:t>://www.ietf.org/rfc/rfc2616.txt</a:t>
            </a:r>
            <a:endParaRPr lang="fr-FR" sz="1400" dirty="0"/>
          </a:p>
          <a:p>
            <a:pPr>
              <a:buNone/>
            </a:pPr>
            <a:r>
              <a:rPr lang="fr-FR" sz="1400" dirty="0">
                <a:hlinkClick r:id="rId4"/>
              </a:rPr>
              <a:t>http://www.google.fr/search?q=url</a:t>
            </a:r>
            <a:endParaRPr lang="fr-FR" sz="1400" dirty="0"/>
          </a:p>
          <a:p>
            <a:pPr>
              <a:buNone/>
            </a:pPr>
            <a:r>
              <a:rPr lang="fr-FR" sz="1400" dirty="0">
                <a:hlinkClick r:id="rId5"/>
              </a:rPr>
              <a:t>http://www.oracle.com/technetwork/java/index.html</a:t>
            </a:r>
            <a:endParaRPr lang="fr-FR" sz="1400" dirty="0"/>
          </a:p>
          <a:p>
            <a:pPr>
              <a:buNone/>
            </a:pPr>
            <a:endParaRPr lang="fr-FR" dirty="0"/>
          </a:p>
          <a:p>
            <a:pPr>
              <a:buNone/>
            </a:pPr>
            <a:r>
              <a:rPr lang="fr-FR" dirty="0"/>
              <a:t>Protocole : HTTP, TCP, </a:t>
            </a:r>
            <a:r>
              <a:rPr lang="fr-FR" dirty="0" smtClean="0"/>
              <a:t>…</a:t>
            </a:r>
            <a:endParaRPr lang="fr-FR" dirty="0"/>
          </a:p>
          <a:p>
            <a:pPr>
              <a:buNone/>
            </a:pPr>
            <a:r>
              <a:rPr lang="fr-FR" dirty="0"/>
              <a:t>Serveur : nom de domaine, adresse IP</a:t>
            </a:r>
          </a:p>
          <a:p>
            <a:pPr>
              <a:buNone/>
            </a:pPr>
            <a:r>
              <a:rPr lang="fr-FR" dirty="0"/>
              <a:t>Numéro de port : 80 par défaut pour HTTP</a:t>
            </a:r>
          </a:p>
          <a:p>
            <a:pPr>
              <a:buNone/>
            </a:pPr>
            <a:r>
              <a:rPr lang="fr-FR" dirty="0"/>
              <a:t>Ressource :  avec ou sans chemin d’accès</a:t>
            </a:r>
          </a:p>
          <a:p>
            <a:pPr>
              <a:buNone/>
            </a:pPr>
            <a:r>
              <a:rPr lang="fr-FR" dirty="0"/>
              <a:t>Paramètres : couples nom=valeur, optionnels</a:t>
            </a:r>
          </a:p>
          <a:p>
            <a:endParaRPr lang="fr-FR" dirty="0"/>
          </a:p>
          <a:p>
            <a:endParaRPr lang="fr-FR" dirty="0"/>
          </a:p>
        </p:txBody>
      </p:sp>
      <p:sp>
        <p:nvSpPr>
          <p:cNvPr id="3" name="Titre 2"/>
          <p:cNvSpPr>
            <a:spLocks noGrp="1"/>
          </p:cNvSpPr>
          <p:nvPr>
            <p:ph type="title"/>
          </p:nvPr>
        </p:nvSpPr>
        <p:spPr/>
        <p:txBody>
          <a:bodyPr/>
          <a:lstStyle/>
          <a:p>
            <a:r>
              <a:rPr lang="fr-FR" b="1" dirty="0"/>
              <a:t>Les codes HTTP : </a:t>
            </a:r>
            <a:r>
              <a:rPr lang="fr-FR" b="1" dirty="0" smtClean="0"/>
              <a:t>URL</a:t>
            </a:r>
            <a:endParaRPr lang="fr-FR" dirty="0"/>
          </a:p>
        </p:txBody>
      </p:sp>
    </p:spTree>
    <p:extLst>
      <p:ext uri="{BB962C8B-B14F-4D97-AF65-F5344CB8AC3E}">
        <p14:creationId xmlns:p14="http://schemas.microsoft.com/office/powerpoint/2010/main" val="2008294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&lt;en-tête général&gt; &lt;en-tête requête&gt; [&lt;corps&gt;] </a:t>
            </a:r>
          </a:p>
          <a:p>
            <a:pPr marL="0" indent="0">
              <a:buNone/>
            </a:pPr>
            <a:endParaRPr lang="fr-FR" dirty="0"/>
          </a:p>
          <a:p>
            <a:r>
              <a:rPr lang="fr-FR" dirty="0" smtClean="0"/>
              <a:t>Méthodes</a:t>
            </a:r>
          </a:p>
          <a:p>
            <a:pPr lvl="1"/>
            <a:r>
              <a:rPr lang="fr-FR" dirty="0" smtClean="0"/>
              <a:t>GET</a:t>
            </a:r>
          </a:p>
          <a:p>
            <a:pPr lvl="1"/>
            <a:r>
              <a:rPr lang="fr-FR" dirty="0" smtClean="0"/>
              <a:t>POST</a:t>
            </a:r>
          </a:p>
          <a:p>
            <a:pPr lvl="1"/>
            <a:r>
              <a:rPr lang="fr-FR" dirty="0" smtClean="0"/>
              <a:t>HEAD</a:t>
            </a:r>
          </a:p>
          <a:p>
            <a:pPr lvl="1"/>
            <a:endParaRPr lang="fr-FR" dirty="0"/>
          </a:p>
          <a:p>
            <a:pPr lvl="1"/>
            <a:r>
              <a:rPr lang="fr-FR" dirty="0" smtClean="0"/>
              <a:t>PUT</a:t>
            </a:r>
          </a:p>
          <a:p>
            <a:pPr lvl="1"/>
            <a:r>
              <a:rPr lang="fr-FR" dirty="0" smtClean="0"/>
              <a:t>DELETE</a:t>
            </a:r>
          </a:p>
          <a:p>
            <a:pPr lvl="1"/>
            <a:r>
              <a:rPr lang="fr-FR" dirty="0" smtClean="0"/>
              <a:t>TRACE</a:t>
            </a:r>
          </a:p>
          <a:p>
            <a:pPr lvl="1"/>
            <a:r>
              <a:rPr lang="fr-FR" dirty="0" smtClean="0"/>
              <a:t>OPTIONS</a:t>
            </a:r>
          </a:p>
        </p:txBody>
      </p:sp>
      <p:sp>
        <p:nvSpPr>
          <p:cNvPr id="3" name="Titre 2"/>
          <p:cNvSpPr>
            <a:spLocks noGrp="1"/>
          </p:cNvSpPr>
          <p:nvPr>
            <p:ph type="title"/>
          </p:nvPr>
        </p:nvSpPr>
        <p:spPr/>
        <p:txBody>
          <a:bodyPr/>
          <a:lstStyle/>
          <a:p>
            <a:r>
              <a:rPr lang="fr-FR" dirty="0" smtClean="0"/>
              <a:t>Les codes HTTP : Requête</a:t>
            </a:r>
            <a:endParaRPr lang="fr-FR" dirty="0"/>
          </a:p>
        </p:txBody>
      </p:sp>
    </p:spTree>
    <p:extLst>
      <p:ext uri="{BB962C8B-B14F-4D97-AF65-F5344CB8AC3E}">
        <p14:creationId xmlns:p14="http://schemas.microsoft.com/office/powerpoint/2010/main" val="39765903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Entête</a:t>
            </a:r>
          </a:p>
          <a:p>
            <a:pPr lvl="1"/>
            <a:r>
              <a:rPr lang="fr-FR" dirty="0" err="1"/>
              <a:t>Accept</a:t>
            </a:r>
            <a:endParaRPr lang="fr-FR" dirty="0"/>
          </a:p>
          <a:p>
            <a:pPr lvl="1"/>
            <a:r>
              <a:rPr lang="fr-FR" dirty="0" err="1"/>
              <a:t>Accept-Charset</a:t>
            </a:r>
            <a:endParaRPr lang="fr-FR" dirty="0"/>
          </a:p>
          <a:p>
            <a:pPr lvl="1"/>
            <a:r>
              <a:rPr lang="fr-FR" dirty="0" err="1"/>
              <a:t>Accept-Encoding</a:t>
            </a:r>
            <a:endParaRPr lang="fr-FR" dirty="0"/>
          </a:p>
          <a:p>
            <a:pPr lvl="1"/>
            <a:r>
              <a:rPr lang="fr-FR" dirty="0" err="1"/>
              <a:t>Accept-Language</a:t>
            </a:r>
            <a:endParaRPr lang="fr-FR" dirty="0"/>
          </a:p>
          <a:p>
            <a:pPr lvl="1"/>
            <a:r>
              <a:rPr lang="fr-FR" dirty="0" smtClean="0"/>
              <a:t>Host</a:t>
            </a:r>
            <a:endParaRPr lang="fr-FR" dirty="0"/>
          </a:p>
          <a:p>
            <a:pPr lvl="1"/>
            <a:r>
              <a:rPr lang="fr-FR" dirty="0" err="1"/>
              <a:t>Referer</a:t>
            </a:r>
            <a:endParaRPr lang="fr-FR" dirty="0"/>
          </a:p>
          <a:p>
            <a:pPr lvl="1"/>
            <a:r>
              <a:rPr lang="fr-FR" dirty="0"/>
              <a:t>User-Agent</a:t>
            </a:r>
          </a:p>
          <a:p>
            <a:endParaRPr lang="fr-FR" dirty="0"/>
          </a:p>
          <a:p>
            <a:pPr marL="0" indent="0">
              <a:buNone/>
            </a:pPr>
            <a:endParaRPr lang="fr-FR" dirty="0"/>
          </a:p>
        </p:txBody>
      </p:sp>
      <p:sp>
        <p:nvSpPr>
          <p:cNvPr id="3" name="Titre 2"/>
          <p:cNvSpPr>
            <a:spLocks noGrp="1"/>
          </p:cNvSpPr>
          <p:nvPr>
            <p:ph type="title"/>
          </p:nvPr>
        </p:nvSpPr>
        <p:spPr/>
        <p:txBody>
          <a:bodyPr/>
          <a:lstStyle/>
          <a:p>
            <a:r>
              <a:rPr lang="fr-FR" dirty="0" smtClean="0"/>
              <a:t>Les codes HTTP : Requête</a:t>
            </a:r>
            <a:endParaRPr lang="fr-FR" dirty="0"/>
          </a:p>
        </p:txBody>
      </p:sp>
    </p:spTree>
    <p:extLst>
      <p:ext uri="{BB962C8B-B14F-4D97-AF65-F5344CB8AC3E}">
        <p14:creationId xmlns:p14="http://schemas.microsoft.com/office/powerpoint/2010/main" val="19534340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Codes de statut</a:t>
            </a:r>
          </a:p>
          <a:p>
            <a:pPr lvl="1"/>
            <a:r>
              <a:rPr lang="fr-FR" dirty="0"/>
              <a:t>Information 1xx</a:t>
            </a:r>
          </a:p>
          <a:p>
            <a:pPr lvl="1"/>
            <a:r>
              <a:rPr lang="fr-FR" dirty="0"/>
              <a:t>Succès </a:t>
            </a:r>
            <a:r>
              <a:rPr lang="fr-FR" dirty="0" smtClean="0"/>
              <a:t>2xx</a:t>
            </a:r>
          </a:p>
          <a:p>
            <a:pPr lvl="2"/>
            <a:r>
              <a:rPr lang="fr-FR" dirty="0" smtClean="0"/>
              <a:t>200 </a:t>
            </a:r>
            <a:r>
              <a:rPr lang="fr-FR" dirty="0"/>
              <a:t>: </a:t>
            </a:r>
            <a:r>
              <a:rPr lang="fr-FR" dirty="0" smtClean="0"/>
              <a:t>OK : Requête </a:t>
            </a:r>
            <a:r>
              <a:rPr lang="fr-FR" dirty="0"/>
              <a:t>traitée avec succès</a:t>
            </a:r>
          </a:p>
          <a:p>
            <a:pPr lvl="1"/>
            <a:r>
              <a:rPr lang="fr-FR" dirty="0"/>
              <a:t>Redirection </a:t>
            </a:r>
            <a:r>
              <a:rPr lang="fr-FR" dirty="0" smtClean="0"/>
              <a:t>3xx</a:t>
            </a:r>
          </a:p>
          <a:p>
            <a:pPr lvl="2"/>
            <a:r>
              <a:rPr lang="fr-FR" dirty="0" smtClean="0"/>
              <a:t>301 : </a:t>
            </a:r>
            <a:r>
              <a:rPr lang="fr-FR" dirty="0" err="1" smtClean="0"/>
              <a:t>Moved</a:t>
            </a:r>
            <a:r>
              <a:rPr lang="fr-FR" dirty="0" smtClean="0"/>
              <a:t> </a:t>
            </a:r>
            <a:r>
              <a:rPr lang="fr-FR" dirty="0" err="1" smtClean="0"/>
              <a:t>Permanently</a:t>
            </a:r>
            <a:r>
              <a:rPr lang="fr-FR" dirty="0" smtClean="0"/>
              <a:t> : Document </a:t>
            </a:r>
            <a:r>
              <a:rPr lang="fr-FR" dirty="0"/>
              <a:t>déplacé de façon permanente</a:t>
            </a:r>
          </a:p>
          <a:p>
            <a:pPr lvl="2"/>
            <a:r>
              <a:rPr lang="fr-FR" dirty="0" smtClean="0"/>
              <a:t>302 : </a:t>
            </a:r>
            <a:r>
              <a:rPr lang="fr-FR" dirty="0" err="1" smtClean="0"/>
              <a:t>Moved</a:t>
            </a:r>
            <a:r>
              <a:rPr lang="fr-FR" dirty="0" smtClean="0"/>
              <a:t> </a:t>
            </a:r>
            <a:r>
              <a:rPr lang="fr-FR" dirty="0" err="1" smtClean="0"/>
              <a:t>Temporarily</a:t>
            </a:r>
            <a:r>
              <a:rPr lang="fr-FR" dirty="0" smtClean="0"/>
              <a:t> : Document </a:t>
            </a:r>
            <a:r>
              <a:rPr lang="fr-FR" dirty="0"/>
              <a:t>déplacé de façon temporaire</a:t>
            </a:r>
          </a:p>
          <a:p>
            <a:pPr lvl="1"/>
            <a:r>
              <a:rPr lang="fr-FR" dirty="0"/>
              <a:t>Erreur client </a:t>
            </a:r>
            <a:r>
              <a:rPr lang="fr-FR" dirty="0" smtClean="0"/>
              <a:t>4xx</a:t>
            </a:r>
          </a:p>
          <a:p>
            <a:pPr lvl="2"/>
            <a:r>
              <a:rPr lang="fr-FR" dirty="0"/>
              <a:t>403: </a:t>
            </a:r>
            <a:r>
              <a:rPr lang="fr-FR" dirty="0" err="1" smtClean="0"/>
              <a:t>Forbidden</a:t>
            </a:r>
            <a:r>
              <a:rPr lang="fr-FR" dirty="0" smtClean="0"/>
              <a:t> : 	Le </a:t>
            </a:r>
            <a:r>
              <a:rPr lang="fr-FR" dirty="0"/>
              <a:t>serveur a compris la requête, mais refuse de </a:t>
            </a:r>
            <a:r>
              <a:rPr lang="fr-FR" dirty="0" smtClean="0"/>
              <a:t>l'exécuter. </a:t>
            </a:r>
          </a:p>
          <a:p>
            <a:pPr marL="1371600" lvl="3" indent="0">
              <a:buNone/>
            </a:pPr>
            <a:r>
              <a:rPr lang="fr-FR" dirty="0"/>
              <a:t>	</a:t>
            </a:r>
            <a:r>
              <a:rPr lang="fr-FR" dirty="0" smtClean="0"/>
              <a:t>	(Problème de droits)</a:t>
            </a:r>
            <a:endParaRPr lang="fr-FR" dirty="0"/>
          </a:p>
          <a:p>
            <a:pPr lvl="2"/>
            <a:r>
              <a:rPr lang="fr-FR" dirty="0" smtClean="0"/>
              <a:t>404 </a:t>
            </a:r>
            <a:r>
              <a:rPr lang="fr-FR" dirty="0"/>
              <a:t>: Not </a:t>
            </a:r>
            <a:r>
              <a:rPr lang="fr-FR" dirty="0" err="1" smtClean="0"/>
              <a:t>Found</a:t>
            </a:r>
            <a:r>
              <a:rPr lang="fr-FR" dirty="0" smtClean="0"/>
              <a:t> : Ressource </a:t>
            </a:r>
            <a:r>
              <a:rPr lang="fr-FR" dirty="0"/>
              <a:t>non </a:t>
            </a:r>
            <a:r>
              <a:rPr lang="fr-FR" dirty="0" smtClean="0"/>
              <a:t>trouvée</a:t>
            </a:r>
          </a:p>
          <a:p>
            <a:pPr lvl="1"/>
            <a:r>
              <a:rPr lang="fr-FR" dirty="0" smtClean="0"/>
              <a:t>Erreur </a:t>
            </a:r>
            <a:r>
              <a:rPr lang="fr-FR" dirty="0"/>
              <a:t>serveur </a:t>
            </a:r>
            <a:r>
              <a:rPr lang="fr-FR" dirty="0" smtClean="0"/>
              <a:t>5xx</a:t>
            </a:r>
          </a:p>
          <a:p>
            <a:pPr lvl="2"/>
            <a:r>
              <a:rPr lang="fr-FR" dirty="0" smtClean="0"/>
              <a:t>500 : </a:t>
            </a:r>
            <a:r>
              <a:rPr lang="fr-FR" dirty="0" err="1" smtClean="0"/>
              <a:t>Internal</a:t>
            </a:r>
            <a:r>
              <a:rPr lang="fr-FR" dirty="0" smtClean="0"/>
              <a:t> </a:t>
            </a:r>
            <a:r>
              <a:rPr lang="fr-FR" dirty="0"/>
              <a:t>Server </a:t>
            </a:r>
            <a:r>
              <a:rPr lang="fr-FR" dirty="0" err="1" smtClean="0"/>
              <a:t>Error</a:t>
            </a:r>
            <a:r>
              <a:rPr lang="fr-FR" dirty="0" smtClean="0"/>
              <a:t> : Erreur </a:t>
            </a:r>
            <a:r>
              <a:rPr lang="fr-FR" dirty="0"/>
              <a:t>interne du </a:t>
            </a:r>
            <a:r>
              <a:rPr lang="fr-FR" dirty="0" smtClean="0"/>
              <a:t>serveur</a:t>
            </a:r>
          </a:p>
          <a:p>
            <a:pPr lvl="2"/>
            <a:r>
              <a:rPr lang="fr-FR" dirty="0" smtClean="0"/>
              <a:t>503 : Service </a:t>
            </a:r>
            <a:r>
              <a:rPr lang="fr-FR" dirty="0" err="1" smtClean="0"/>
              <a:t>Unavailable</a:t>
            </a:r>
            <a:r>
              <a:rPr lang="fr-FR" dirty="0" smtClean="0"/>
              <a:t> : Service </a:t>
            </a:r>
            <a:r>
              <a:rPr lang="fr-FR" dirty="0"/>
              <a:t>temporairement indisponible ou en maintenance</a:t>
            </a:r>
          </a:p>
          <a:p>
            <a:pPr marL="0" indent="0">
              <a:buNone/>
            </a:pPr>
            <a:endParaRPr lang="fr-FR" dirty="0"/>
          </a:p>
        </p:txBody>
      </p:sp>
      <p:sp>
        <p:nvSpPr>
          <p:cNvPr id="3" name="Titre 2"/>
          <p:cNvSpPr>
            <a:spLocks noGrp="1"/>
          </p:cNvSpPr>
          <p:nvPr>
            <p:ph type="title"/>
          </p:nvPr>
        </p:nvSpPr>
        <p:spPr/>
        <p:txBody>
          <a:bodyPr/>
          <a:lstStyle/>
          <a:p>
            <a:r>
              <a:rPr lang="fr-FR" dirty="0" smtClean="0"/>
              <a:t>Les codes HTTP : Réponse</a:t>
            </a:r>
            <a:endParaRPr lang="fr-FR" dirty="0"/>
          </a:p>
        </p:txBody>
      </p:sp>
    </p:spTree>
    <p:extLst>
      <p:ext uri="{BB962C8B-B14F-4D97-AF65-F5344CB8AC3E}">
        <p14:creationId xmlns:p14="http://schemas.microsoft.com/office/powerpoint/2010/main" val="949473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PHP</a:t>
            </a:r>
          </a:p>
          <a:p>
            <a:pPr lvl="1"/>
            <a:r>
              <a:rPr lang="fr-FR" dirty="0" err="1"/>
              <a:t>Rasmus</a:t>
            </a:r>
            <a:r>
              <a:rPr lang="fr-FR" dirty="0"/>
              <a:t> </a:t>
            </a:r>
            <a:r>
              <a:rPr lang="fr-FR" dirty="0" err="1"/>
              <a:t>Lerdorf</a:t>
            </a:r>
            <a:r>
              <a:rPr lang="fr-FR" dirty="0"/>
              <a:t> </a:t>
            </a:r>
            <a:r>
              <a:rPr lang="fr-FR" dirty="0" smtClean="0"/>
              <a:t> &gt; </a:t>
            </a:r>
            <a:r>
              <a:rPr lang="fr-FR" dirty="0"/>
              <a:t>1994</a:t>
            </a:r>
          </a:p>
          <a:p>
            <a:pPr lvl="1"/>
            <a:r>
              <a:rPr lang="fr-FR" dirty="0" err="1" smtClean="0"/>
              <a:t>Personal</a:t>
            </a:r>
            <a:r>
              <a:rPr lang="fr-FR" dirty="0" smtClean="0"/>
              <a:t> </a:t>
            </a:r>
            <a:r>
              <a:rPr lang="fr-FR" dirty="0"/>
              <a:t>Home </a:t>
            </a:r>
            <a:r>
              <a:rPr lang="fr-FR" dirty="0" smtClean="0"/>
              <a:t>Page</a:t>
            </a:r>
          </a:p>
          <a:p>
            <a:pPr lvl="1"/>
            <a:r>
              <a:rPr lang="fr-FR" dirty="0" err="1"/>
              <a:t>Hypertext</a:t>
            </a:r>
            <a:r>
              <a:rPr lang="fr-FR" dirty="0"/>
              <a:t> </a:t>
            </a:r>
            <a:r>
              <a:rPr lang="fr-FR" dirty="0" err="1" smtClean="0"/>
              <a:t>Preprocessor</a:t>
            </a:r>
            <a:endParaRPr lang="fr-FR" dirty="0" smtClean="0"/>
          </a:p>
          <a:p>
            <a:pPr lvl="1"/>
            <a:r>
              <a:rPr lang="fr-FR" dirty="0" smtClean="0"/>
              <a:t>PHP 5 en 2004</a:t>
            </a:r>
          </a:p>
          <a:p>
            <a:pPr lvl="1"/>
            <a:r>
              <a:rPr lang="fr-FR" dirty="0" smtClean="0"/>
              <a:t>Langage </a:t>
            </a:r>
            <a:r>
              <a:rPr lang="fr-FR" dirty="0"/>
              <a:t>de script qui s’exécute côté serveur </a:t>
            </a:r>
            <a:endParaRPr lang="fr-FR" dirty="0" smtClean="0"/>
          </a:p>
          <a:p>
            <a:pPr lvl="1"/>
            <a:r>
              <a:rPr lang="fr-FR" dirty="0"/>
              <a:t>Cette technique permet de réaliser des pages web dynamiques.</a:t>
            </a:r>
          </a:p>
          <a:p>
            <a:pPr lvl="1"/>
            <a:endParaRPr lang="fr-FR" dirty="0" smtClean="0"/>
          </a:p>
        </p:txBody>
      </p:sp>
      <p:sp>
        <p:nvSpPr>
          <p:cNvPr id="3" name="Titre 2"/>
          <p:cNvSpPr>
            <a:spLocks noGrp="1"/>
          </p:cNvSpPr>
          <p:nvPr>
            <p:ph type="title"/>
          </p:nvPr>
        </p:nvSpPr>
        <p:spPr/>
        <p:txBody>
          <a:bodyPr/>
          <a:lstStyle/>
          <a:p>
            <a:r>
              <a:rPr lang="fr-FR" dirty="0" smtClean="0"/>
              <a:t>Introduction générale</a:t>
            </a:r>
            <a:endParaRPr lang="fr-FR" dirty="0"/>
          </a:p>
        </p:txBody>
      </p:sp>
    </p:spTree>
    <p:extLst>
      <p:ext uri="{BB962C8B-B14F-4D97-AF65-F5344CB8AC3E}">
        <p14:creationId xmlns:p14="http://schemas.microsoft.com/office/powerpoint/2010/main" val="3892097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Mise en cache</a:t>
            </a:r>
          </a:p>
          <a:p>
            <a:pPr lvl="1"/>
            <a:r>
              <a:rPr lang="fr-FR" dirty="0" err="1"/>
              <a:t>Cache-Control:public|private|no-cache</a:t>
            </a:r>
            <a:endParaRPr lang="fr-FR" dirty="0"/>
          </a:p>
          <a:p>
            <a:endParaRPr lang="fr-FR" dirty="0"/>
          </a:p>
          <a:p>
            <a:r>
              <a:rPr lang="fr-FR" dirty="0"/>
              <a:t>Rafraichissement du cache</a:t>
            </a:r>
          </a:p>
          <a:p>
            <a:pPr lvl="1"/>
            <a:r>
              <a:rPr lang="fr-FR" dirty="0"/>
              <a:t>Expiration déclarée par le serveur</a:t>
            </a:r>
          </a:p>
          <a:p>
            <a:pPr lvl="2"/>
            <a:r>
              <a:rPr lang="fr-FR" dirty="0"/>
              <a:t>Expires</a:t>
            </a:r>
          </a:p>
          <a:p>
            <a:pPr lvl="2"/>
            <a:r>
              <a:rPr lang="fr-FR" dirty="0" err="1"/>
              <a:t>Cache-control:max-age</a:t>
            </a:r>
            <a:endParaRPr lang="fr-FR" dirty="0"/>
          </a:p>
          <a:p>
            <a:pPr lvl="1"/>
            <a:r>
              <a:rPr lang="fr-FR" dirty="0" smtClean="0"/>
              <a:t>Forcer le rafraichissement</a:t>
            </a:r>
            <a:endParaRPr lang="fr-FR" dirty="0"/>
          </a:p>
          <a:p>
            <a:pPr lvl="2"/>
            <a:r>
              <a:rPr lang="fr-FR" dirty="0" err="1"/>
              <a:t>Cache-control:max-age</a:t>
            </a:r>
            <a:r>
              <a:rPr lang="fr-FR" dirty="0"/>
              <a:t>=0</a:t>
            </a:r>
          </a:p>
          <a:p>
            <a:pPr lvl="1"/>
            <a:r>
              <a:rPr lang="fr-FR" dirty="0"/>
              <a:t>Requête conditionnée</a:t>
            </a:r>
          </a:p>
          <a:p>
            <a:pPr lvl="2"/>
            <a:r>
              <a:rPr lang="fr-FR" dirty="0"/>
              <a:t>Par une date de validité :  If-</a:t>
            </a:r>
            <a:r>
              <a:rPr lang="fr-FR" dirty="0" err="1"/>
              <a:t>modified</a:t>
            </a:r>
            <a:r>
              <a:rPr lang="fr-FR" dirty="0"/>
              <a:t>-</a:t>
            </a:r>
            <a:r>
              <a:rPr lang="fr-FR" dirty="0" err="1"/>
              <a:t>since</a:t>
            </a:r>
            <a:endParaRPr lang="fr-FR" dirty="0"/>
          </a:p>
          <a:p>
            <a:pPr lvl="2"/>
            <a:r>
              <a:rPr lang="fr-FR" dirty="0"/>
              <a:t>Par une version de la ressource : If-none-match</a:t>
            </a:r>
          </a:p>
          <a:p>
            <a:pPr lvl="2"/>
            <a:r>
              <a:rPr lang="fr-FR" dirty="0"/>
              <a:t>Nécessite des informations supplémentaires du serveur (Date , </a:t>
            </a:r>
            <a:r>
              <a:rPr lang="fr-FR" dirty="0" err="1"/>
              <a:t>ETag</a:t>
            </a:r>
            <a:r>
              <a:rPr lang="fr-FR" dirty="0"/>
              <a:t>)</a:t>
            </a:r>
          </a:p>
          <a:p>
            <a:pPr marL="0" indent="0">
              <a:buNone/>
            </a:pPr>
            <a:endParaRPr lang="fr-FR" dirty="0"/>
          </a:p>
        </p:txBody>
      </p:sp>
      <p:sp>
        <p:nvSpPr>
          <p:cNvPr id="3" name="Titre 2"/>
          <p:cNvSpPr>
            <a:spLocks noGrp="1"/>
          </p:cNvSpPr>
          <p:nvPr>
            <p:ph type="title"/>
          </p:nvPr>
        </p:nvSpPr>
        <p:spPr/>
        <p:txBody>
          <a:bodyPr/>
          <a:lstStyle/>
          <a:p>
            <a:r>
              <a:rPr lang="fr-FR" dirty="0" smtClean="0"/>
              <a:t>Les codes HTTP : Cache</a:t>
            </a:r>
            <a:endParaRPr lang="fr-FR" dirty="0"/>
          </a:p>
        </p:txBody>
      </p:sp>
    </p:spTree>
    <p:extLst>
      <p:ext uri="{BB962C8B-B14F-4D97-AF65-F5344CB8AC3E}">
        <p14:creationId xmlns:p14="http://schemas.microsoft.com/office/powerpoint/2010/main" val="21078915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Pour aller plus loin</a:t>
            </a:r>
          </a:p>
          <a:p>
            <a:pPr lvl="1"/>
            <a:r>
              <a:rPr lang="fr-FR" dirty="0"/>
              <a:t>Le standard RFC 2616 </a:t>
            </a:r>
            <a:r>
              <a:rPr lang="fr-FR" dirty="0" smtClean="0"/>
              <a:t>:</a:t>
            </a:r>
          </a:p>
          <a:p>
            <a:pPr marL="457200" lvl="1" indent="0">
              <a:buNone/>
            </a:pPr>
            <a:r>
              <a:rPr lang="fr-FR" dirty="0" smtClean="0">
                <a:hlinkClick r:id="rId2"/>
              </a:rPr>
              <a:t>http</a:t>
            </a:r>
            <a:r>
              <a:rPr lang="fr-FR" dirty="0">
                <a:hlinkClick r:id="rId2"/>
              </a:rPr>
              <a:t>://www.w3.org/Protocols/rfc2616/rfc2616.html</a:t>
            </a:r>
            <a:endParaRPr lang="fr-FR" dirty="0"/>
          </a:p>
          <a:p>
            <a:pPr lvl="1"/>
            <a:endParaRPr lang="fr-FR" dirty="0"/>
          </a:p>
        </p:txBody>
      </p:sp>
      <p:sp>
        <p:nvSpPr>
          <p:cNvPr id="3" name="Titre 2"/>
          <p:cNvSpPr>
            <a:spLocks noGrp="1"/>
          </p:cNvSpPr>
          <p:nvPr>
            <p:ph type="title"/>
          </p:nvPr>
        </p:nvSpPr>
        <p:spPr/>
        <p:txBody>
          <a:bodyPr/>
          <a:lstStyle/>
          <a:p>
            <a:r>
              <a:rPr lang="fr-FR" dirty="0" smtClean="0"/>
              <a:t>Les codes HTTP</a:t>
            </a:r>
            <a:endParaRPr lang="fr-FR" dirty="0"/>
          </a:p>
        </p:txBody>
      </p:sp>
    </p:spTree>
    <p:extLst>
      <p:ext uri="{BB962C8B-B14F-4D97-AF65-F5344CB8AC3E}">
        <p14:creationId xmlns:p14="http://schemas.microsoft.com/office/powerpoint/2010/main" val="974159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Conception du </a:t>
            </a:r>
            <a:r>
              <a:rPr lang="fr-FR" dirty="0" smtClean="0"/>
              <a:t>formulaire</a:t>
            </a:r>
          </a:p>
          <a:p>
            <a:pPr lvl="1"/>
            <a:r>
              <a:rPr lang="fr-FR" dirty="0" smtClean="0"/>
              <a:t>Quel balise ?</a:t>
            </a:r>
          </a:p>
          <a:p>
            <a:pPr lvl="1"/>
            <a:r>
              <a:rPr lang="fr-FR" dirty="0" smtClean="0"/>
              <a:t>Attribut </a:t>
            </a:r>
            <a:r>
              <a:rPr lang="fr-FR" dirty="0" err="1" smtClean="0"/>
              <a:t>method</a:t>
            </a:r>
            <a:endParaRPr lang="fr-FR" dirty="0" smtClean="0"/>
          </a:p>
          <a:p>
            <a:pPr lvl="1"/>
            <a:r>
              <a:rPr lang="fr-FR" dirty="0" smtClean="0"/>
              <a:t>Attribut action</a:t>
            </a:r>
          </a:p>
          <a:p>
            <a:pPr lvl="1"/>
            <a:r>
              <a:rPr lang="fr-FR" dirty="0" smtClean="0"/>
              <a:t>Pour quelles balises ?</a:t>
            </a:r>
            <a:endParaRPr lang="fr-FR" dirty="0"/>
          </a:p>
          <a:p>
            <a:endParaRPr lang="fr-FR" dirty="0" smtClean="0"/>
          </a:p>
          <a:p>
            <a:r>
              <a:rPr lang="fr-FR" dirty="0" smtClean="0"/>
              <a:t>Interactions </a:t>
            </a:r>
            <a:r>
              <a:rPr lang="fr-FR" dirty="0"/>
              <a:t>avec PHP</a:t>
            </a:r>
          </a:p>
          <a:p>
            <a:endParaRPr lang="fr-FR" dirty="0"/>
          </a:p>
        </p:txBody>
      </p:sp>
      <p:sp>
        <p:nvSpPr>
          <p:cNvPr id="3" name="Titre 2"/>
          <p:cNvSpPr>
            <a:spLocks noGrp="1"/>
          </p:cNvSpPr>
          <p:nvPr>
            <p:ph type="title"/>
          </p:nvPr>
        </p:nvSpPr>
        <p:spPr/>
        <p:txBody>
          <a:bodyPr>
            <a:normAutofit/>
          </a:bodyPr>
          <a:lstStyle/>
          <a:p>
            <a:r>
              <a:rPr lang="fr-FR" b="1" dirty="0"/>
              <a:t>Gestion des </a:t>
            </a:r>
            <a:r>
              <a:rPr lang="fr-FR" b="1" dirty="0" smtClean="0"/>
              <a:t>formulaires</a:t>
            </a:r>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060848"/>
            <a:ext cx="32385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jpeg;base64,/9j/4AAQSkZJRgABAQAAAQABAAD/2wCEAAkGBxEPERQUEBQQFBUPFBQUEBQUFhAPFxAQFRQWFxQUFhQYHCgiGBwmHBQUIT0hJSkrLjouFx8zODMsNygtLi0BCgoKDg0OGxAQGjgkHyQsLC0sLCwsLCwsLCwsLCwsLCwsNywsLCwvLCwsLCwsLywsLCwsLCwsLCwsLCwsLDQsLP/AABEIAMwAzAMBIgACEQEDEQH/xAAcAAACAgMBAQAAAAAAAAAAAAAABQQGAQIHAwj/xABQEAABAwIBBgYPBQUFBwUAAAABAAIDBBESBQYTITFRByIyQWGRFSMzUlNxcnOBkpOywtHSQmKhseIUNIKDs2N0osPwFyRDlMHT4SVEZGWE/8QAGQEAAwEBAQAAAAAAAAAAAAAAAAECAwQF/8QAKxEAAgICAgAFAwMFAAAAAAAAAAECEQMSITEEE0FRYSIygRSx8EJxocHR/9oADAMBAAIRAxEAPwDuKEIQAKLPUuD8DGhxDQ43dgABJA5jfYVKUNv7w7zTPfemhMzppvBM9p+lGmm8Ez2n6VKQiwoi6abwTPafpRppvBM9p+lSkICiLppvBM9p+lGmm8Ez2n6VKQiwoi6abwTPafpRppvBM9p+lSkIsKIumm8Ez2n6VjTzeCb7T9KllaoCiNp5vBN9p+lYNTN4JvtP0qWsWQFEE5QeOVFq6Hgn8QFiPLUZNnB7TzXAN+olSpY7pJlSjDgU0kxOywRSteLtII6PyW6q2RKp5c5l+OwXaT/xWDUWP3karHarHT1Af0Ecpp2tP+udDVDTs9kIQpGCEIQAIQhAAhCEACht/eHeaZ771MUIfvDvNM996aEyYhaoQBshaoQBshaoQBsharDnAC5IA3nUgDdYKU1Gc1FHy6mnH8xjtfoOpYhznoX8mpp/S9rde7XbX0KvLl3Qtl7jZC1jkDgC0gg6wQQQR4wtipGYKh1bLhTF4TjUmgK0O1zxu+9Y+J2o/mnr2awQbObsd0c4O8dCVZRhO0c2seMJ49l9e/WqZKPSlqcXFcLOG0cxHfNPOFISyRl9t9WsEai07wV701XrDZOUdTXbA/5O6OpS0UmTEIQpGCEIQAIQhAAoX/uHeaZ771NUE/vDvNM996aEyUhYQmBlCwi6AMoJttWFzPPrLVRXulo8nuYI4Gk1k5cGNAvYx49g5+fXY7lpixucq/yTKWqPbO/hPbA4xULWzPGp0p7m084b356dnjVRqMmZRyiI5KyoYBUEiJmPSEkbQ2JpsCLbTayt2Z2YeSi1rtJ+1SYAXcfiNOwloaBqxX2kq45OzWo6c3bGHO2AyEylrdzcWwX1rt87Dh4gufdr+fsYaTny3wc3l4KwySNjXSPGEOlvEGYb7bPvhLrjZ4tqkZw8GFn4qYAscOPqD3Xc4XAaOYAk3+7zLrSFj+vzWnZf6eBS8lcH0dNgdTz1cLmttIGvDmyv754IsfQArVK8xNJccTWi7jbWBzkgbR4vxUpC5p5ZTdydmsYKPR4RyBwDmkEOALSCCHA7CDzrDglNU1uT+O3VTud25pJtA57tUrb7G4jYjZrB1WN297ocfVdAmQqmC61/bSwAFl7AC4Nr26LKcWryfCCkAukyqBtjf6C1RZMuQ6w9koHPqa78jdMpKUKDVZOB5lSoTsbZJqxKzU7GByXbCW/eG8bCpyreQ4tHIBs1keMOaSfxY1WRRJUykCEIUjBCEIAFBd3c+ab77lOUF/dz5pvvuTQme6ytbpNnDnFHRttqdIRxWX2dLtwQ2krZWPHLJLWKtk7KmU46ZmKQ+S3nedwCh5t5WfVCRz22AdxCAbYbcm/OR/1VcyRkmavfp6ouDDyRyS8bmj7Lf9dKu8MbWNDWgANFgBqACzi5Sd9I7M0MOGHlr6p+r9F8IV51VcrICym7vUnRQfdc4caQ9DW4nehVGp4PIKWilOlrJH4RJK1rmlssrdeLRlvNffew3q5TuBqbn/gxC3jlcbnqjHWpbZARr59q7YZZY0lH+7PNcVLs5nmnlgUgbgA45wAvN2tYXAuJwgc5P4q5Q5NMjjNFOyZzi0vGK7bXBAsDstfUjKmblLJGBgLNC1xboyGm2txabg31qVmxDFFTM0JJbIMeI2xOLt9t2z0LXLljJbx7M4waerJ1XUkTRtubOGxpsb9O8Ke07b+joS6Gqile4CxfA7C64sWm3N0KVpFySXSo2XuSMS1Dzrv6Oe68NItXSqaKsWZ7tkkoKhsLGyOcyxY6/GjJ7ZaxHGw4iOkBJOCvL4rKPRl5e+ltGSbhzordrLr89tX8KtBnXL8zpmUucFVDGbMnMrcPMHcWYW8RL2+krrxR2xSj7c/9MpOpp/g6RnFlB9PEHxtxHEAdRIa3aSd2y3pW+R8sR1TbtNnDlsO1vzHSp7gCLEAg6iDruFTMuZAkpnaejxcXW5g1lm/COdvQuCblF7Llex6WCOHLDy5fTL0fo/hlzK0c1Is3M52VYDH2ZKBs2B+8t+Sfq4yUlaOXLililrNckVsdpGHe74HpooDhx4/L+B6npyIQIQhSMEIQgAUCTu580333KeoEvdj5se+U0JkDOatlgpZJIQC9gvr14W31uA5yNqpOY9JDWSukqJMcrTiETjy/vnvh0LpB17edUDOzM57HftOT8TXsOJ0bdRuNZdH0/d6tyjJF2pd/B3eEzRUJY71b/q/0dBCLqk5m58sqbQ1REc98LSeK2U7tfJf0dW5XVaRkpK0cmXFLHLWRVarLULK+Wnc8NkeInxtOrSNMexp5yMDjZNIqjUubcL1OYq+mqGuMeNjAHj7L4pSSb83FkHoarlHVWO3Udh39K7ZYlpGS9V+xyqXLQ9EySZo1YDJYCTippXtINtTHOJaB0bV7CpSqrp5mPfJRmFr58Om0uNwJbqBaBsKmMVTixt82Nso5MjdI6cyyRHBZ5acLThGpzvFq1dCq7s95o5LF7XtY63cw0vaDvvquFU8uZVnkkcyaoY/AcJwlwYSDzANAOtLaiYYncdu0998l34vDKvr5OaeTn6eDuGS8sx1LMcRuBYHaLOsCR02vZKM6s74qHA113PkIOEW4sd9bju57eJVHMDLLYhMx72AW0rTr1YRxtvRY+gqh5VrXTTOfI/E5xJcTivq5rW1W3LKHhI+Y0+kaPM9VXZ22uyq6SlfLRkPc6PHDsO0Bw1Hnwm9jzrkvB7OX5Vp3uc5z3zuLydrnOa4uJUPN3OCpo43mFzXR3Ila5pcGueyzHE83I1a/sp9wV5If2ThLwbthfUuvqs14wxk7icbTbcVp5awwmvgW27R3e6LrCqmeOekVCDHHhknP2doi6X/SvGk1FWzux45ZJaxQq4QKCngImjeI5nuvo2/b3vAHJtv2elWLMvKE1TSh81r3LWO2F7R9o9N7qqZs5qzVr/2rKJcQ/jNY7U6TcXD7LPuro8bA0ANAAAsANQA3ALLHF7bdHZ4nLFY1ivZr19vhGruXH5fwPU9QHcqPy/gep61kcKBCEKRghCEACgT92Pmx75U9QKju38se+U4iZsi61ui6skpue2Y7Ky81PaOoAufstmI2X7133utReDrOOrkkfR1bH46dt8btTmAEAMk77ocN3pV8utBC0OLw1uJwDS6wuWi5AJ5xrKjTm0dHnt49JK/b4Ktwn5D/AGyhcWgl9OdK0DWXNAIkaBznCT1KtZvVZfSwOde5jAJO12ElmL04b+ldRVEyrkM0rnCIdpe4vi2nRvcbvj8RN3DxkePuw5Ljo/wcU482Zhqt/Xeyxk3OWhm0jDKBxXBrwQC4DaW7hcWv06kqfUtjGJ7mta22JzjYC5t/4XN6TJr5qiQUeJ7MT8LrOa1rTctLi4AN2c+5dMMMZJ3wZym10euV2hsrgxzCwOOCzhs6bm9/Goc7yXGxbrO8Lwipi8i7mgfxXt1JvFTMYTbDe+03J/Jd90cxHiopC0ElreNca9epE1KHFznOxOdfE4kklx2n80xe0WAv+fOvN8Y2elRsOjELojSOjcbSMewwuANnxh2J8b94B1i9zrIG0rqvBfk2TRzVk+uWucCDYNtCzU2w5htt0AKlZm5qGulBcCIYz2x2zF9xvSfwHoXaYmBjQ1oAa0ANA1ANAsAF53i8q+1fk6cMX2yocI2clRRtjipmO0lVcNkAxYbai1jed+tRMysxdERUV3HmdxmxuOIRuOvE8/af+Hj2q8vha4tc5rSWXLCQCWkixIPNqW915ulytnes7jj0iq937m10XWt0XVmAHlx+X8D1PS+/Hj8v4HpgpkUgQhCkYIQhAAl9T3b+WPeTBL6ruv8ALHvKo9iYIWt0XVkGyFrdF0AbLSWMOBDgCDtB51m6Lpgc+z7zWqnxuFGGPY+xkZrbJYG9hrs4XANturnXNqeumpGTRaIMdNqfe7Xs5iR0EEjovdfRV1DyjkqnqRaeKOTdiaCR4jtHoXVj8U4rWStGUsVu0fO0TBfYdevapzW69hXXZeD3Jx5Mb2dDZHn3iVtDmDQNOtkjuhz3Af4bFdD8ZEy8lnJ44y42DSSdgGsn0K35u5iTTEPqQYo9uH7b+i32R49a6Hk/JFPT9xijZ0gXcfG46z1qddc+TxUnxHg0jhS7PKipI4GNjiaGsYLNA/1rPSvda3RdcpsbIWt0XSA2QtbougDI5cfl/A9MUtby4/L+B6ZKJdlRBCEKSgQhCABL6vuv8v4kwS6s7r/L+JVHsUujVL6jLMMbi1xfduo2ZI4dYCnIWqM2Lez8G+T2cvyR2fg3yezl+SYoT4FyLuz8G+T2cvyR2fg3yezl+SYrKOA5FvZ+DfJ7OX5I7Pwb5PZy/JMUI4DkXdn4N8ns5fpR2fg3yezl+SYoRwHIu7Pwb5PZy/JHZ+DfJ7OX5JihHAci7s/Bvk9nL8kdn4N8ns5fkmKyjgORb2fg3yezl+SOz8G+T2cvyTJYRwHIu7Pwb5PZy/JMKeYSNDm3s4XFwWnqOxZWUnQ1Zszls8v4HpmlcfLZ5fwPTRZS7LiCEIUlAhCEACXVvdP5fxBMUuru6DyD7wVR7FLo8VWM7M6XUMjGNjY/GzFcki3GItq8Ss11y/hZmw1MPmfjctJcIhdl9zayqayASuaGkucLAkjim20po4qqcGcmKgYf7SX3laXnUfEU10DKNT5+yPmbHoYxikDL4nagXWunOducjqEx4WNfpMV8RLbYbbvGuT5Pqf8Ae4/7w3+oF3CsoIZraaKKTDfDjYyTDfbbENSiNtDdIo3+0WTwMfrO+SP9osngY/Wf8k2z0yVTRUM744Kdjmtbhc2ONpb2xo1EC42qlcHLI56zBKxkjdE84Xta8XBbY2PPrSdp0PgscHCFI5zW6GPjOaOU7Vc2Vjzsy86hYxzWNfjcW2cSLWF+ZS25CpAQRTUwI1giKIWI2HYqrwtS4YIOmV3uquUhcNnlDwiPLmh0MYBIDiHO1C+sroAdfWOdfPpvodL9nSGP+LDi/JdpzPyh+00UEm04ML/LYcJ67X9KUW2EkQM6s7DRStjYxryW4nXJGG5sNniKhZEz3fUzxxGJjRIbEhziRqJ2ehUrOGsNZlGUNOovLG+TG21/8JPpXnmPUXr6fpf8JS2djrg6znNlY0cBla0OIc1tiSBxvEl2aedDq6R7XRtZo2h1wSb3NudeHCdJhoCf7WP8yq5wSzYp5/NN98Km3tQvQ6gi6xdF1RJ6Rctnl/A9NEqh5bPL+B6arOfZcQQhCgoEIQgAS2v7oPI+IJkluUOWPIPvNVR7FLo8Fx7hqmw1cHmP8xy6+uI8PMlq2n/u3+a9aT6Ij2Lshx5WkhDqL9u0N3AaGR7GYgeNYBw13U80mcH/ANn7aX61d+Bd18lM89N76u8mw+I/kkocDcj5vyLUn9rgBvfTxg3230gvdfShXyvkqf8A36L+9s/rBfU5RjCRW+Ed9smVR3NZ/VYubcEFRiyjb/48vvRroXCm62Sas/cZ/WjXLeBOS+U//wA8vvRol9yBdHflznhrlw09P0zO9xdEXL+Hp9qal8+7+mVUuhR7K3kyDS5Fq3jbT1MUn8OEMd+D7+hP+DPOMRUFaHH90Bmb0Ne07P4mrz4IqUVWS62J2sSuew+mKy5PHXSQiWO5GlbophvDJWP96Megnes+qZXZ0DgyiM9VNI7XoKaZ5O3tjxhb+BefQl3B1UXyjSje/wCEq28DVFbJ9XORrmL2NP3I4zq63O61z7gym/8AVKMf2nwORXQe52Phdkw5NJ/tovzKqvApNiqajzLf6gVh4a3WyWfPw/mVT+AWS9XU/wB3b/UCp/cJfaduQtUKyD1g5bPL+B6bJRT8tnl/A9N1lPs0j0CEIUFAhCEACW5R5Y8g+81Mktylyx5B95qqHZMuiKuRcMubNbW1cL6WCSVrIA1zm4bB2kebazuI611xC2atGadFQ4KcmT0mTmxVEbo5BJKS11r2JuDqVuk2HxH8llCaVAz50ydmLlRtZFI6lmDG1DHk8TU0SAk7dy+jStUJRjQ27K5wjUMtTkypigY6SSRsYYxtrutNGTt6AT6FzvgjzUr6PKGkqaeSNmhkbidhtiJbYaj0FdnQhxt2F8UZXPOGfIdTW09O2lifK5krnODbcVuC1zcroSE2rQk6KFwN5GqaKllZVRPic6bE0OtrbhGsWO9c4zv4PsoGuqTTU0j4nyufE5uGxa/jWFzzXt6F9CIUuCqh7clZzOyM6kyVFA5uGTQvMjefSyBzi09IxAehcozBzKylTZRppZqaVkccl3uOGzRhIubHpXfUIcQsp3CzkqesyeYqaN0jzNG7C218IxXOv0Lj2T80Mu0xLqeGshc4WcYpNEXNvexLXC4uvpJCHC2ClR8+dic5++yp/wAzL/3E/wAw8nZeZXwurTlAwAu0mlnkkZyTbE0vN9fQuyIRoPY9qbls8v4Hpuk9Ly2eX8D04WeTsqPQIQhQUCEIQAJblPljyHe8xMktynyh5DveYqh2TLohqBPNUhxwRxFv2SXEEjpCnIXQZC3T1fgofXKNPV+Ch9cpkhOxULdPV+Ch9co09X4KH1ymSEWFC3T1fgofXKNPV+Ch9cpkhFhQt09X4KH1yjT1fgofXKZIRYULdPV+Ch9co09X4KH1ymSEWFC3T1fgofXKNPV+Ch9cpkhFhQt09X4KH1yjT1fgofXKZIRYULdPV+Ch9cpiwmwvtsLjcedZQkNHvS8tnl/A9OEmpTx2eWPcenKwydmsOgQhCgoEIQgAUKvpnPILSBYEEEF17kHmItsU1CE6Ar8kco5mdTvqWnbe9Z1O+pWBzAsaMKt2TqhB23vWdTvqR23vWdTvqT/RhGjCN2PVCDtves6nfUjtves6nfUn+jCNGEbsNUIO296zqd9SO296zqd9Sf6MI0YRuw1Qg7b3rOp31I7b3rOp31J/owjRhG7DVCDtves6nfUjtves6nfUn+jCNGEbsNUIO296zqd9SO296zqd9Sf6MI0YRuw1Qg7buZ1O+pHbe9Z1O+pP9GEaMI3YaoQdt71nU76kAS7mdTvqT/RhAjCN2GqFlFTvLml2EBpxWAIubEbSekpusALKTdglQIWEXSG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9131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0" indent="0">
              <a:buNone/>
            </a:pPr>
            <a:endParaRPr lang="fr-FR" sz="1600" dirty="0" smtClean="0">
              <a:latin typeface="Courier New" pitchFamily="49" charset="0"/>
              <a:cs typeface="Courier New" pitchFamily="49" charset="0"/>
            </a:endParaRPr>
          </a:p>
          <a:p>
            <a:pPr marL="0" indent="0">
              <a:buNone/>
            </a:pPr>
            <a:endParaRPr lang="fr-FR" sz="1600" dirty="0">
              <a:latin typeface="Courier New" pitchFamily="49" charset="0"/>
              <a:cs typeface="Courier New" pitchFamily="49" charset="0"/>
            </a:endParaRPr>
          </a:p>
          <a:p>
            <a:pPr marL="0" indent="0">
              <a:buNone/>
            </a:pPr>
            <a:endParaRPr lang="fr-FR" sz="1600" dirty="0" smtClean="0">
              <a:latin typeface="Courier New" pitchFamily="49" charset="0"/>
              <a:cs typeface="Courier New" pitchFamily="49" charset="0"/>
            </a:endParaRPr>
          </a:p>
          <a:p>
            <a:pPr marL="0" indent="0">
              <a:buNone/>
            </a:pPr>
            <a:endParaRPr lang="fr-FR" sz="1600" dirty="0">
              <a:latin typeface="Courier New" pitchFamily="49" charset="0"/>
              <a:cs typeface="Courier New" pitchFamily="49" charset="0"/>
            </a:endParaRPr>
          </a:p>
          <a:p>
            <a:pPr marL="0" indent="0">
              <a:buNone/>
            </a:pPr>
            <a:r>
              <a:rPr lang="fr-FR" sz="1600" dirty="0" smtClean="0">
                <a:solidFill>
                  <a:srgbClr val="0070C0"/>
                </a:solidFill>
                <a:latin typeface="Courier New" pitchFamily="49" charset="0"/>
                <a:cs typeface="Courier New" pitchFamily="49" charset="0"/>
              </a:rPr>
              <a:t>&lt;</a:t>
            </a:r>
            <a:r>
              <a:rPr lang="fr-FR" sz="1600" dirty="0" err="1">
                <a:solidFill>
                  <a:srgbClr val="0070C0"/>
                </a:solidFill>
                <a:latin typeface="Courier New" pitchFamily="49" charset="0"/>
                <a:cs typeface="Courier New" pitchFamily="49" charset="0"/>
              </a:rPr>
              <a:t>form</a:t>
            </a:r>
            <a:r>
              <a:rPr lang="fr-FR" sz="1600" dirty="0">
                <a:solidFill>
                  <a:srgbClr val="0070C0"/>
                </a:solidFill>
                <a:latin typeface="Courier New" pitchFamily="49" charset="0"/>
                <a:cs typeface="Courier New" pitchFamily="49" charset="0"/>
              </a:rPr>
              <a:t> action="</a:t>
            </a:r>
            <a:r>
              <a:rPr lang="fr-FR" sz="1600" dirty="0" err="1">
                <a:solidFill>
                  <a:srgbClr val="0070C0"/>
                </a:solidFill>
                <a:latin typeface="Courier New" pitchFamily="49" charset="0"/>
                <a:cs typeface="Courier New" pitchFamily="49" charset="0"/>
              </a:rPr>
              <a:t>saisie.php</a:t>
            </a:r>
            <a:r>
              <a:rPr lang="fr-FR" sz="1600" dirty="0">
                <a:solidFill>
                  <a:srgbClr val="0070C0"/>
                </a:solidFill>
                <a:latin typeface="Courier New" pitchFamily="49" charset="0"/>
                <a:cs typeface="Courier New" pitchFamily="49" charset="0"/>
              </a:rPr>
              <a:t>" </a:t>
            </a:r>
            <a:r>
              <a:rPr lang="fr-FR" sz="1600" dirty="0" err="1">
                <a:solidFill>
                  <a:srgbClr val="0070C0"/>
                </a:solidFill>
                <a:latin typeface="Courier New" pitchFamily="49" charset="0"/>
                <a:cs typeface="Courier New" pitchFamily="49" charset="0"/>
              </a:rPr>
              <a:t>method</a:t>
            </a:r>
            <a:r>
              <a:rPr lang="fr-FR" sz="1600" dirty="0">
                <a:solidFill>
                  <a:srgbClr val="0070C0"/>
                </a:solidFill>
                <a:latin typeface="Courier New" pitchFamily="49" charset="0"/>
                <a:cs typeface="Courier New" pitchFamily="49" charset="0"/>
              </a:rPr>
              <a:t>="post</a:t>
            </a:r>
            <a:r>
              <a:rPr lang="fr-FR" sz="1600" dirty="0" smtClean="0">
                <a:solidFill>
                  <a:srgbClr val="0070C0"/>
                </a:solidFill>
                <a:latin typeface="Courier New" pitchFamily="49" charset="0"/>
                <a:cs typeface="Courier New" pitchFamily="49" charset="0"/>
              </a:rPr>
              <a:t>"&gt;</a:t>
            </a:r>
          </a:p>
          <a:p>
            <a:pPr marL="0" indent="0">
              <a:buNone/>
            </a:pPr>
            <a:r>
              <a:rPr lang="fr-FR" sz="1600" dirty="0" smtClean="0">
                <a:latin typeface="Courier New" pitchFamily="49" charset="0"/>
                <a:cs typeface="Courier New" pitchFamily="49" charset="0"/>
              </a:rPr>
              <a:t>Saisie </a:t>
            </a:r>
            <a:r>
              <a:rPr lang="fr-FR" sz="1600" dirty="0">
                <a:latin typeface="Courier New" pitchFamily="49" charset="0"/>
                <a:cs typeface="Courier New" pitchFamily="49" charset="0"/>
              </a:rPr>
              <a:t>: </a:t>
            </a:r>
            <a:endParaRPr lang="fr-FR" sz="1600" dirty="0" smtClean="0">
              <a:latin typeface="Courier New" pitchFamily="49" charset="0"/>
              <a:cs typeface="Courier New" pitchFamily="49" charset="0"/>
            </a:endParaRPr>
          </a:p>
          <a:p>
            <a:pPr marL="0" indent="0">
              <a:buNone/>
            </a:pPr>
            <a:r>
              <a:rPr lang="fr-FR" sz="1600" dirty="0" smtClean="0">
                <a:latin typeface="Courier New" pitchFamily="49" charset="0"/>
                <a:cs typeface="Courier New" pitchFamily="49" charset="0"/>
              </a:rPr>
              <a:t>&lt;</a:t>
            </a:r>
            <a:r>
              <a:rPr lang="fr-FR" sz="1600" dirty="0">
                <a:latin typeface="Courier New" pitchFamily="49" charset="0"/>
                <a:cs typeface="Courier New" pitchFamily="49" charset="0"/>
              </a:rPr>
              <a:t>input type="</a:t>
            </a:r>
            <a:r>
              <a:rPr lang="fr-FR" sz="1600" dirty="0" err="1">
                <a:latin typeface="Courier New" pitchFamily="49" charset="0"/>
                <a:cs typeface="Courier New" pitchFamily="49" charset="0"/>
              </a:rPr>
              <a:t>text</a:t>
            </a:r>
            <a:r>
              <a:rPr lang="fr-FR" sz="1600" dirty="0">
                <a:latin typeface="Courier New" pitchFamily="49" charset="0"/>
                <a:cs typeface="Courier New" pitchFamily="49" charset="0"/>
              </a:rPr>
              <a:t>" </a:t>
            </a:r>
            <a:r>
              <a:rPr lang="fr-FR" sz="1600" dirty="0" err="1" smtClean="0">
                <a:latin typeface="Courier New" pitchFamily="49" charset="0"/>
                <a:cs typeface="Courier New" pitchFamily="49" charset="0"/>
              </a:rPr>
              <a:t>name</a:t>
            </a:r>
            <a:r>
              <a:rPr lang="fr-FR" sz="1600" dirty="0">
                <a:latin typeface="Courier New" pitchFamily="49" charset="0"/>
                <a:cs typeface="Courier New" pitchFamily="49" charset="0"/>
              </a:rPr>
              <a:t>="saisie</a:t>
            </a:r>
            <a:r>
              <a:rPr lang="fr-FR" sz="1600" dirty="0" smtClean="0">
                <a:latin typeface="Courier New" pitchFamily="49" charset="0"/>
                <a:cs typeface="Courier New" pitchFamily="49" charset="0"/>
              </a:rPr>
              <a:t>"</a:t>
            </a:r>
            <a:r>
              <a:rPr lang="fr-FR" sz="1600" b="1" dirty="0" smtClean="0">
                <a:latin typeface="Courier New" pitchFamily="49" charset="0"/>
                <a:cs typeface="Courier New" pitchFamily="49" charset="0"/>
              </a:rPr>
              <a:t> </a:t>
            </a:r>
            <a:r>
              <a:rPr lang="fr-FR" sz="1600" b="1" dirty="0">
                <a:latin typeface="Courier New" pitchFamily="49" charset="0"/>
                <a:cs typeface="Courier New" pitchFamily="49" charset="0"/>
              </a:rPr>
              <a:t>value="il dit : "bonjour !""</a:t>
            </a:r>
            <a:r>
              <a:rPr lang="fr-FR" sz="1600" dirty="0">
                <a:latin typeface="Courier New" pitchFamily="49" charset="0"/>
                <a:cs typeface="Courier New" pitchFamily="49" charset="0"/>
              </a:rPr>
              <a:t> /&gt;  </a:t>
            </a:r>
            <a:endParaRPr lang="fr-FR" sz="1600" dirty="0" smtClean="0">
              <a:latin typeface="Courier New" pitchFamily="49" charset="0"/>
              <a:cs typeface="Courier New" pitchFamily="49" charset="0"/>
            </a:endParaRPr>
          </a:p>
          <a:p>
            <a:pPr marL="0" indent="0">
              <a:buNone/>
            </a:pPr>
            <a:r>
              <a:rPr lang="fr-FR" sz="1600" dirty="0" smtClean="0">
                <a:latin typeface="Courier New" pitchFamily="49" charset="0"/>
                <a:cs typeface="Courier New" pitchFamily="49" charset="0"/>
              </a:rPr>
              <a:t>&lt;</a:t>
            </a:r>
            <a:r>
              <a:rPr lang="fr-FR" sz="1600" dirty="0">
                <a:latin typeface="Courier New" pitchFamily="49" charset="0"/>
                <a:cs typeface="Courier New" pitchFamily="49" charset="0"/>
              </a:rPr>
              <a:t>input type="</a:t>
            </a:r>
            <a:r>
              <a:rPr lang="fr-FR" sz="1600" dirty="0" err="1">
                <a:latin typeface="Courier New" pitchFamily="49" charset="0"/>
                <a:cs typeface="Courier New" pitchFamily="49" charset="0"/>
              </a:rPr>
              <a:t>submit</a:t>
            </a:r>
            <a:r>
              <a:rPr lang="fr-FR" sz="1600" dirty="0">
                <a:latin typeface="Courier New" pitchFamily="49" charset="0"/>
                <a:cs typeface="Courier New" pitchFamily="49" charset="0"/>
              </a:rPr>
              <a:t>" </a:t>
            </a:r>
            <a:r>
              <a:rPr lang="fr-FR" sz="1600" dirty="0" err="1">
                <a:latin typeface="Courier New" pitchFamily="49" charset="0"/>
                <a:cs typeface="Courier New" pitchFamily="49" charset="0"/>
              </a:rPr>
              <a:t>name</a:t>
            </a:r>
            <a:r>
              <a:rPr lang="fr-FR" sz="1600" dirty="0">
                <a:latin typeface="Courier New" pitchFamily="49" charset="0"/>
                <a:cs typeface="Courier New" pitchFamily="49" charset="0"/>
              </a:rPr>
              <a:t>="ok" value="OK" /&gt;  </a:t>
            </a:r>
            <a:endParaRPr lang="fr-FR" sz="1600" dirty="0" smtClean="0">
              <a:latin typeface="Courier New" pitchFamily="49" charset="0"/>
              <a:cs typeface="Courier New" pitchFamily="49" charset="0"/>
            </a:endParaRPr>
          </a:p>
          <a:p>
            <a:pPr marL="0" indent="0">
              <a:buNone/>
            </a:pPr>
            <a:r>
              <a:rPr lang="fr-FR" sz="1600" dirty="0" smtClean="0">
                <a:solidFill>
                  <a:srgbClr val="0070C0"/>
                </a:solidFill>
                <a:latin typeface="Courier New" pitchFamily="49" charset="0"/>
                <a:cs typeface="Courier New" pitchFamily="49" charset="0"/>
              </a:rPr>
              <a:t>&lt;/</a:t>
            </a:r>
            <a:r>
              <a:rPr lang="fr-FR" sz="1600" dirty="0" err="1">
                <a:solidFill>
                  <a:srgbClr val="0070C0"/>
                </a:solidFill>
                <a:latin typeface="Courier New" pitchFamily="49" charset="0"/>
                <a:cs typeface="Courier New" pitchFamily="49" charset="0"/>
              </a:rPr>
              <a:t>form</a:t>
            </a:r>
            <a:r>
              <a:rPr lang="fr-FR" sz="1600" dirty="0">
                <a:solidFill>
                  <a:srgbClr val="0070C0"/>
                </a:solidFill>
                <a:latin typeface="Courier New" pitchFamily="49" charset="0"/>
                <a:cs typeface="Courier New" pitchFamily="49" charset="0"/>
              </a:rPr>
              <a:t>&gt;</a:t>
            </a:r>
          </a:p>
        </p:txBody>
      </p:sp>
      <p:sp>
        <p:nvSpPr>
          <p:cNvPr id="3" name="Titre 2"/>
          <p:cNvSpPr>
            <a:spLocks noGrp="1"/>
          </p:cNvSpPr>
          <p:nvPr>
            <p:ph type="title"/>
          </p:nvPr>
        </p:nvSpPr>
        <p:spPr/>
        <p:txBody>
          <a:bodyPr/>
          <a:lstStyle/>
          <a:p>
            <a:r>
              <a:rPr lang="fr-FR" dirty="0" smtClean="0"/>
              <a:t>Problèmes sur les formulaires</a:t>
            </a:r>
            <a:endParaRPr lang="fr-FR" dirty="0"/>
          </a:p>
        </p:txBody>
      </p:sp>
      <p:pic>
        <p:nvPicPr>
          <p:cNvPr id="4099" name="Picture 3" descr="F:\Cours\14-PHP\PHP CN\Ressources\Pb Saisi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645024"/>
            <a:ext cx="318135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764704"/>
            <a:ext cx="29051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à coins arrondis 3"/>
          <p:cNvSpPr/>
          <p:nvPr/>
        </p:nvSpPr>
        <p:spPr>
          <a:xfrm>
            <a:off x="2051720" y="1279054"/>
            <a:ext cx="3528392" cy="5143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184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err="1" smtClean="0"/>
              <a:t>htmlspecialchars</a:t>
            </a:r>
            <a:endParaRPr lang="fr-FR" dirty="0"/>
          </a:p>
          <a:p>
            <a:pPr lvl="0"/>
            <a:endParaRPr lang="fr-FR" dirty="0" smtClean="0"/>
          </a:p>
          <a:p>
            <a:pPr lvl="0"/>
            <a:endParaRPr lang="fr-FR" dirty="0"/>
          </a:p>
          <a:p>
            <a:pPr lvl="0"/>
            <a:endParaRPr lang="fr-FR" dirty="0"/>
          </a:p>
          <a:p>
            <a:pPr lvl="0"/>
            <a:endParaRPr lang="fr-FR" dirty="0" smtClean="0"/>
          </a:p>
          <a:p>
            <a:pPr lvl="0"/>
            <a:endParaRPr lang="fr-FR" dirty="0" smtClean="0"/>
          </a:p>
          <a:p>
            <a:pPr lvl="0"/>
            <a:r>
              <a:rPr lang="fr-FR" dirty="0" err="1" smtClean="0"/>
              <a:t>htmlentities</a:t>
            </a:r>
            <a:r>
              <a:rPr lang="fr-FR" dirty="0" smtClean="0"/>
              <a:t> (transforme tous </a:t>
            </a:r>
            <a:r>
              <a:rPr lang="fr-FR" dirty="0"/>
              <a:t>les caractères ayant un équivalent en HTML</a:t>
            </a:r>
            <a:r>
              <a:rPr lang="fr-FR" dirty="0" smtClean="0"/>
              <a:t>)</a:t>
            </a:r>
          </a:p>
          <a:p>
            <a:pPr lvl="0"/>
            <a:endParaRPr lang="fr-FR" dirty="0"/>
          </a:p>
          <a:p>
            <a:pPr lvl="0"/>
            <a:r>
              <a:rPr lang="fr-FR" dirty="0" smtClean="0"/>
              <a:t>nl2br (transforme \n en &lt;</a:t>
            </a:r>
            <a:r>
              <a:rPr lang="fr-FR" dirty="0" err="1" smtClean="0"/>
              <a:t>br</a:t>
            </a:r>
            <a:r>
              <a:rPr lang="fr-FR" dirty="0" smtClean="0"/>
              <a:t> /&gt;)</a:t>
            </a:r>
          </a:p>
          <a:p>
            <a:pPr lvl="0"/>
            <a:endParaRPr lang="fr-FR" dirty="0"/>
          </a:p>
          <a:p>
            <a:pPr lvl="0"/>
            <a:r>
              <a:rPr lang="fr-FR" dirty="0" err="1" smtClean="0"/>
              <a:t>strip_tags</a:t>
            </a:r>
            <a:r>
              <a:rPr lang="fr-FR" dirty="0" smtClean="0"/>
              <a:t> (supprime </a:t>
            </a:r>
            <a:r>
              <a:rPr lang="fr-FR" dirty="0"/>
              <a:t>toutes les balises HTML </a:t>
            </a:r>
            <a:r>
              <a:rPr lang="fr-FR" dirty="0" smtClean="0"/>
              <a:t>)</a:t>
            </a:r>
            <a:endParaRPr lang="fr-FR" dirty="0"/>
          </a:p>
          <a:p>
            <a:endParaRPr lang="fr-FR" dirty="0"/>
          </a:p>
        </p:txBody>
      </p:sp>
      <p:sp>
        <p:nvSpPr>
          <p:cNvPr id="3" name="Titre 2"/>
          <p:cNvSpPr>
            <a:spLocks noGrp="1"/>
          </p:cNvSpPr>
          <p:nvPr>
            <p:ph type="title"/>
          </p:nvPr>
        </p:nvSpPr>
        <p:spPr/>
        <p:txBody>
          <a:bodyPr/>
          <a:lstStyle/>
          <a:p>
            <a:r>
              <a:rPr lang="fr-FR" dirty="0" smtClean="0"/>
              <a:t>Solutions</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975237723"/>
              </p:ext>
            </p:extLst>
          </p:nvPr>
        </p:nvGraphicFramePr>
        <p:xfrm>
          <a:off x="3779912" y="908720"/>
          <a:ext cx="4526280" cy="1911750"/>
        </p:xfrm>
        <a:graphic>
          <a:graphicData uri="http://schemas.openxmlformats.org/drawingml/2006/table">
            <a:tbl>
              <a:tblPr firstRow="1" bandRow="1">
                <a:tableStyleId>{5C22544A-7EE6-4342-B048-85BDC9FD1C3A}</a:tableStyleId>
              </a:tblPr>
              <a:tblGrid>
                <a:gridCol w="2263140"/>
                <a:gridCol w="2263140"/>
              </a:tblGrid>
              <a:tr h="0">
                <a:tc>
                  <a:txBody>
                    <a:bodyPr/>
                    <a:lstStyle/>
                    <a:p>
                      <a:pPr marL="95250" algn="ctr">
                        <a:lnSpc>
                          <a:spcPts val="1200"/>
                        </a:lnSpc>
                        <a:spcBef>
                          <a:spcPts val="150"/>
                        </a:spcBef>
                        <a:spcAft>
                          <a:spcPts val="150"/>
                        </a:spcAft>
                      </a:pPr>
                      <a:r>
                        <a:rPr lang="fr-FR" sz="1800" dirty="0">
                          <a:effectLst/>
                        </a:rPr>
                        <a:t>Entrée</a:t>
                      </a:r>
                      <a:endParaRPr lang="fr-FR" sz="2800" dirty="0">
                        <a:effectLst/>
                        <a:latin typeface="Calibri"/>
                        <a:ea typeface="Calibri"/>
                        <a:cs typeface="Times New Roman"/>
                      </a:endParaRPr>
                    </a:p>
                  </a:txBody>
                  <a:tcPr marL="47625" marR="47625" marT="108000" marB="36000"/>
                </a:tc>
                <a:tc>
                  <a:txBody>
                    <a:bodyPr/>
                    <a:lstStyle/>
                    <a:p>
                      <a:pPr marL="95250" algn="ctr">
                        <a:lnSpc>
                          <a:spcPts val="1200"/>
                        </a:lnSpc>
                        <a:spcBef>
                          <a:spcPts val="150"/>
                        </a:spcBef>
                        <a:spcAft>
                          <a:spcPts val="150"/>
                        </a:spcAft>
                      </a:pPr>
                      <a:r>
                        <a:rPr lang="fr-FR" sz="1800">
                          <a:effectLst/>
                        </a:rPr>
                        <a:t>Sortie</a:t>
                      </a:r>
                      <a:endParaRPr lang="fr-FR" sz="2800">
                        <a:effectLst/>
                        <a:latin typeface="Calibri"/>
                        <a:ea typeface="Calibri"/>
                        <a:cs typeface="Times New Roman"/>
                      </a:endParaRPr>
                    </a:p>
                  </a:txBody>
                  <a:tcPr marL="47625" marR="47625" marT="108000" marB="36000"/>
                </a:tc>
              </a:tr>
              <a:tr h="0">
                <a:tc>
                  <a:txBody>
                    <a:bodyPr/>
                    <a:lstStyle/>
                    <a:p>
                      <a:pPr marL="95250" algn="l">
                        <a:lnSpc>
                          <a:spcPts val="1200"/>
                        </a:lnSpc>
                        <a:spcBef>
                          <a:spcPts val="150"/>
                        </a:spcBef>
                        <a:spcAft>
                          <a:spcPts val="150"/>
                        </a:spcAft>
                      </a:pPr>
                      <a:r>
                        <a:rPr lang="fr-FR" sz="1800">
                          <a:effectLst/>
                        </a:rPr>
                        <a:t>&amp;</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&amp;amp;</a:t>
                      </a:r>
                      <a:endParaRPr lang="fr-FR" sz="2800">
                        <a:effectLst/>
                        <a:latin typeface="Calibri"/>
                        <a:ea typeface="Calibri"/>
                        <a:cs typeface="Times New Roman"/>
                      </a:endParaRPr>
                    </a:p>
                  </a:txBody>
                  <a:tcPr marL="47625" marR="47625" marT="108000" marB="36000"/>
                </a:tc>
              </a:tr>
              <a:tr h="0">
                <a:tc>
                  <a:txBody>
                    <a:bodyPr/>
                    <a:lstStyle/>
                    <a:p>
                      <a:pPr marL="95250" algn="l">
                        <a:lnSpc>
                          <a:spcPts val="1200"/>
                        </a:lnSpc>
                        <a:spcBef>
                          <a:spcPts val="150"/>
                        </a:spcBef>
                        <a:spcAft>
                          <a:spcPts val="150"/>
                        </a:spcAft>
                      </a:pPr>
                      <a:r>
                        <a:rPr lang="fr-FR" sz="1800">
                          <a:effectLst/>
                        </a:rPr>
                        <a:t>"</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&amp;quot;</a:t>
                      </a:r>
                      <a:endParaRPr lang="fr-FR" sz="2800">
                        <a:effectLst/>
                        <a:latin typeface="Calibri"/>
                        <a:ea typeface="Calibri"/>
                        <a:cs typeface="Times New Roman"/>
                      </a:endParaRPr>
                    </a:p>
                  </a:txBody>
                  <a:tcPr marL="47625" marR="47625" marT="108000" marB="36000"/>
                </a:tc>
              </a:tr>
              <a:tr h="0">
                <a:tc>
                  <a:txBody>
                    <a:bodyPr/>
                    <a:lstStyle/>
                    <a:p>
                      <a:pPr marL="95250" algn="l">
                        <a:lnSpc>
                          <a:spcPts val="1200"/>
                        </a:lnSpc>
                        <a:spcBef>
                          <a:spcPts val="150"/>
                        </a:spcBef>
                        <a:spcAft>
                          <a:spcPts val="150"/>
                        </a:spcAft>
                      </a:pPr>
                      <a:r>
                        <a:rPr lang="fr-FR" sz="1800" dirty="0">
                          <a:effectLst/>
                        </a:rPr>
                        <a:t>’</a:t>
                      </a:r>
                      <a:endParaRPr lang="fr-FR" sz="2800" dirty="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&amp;#039;</a:t>
                      </a:r>
                      <a:endParaRPr lang="fr-FR" sz="2800">
                        <a:effectLst/>
                        <a:latin typeface="Calibri"/>
                        <a:ea typeface="Calibri"/>
                        <a:cs typeface="Times New Roman"/>
                      </a:endParaRPr>
                    </a:p>
                  </a:txBody>
                  <a:tcPr marL="47625" marR="47625" marT="108000" marB="36000"/>
                </a:tc>
              </a:tr>
              <a:tr h="0">
                <a:tc>
                  <a:txBody>
                    <a:bodyPr/>
                    <a:lstStyle/>
                    <a:p>
                      <a:pPr marL="95250" algn="l">
                        <a:lnSpc>
                          <a:spcPts val="1200"/>
                        </a:lnSpc>
                        <a:spcBef>
                          <a:spcPts val="150"/>
                        </a:spcBef>
                        <a:spcAft>
                          <a:spcPts val="150"/>
                        </a:spcAft>
                      </a:pPr>
                      <a:r>
                        <a:rPr lang="fr-FR" sz="1800">
                          <a:effectLst/>
                        </a:rPr>
                        <a:t>&lt; </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a:effectLst/>
                        </a:rPr>
                        <a:t>&amp;lt;</a:t>
                      </a:r>
                      <a:endParaRPr lang="fr-FR" sz="2800">
                        <a:effectLst/>
                        <a:latin typeface="Calibri"/>
                        <a:ea typeface="Calibri"/>
                        <a:cs typeface="Times New Roman"/>
                      </a:endParaRPr>
                    </a:p>
                  </a:txBody>
                  <a:tcPr marL="47625" marR="47625" marT="108000" marB="36000"/>
                </a:tc>
              </a:tr>
              <a:tr h="0">
                <a:tc>
                  <a:txBody>
                    <a:bodyPr/>
                    <a:lstStyle/>
                    <a:p>
                      <a:pPr marL="95250" algn="l">
                        <a:lnSpc>
                          <a:spcPts val="1200"/>
                        </a:lnSpc>
                        <a:spcBef>
                          <a:spcPts val="150"/>
                        </a:spcBef>
                        <a:spcAft>
                          <a:spcPts val="150"/>
                        </a:spcAft>
                      </a:pPr>
                      <a:r>
                        <a:rPr lang="fr-FR" sz="1800">
                          <a:effectLst/>
                        </a:rPr>
                        <a:t>&gt; </a:t>
                      </a:r>
                      <a:endParaRPr lang="fr-FR" sz="2800">
                        <a:effectLst/>
                        <a:latin typeface="Calibri"/>
                        <a:ea typeface="Calibri"/>
                        <a:cs typeface="Times New Roman"/>
                      </a:endParaRPr>
                    </a:p>
                  </a:txBody>
                  <a:tcPr marL="47625" marR="47625" marT="108000" marB="36000"/>
                </a:tc>
                <a:tc>
                  <a:txBody>
                    <a:bodyPr/>
                    <a:lstStyle/>
                    <a:p>
                      <a:pPr marL="95250" algn="l">
                        <a:lnSpc>
                          <a:spcPts val="1200"/>
                        </a:lnSpc>
                        <a:spcBef>
                          <a:spcPts val="150"/>
                        </a:spcBef>
                        <a:spcAft>
                          <a:spcPts val="150"/>
                        </a:spcAft>
                      </a:pPr>
                      <a:r>
                        <a:rPr lang="fr-FR" sz="1800" dirty="0">
                          <a:effectLst/>
                        </a:rPr>
                        <a:t>&amp;gt;</a:t>
                      </a:r>
                      <a:endParaRPr lang="fr-FR" sz="2800" dirty="0">
                        <a:effectLst/>
                        <a:latin typeface="Calibri"/>
                        <a:ea typeface="Calibri"/>
                        <a:cs typeface="Times New Roman"/>
                      </a:endParaRPr>
                    </a:p>
                  </a:txBody>
                  <a:tcPr marL="47625" marR="47625" marT="108000" marB="36000"/>
                </a:tc>
              </a:tr>
            </a:tbl>
          </a:graphicData>
        </a:graphic>
      </p:graphicFrame>
    </p:spTree>
    <p:extLst>
      <p:ext uri="{BB962C8B-B14F-4D97-AF65-F5344CB8AC3E}">
        <p14:creationId xmlns:p14="http://schemas.microsoft.com/office/powerpoint/2010/main" val="21865417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 </a:t>
            </a:r>
            <a:r>
              <a:rPr lang="fr-FR" dirty="0" err="1" smtClean="0"/>
              <a:t>filter_var</a:t>
            </a:r>
            <a:r>
              <a:rPr lang="fr-FR" dirty="0" smtClean="0"/>
              <a:t> /  </a:t>
            </a:r>
            <a:r>
              <a:rPr lang="fr-FR" dirty="0" err="1" smtClean="0"/>
              <a:t>filter_var_array</a:t>
            </a:r>
            <a:endParaRPr lang="fr-FR" dirty="0" smtClean="0"/>
          </a:p>
          <a:p>
            <a:pPr lvl="1"/>
            <a:r>
              <a:rPr lang="fr-FR" dirty="0" smtClean="0"/>
              <a:t>&gt;	PHP 5.2</a:t>
            </a:r>
          </a:p>
          <a:p>
            <a:pPr lvl="1"/>
            <a:r>
              <a:rPr lang="fr-FR" dirty="0" err="1"/>
              <a:t>filter_var</a:t>
            </a:r>
            <a:r>
              <a:rPr lang="fr-FR" dirty="0"/>
              <a:t>($x</a:t>
            </a:r>
            <a:r>
              <a:rPr lang="fr-FR" dirty="0" smtClean="0"/>
              <a:t>, FILTER_VALIDATE_INT) ;</a:t>
            </a:r>
          </a:p>
          <a:p>
            <a:pPr lvl="1"/>
            <a:r>
              <a:rPr lang="fr-FR" dirty="0" err="1"/>
              <a:t>filter_var</a:t>
            </a:r>
            <a:r>
              <a:rPr lang="fr-FR" dirty="0" smtClean="0"/>
              <a:t>($x,</a:t>
            </a:r>
            <a:r>
              <a:rPr lang="fr-FR" dirty="0"/>
              <a:t> FILTER_VALIDATE_EMAIL</a:t>
            </a:r>
            <a:r>
              <a:rPr lang="fr-FR" dirty="0" smtClean="0"/>
              <a:t>) </a:t>
            </a:r>
            <a:r>
              <a:rPr lang="fr-FR" dirty="0"/>
              <a:t>;</a:t>
            </a:r>
          </a:p>
          <a:p>
            <a:pPr lvl="1"/>
            <a:endParaRPr lang="fr-FR" dirty="0"/>
          </a:p>
        </p:txBody>
      </p:sp>
      <p:sp>
        <p:nvSpPr>
          <p:cNvPr id="3" name="Titre 2"/>
          <p:cNvSpPr>
            <a:spLocks noGrp="1"/>
          </p:cNvSpPr>
          <p:nvPr>
            <p:ph type="title"/>
          </p:nvPr>
        </p:nvSpPr>
        <p:spPr/>
        <p:txBody>
          <a:bodyPr/>
          <a:lstStyle/>
          <a:p>
            <a:r>
              <a:rPr lang="fr-FR" dirty="0" smtClean="0"/>
              <a:t>Filtrer et valider les données RI p181</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029762146"/>
              </p:ext>
            </p:extLst>
          </p:nvPr>
        </p:nvGraphicFramePr>
        <p:xfrm>
          <a:off x="467544" y="2401888"/>
          <a:ext cx="7406640" cy="3493196"/>
        </p:xfrm>
        <a:graphic>
          <a:graphicData uri="http://schemas.openxmlformats.org/drawingml/2006/table">
            <a:tbl>
              <a:tblPr firstRow="1" bandRow="1">
                <a:tableStyleId>{5C22544A-7EE6-4342-B048-85BDC9FD1C3A}</a:tableStyleId>
              </a:tblPr>
              <a:tblGrid>
                <a:gridCol w="2654112"/>
                <a:gridCol w="4752528"/>
              </a:tblGrid>
              <a:tr h="0">
                <a:tc>
                  <a:txBody>
                    <a:bodyPr/>
                    <a:lstStyle/>
                    <a:p>
                      <a:pPr marL="95250" algn="ctr">
                        <a:lnSpc>
                          <a:spcPts val="1200"/>
                        </a:lnSpc>
                        <a:spcBef>
                          <a:spcPts val="150"/>
                        </a:spcBef>
                        <a:spcAft>
                          <a:spcPts val="150"/>
                        </a:spcAft>
                      </a:pPr>
                      <a:r>
                        <a:rPr lang="fr-FR" sz="1200" dirty="0">
                          <a:effectLst/>
                        </a:rPr>
                        <a:t>Identifiant (constante prédéfinie)</a:t>
                      </a:r>
                      <a:endParaRPr lang="fr-FR" sz="1800" dirty="0">
                        <a:effectLst/>
                        <a:latin typeface="Calibri"/>
                        <a:ea typeface="Calibri"/>
                        <a:cs typeface="Times New Roman"/>
                      </a:endParaRPr>
                    </a:p>
                  </a:txBody>
                  <a:tcPr marL="47625" marR="47625" marT="72000" marB="28575"/>
                </a:tc>
                <a:tc>
                  <a:txBody>
                    <a:bodyPr/>
                    <a:lstStyle/>
                    <a:p>
                      <a:pPr marL="95250" algn="ctr">
                        <a:lnSpc>
                          <a:spcPts val="1200"/>
                        </a:lnSpc>
                        <a:spcBef>
                          <a:spcPts val="150"/>
                        </a:spcBef>
                        <a:spcAft>
                          <a:spcPts val="150"/>
                        </a:spcAft>
                      </a:pPr>
                      <a:r>
                        <a:rPr lang="fr-FR" sz="1200">
                          <a:effectLst/>
                        </a:rPr>
                        <a:t>Description</a:t>
                      </a:r>
                      <a:endParaRPr lang="fr-FR" sz="1800">
                        <a:effectLst/>
                        <a:latin typeface="Calibri"/>
                        <a:ea typeface="Calibri"/>
                        <a:cs typeface="Times New Roman"/>
                      </a:endParaRPr>
                    </a:p>
                  </a:txBody>
                  <a:tcPr marL="47625" marR="47625" marT="72000" marB="28575"/>
                </a:tc>
              </a:tr>
              <a:tr h="717278">
                <a:tc>
                  <a:txBody>
                    <a:bodyPr/>
                    <a:lstStyle/>
                    <a:p>
                      <a:pPr marL="95250" algn="l">
                        <a:lnSpc>
                          <a:spcPts val="1200"/>
                        </a:lnSpc>
                        <a:spcBef>
                          <a:spcPts val="150"/>
                        </a:spcBef>
                        <a:spcAft>
                          <a:spcPts val="150"/>
                        </a:spcAft>
                      </a:pPr>
                      <a:r>
                        <a:rPr lang="fr-FR" sz="1400" dirty="0">
                          <a:effectLst/>
                        </a:rPr>
                        <a:t>FILTER_VALIDATE_INT</a:t>
                      </a:r>
                      <a:endParaRPr lang="fr-FR" sz="1800" dirty="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200" dirty="0">
                          <a:effectLst/>
                        </a:rPr>
                        <a:t>Valide une valeur en tant qu’entier. Les </a:t>
                      </a:r>
                      <a:r>
                        <a:rPr lang="fr-FR" sz="1200" dirty="0" smtClean="0">
                          <a:effectLst/>
                        </a:rPr>
                        <a:t>options </a:t>
                      </a:r>
                    </a:p>
                    <a:p>
                      <a:pPr marL="95250" algn="l">
                        <a:lnSpc>
                          <a:spcPts val="1200"/>
                        </a:lnSpc>
                        <a:spcBef>
                          <a:spcPts val="150"/>
                        </a:spcBef>
                        <a:spcAft>
                          <a:spcPts val="150"/>
                        </a:spcAft>
                      </a:pPr>
                      <a:r>
                        <a:rPr lang="fr-FR" sz="1400" dirty="0" err="1" smtClean="0">
                          <a:effectLst/>
                        </a:rPr>
                        <a:t>min_range</a:t>
                      </a:r>
                      <a:r>
                        <a:rPr lang="fr-FR" sz="1200" dirty="0">
                          <a:effectLst/>
                        </a:rPr>
                        <a:t> et </a:t>
                      </a:r>
                      <a:r>
                        <a:rPr lang="fr-FR" sz="1400" dirty="0" err="1">
                          <a:effectLst/>
                        </a:rPr>
                        <a:t>max_range</a:t>
                      </a:r>
                      <a:r>
                        <a:rPr lang="fr-FR" sz="1200" dirty="0">
                          <a:effectLst/>
                        </a:rPr>
                        <a:t> permettent de définir un intervalle de </a:t>
                      </a:r>
                      <a:endParaRPr lang="fr-FR" sz="1200" dirty="0" smtClean="0">
                        <a:effectLst/>
                      </a:endParaRPr>
                    </a:p>
                    <a:p>
                      <a:pPr marL="95250" algn="l">
                        <a:lnSpc>
                          <a:spcPts val="1200"/>
                        </a:lnSpc>
                        <a:spcBef>
                          <a:spcPts val="150"/>
                        </a:spcBef>
                        <a:spcAft>
                          <a:spcPts val="150"/>
                        </a:spcAft>
                      </a:pPr>
                      <a:r>
                        <a:rPr lang="fr-FR" sz="1200" dirty="0" smtClean="0">
                          <a:effectLst/>
                        </a:rPr>
                        <a:t>validité</a:t>
                      </a:r>
                      <a:r>
                        <a:rPr lang="fr-FR" sz="1200" dirty="0">
                          <a:effectLst/>
                        </a:rPr>
                        <a:t>.</a:t>
                      </a:r>
                      <a:endParaRPr lang="fr-FR" sz="1800" dirty="0">
                        <a:effectLst/>
                        <a:latin typeface="Calibri"/>
                        <a:ea typeface="Calibri"/>
                        <a:cs typeface="Times New Roman"/>
                      </a:endParaRPr>
                    </a:p>
                  </a:txBody>
                  <a:tcPr marL="47625" marR="47625" marT="72000" marB="28575"/>
                </a:tc>
              </a:tr>
              <a:tr h="288744">
                <a:tc>
                  <a:txBody>
                    <a:bodyPr/>
                    <a:lstStyle/>
                    <a:p>
                      <a:pPr marL="95250" algn="l">
                        <a:lnSpc>
                          <a:spcPts val="1200"/>
                        </a:lnSpc>
                        <a:spcBef>
                          <a:spcPts val="150"/>
                        </a:spcBef>
                        <a:spcAft>
                          <a:spcPts val="150"/>
                        </a:spcAft>
                      </a:pPr>
                      <a:r>
                        <a:rPr lang="fr-FR" sz="1400">
                          <a:effectLst/>
                        </a:rPr>
                        <a:t>FILTER_VALIDATE_FLOAT</a:t>
                      </a:r>
                      <a:endParaRPr lang="fr-FR" sz="18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200">
                          <a:effectLst/>
                        </a:rPr>
                        <a:t>Valide une valeur en tant que nombre à virgule flottante.</a:t>
                      </a:r>
                      <a:endParaRPr lang="fr-FR" sz="1800">
                        <a:effectLst/>
                        <a:latin typeface="Calibri"/>
                        <a:ea typeface="Calibri"/>
                        <a:cs typeface="Times New Roman"/>
                      </a:endParaRPr>
                    </a:p>
                  </a:txBody>
                  <a:tcPr marL="47625" marR="47625" marT="72000" marB="28575"/>
                </a:tc>
              </a:tr>
              <a:tr h="508740">
                <a:tc>
                  <a:txBody>
                    <a:bodyPr/>
                    <a:lstStyle/>
                    <a:p>
                      <a:pPr marL="95250" algn="l">
                        <a:lnSpc>
                          <a:spcPts val="1200"/>
                        </a:lnSpc>
                        <a:spcBef>
                          <a:spcPts val="150"/>
                        </a:spcBef>
                        <a:spcAft>
                          <a:spcPts val="150"/>
                        </a:spcAft>
                      </a:pPr>
                      <a:r>
                        <a:rPr lang="fr-FR" sz="1400">
                          <a:effectLst/>
                        </a:rPr>
                        <a:t>FILTER_VALIDATE_REGEXP</a:t>
                      </a:r>
                      <a:endParaRPr lang="fr-FR" sz="18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200" dirty="0">
                          <a:effectLst/>
                        </a:rPr>
                        <a:t>Valide une valeur à l’aide d’une expression régulière compatible PERL. </a:t>
                      </a:r>
                      <a:endParaRPr lang="fr-FR" sz="1200" dirty="0" smtClean="0">
                        <a:effectLst/>
                      </a:endParaRPr>
                    </a:p>
                    <a:p>
                      <a:pPr marL="95250" algn="l">
                        <a:lnSpc>
                          <a:spcPts val="1200"/>
                        </a:lnSpc>
                        <a:spcBef>
                          <a:spcPts val="150"/>
                        </a:spcBef>
                        <a:spcAft>
                          <a:spcPts val="150"/>
                        </a:spcAft>
                      </a:pPr>
                      <a:r>
                        <a:rPr lang="fr-FR" sz="1200" dirty="0" smtClean="0">
                          <a:effectLst/>
                        </a:rPr>
                        <a:t>L’expression </a:t>
                      </a:r>
                      <a:r>
                        <a:rPr lang="fr-FR" sz="1200" dirty="0">
                          <a:effectLst/>
                        </a:rPr>
                        <a:t>régulière à utiliser est spécifiée grâce à l’option </a:t>
                      </a:r>
                      <a:r>
                        <a:rPr lang="fr-FR" sz="1400" dirty="0" err="1">
                          <a:effectLst/>
                        </a:rPr>
                        <a:t>regexp</a:t>
                      </a:r>
                      <a:r>
                        <a:rPr lang="fr-FR" sz="1200" dirty="0">
                          <a:effectLst/>
                        </a:rPr>
                        <a:t>.</a:t>
                      </a:r>
                      <a:endParaRPr lang="fr-FR" sz="1800" dirty="0">
                        <a:effectLst/>
                        <a:latin typeface="Calibri"/>
                        <a:ea typeface="Calibri"/>
                        <a:cs typeface="Times New Roman"/>
                      </a:endParaRPr>
                    </a:p>
                  </a:txBody>
                  <a:tcPr marL="47625" marR="47625" marT="72000" marB="28575"/>
                </a:tc>
              </a:tr>
              <a:tr h="288744">
                <a:tc>
                  <a:txBody>
                    <a:bodyPr/>
                    <a:lstStyle/>
                    <a:p>
                      <a:pPr marL="95250" algn="l">
                        <a:lnSpc>
                          <a:spcPts val="1200"/>
                        </a:lnSpc>
                        <a:spcBef>
                          <a:spcPts val="150"/>
                        </a:spcBef>
                        <a:spcAft>
                          <a:spcPts val="150"/>
                        </a:spcAft>
                      </a:pPr>
                      <a:r>
                        <a:rPr lang="fr-FR" sz="1400">
                          <a:effectLst/>
                        </a:rPr>
                        <a:t>FILTER_VALIDATE_EMAIL</a:t>
                      </a:r>
                      <a:endParaRPr lang="fr-FR" sz="18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200">
                          <a:effectLst/>
                        </a:rPr>
                        <a:t>Valide une valeur en tant qu’adresse électronique. </a:t>
                      </a:r>
                      <a:endParaRPr lang="fr-FR" sz="1800">
                        <a:effectLst/>
                        <a:latin typeface="Calibri"/>
                        <a:ea typeface="Calibri"/>
                        <a:cs typeface="Times New Roman"/>
                      </a:endParaRPr>
                    </a:p>
                  </a:txBody>
                  <a:tcPr marL="47625" marR="47625" marT="72000" marB="28575"/>
                </a:tc>
              </a:tr>
              <a:tr h="717278">
                <a:tc>
                  <a:txBody>
                    <a:bodyPr/>
                    <a:lstStyle/>
                    <a:p>
                      <a:pPr marL="95250" algn="l">
                        <a:lnSpc>
                          <a:spcPts val="1200"/>
                        </a:lnSpc>
                        <a:spcBef>
                          <a:spcPts val="150"/>
                        </a:spcBef>
                        <a:spcAft>
                          <a:spcPts val="150"/>
                        </a:spcAft>
                      </a:pPr>
                      <a:r>
                        <a:rPr lang="fr-FR" sz="1400">
                          <a:effectLst/>
                        </a:rPr>
                        <a:t>FILTER_SANITIZE_STRING</a:t>
                      </a:r>
                      <a:endParaRPr lang="fr-FR" sz="18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200" dirty="0">
                          <a:effectLst/>
                        </a:rPr>
                        <a:t>Supprime les balises contenues dans une chaîne et encode les </a:t>
                      </a:r>
                      <a:r>
                        <a:rPr lang="fr-FR" sz="1200" dirty="0" smtClean="0">
                          <a:effectLst/>
                        </a:rPr>
                        <a:t>caractères</a:t>
                      </a:r>
                    </a:p>
                    <a:p>
                      <a:pPr marL="95250" algn="l">
                        <a:lnSpc>
                          <a:spcPts val="1200"/>
                        </a:lnSpc>
                        <a:spcBef>
                          <a:spcPts val="150"/>
                        </a:spcBef>
                        <a:spcAft>
                          <a:spcPts val="150"/>
                        </a:spcAft>
                      </a:pPr>
                      <a:r>
                        <a:rPr lang="fr-FR" sz="1200" dirty="0" smtClean="0">
                          <a:effectLst/>
                        </a:rPr>
                        <a:t> </a:t>
                      </a:r>
                      <a:r>
                        <a:rPr lang="fr-FR" sz="1200" dirty="0">
                          <a:effectLst/>
                        </a:rPr>
                        <a:t>’ et ". Plusieurs indicateurs sont disponibles pour supprimer ou </a:t>
                      </a:r>
                      <a:r>
                        <a:rPr lang="fr-FR" sz="1200" dirty="0" smtClean="0">
                          <a:effectLst/>
                        </a:rPr>
                        <a:t>encoder</a:t>
                      </a:r>
                    </a:p>
                    <a:p>
                      <a:pPr marL="95250" algn="l">
                        <a:lnSpc>
                          <a:spcPts val="1200"/>
                        </a:lnSpc>
                        <a:spcBef>
                          <a:spcPts val="150"/>
                        </a:spcBef>
                        <a:spcAft>
                          <a:spcPts val="150"/>
                        </a:spcAft>
                      </a:pPr>
                      <a:r>
                        <a:rPr lang="fr-FR" sz="1200" dirty="0" smtClean="0">
                          <a:effectLst/>
                        </a:rPr>
                        <a:t> </a:t>
                      </a:r>
                      <a:r>
                        <a:rPr lang="fr-FR" sz="1200" dirty="0">
                          <a:effectLst/>
                        </a:rPr>
                        <a:t>des caractères supplémentaires (voir ci-dessous).</a:t>
                      </a:r>
                      <a:endParaRPr lang="fr-FR" sz="1800" dirty="0">
                        <a:effectLst/>
                        <a:latin typeface="Calibri"/>
                        <a:ea typeface="Calibri"/>
                        <a:cs typeface="Times New Roman"/>
                      </a:endParaRPr>
                    </a:p>
                  </a:txBody>
                  <a:tcPr marL="47625" marR="47625" marT="72000" marB="28575"/>
                </a:tc>
              </a:tr>
              <a:tr h="717278">
                <a:tc>
                  <a:txBody>
                    <a:bodyPr/>
                    <a:lstStyle/>
                    <a:p>
                      <a:pPr marL="95250" algn="l">
                        <a:lnSpc>
                          <a:spcPts val="1200"/>
                        </a:lnSpc>
                        <a:spcBef>
                          <a:spcPts val="150"/>
                        </a:spcBef>
                        <a:spcAft>
                          <a:spcPts val="150"/>
                        </a:spcAft>
                      </a:pPr>
                      <a:r>
                        <a:rPr lang="fr-FR" sz="1400">
                          <a:effectLst/>
                        </a:rPr>
                        <a:t>FILTER_SANITIZE_SPECIAL_CHARS</a:t>
                      </a:r>
                      <a:endParaRPr lang="fr-FR" sz="1800">
                        <a:effectLst/>
                        <a:latin typeface="Calibri"/>
                        <a:ea typeface="Calibri"/>
                        <a:cs typeface="Times New Roman"/>
                      </a:endParaRPr>
                    </a:p>
                  </a:txBody>
                  <a:tcPr marL="47625" marR="47625" marT="72000" marB="28575"/>
                </a:tc>
                <a:tc>
                  <a:txBody>
                    <a:bodyPr/>
                    <a:lstStyle/>
                    <a:p>
                      <a:pPr marL="95250" algn="l">
                        <a:lnSpc>
                          <a:spcPts val="1200"/>
                        </a:lnSpc>
                        <a:spcBef>
                          <a:spcPts val="150"/>
                        </a:spcBef>
                        <a:spcAft>
                          <a:spcPts val="150"/>
                        </a:spcAft>
                      </a:pPr>
                      <a:r>
                        <a:rPr lang="fr-FR" sz="1200" dirty="0">
                          <a:effectLst/>
                        </a:rPr>
                        <a:t>Encode en HTML les caractères ’, ", &lt;, &gt; et &amp; ainsi que tous les </a:t>
                      </a:r>
                      <a:r>
                        <a:rPr lang="fr-FR" sz="1200" dirty="0" smtClean="0">
                          <a:effectLst/>
                        </a:rPr>
                        <a:t>caractères</a:t>
                      </a:r>
                    </a:p>
                    <a:p>
                      <a:pPr marL="95250" algn="l">
                        <a:lnSpc>
                          <a:spcPts val="1200"/>
                        </a:lnSpc>
                        <a:spcBef>
                          <a:spcPts val="150"/>
                        </a:spcBef>
                        <a:spcAft>
                          <a:spcPts val="150"/>
                        </a:spcAft>
                      </a:pPr>
                      <a:r>
                        <a:rPr lang="fr-FR" sz="1200" dirty="0" smtClean="0">
                          <a:effectLst/>
                        </a:rPr>
                        <a:t> </a:t>
                      </a:r>
                      <a:r>
                        <a:rPr lang="fr-FR" sz="1200" dirty="0">
                          <a:effectLst/>
                        </a:rPr>
                        <a:t>de code ASCII inférieur à 32. Plusieurs indicateurs sont disponibles </a:t>
                      </a:r>
                      <a:r>
                        <a:rPr lang="fr-FR" sz="1200" dirty="0" smtClean="0">
                          <a:effectLst/>
                        </a:rPr>
                        <a:t>pour</a:t>
                      </a:r>
                    </a:p>
                    <a:p>
                      <a:pPr marL="95250" algn="l">
                        <a:lnSpc>
                          <a:spcPts val="1200"/>
                        </a:lnSpc>
                        <a:spcBef>
                          <a:spcPts val="150"/>
                        </a:spcBef>
                        <a:spcAft>
                          <a:spcPts val="150"/>
                        </a:spcAft>
                      </a:pPr>
                      <a:r>
                        <a:rPr lang="fr-FR" sz="1200" dirty="0" smtClean="0">
                          <a:effectLst/>
                        </a:rPr>
                        <a:t> </a:t>
                      </a:r>
                      <a:r>
                        <a:rPr lang="fr-FR" sz="1200" dirty="0">
                          <a:effectLst/>
                        </a:rPr>
                        <a:t>supprimer ou encoder des caractères supplémentaires (voir ci-dessous).</a:t>
                      </a:r>
                      <a:endParaRPr lang="fr-FR" sz="1800" dirty="0">
                        <a:effectLst/>
                        <a:latin typeface="Calibri"/>
                        <a:ea typeface="Calibri"/>
                        <a:cs typeface="Times New Roman"/>
                      </a:endParaRPr>
                    </a:p>
                  </a:txBody>
                  <a:tcPr marL="47625" marR="47625" marT="72000" marB="28575"/>
                </a:tc>
              </a:tr>
            </a:tbl>
          </a:graphicData>
        </a:graphic>
      </p:graphicFrame>
      <p:sp>
        <p:nvSpPr>
          <p:cNvPr id="5" name="Rectangle 1"/>
          <p:cNvSpPr>
            <a:spLocks noChangeArrowheads="1"/>
          </p:cNvSpPr>
          <p:nvPr/>
        </p:nvSpPr>
        <p:spPr bwMode="auto">
          <a:xfrm>
            <a:off x="868363" y="2401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4636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header(’location: URL absolue ou relative</a:t>
            </a:r>
            <a:r>
              <a:rPr lang="fr-FR" dirty="0" smtClean="0"/>
              <a:t>’) ;</a:t>
            </a:r>
          </a:p>
          <a:p>
            <a:endParaRPr lang="fr-FR" dirty="0"/>
          </a:p>
          <a:p>
            <a:pPr marL="0" indent="0">
              <a:buNone/>
            </a:pPr>
            <a:r>
              <a:rPr lang="fr-FR" dirty="0">
                <a:solidFill>
                  <a:srgbClr val="00B050"/>
                </a:solidFill>
              </a:rPr>
              <a:t>// Redirection vers un script PHP situé au même niveau. </a:t>
            </a:r>
          </a:p>
          <a:p>
            <a:pPr marL="0" indent="0">
              <a:buNone/>
            </a:pPr>
            <a:r>
              <a:rPr lang="fr-FR" dirty="0"/>
              <a:t>header(’location: </a:t>
            </a:r>
            <a:r>
              <a:rPr lang="fr-FR" dirty="0" err="1"/>
              <a:t>erreur.php</a:t>
            </a:r>
            <a:r>
              <a:rPr lang="fr-FR" dirty="0"/>
              <a:t>’); </a:t>
            </a:r>
          </a:p>
          <a:p>
            <a:pPr marL="0" indent="0">
              <a:buNone/>
            </a:pPr>
            <a:r>
              <a:rPr lang="fr-FR" dirty="0">
                <a:solidFill>
                  <a:srgbClr val="00B050"/>
                </a:solidFill>
              </a:rPr>
              <a:t>// Redirection vers une page HTML située à un sous-niveau. </a:t>
            </a:r>
          </a:p>
          <a:p>
            <a:pPr marL="0" indent="0">
              <a:buNone/>
            </a:pPr>
            <a:r>
              <a:rPr lang="fr-FR" dirty="0"/>
              <a:t>header(’location: ./erreur/saisie.htm’); </a:t>
            </a:r>
          </a:p>
          <a:p>
            <a:pPr marL="0" indent="0">
              <a:buNone/>
            </a:pPr>
            <a:r>
              <a:rPr lang="fr-FR" dirty="0">
                <a:solidFill>
                  <a:srgbClr val="00B050"/>
                </a:solidFill>
              </a:rPr>
              <a:t>// Redirection vers un autre site. </a:t>
            </a:r>
          </a:p>
          <a:p>
            <a:pPr marL="0" indent="0">
              <a:buNone/>
            </a:pPr>
            <a:r>
              <a:rPr lang="fr-FR" dirty="0"/>
              <a:t>header(’location: http://www.eni-ecole.fr/</a:t>
            </a:r>
            <a:r>
              <a:rPr lang="fr-FR" dirty="0" smtClean="0"/>
              <a:t>’);</a:t>
            </a:r>
            <a:endParaRPr lang="fr-FR" dirty="0"/>
          </a:p>
          <a:p>
            <a:endParaRPr lang="fr-FR" dirty="0"/>
          </a:p>
          <a:p>
            <a:endParaRPr lang="fr-FR" dirty="0"/>
          </a:p>
        </p:txBody>
      </p:sp>
      <p:sp>
        <p:nvSpPr>
          <p:cNvPr id="3" name="Titre 2"/>
          <p:cNvSpPr>
            <a:spLocks noGrp="1"/>
          </p:cNvSpPr>
          <p:nvPr>
            <p:ph type="title"/>
          </p:nvPr>
        </p:nvSpPr>
        <p:spPr/>
        <p:txBody>
          <a:bodyPr/>
          <a:lstStyle/>
          <a:p>
            <a:r>
              <a:rPr lang="fr-FR" dirty="0" smtClean="0"/>
              <a:t>Redirection</a:t>
            </a:r>
            <a:endParaRPr lang="fr-FR" dirty="0"/>
          </a:p>
        </p:txBody>
      </p:sp>
    </p:spTree>
    <p:extLst>
      <p:ext uri="{BB962C8B-B14F-4D97-AF65-F5344CB8AC3E}">
        <p14:creationId xmlns:p14="http://schemas.microsoft.com/office/powerpoint/2010/main" val="2234669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PHP : Support natif pour :</a:t>
            </a:r>
          </a:p>
          <a:p>
            <a:pPr lvl="1"/>
            <a:r>
              <a:rPr lang="fr-FR" dirty="0" smtClean="0"/>
              <a:t>MySQL</a:t>
            </a:r>
          </a:p>
          <a:p>
            <a:pPr lvl="1"/>
            <a:r>
              <a:rPr lang="fr-FR" dirty="0" smtClean="0"/>
              <a:t>Oracle</a:t>
            </a:r>
          </a:p>
          <a:p>
            <a:pPr lvl="1"/>
            <a:r>
              <a:rPr lang="fr-FR" dirty="0" smtClean="0"/>
              <a:t>Microsoft SQL Server</a:t>
            </a:r>
          </a:p>
          <a:p>
            <a:pPr lvl="1"/>
            <a:r>
              <a:rPr lang="fr-FR" dirty="0" err="1" smtClean="0"/>
              <a:t>Informix</a:t>
            </a:r>
            <a:endParaRPr lang="fr-FR" dirty="0" smtClean="0"/>
          </a:p>
          <a:p>
            <a:pPr lvl="1"/>
            <a:r>
              <a:rPr lang="fr-FR" dirty="0" smtClean="0"/>
              <a:t>Sybase…</a:t>
            </a:r>
          </a:p>
          <a:p>
            <a:pPr lvl="1"/>
            <a:endParaRPr lang="fr-FR" dirty="0"/>
          </a:p>
          <a:p>
            <a:pPr lvl="1"/>
            <a:r>
              <a:rPr lang="fr-FR" dirty="0" smtClean="0"/>
              <a:t>+ ODBC (Open </a:t>
            </a:r>
            <a:r>
              <a:rPr lang="fr-FR" dirty="0" err="1" smtClean="0"/>
              <a:t>Database</a:t>
            </a:r>
            <a:r>
              <a:rPr lang="fr-FR" dirty="0" smtClean="0"/>
              <a:t> </a:t>
            </a:r>
            <a:r>
              <a:rPr lang="fr-FR" dirty="0" err="1" smtClean="0"/>
              <a:t>Connectivity</a:t>
            </a:r>
            <a:r>
              <a:rPr lang="fr-FR" dirty="0" smtClean="0"/>
              <a:t>)</a:t>
            </a:r>
          </a:p>
          <a:p>
            <a:pPr lvl="1"/>
            <a:r>
              <a:rPr lang="fr-FR" dirty="0" smtClean="0"/>
              <a:t>+ </a:t>
            </a:r>
            <a:r>
              <a:rPr lang="fr-FR" dirty="0" err="1" smtClean="0"/>
              <a:t>SQLite</a:t>
            </a:r>
            <a:endParaRPr lang="fr-FR" dirty="0" smtClean="0"/>
          </a:p>
          <a:p>
            <a:pPr lvl="1"/>
            <a:endParaRPr lang="fr-FR" dirty="0"/>
          </a:p>
          <a:p>
            <a:pPr lvl="1"/>
            <a:endParaRPr lang="fr-FR" dirty="0" smtClean="0"/>
          </a:p>
          <a:p>
            <a:r>
              <a:rPr lang="fr-FR" dirty="0" smtClean="0"/>
              <a:t>PHP 5 + :</a:t>
            </a:r>
          </a:p>
          <a:p>
            <a:pPr lvl="1"/>
            <a:r>
              <a:rPr lang="fr-FR" dirty="0" smtClean="0"/>
              <a:t>MySQL (version </a:t>
            </a:r>
            <a:r>
              <a:rPr lang="fr-FR" dirty="0" err="1" smtClean="0"/>
              <a:t>Mysql</a:t>
            </a:r>
            <a:r>
              <a:rPr lang="fr-FR" dirty="0" smtClean="0"/>
              <a:t> &lt; 4.1)</a:t>
            </a:r>
          </a:p>
          <a:p>
            <a:pPr lvl="1"/>
            <a:r>
              <a:rPr lang="fr-FR" dirty="0" err="1" smtClean="0"/>
              <a:t>MySQLi</a:t>
            </a:r>
            <a:r>
              <a:rPr lang="fr-FR" dirty="0" smtClean="0"/>
              <a:t> (version </a:t>
            </a:r>
            <a:r>
              <a:rPr lang="fr-FR" dirty="0" err="1" smtClean="0"/>
              <a:t>MySQLi</a:t>
            </a:r>
            <a:r>
              <a:rPr lang="fr-FR" dirty="0" smtClean="0"/>
              <a:t> &gt; 4.1)</a:t>
            </a:r>
            <a:endParaRPr lang="fr-FR" dirty="0"/>
          </a:p>
        </p:txBody>
      </p:sp>
      <p:sp>
        <p:nvSpPr>
          <p:cNvPr id="3" name="Titre 2"/>
          <p:cNvSpPr>
            <a:spLocks noGrp="1"/>
          </p:cNvSpPr>
          <p:nvPr>
            <p:ph type="title"/>
          </p:nvPr>
        </p:nvSpPr>
        <p:spPr/>
        <p:txBody>
          <a:bodyPr/>
          <a:lstStyle/>
          <a:p>
            <a:r>
              <a:rPr lang="fr-FR" dirty="0" smtClean="0"/>
              <a:t>Accès à une base de données</a:t>
            </a:r>
            <a:endParaRPr lang="fr-FR" dirty="0"/>
          </a:p>
        </p:txBody>
      </p:sp>
      <p:pic>
        <p:nvPicPr>
          <p:cNvPr id="1026" name="Picture 2" descr="E:\ENI\Cours\14-PHP\PHP CN\Ressources\Microsoft-SQL-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689" y="1702936"/>
            <a:ext cx="1402782"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ENI\Cours\14-PHP\PHP CN\Ressources\logo-oracle-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2825" y="1518398"/>
            <a:ext cx="1782205" cy="368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5030" y="878173"/>
            <a:ext cx="11620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5009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Connection</a:t>
            </a:r>
            <a:r>
              <a:rPr lang="fr-FR" dirty="0" smtClean="0"/>
              <a:t> au serveur de BDD</a:t>
            </a:r>
          </a:p>
          <a:p>
            <a:pPr lvl="1"/>
            <a:r>
              <a:rPr lang="fr-FR" dirty="0" err="1"/>
              <a:t>mysqli</a:t>
            </a:r>
            <a:r>
              <a:rPr lang="fr-FR" dirty="0"/>
              <a:t>::__</a:t>
            </a:r>
            <a:r>
              <a:rPr lang="fr-FR" dirty="0" err="1"/>
              <a:t>construct</a:t>
            </a:r>
            <a:r>
              <a:rPr lang="fr-FR" dirty="0"/>
              <a:t> </a:t>
            </a:r>
            <a:r>
              <a:rPr lang="fr-FR" dirty="0" smtClean="0"/>
              <a:t> / </a:t>
            </a:r>
            <a:r>
              <a:rPr lang="fr-FR" dirty="0" err="1" smtClean="0"/>
              <a:t>mysqli_connect</a:t>
            </a:r>
            <a:endParaRPr lang="fr-FR" dirty="0" smtClean="0"/>
          </a:p>
          <a:p>
            <a:pPr lvl="1"/>
            <a:endParaRPr lang="fr-FR" dirty="0"/>
          </a:p>
          <a:p>
            <a:r>
              <a:rPr lang="fr-FR" dirty="0" err="1" smtClean="0"/>
              <a:t>Connection</a:t>
            </a:r>
            <a:r>
              <a:rPr lang="fr-FR" dirty="0" smtClean="0"/>
              <a:t> à la BDD</a:t>
            </a:r>
          </a:p>
          <a:p>
            <a:pPr lvl="1"/>
            <a:r>
              <a:rPr lang="fr-FR" dirty="0" err="1" smtClean="0"/>
              <a:t>mysqli</a:t>
            </a:r>
            <a:r>
              <a:rPr lang="fr-FR" dirty="0"/>
              <a:t>::</a:t>
            </a:r>
            <a:r>
              <a:rPr lang="fr-FR" dirty="0" err="1"/>
              <a:t>select_db</a:t>
            </a:r>
            <a:r>
              <a:rPr lang="fr-FR" dirty="0"/>
              <a:t> </a:t>
            </a:r>
            <a:r>
              <a:rPr lang="fr-FR" dirty="0" smtClean="0"/>
              <a:t>/ </a:t>
            </a:r>
            <a:r>
              <a:rPr lang="fr-FR" dirty="0" err="1" smtClean="0"/>
              <a:t>mysqli_select_db</a:t>
            </a:r>
            <a:endParaRPr lang="fr-FR" dirty="0" smtClean="0"/>
          </a:p>
          <a:p>
            <a:pPr marL="0" indent="0">
              <a:buNone/>
            </a:pPr>
            <a:endParaRPr lang="fr-FR" dirty="0" smtClean="0"/>
          </a:p>
          <a:p>
            <a:r>
              <a:rPr lang="fr-FR" dirty="0" smtClean="0"/>
              <a:t>Exécuter une requête</a:t>
            </a:r>
            <a:endParaRPr lang="fr-FR" dirty="0"/>
          </a:p>
          <a:p>
            <a:pPr lvl="1"/>
            <a:r>
              <a:rPr lang="fr-FR" dirty="0" err="1" smtClean="0"/>
              <a:t>mysqli</a:t>
            </a:r>
            <a:r>
              <a:rPr lang="fr-FR" dirty="0" smtClean="0"/>
              <a:t>::</a:t>
            </a:r>
            <a:r>
              <a:rPr lang="fr-FR" dirty="0" err="1" smtClean="0"/>
              <a:t>query</a:t>
            </a:r>
            <a:r>
              <a:rPr lang="fr-FR" dirty="0" smtClean="0"/>
              <a:t> / </a:t>
            </a:r>
            <a:r>
              <a:rPr lang="fr-FR" dirty="0" err="1" smtClean="0"/>
              <a:t>mysqli_query</a:t>
            </a:r>
            <a:endParaRPr lang="fr-FR" dirty="0" smtClean="0"/>
          </a:p>
          <a:p>
            <a:pPr lvl="1"/>
            <a:endParaRPr lang="fr-FR" dirty="0"/>
          </a:p>
          <a:p>
            <a:r>
              <a:rPr lang="fr-FR" dirty="0" smtClean="0"/>
              <a:t>Compter le nombre de résultats</a:t>
            </a:r>
          </a:p>
          <a:p>
            <a:pPr lvl="1"/>
            <a:r>
              <a:rPr lang="fr-FR" dirty="0" err="1" smtClean="0"/>
              <a:t>mysqli_result</a:t>
            </a:r>
            <a:r>
              <a:rPr lang="fr-FR" dirty="0"/>
              <a:t>::$</a:t>
            </a:r>
            <a:r>
              <a:rPr lang="fr-FR" dirty="0" err="1"/>
              <a:t>num_rows</a:t>
            </a:r>
            <a:r>
              <a:rPr lang="fr-FR" dirty="0"/>
              <a:t> </a:t>
            </a:r>
            <a:r>
              <a:rPr lang="fr-FR" dirty="0" smtClean="0"/>
              <a:t>/ </a:t>
            </a:r>
            <a:r>
              <a:rPr lang="fr-FR" dirty="0" err="1" smtClean="0"/>
              <a:t>mysqli_num_rows</a:t>
            </a:r>
            <a:endParaRPr lang="fr-FR" dirty="0" smtClean="0"/>
          </a:p>
          <a:p>
            <a:pPr lvl="1"/>
            <a:endParaRPr lang="fr-FR" dirty="0"/>
          </a:p>
          <a:p>
            <a:r>
              <a:rPr lang="fr-FR" dirty="0" smtClean="0"/>
              <a:t>Lire le résultat d’une requête </a:t>
            </a:r>
          </a:p>
          <a:p>
            <a:pPr lvl="1"/>
            <a:r>
              <a:rPr lang="fr-FR" dirty="0" err="1"/>
              <a:t>mysqli_result</a:t>
            </a:r>
            <a:r>
              <a:rPr lang="fr-FR" dirty="0"/>
              <a:t>::</a:t>
            </a:r>
            <a:r>
              <a:rPr lang="fr-FR" dirty="0" err="1"/>
              <a:t>fetch_array</a:t>
            </a:r>
            <a:r>
              <a:rPr lang="fr-FR" dirty="0"/>
              <a:t> </a:t>
            </a:r>
            <a:r>
              <a:rPr lang="fr-FR" dirty="0" smtClean="0"/>
              <a:t> / </a:t>
            </a:r>
            <a:r>
              <a:rPr lang="fr-FR" dirty="0" err="1" smtClean="0"/>
              <a:t>mysqli_fetch_array</a:t>
            </a:r>
            <a:endParaRPr lang="fr-FR" dirty="0" smtClean="0"/>
          </a:p>
        </p:txBody>
      </p:sp>
      <p:sp>
        <p:nvSpPr>
          <p:cNvPr id="3" name="Titre 2"/>
          <p:cNvSpPr>
            <a:spLocks noGrp="1"/>
          </p:cNvSpPr>
          <p:nvPr>
            <p:ph type="title"/>
          </p:nvPr>
        </p:nvSpPr>
        <p:spPr/>
        <p:txBody>
          <a:bodyPr/>
          <a:lstStyle/>
          <a:p>
            <a:r>
              <a:rPr lang="fr-FR" dirty="0" smtClean="0"/>
              <a:t>Accès à la base de données avec </a:t>
            </a:r>
            <a:r>
              <a:rPr lang="fr-FR" dirty="0" err="1" smtClean="0"/>
              <a:t>MySQLi</a:t>
            </a:r>
            <a:endParaRPr lang="fr-FR" dirty="0"/>
          </a:p>
        </p:txBody>
      </p:sp>
    </p:spTree>
    <p:extLst>
      <p:ext uri="{BB962C8B-B14F-4D97-AF65-F5344CB8AC3E}">
        <p14:creationId xmlns:p14="http://schemas.microsoft.com/office/powerpoint/2010/main" val="1465020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4203934084"/>
              </p:ext>
            </p:extLst>
          </p:nvPr>
        </p:nvGraphicFramePr>
        <p:xfrm>
          <a:off x="504000" y="908720"/>
          <a:ext cx="8280920" cy="5587625"/>
        </p:xfrm>
        <a:graphic>
          <a:graphicData uri="http://schemas.openxmlformats.org/drawingml/2006/table">
            <a:tbl>
              <a:tblPr firstRow="1" bandRow="1">
                <a:tableStyleId>{5C22544A-7EE6-4342-B048-85BDC9FD1C3A}</a:tableStyleId>
              </a:tblPr>
              <a:tblGrid>
                <a:gridCol w="4140460"/>
                <a:gridCol w="4140460"/>
              </a:tblGrid>
              <a:tr h="522334">
                <a:tc>
                  <a:txBody>
                    <a:bodyPr/>
                    <a:lstStyle/>
                    <a:p>
                      <a:pPr marL="95250" algn="ctr">
                        <a:lnSpc>
                          <a:spcPts val="1200"/>
                        </a:lnSpc>
                        <a:spcBef>
                          <a:spcPts val="150"/>
                        </a:spcBef>
                        <a:spcAft>
                          <a:spcPts val="150"/>
                        </a:spcAft>
                      </a:pPr>
                      <a:r>
                        <a:rPr lang="fr-FR" sz="1400" dirty="0">
                          <a:effectLst/>
                        </a:rPr>
                        <a:t>Requête de lecture (</a:t>
                      </a:r>
                      <a:r>
                        <a:rPr lang="fr-FR" sz="1600" dirty="0">
                          <a:effectLst/>
                        </a:rPr>
                        <a:t>SELECT</a:t>
                      </a:r>
                      <a:r>
                        <a:rPr lang="fr-FR" sz="1400" dirty="0">
                          <a:effectLst/>
                        </a:rPr>
                        <a:t>)</a:t>
                      </a:r>
                      <a:endParaRPr lang="fr-FR" sz="2000" dirty="0">
                        <a:effectLst/>
                        <a:latin typeface="Segoe UI"/>
                        <a:ea typeface="Calibri"/>
                        <a:cs typeface="Times New Roman"/>
                      </a:endParaRPr>
                    </a:p>
                  </a:txBody>
                  <a:tcPr marL="47625" marR="47625" marT="144000" marB="28575"/>
                </a:tc>
                <a:tc>
                  <a:txBody>
                    <a:bodyPr/>
                    <a:lstStyle/>
                    <a:p>
                      <a:pPr marL="95250" algn="ctr">
                        <a:lnSpc>
                          <a:spcPts val="1200"/>
                        </a:lnSpc>
                        <a:spcBef>
                          <a:spcPts val="150"/>
                        </a:spcBef>
                        <a:spcAft>
                          <a:spcPts val="150"/>
                        </a:spcAft>
                      </a:pPr>
                      <a:r>
                        <a:rPr lang="fr-FR" sz="1400">
                          <a:effectLst/>
                        </a:rPr>
                        <a:t>Requête de mise à jour (</a:t>
                      </a:r>
                      <a:r>
                        <a:rPr lang="fr-FR" sz="1600">
                          <a:effectLst/>
                        </a:rPr>
                        <a:t>INSERT</a:t>
                      </a:r>
                      <a:r>
                        <a:rPr lang="fr-FR" sz="1400">
                          <a:effectLst/>
                        </a:rPr>
                        <a:t>, </a:t>
                      </a:r>
                      <a:r>
                        <a:rPr lang="fr-FR" sz="1600">
                          <a:effectLst/>
                        </a:rPr>
                        <a:t>UPDATE</a:t>
                      </a:r>
                      <a:r>
                        <a:rPr lang="fr-FR" sz="1400">
                          <a:effectLst/>
                        </a:rPr>
                        <a:t>,</a:t>
                      </a:r>
                      <a:r>
                        <a:rPr lang="fr-FR" sz="1600">
                          <a:effectLst/>
                        </a:rPr>
                        <a:t>DELETE</a:t>
                      </a:r>
                      <a:r>
                        <a:rPr lang="fr-FR" sz="1400">
                          <a:effectLst/>
                        </a:rPr>
                        <a:t>)</a:t>
                      </a:r>
                      <a:endParaRPr lang="fr-FR" sz="2000">
                        <a:effectLst/>
                        <a:latin typeface="Segoe UI"/>
                        <a:ea typeface="Calibri"/>
                        <a:cs typeface="Times New Roman"/>
                      </a:endParaRPr>
                    </a:p>
                  </a:txBody>
                  <a:tcPr marL="47625" marR="47625" marT="144000" marB="28575"/>
                </a:tc>
              </a:tr>
              <a:tr h="522334">
                <a:tc gridSpan="2">
                  <a:txBody>
                    <a:bodyPr/>
                    <a:lstStyle/>
                    <a:p>
                      <a:pPr marL="95250" algn="ctr">
                        <a:lnSpc>
                          <a:spcPts val="1200"/>
                        </a:lnSpc>
                        <a:spcBef>
                          <a:spcPts val="150"/>
                        </a:spcBef>
                        <a:spcAft>
                          <a:spcPts val="150"/>
                        </a:spcAft>
                      </a:pPr>
                      <a:r>
                        <a:rPr lang="fr-FR" sz="1400" dirty="0">
                          <a:effectLst/>
                        </a:rPr>
                        <a:t>Préparer la requête = </a:t>
                      </a:r>
                      <a:r>
                        <a:rPr lang="fr-FR" sz="1600" b="1" dirty="0" err="1" smtClean="0">
                          <a:effectLst/>
                        </a:rPr>
                        <a:t>mysqli</a:t>
                      </a:r>
                      <a:r>
                        <a:rPr lang="fr-FR" sz="1600" b="1" dirty="0" smtClean="0">
                          <a:effectLst/>
                        </a:rPr>
                        <a:t>::</a:t>
                      </a:r>
                      <a:r>
                        <a:rPr lang="fr-FR" sz="1600" b="1" dirty="0" err="1" smtClean="0">
                          <a:effectLst/>
                        </a:rPr>
                        <a:t>prepare</a:t>
                      </a:r>
                      <a:r>
                        <a:rPr lang="fr-FR" sz="1600" b="1" dirty="0" smtClean="0">
                          <a:effectLst/>
                        </a:rPr>
                        <a:t> </a:t>
                      </a:r>
                      <a:r>
                        <a:rPr lang="fr-FR" sz="1600" b="0" dirty="0" smtClean="0">
                          <a:effectLst/>
                        </a:rPr>
                        <a:t>/ </a:t>
                      </a:r>
                      <a:r>
                        <a:rPr lang="fr-FR" sz="1600" b="0" dirty="0" err="1" smtClean="0">
                          <a:effectLst/>
                        </a:rPr>
                        <a:t>mysqli_prepare</a:t>
                      </a:r>
                      <a:endParaRPr lang="fr-FR" sz="2000" b="0" dirty="0">
                        <a:effectLst/>
                        <a:latin typeface="Segoe UI"/>
                        <a:ea typeface="Calibri"/>
                        <a:cs typeface="Times New Roman"/>
                      </a:endParaRPr>
                    </a:p>
                  </a:txBody>
                  <a:tcPr marL="47625" marR="47625" marT="144000" marB="28575"/>
                </a:tc>
                <a:tc hMerge="1">
                  <a:txBody>
                    <a:bodyPr/>
                    <a:lstStyle/>
                    <a:p>
                      <a:endParaRPr lang="fr-FR"/>
                    </a:p>
                  </a:txBody>
                  <a:tcPr/>
                </a:tc>
              </a:tr>
              <a:tr h="522334">
                <a:tc gridSpan="2">
                  <a:txBody>
                    <a:bodyPr/>
                    <a:lstStyle/>
                    <a:p>
                      <a:pPr marL="95250" algn="ctr">
                        <a:lnSpc>
                          <a:spcPts val="1200"/>
                        </a:lnSpc>
                        <a:spcBef>
                          <a:spcPts val="150"/>
                        </a:spcBef>
                        <a:spcAft>
                          <a:spcPts val="150"/>
                        </a:spcAft>
                      </a:pPr>
                      <a:r>
                        <a:rPr lang="fr-FR" sz="1400" dirty="0">
                          <a:effectLst/>
                        </a:rPr>
                        <a:t>Lier des variables PHP aux paramètres de la requête = </a:t>
                      </a:r>
                      <a:endParaRPr lang="fr-FR" sz="1400" dirty="0" smtClean="0">
                        <a:effectLst/>
                      </a:endParaRPr>
                    </a:p>
                    <a:p>
                      <a:pPr marL="95250" algn="ctr">
                        <a:lnSpc>
                          <a:spcPts val="1200"/>
                        </a:lnSpc>
                        <a:spcBef>
                          <a:spcPts val="150"/>
                        </a:spcBef>
                        <a:spcAft>
                          <a:spcPts val="150"/>
                        </a:spcAft>
                      </a:pPr>
                      <a:r>
                        <a:rPr lang="fr-FR" sz="1600" b="1" dirty="0" err="1" smtClean="0">
                          <a:effectLst/>
                        </a:rPr>
                        <a:t>mysqli_stmt</a:t>
                      </a:r>
                      <a:r>
                        <a:rPr lang="fr-FR" sz="1600" b="1" dirty="0" smtClean="0">
                          <a:effectLst/>
                        </a:rPr>
                        <a:t>::</a:t>
                      </a:r>
                      <a:r>
                        <a:rPr lang="fr-FR" sz="1600" b="1" dirty="0" err="1" smtClean="0">
                          <a:effectLst/>
                        </a:rPr>
                        <a:t>bind_param</a:t>
                      </a:r>
                      <a:r>
                        <a:rPr lang="fr-FR" sz="1600" b="1" dirty="0" smtClean="0">
                          <a:effectLst/>
                        </a:rPr>
                        <a:t> </a:t>
                      </a:r>
                      <a:r>
                        <a:rPr lang="fr-FR" sz="1600" b="0" dirty="0" smtClean="0">
                          <a:effectLst/>
                        </a:rPr>
                        <a:t>/ </a:t>
                      </a:r>
                      <a:r>
                        <a:rPr lang="fr-FR" sz="1600" b="0" dirty="0" err="1" smtClean="0">
                          <a:effectLst/>
                        </a:rPr>
                        <a:t>mysqli_stmt_bind_param</a:t>
                      </a:r>
                      <a:endParaRPr lang="fr-FR" sz="2000" b="0" dirty="0">
                        <a:effectLst/>
                        <a:latin typeface="Segoe UI"/>
                        <a:ea typeface="Calibri"/>
                        <a:cs typeface="Times New Roman"/>
                      </a:endParaRPr>
                    </a:p>
                  </a:txBody>
                  <a:tcPr marL="47625" marR="47625" marT="144000" marB="28575"/>
                </a:tc>
                <a:tc hMerge="1">
                  <a:txBody>
                    <a:bodyPr/>
                    <a:lstStyle/>
                    <a:p>
                      <a:endParaRPr lang="fr-FR"/>
                    </a:p>
                  </a:txBody>
                  <a:tcPr/>
                </a:tc>
              </a:tr>
              <a:tr h="522334">
                <a:tc gridSpan="2">
                  <a:txBody>
                    <a:bodyPr/>
                    <a:lstStyle/>
                    <a:p>
                      <a:pPr marL="95250" algn="ctr">
                        <a:lnSpc>
                          <a:spcPts val="1200"/>
                        </a:lnSpc>
                        <a:spcBef>
                          <a:spcPts val="150"/>
                        </a:spcBef>
                        <a:spcAft>
                          <a:spcPts val="150"/>
                        </a:spcAft>
                      </a:pPr>
                      <a:r>
                        <a:rPr lang="fr-FR" sz="1400" dirty="0">
                          <a:effectLst/>
                        </a:rPr>
                        <a:t>Exécuter la requête = </a:t>
                      </a:r>
                      <a:r>
                        <a:rPr lang="fr-FR" sz="1600" b="1" dirty="0" err="1" smtClean="0">
                          <a:effectLst/>
                        </a:rPr>
                        <a:t>mysqli_stmt</a:t>
                      </a:r>
                      <a:r>
                        <a:rPr lang="fr-FR" sz="1600" b="1" dirty="0" smtClean="0">
                          <a:effectLst/>
                        </a:rPr>
                        <a:t>::</a:t>
                      </a:r>
                      <a:r>
                        <a:rPr lang="fr-FR" sz="1600" b="1" dirty="0" err="1" smtClean="0">
                          <a:effectLst/>
                        </a:rPr>
                        <a:t>execute</a:t>
                      </a:r>
                      <a:r>
                        <a:rPr lang="fr-FR" sz="1600" b="1" dirty="0" smtClean="0">
                          <a:effectLst/>
                        </a:rPr>
                        <a:t> </a:t>
                      </a:r>
                      <a:r>
                        <a:rPr lang="fr-FR" sz="1600" b="0" dirty="0" smtClean="0">
                          <a:effectLst/>
                        </a:rPr>
                        <a:t>/ </a:t>
                      </a:r>
                      <a:r>
                        <a:rPr lang="fr-FR" sz="1600" b="0" dirty="0" err="1" smtClean="0">
                          <a:effectLst/>
                        </a:rPr>
                        <a:t>mysqli_stmt_execute</a:t>
                      </a:r>
                      <a:endParaRPr lang="fr-FR" sz="2000" b="0" dirty="0">
                        <a:effectLst/>
                        <a:latin typeface="Segoe UI"/>
                        <a:ea typeface="Calibri"/>
                        <a:cs typeface="Times New Roman"/>
                      </a:endParaRPr>
                    </a:p>
                  </a:txBody>
                  <a:tcPr marL="47625" marR="47625" marT="144000" marB="28575"/>
                </a:tc>
                <a:tc hMerge="1">
                  <a:txBody>
                    <a:bodyPr/>
                    <a:lstStyle/>
                    <a:p>
                      <a:endParaRPr lang="fr-FR"/>
                    </a:p>
                  </a:txBody>
                  <a:tcPr/>
                </a:tc>
              </a:tr>
              <a:tr h="974028">
                <a:tc>
                  <a:txBody>
                    <a:bodyPr/>
                    <a:lstStyle/>
                    <a:p>
                      <a:pPr marL="95250" algn="l">
                        <a:lnSpc>
                          <a:spcPts val="1200"/>
                        </a:lnSpc>
                        <a:spcBef>
                          <a:spcPts val="150"/>
                        </a:spcBef>
                        <a:spcAft>
                          <a:spcPts val="150"/>
                        </a:spcAft>
                      </a:pPr>
                      <a:r>
                        <a:rPr lang="fr-FR" sz="1400" dirty="0">
                          <a:effectLst/>
                        </a:rPr>
                        <a:t>Connaître le nombre de ligne dans le résultat </a:t>
                      </a:r>
                      <a:endParaRPr lang="fr-FR" sz="1400" dirty="0" smtClean="0">
                        <a:effectLst/>
                      </a:endParaRPr>
                    </a:p>
                    <a:p>
                      <a:pPr marL="95250" algn="l">
                        <a:lnSpc>
                          <a:spcPts val="1200"/>
                        </a:lnSpc>
                        <a:spcBef>
                          <a:spcPts val="150"/>
                        </a:spcBef>
                        <a:spcAft>
                          <a:spcPts val="150"/>
                        </a:spcAft>
                      </a:pPr>
                      <a:endParaRPr lang="fr-FR" sz="1400" dirty="0" smtClean="0">
                        <a:effectLst/>
                      </a:endParaRPr>
                    </a:p>
                    <a:p>
                      <a:pPr marL="95250" algn="l">
                        <a:lnSpc>
                          <a:spcPts val="1200"/>
                        </a:lnSpc>
                        <a:spcBef>
                          <a:spcPts val="150"/>
                        </a:spcBef>
                        <a:spcAft>
                          <a:spcPts val="150"/>
                        </a:spcAft>
                      </a:pPr>
                      <a:r>
                        <a:rPr lang="fr-FR" sz="1600" b="1" dirty="0" err="1" smtClean="0">
                          <a:effectLst/>
                        </a:rPr>
                        <a:t>mysqli_result</a:t>
                      </a:r>
                      <a:r>
                        <a:rPr lang="fr-FR" sz="1600" b="1" dirty="0" smtClean="0">
                          <a:effectLst/>
                        </a:rPr>
                        <a:t>::$</a:t>
                      </a:r>
                      <a:r>
                        <a:rPr lang="fr-FR" sz="1600" b="1" dirty="0" err="1" smtClean="0">
                          <a:effectLst/>
                        </a:rPr>
                        <a:t>num_rows</a:t>
                      </a:r>
                      <a:r>
                        <a:rPr lang="fr-FR" sz="1600" b="1" dirty="0" smtClean="0">
                          <a:effectLst/>
                        </a:rPr>
                        <a:t> </a:t>
                      </a:r>
                      <a:r>
                        <a:rPr lang="fr-FR" sz="1600" b="0" dirty="0" smtClean="0">
                          <a:effectLst/>
                        </a:rPr>
                        <a:t>/ </a:t>
                      </a:r>
                    </a:p>
                    <a:p>
                      <a:pPr marL="95250" algn="l">
                        <a:lnSpc>
                          <a:spcPts val="1200"/>
                        </a:lnSpc>
                        <a:spcBef>
                          <a:spcPts val="150"/>
                        </a:spcBef>
                        <a:spcAft>
                          <a:spcPts val="150"/>
                        </a:spcAft>
                      </a:pPr>
                      <a:r>
                        <a:rPr lang="fr-FR" sz="1600" b="0" dirty="0" err="1" smtClean="0">
                          <a:effectLst/>
                        </a:rPr>
                        <a:t>mysqli_num_rows</a:t>
                      </a:r>
                      <a:endParaRPr lang="fr-FR" sz="2000" b="0" dirty="0">
                        <a:effectLst/>
                      </a:endParaRPr>
                    </a:p>
                    <a:p>
                      <a:pPr algn="l">
                        <a:lnSpc>
                          <a:spcPct val="115000"/>
                        </a:lnSpc>
                        <a:spcAft>
                          <a:spcPts val="0"/>
                        </a:spcAft>
                      </a:pPr>
                      <a:r>
                        <a:rPr lang="fr-FR" sz="1400" dirty="0">
                          <a:effectLst/>
                        </a:rPr>
                        <a:t> </a:t>
                      </a:r>
                      <a:endParaRPr lang="fr-FR" sz="2000" dirty="0">
                        <a:effectLst/>
                        <a:latin typeface="Segoe UI"/>
                        <a:ea typeface="Calibri"/>
                        <a:cs typeface="Times New Roman"/>
                      </a:endParaRPr>
                    </a:p>
                  </a:txBody>
                  <a:tcPr marL="47625" marR="47625" marT="144000" marB="28575"/>
                </a:tc>
                <a:tc rowSpan="2">
                  <a:txBody>
                    <a:bodyPr/>
                    <a:lstStyle/>
                    <a:p>
                      <a:pPr marL="95250" algn="l">
                        <a:lnSpc>
                          <a:spcPts val="1200"/>
                        </a:lnSpc>
                        <a:spcBef>
                          <a:spcPts val="150"/>
                        </a:spcBef>
                        <a:spcAft>
                          <a:spcPts val="150"/>
                        </a:spcAft>
                      </a:pPr>
                      <a:r>
                        <a:rPr lang="fr-FR" sz="1400" dirty="0">
                          <a:effectLst/>
                        </a:rPr>
                        <a:t>Connaître le nombre de lignes traitées </a:t>
                      </a:r>
                      <a:endParaRPr lang="fr-FR" sz="1400" dirty="0" smtClean="0">
                        <a:effectLst/>
                      </a:endParaRPr>
                    </a:p>
                    <a:p>
                      <a:pPr marL="95250" algn="l">
                        <a:lnSpc>
                          <a:spcPts val="1200"/>
                        </a:lnSpc>
                        <a:spcBef>
                          <a:spcPts val="150"/>
                        </a:spcBef>
                        <a:spcAft>
                          <a:spcPts val="150"/>
                        </a:spcAft>
                      </a:pPr>
                      <a:endParaRPr lang="fr-FR" sz="1400" dirty="0" smtClean="0">
                        <a:effectLst/>
                      </a:endParaRPr>
                    </a:p>
                    <a:p>
                      <a:pPr marL="95250" marR="0" indent="0" algn="l" defTabSz="914400" rtl="0" eaLnBrk="1" fontAlgn="auto" latinLnBrk="0" hangingPunct="1">
                        <a:lnSpc>
                          <a:spcPts val="1200"/>
                        </a:lnSpc>
                        <a:spcBef>
                          <a:spcPts val="150"/>
                        </a:spcBef>
                        <a:spcAft>
                          <a:spcPts val="150"/>
                        </a:spcAft>
                        <a:buClrTx/>
                        <a:buSzTx/>
                        <a:buFontTx/>
                        <a:buNone/>
                        <a:tabLst/>
                        <a:defRPr/>
                      </a:pPr>
                      <a:r>
                        <a:rPr lang="fr-FR" sz="1600" b="1" dirty="0" err="1" smtClean="0">
                          <a:effectLst/>
                        </a:rPr>
                        <a:t>mysqli_stmt</a:t>
                      </a:r>
                      <a:r>
                        <a:rPr lang="fr-FR" sz="1600" b="1" dirty="0" smtClean="0">
                          <a:effectLst/>
                        </a:rPr>
                        <a:t>::$</a:t>
                      </a:r>
                      <a:r>
                        <a:rPr lang="fr-FR" sz="1600" b="1" dirty="0" err="1" smtClean="0">
                          <a:effectLst/>
                        </a:rPr>
                        <a:t>affected_rows</a:t>
                      </a:r>
                      <a:r>
                        <a:rPr lang="fr-FR" sz="1600" b="1" dirty="0" smtClean="0">
                          <a:effectLst/>
                        </a:rPr>
                        <a:t> </a:t>
                      </a:r>
                      <a:r>
                        <a:rPr lang="fr-FR" sz="1600" b="0" dirty="0" smtClean="0">
                          <a:effectLst/>
                        </a:rPr>
                        <a:t>/ </a:t>
                      </a:r>
                    </a:p>
                    <a:p>
                      <a:pPr marL="95250" algn="l">
                        <a:lnSpc>
                          <a:spcPts val="1200"/>
                        </a:lnSpc>
                        <a:spcBef>
                          <a:spcPts val="150"/>
                        </a:spcBef>
                        <a:spcAft>
                          <a:spcPts val="150"/>
                        </a:spcAft>
                      </a:pPr>
                      <a:r>
                        <a:rPr lang="fr-FR" sz="1600" b="0" dirty="0" err="1" smtClean="0">
                          <a:effectLst/>
                        </a:rPr>
                        <a:t>mysqli_stmt_affected_rows</a:t>
                      </a:r>
                      <a:endParaRPr lang="fr-FR" sz="1600" b="0" dirty="0" smtClean="0">
                        <a:effectLst/>
                      </a:endParaRPr>
                    </a:p>
                    <a:p>
                      <a:pPr marL="95250" algn="l">
                        <a:lnSpc>
                          <a:spcPts val="1200"/>
                        </a:lnSpc>
                        <a:spcBef>
                          <a:spcPts val="150"/>
                        </a:spcBef>
                        <a:spcAft>
                          <a:spcPts val="150"/>
                        </a:spcAft>
                      </a:pPr>
                      <a:endParaRPr lang="fr-FR" sz="2000" dirty="0">
                        <a:effectLst/>
                      </a:endParaRPr>
                    </a:p>
                    <a:p>
                      <a:pPr marL="95250" algn="l">
                        <a:lnSpc>
                          <a:spcPts val="1200"/>
                        </a:lnSpc>
                        <a:spcBef>
                          <a:spcPts val="150"/>
                        </a:spcBef>
                        <a:spcAft>
                          <a:spcPts val="150"/>
                        </a:spcAft>
                      </a:pPr>
                      <a:r>
                        <a:rPr lang="fr-FR" sz="1400" dirty="0">
                          <a:effectLst/>
                        </a:rPr>
                        <a:t>Connaître la valeur du </a:t>
                      </a:r>
                      <a:r>
                        <a:rPr lang="fr-FR" sz="1400" dirty="0" smtClean="0">
                          <a:effectLst/>
                        </a:rPr>
                        <a:t>dernier </a:t>
                      </a:r>
                      <a:r>
                        <a:rPr lang="fr-FR" sz="1400" dirty="0">
                          <a:effectLst/>
                        </a:rPr>
                        <a:t>identifiant généré </a:t>
                      </a:r>
                      <a:r>
                        <a:rPr lang="fr-FR" sz="1400" dirty="0" smtClean="0">
                          <a:effectLst/>
                        </a:rPr>
                        <a:t>pour</a:t>
                      </a:r>
                    </a:p>
                    <a:p>
                      <a:pPr marL="95250" algn="l">
                        <a:lnSpc>
                          <a:spcPts val="1200"/>
                        </a:lnSpc>
                        <a:spcBef>
                          <a:spcPts val="150"/>
                        </a:spcBef>
                        <a:spcAft>
                          <a:spcPts val="150"/>
                        </a:spcAft>
                      </a:pPr>
                      <a:r>
                        <a:rPr lang="fr-FR" sz="1400" dirty="0" smtClean="0">
                          <a:effectLst/>
                        </a:rPr>
                        <a:t>une </a:t>
                      </a:r>
                      <a:r>
                        <a:rPr lang="fr-FR" sz="1400" dirty="0">
                          <a:effectLst/>
                        </a:rPr>
                        <a:t>colonne ayant le </a:t>
                      </a:r>
                      <a:r>
                        <a:rPr lang="fr-FR" sz="1400" dirty="0" smtClean="0">
                          <a:effectLst/>
                        </a:rPr>
                        <a:t>type</a:t>
                      </a:r>
                      <a:r>
                        <a:rPr lang="fr-FR" sz="1400" dirty="0">
                          <a:effectLst/>
                        </a:rPr>
                        <a:t> </a:t>
                      </a:r>
                      <a:r>
                        <a:rPr lang="fr-FR" sz="1600" dirty="0">
                          <a:effectLst/>
                        </a:rPr>
                        <a:t>AUTO_INCREMENT</a:t>
                      </a:r>
                      <a:r>
                        <a:rPr lang="fr-FR" sz="1400" dirty="0">
                          <a:effectLst/>
                        </a:rPr>
                        <a:t>= </a:t>
                      </a:r>
                      <a:endParaRPr lang="fr-FR" sz="1400" dirty="0" smtClean="0">
                        <a:effectLst/>
                      </a:endParaRPr>
                    </a:p>
                    <a:p>
                      <a:pPr marL="95250" algn="l">
                        <a:lnSpc>
                          <a:spcPts val="1200"/>
                        </a:lnSpc>
                        <a:spcBef>
                          <a:spcPts val="150"/>
                        </a:spcBef>
                        <a:spcAft>
                          <a:spcPts val="150"/>
                        </a:spcAft>
                      </a:pPr>
                      <a:endParaRPr lang="fr-FR" sz="1400" dirty="0" smtClean="0">
                        <a:effectLst/>
                      </a:endParaRPr>
                    </a:p>
                    <a:p>
                      <a:pPr marL="95250" algn="l">
                        <a:lnSpc>
                          <a:spcPts val="1200"/>
                        </a:lnSpc>
                        <a:spcBef>
                          <a:spcPts val="150"/>
                        </a:spcBef>
                        <a:spcAft>
                          <a:spcPts val="150"/>
                        </a:spcAft>
                      </a:pPr>
                      <a:r>
                        <a:rPr lang="fr-FR" sz="1600" b="1" dirty="0" err="1" smtClean="0">
                          <a:effectLst/>
                        </a:rPr>
                        <a:t>mysqli_stmt</a:t>
                      </a:r>
                      <a:r>
                        <a:rPr lang="fr-FR" sz="1600" b="1" dirty="0" smtClean="0">
                          <a:effectLst/>
                        </a:rPr>
                        <a:t>::$</a:t>
                      </a:r>
                      <a:r>
                        <a:rPr lang="fr-FR" sz="1600" b="1" dirty="0" err="1" smtClean="0">
                          <a:effectLst/>
                        </a:rPr>
                        <a:t>insert_id</a:t>
                      </a:r>
                      <a:r>
                        <a:rPr lang="fr-FR" sz="1600" b="1" dirty="0" smtClean="0">
                          <a:effectLst/>
                        </a:rPr>
                        <a:t> </a:t>
                      </a:r>
                      <a:r>
                        <a:rPr lang="fr-FR" sz="1600" b="0" dirty="0" smtClean="0">
                          <a:effectLst/>
                        </a:rPr>
                        <a:t>/ </a:t>
                      </a:r>
                      <a:r>
                        <a:rPr lang="fr-FR" sz="1600" b="0" dirty="0" err="1" smtClean="0">
                          <a:effectLst/>
                        </a:rPr>
                        <a:t>mysqli_stmt_insert_id</a:t>
                      </a:r>
                      <a:endParaRPr lang="fr-FR" sz="2000" b="0" dirty="0">
                        <a:effectLst/>
                      </a:endParaRPr>
                    </a:p>
                    <a:p>
                      <a:pPr algn="l">
                        <a:lnSpc>
                          <a:spcPct val="115000"/>
                        </a:lnSpc>
                        <a:spcAft>
                          <a:spcPts val="0"/>
                        </a:spcAft>
                      </a:pPr>
                      <a:r>
                        <a:rPr lang="fr-FR" sz="1400" dirty="0">
                          <a:effectLst/>
                        </a:rPr>
                        <a:t> </a:t>
                      </a:r>
                      <a:endParaRPr lang="fr-FR" sz="2000" dirty="0">
                        <a:effectLst/>
                        <a:latin typeface="Segoe UI"/>
                        <a:ea typeface="Calibri"/>
                        <a:cs typeface="Times New Roman"/>
                      </a:endParaRPr>
                    </a:p>
                  </a:txBody>
                  <a:tcPr marL="47625" marR="47625" marT="144000" marB="28575"/>
                </a:tc>
              </a:tr>
              <a:tr h="928593">
                <a:tc>
                  <a:txBody>
                    <a:bodyPr/>
                    <a:lstStyle/>
                    <a:p>
                      <a:pPr marL="95250" algn="l">
                        <a:lnSpc>
                          <a:spcPts val="1200"/>
                        </a:lnSpc>
                        <a:spcBef>
                          <a:spcPts val="150"/>
                        </a:spcBef>
                        <a:spcAft>
                          <a:spcPts val="150"/>
                        </a:spcAft>
                      </a:pPr>
                      <a:r>
                        <a:rPr lang="fr-FR" sz="1400" dirty="0">
                          <a:effectLst/>
                        </a:rPr>
                        <a:t>Lier des variables PHP aux colonnes du résultat </a:t>
                      </a:r>
                      <a:endParaRPr lang="fr-FR" sz="1400" dirty="0" smtClean="0">
                        <a:effectLst/>
                      </a:endParaRPr>
                    </a:p>
                    <a:p>
                      <a:pPr marL="95250" algn="l">
                        <a:lnSpc>
                          <a:spcPts val="1200"/>
                        </a:lnSpc>
                        <a:spcBef>
                          <a:spcPts val="150"/>
                        </a:spcBef>
                        <a:spcAft>
                          <a:spcPts val="150"/>
                        </a:spcAft>
                      </a:pPr>
                      <a:endParaRPr lang="fr-FR" sz="1400" dirty="0" smtClean="0">
                        <a:effectLst/>
                      </a:endParaRPr>
                    </a:p>
                    <a:p>
                      <a:pPr marL="95250" marR="0" indent="0" algn="l" defTabSz="914400" rtl="0" eaLnBrk="1" fontAlgn="auto" latinLnBrk="0" hangingPunct="1">
                        <a:lnSpc>
                          <a:spcPts val="1200"/>
                        </a:lnSpc>
                        <a:spcBef>
                          <a:spcPts val="150"/>
                        </a:spcBef>
                        <a:spcAft>
                          <a:spcPts val="150"/>
                        </a:spcAft>
                        <a:buClrTx/>
                        <a:buSzTx/>
                        <a:buFontTx/>
                        <a:buNone/>
                        <a:tabLst/>
                        <a:defRPr/>
                      </a:pPr>
                      <a:r>
                        <a:rPr lang="fr-FR" sz="1600" b="1" dirty="0" err="1" smtClean="0">
                          <a:effectLst/>
                        </a:rPr>
                        <a:t>mysqli_stmt</a:t>
                      </a:r>
                      <a:r>
                        <a:rPr lang="fr-FR" sz="1600" b="1" dirty="0" smtClean="0">
                          <a:effectLst/>
                        </a:rPr>
                        <a:t>::$</a:t>
                      </a:r>
                      <a:r>
                        <a:rPr lang="fr-FR" sz="1600" b="1" dirty="0" err="1" smtClean="0">
                          <a:effectLst/>
                        </a:rPr>
                        <a:t>affected_rows</a:t>
                      </a:r>
                      <a:r>
                        <a:rPr lang="fr-FR" sz="1600" b="1" dirty="0" smtClean="0">
                          <a:effectLst/>
                        </a:rPr>
                        <a:t> </a:t>
                      </a:r>
                      <a:r>
                        <a:rPr lang="fr-FR" sz="1600" b="0" dirty="0" smtClean="0">
                          <a:effectLst/>
                        </a:rPr>
                        <a:t>/ </a:t>
                      </a:r>
                      <a:endParaRPr lang="fr-FR" sz="2000" b="0" dirty="0" smtClean="0">
                        <a:effectLst/>
                        <a:latin typeface="Segoe UI"/>
                        <a:ea typeface="Calibri"/>
                        <a:cs typeface="Times New Roman"/>
                      </a:endParaRPr>
                    </a:p>
                    <a:p>
                      <a:pPr marL="95250" algn="l">
                        <a:lnSpc>
                          <a:spcPts val="1200"/>
                        </a:lnSpc>
                        <a:spcBef>
                          <a:spcPts val="150"/>
                        </a:spcBef>
                        <a:spcAft>
                          <a:spcPts val="150"/>
                        </a:spcAft>
                      </a:pPr>
                      <a:r>
                        <a:rPr lang="fr-FR" sz="1600" b="0" dirty="0" err="1" smtClean="0">
                          <a:effectLst/>
                        </a:rPr>
                        <a:t>mysqli_stmt_bind_result</a:t>
                      </a:r>
                      <a:r>
                        <a:rPr lang="fr-FR" sz="1600" b="0" dirty="0" smtClean="0">
                          <a:effectLst/>
                        </a:rPr>
                        <a:t> </a:t>
                      </a:r>
                    </a:p>
                  </a:txBody>
                  <a:tcPr marL="47625" marR="47625" marT="144000" marB="28575"/>
                </a:tc>
                <a:tc vMerge="1">
                  <a:txBody>
                    <a:bodyPr/>
                    <a:lstStyle/>
                    <a:p>
                      <a:endParaRPr lang="fr-FR"/>
                    </a:p>
                  </a:txBody>
                  <a:tcPr/>
                </a:tc>
              </a:tr>
              <a:tr h="598279">
                <a:tc>
                  <a:txBody>
                    <a:bodyPr/>
                    <a:lstStyle/>
                    <a:p>
                      <a:pPr marL="95250" algn="l">
                        <a:lnSpc>
                          <a:spcPts val="1200"/>
                        </a:lnSpc>
                        <a:spcBef>
                          <a:spcPts val="150"/>
                        </a:spcBef>
                        <a:spcAft>
                          <a:spcPts val="150"/>
                        </a:spcAft>
                      </a:pPr>
                      <a:r>
                        <a:rPr lang="fr-FR" sz="1400" dirty="0">
                          <a:effectLst/>
                        </a:rPr>
                        <a:t>Extraire les lignes du résultat </a:t>
                      </a:r>
                      <a:endParaRPr lang="fr-FR" sz="1400" dirty="0" smtClean="0">
                        <a:effectLst/>
                      </a:endParaRPr>
                    </a:p>
                    <a:p>
                      <a:pPr marL="95250" algn="l">
                        <a:lnSpc>
                          <a:spcPts val="1200"/>
                        </a:lnSpc>
                        <a:spcBef>
                          <a:spcPts val="150"/>
                        </a:spcBef>
                        <a:spcAft>
                          <a:spcPts val="150"/>
                        </a:spcAft>
                      </a:pPr>
                      <a:r>
                        <a:rPr lang="fr-FR" sz="1600" b="1" dirty="0" err="1" smtClean="0">
                          <a:effectLst/>
                        </a:rPr>
                        <a:t>mysqli_stmt_fetch</a:t>
                      </a:r>
                      <a:r>
                        <a:rPr lang="fr-FR" sz="1600" b="1" dirty="0" smtClean="0">
                          <a:effectLst/>
                        </a:rPr>
                        <a:t> / </a:t>
                      </a:r>
                      <a:r>
                        <a:rPr lang="fr-FR" sz="1600" b="1" dirty="0" err="1" smtClean="0">
                          <a:effectLst/>
                        </a:rPr>
                        <a:t>mysqli_stmt</a:t>
                      </a:r>
                      <a:r>
                        <a:rPr lang="fr-FR" sz="1600" b="1" dirty="0" smtClean="0">
                          <a:effectLst/>
                        </a:rPr>
                        <a:t>::</a:t>
                      </a:r>
                      <a:r>
                        <a:rPr lang="fr-FR" sz="1600" b="1" dirty="0" err="1" smtClean="0">
                          <a:effectLst/>
                        </a:rPr>
                        <a:t>fetch</a:t>
                      </a:r>
                      <a:endParaRPr lang="fr-FR" sz="2000" b="1" dirty="0">
                        <a:effectLst/>
                        <a:latin typeface="Segoe UI"/>
                        <a:ea typeface="Calibri"/>
                        <a:cs typeface="Times New Roman"/>
                      </a:endParaRPr>
                    </a:p>
                  </a:txBody>
                  <a:tcPr marL="47625" marR="47625" marT="144000" marB="28575"/>
                </a:tc>
                <a:tc>
                  <a:txBody>
                    <a:bodyPr/>
                    <a:lstStyle/>
                    <a:p>
                      <a:pPr algn="l">
                        <a:lnSpc>
                          <a:spcPct val="115000"/>
                        </a:lnSpc>
                      </a:pPr>
                      <a:endParaRPr lang="fr-FR" sz="2000" dirty="0">
                        <a:effectLst/>
                        <a:latin typeface="Calibri"/>
                      </a:endParaRPr>
                    </a:p>
                  </a:txBody>
                  <a:tcPr marL="47625" marR="47625" marT="144000" marB="28575"/>
                </a:tc>
              </a:tr>
              <a:tr h="522334">
                <a:tc gridSpan="2">
                  <a:txBody>
                    <a:bodyPr/>
                    <a:lstStyle/>
                    <a:p>
                      <a:pPr marL="95250" algn="ctr">
                        <a:lnSpc>
                          <a:spcPts val="1200"/>
                        </a:lnSpc>
                        <a:spcBef>
                          <a:spcPts val="150"/>
                        </a:spcBef>
                        <a:spcAft>
                          <a:spcPts val="150"/>
                        </a:spcAft>
                      </a:pPr>
                      <a:r>
                        <a:rPr lang="fr-FR" sz="1400" dirty="0">
                          <a:effectLst/>
                        </a:rPr>
                        <a:t>Fermer la requête préparée = </a:t>
                      </a:r>
                      <a:r>
                        <a:rPr lang="fr-FR" sz="1600" b="1" dirty="0" err="1" smtClean="0">
                          <a:effectLst/>
                        </a:rPr>
                        <a:t>mysqli_stmt</a:t>
                      </a:r>
                      <a:r>
                        <a:rPr lang="fr-FR" sz="1600" b="1" dirty="0" smtClean="0">
                          <a:effectLst/>
                        </a:rPr>
                        <a:t>::close </a:t>
                      </a:r>
                      <a:r>
                        <a:rPr lang="fr-FR" sz="1600" b="0" dirty="0" smtClean="0">
                          <a:effectLst/>
                        </a:rPr>
                        <a:t>/ </a:t>
                      </a:r>
                      <a:r>
                        <a:rPr lang="fr-FR" sz="1600" b="0" dirty="0" err="1" smtClean="0">
                          <a:effectLst/>
                        </a:rPr>
                        <a:t>mysqli_stmt_close</a:t>
                      </a:r>
                      <a:endParaRPr lang="fr-FR" sz="2000" b="0" dirty="0">
                        <a:effectLst/>
                        <a:latin typeface="Segoe UI"/>
                        <a:ea typeface="Calibri"/>
                        <a:cs typeface="Times New Roman"/>
                      </a:endParaRPr>
                    </a:p>
                  </a:txBody>
                  <a:tcPr marL="47625" marR="47625" marT="144000" marB="28575"/>
                </a:tc>
                <a:tc hMerge="1">
                  <a:txBody>
                    <a:bodyPr/>
                    <a:lstStyle/>
                    <a:p>
                      <a:endParaRPr lang="fr-FR"/>
                    </a:p>
                  </a:txBody>
                  <a:tcPr/>
                </a:tc>
              </a:tr>
            </a:tbl>
          </a:graphicData>
        </a:graphic>
      </p:graphicFrame>
      <p:sp>
        <p:nvSpPr>
          <p:cNvPr id="3" name="Titre 2"/>
          <p:cNvSpPr>
            <a:spLocks noGrp="1"/>
          </p:cNvSpPr>
          <p:nvPr>
            <p:ph type="title"/>
          </p:nvPr>
        </p:nvSpPr>
        <p:spPr/>
        <p:txBody>
          <a:bodyPr/>
          <a:lstStyle/>
          <a:p>
            <a:r>
              <a:rPr lang="fr-FR" dirty="0" err="1" smtClean="0"/>
              <a:t>MySQLi</a:t>
            </a:r>
            <a:r>
              <a:rPr lang="fr-FR" dirty="0" smtClean="0"/>
              <a:t> : requête préparée</a:t>
            </a:r>
            <a:endParaRPr lang="fr-FR" dirty="0"/>
          </a:p>
        </p:txBody>
      </p:sp>
    </p:spTree>
    <p:extLst>
      <p:ext uri="{BB962C8B-B14F-4D97-AF65-F5344CB8AC3E}">
        <p14:creationId xmlns:p14="http://schemas.microsoft.com/office/powerpoint/2010/main" val="2334751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Titre 2"/>
          <p:cNvSpPr>
            <a:spLocks noGrp="1"/>
          </p:cNvSpPr>
          <p:nvPr>
            <p:ph type="title"/>
          </p:nvPr>
        </p:nvSpPr>
        <p:spPr/>
        <p:txBody>
          <a:bodyPr>
            <a:normAutofit/>
          </a:bodyPr>
          <a:lstStyle/>
          <a:p>
            <a:r>
              <a:rPr lang="fr-FR" dirty="0"/>
              <a:t>Qu’est-ce qu’une page web dynamique </a:t>
            </a:r>
            <a:r>
              <a:rPr lang="fr-FR" dirty="0" smtClean="0"/>
              <a:t>?</a:t>
            </a:r>
            <a:endParaRPr lang="fr-FR" dirty="0"/>
          </a:p>
        </p:txBody>
      </p:sp>
      <p:pic>
        <p:nvPicPr>
          <p:cNvPr id="4" name="Image 3" descr="F:\Cours\14-PHP\PHP CN\Ressources\Images RI\02RI01.png"/>
          <p:cNvPicPr/>
          <p:nvPr/>
        </p:nvPicPr>
        <p:blipFill>
          <a:blip r:embed="rId3">
            <a:extLst>
              <a:ext uri="{28A0092B-C50C-407E-A947-70E740481C1C}">
                <a14:useLocalDpi xmlns:a14="http://schemas.microsoft.com/office/drawing/2010/main" val="0"/>
              </a:ext>
            </a:extLst>
          </a:blip>
          <a:srcRect/>
          <a:stretch>
            <a:fillRect/>
          </a:stretch>
        </p:blipFill>
        <p:spPr bwMode="auto">
          <a:xfrm>
            <a:off x="2051720" y="908720"/>
            <a:ext cx="3528392" cy="4680520"/>
          </a:xfrm>
          <a:prstGeom prst="rect">
            <a:avLst/>
          </a:prstGeom>
          <a:noFill/>
          <a:ln>
            <a:noFill/>
          </a:ln>
        </p:spPr>
      </p:pic>
    </p:spTree>
    <p:extLst>
      <p:ext uri="{BB962C8B-B14F-4D97-AF65-F5344CB8AC3E}">
        <p14:creationId xmlns:p14="http://schemas.microsoft.com/office/powerpoint/2010/main" val="2046273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a:t>Qu’est-ce qu’une injection SQL ?</a:t>
            </a:r>
          </a:p>
          <a:p>
            <a:endParaRPr lang="fr-FR" sz="1800" dirty="0" smtClean="0"/>
          </a:p>
          <a:p>
            <a:r>
              <a:rPr lang="fr-FR" sz="1800" dirty="0" smtClean="0"/>
              <a:t>SELECT </a:t>
            </a:r>
            <a:r>
              <a:rPr lang="fr-FR" sz="1800" dirty="0" err="1"/>
              <a:t>uid</a:t>
            </a:r>
            <a:r>
              <a:rPr lang="fr-FR" sz="1800" dirty="0"/>
              <a:t> FROM </a:t>
            </a:r>
            <a:r>
              <a:rPr lang="fr-FR" sz="1800" dirty="0" err="1"/>
              <a:t>Users</a:t>
            </a:r>
            <a:r>
              <a:rPr lang="fr-FR" sz="1800" dirty="0"/>
              <a:t> </a:t>
            </a:r>
            <a:endParaRPr lang="fr-FR" sz="1800" dirty="0" smtClean="0"/>
          </a:p>
          <a:p>
            <a:pPr marL="0" indent="0">
              <a:buNone/>
            </a:pPr>
            <a:r>
              <a:rPr lang="fr-FR" sz="1800" dirty="0" smtClean="0"/>
              <a:t>	WHERE </a:t>
            </a:r>
            <a:r>
              <a:rPr lang="fr-FR" sz="1800" dirty="0" err="1"/>
              <a:t>name</a:t>
            </a:r>
            <a:r>
              <a:rPr lang="fr-FR" sz="1800" dirty="0"/>
              <a:t> = '(nom)' AND </a:t>
            </a:r>
            <a:r>
              <a:rPr lang="fr-FR" sz="1800" dirty="0" err="1"/>
              <a:t>password</a:t>
            </a:r>
            <a:r>
              <a:rPr lang="fr-FR" sz="1800" dirty="0"/>
              <a:t> = '(mot de passe </a:t>
            </a:r>
            <a:r>
              <a:rPr lang="fr-FR" sz="1800" dirty="0" err="1"/>
              <a:t>hashé</a:t>
            </a:r>
            <a:r>
              <a:rPr lang="fr-FR" sz="1800" dirty="0"/>
              <a:t>)';</a:t>
            </a:r>
          </a:p>
          <a:p>
            <a:endParaRPr lang="fr-FR" sz="1800" dirty="0" smtClean="0"/>
          </a:p>
          <a:p>
            <a:r>
              <a:rPr lang="fr-FR" sz="1800" dirty="0" smtClean="0"/>
              <a:t>SELECT </a:t>
            </a:r>
            <a:r>
              <a:rPr lang="fr-FR" sz="1800" dirty="0" err="1"/>
              <a:t>uid</a:t>
            </a:r>
            <a:r>
              <a:rPr lang="fr-FR" sz="1800" dirty="0"/>
              <a:t> FROM </a:t>
            </a:r>
            <a:r>
              <a:rPr lang="fr-FR" sz="1800" dirty="0" err="1" smtClean="0"/>
              <a:t>Users</a:t>
            </a:r>
            <a:endParaRPr lang="fr-FR" sz="1800" dirty="0" smtClean="0"/>
          </a:p>
          <a:p>
            <a:pPr marL="0" indent="0">
              <a:buNone/>
            </a:pPr>
            <a:r>
              <a:rPr lang="fr-FR" sz="1800" dirty="0" smtClean="0"/>
              <a:t>	WHERE </a:t>
            </a:r>
            <a:r>
              <a:rPr lang="fr-FR" sz="1800" dirty="0" err="1" smtClean="0"/>
              <a:t>name</a:t>
            </a:r>
            <a:r>
              <a:rPr lang="fr-FR" sz="1800" dirty="0" smtClean="0"/>
              <a:t> </a:t>
            </a:r>
            <a:r>
              <a:rPr lang="fr-FR" sz="1800" dirty="0"/>
              <a:t>= 'Dupont' AND </a:t>
            </a:r>
            <a:r>
              <a:rPr lang="fr-FR" sz="1800" dirty="0" err="1"/>
              <a:t>password</a:t>
            </a:r>
            <a:r>
              <a:rPr lang="fr-FR" sz="1800" dirty="0"/>
              <a:t> = '45723a2af3788c4ff17f8d1114760e62';</a:t>
            </a:r>
          </a:p>
          <a:p>
            <a:endParaRPr lang="fr-FR" sz="1800" dirty="0" smtClean="0"/>
          </a:p>
          <a:p>
            <a:r>
              <a:rPr lang="fr-FR" sz="1800" dirty="0" smtClean="0"/>
              <a:t>Attaque du champ </a:t>
            </a:r>
            <a:r>
              <a:rPr lang="fr-FR" sz="1800" dirty="0" err="1" smtClean="0"/>
              <a:t>name</a:t>
            </a:r>
            <a:r>
              <a:rPr lang="fr-FR" sz="1800" dirty="0" smtClean="0"/>
              <a:t> : </a:t>
            </a:r>
          </a:p>
          <a:p>
            <a:pPr lvl="1"/>
            <a:r>
              <a:rPr lang="fr-FR" sz="1600" dirty="0" smtClean="0"/>
              <a:t>Utilisateur </a:t>
            </a:r>
            <a:r>
              <a:rPr lang="fr-FR" sz="1600" dirty="0"/>
              <a:t>: Dupont' --</a:t>
            </a:r>
          </a:p>
          <a:p>
            <a:pPr lvl="1"/>
            <a:r>
              <a:rPr lang="fr-FR" sz="1600" dirty="0"/>
              <a:t>Mot de passe : n'importe lequel</a:t>
            </a:r>
          </a:p>
          <a:p>
            <a:endParaRPr lang="fr-FR" sz="1800" smtClean="0"/>
          </a:p>
          <a:p>
            <a:endParaRPr lang="fr-FR" sz="1800" dirty="0" smtClean="0"/>
          </a:p>
          <a:p>
            <a:r>
              <a:rPr lang="fr-FR" sz="1800" dirty="0"/>
              <a:t>SELECT </a:t>
            </a:r>
            <a:r>
              <a:rPr lang="fr-FR" sz="1800" dirty="0" err="1"/>
              <a:t>uid</a:t>
            </a:r>
            <a:r>
              <a:rPr lang="fr-FR" sz="1800" dirty="0"/>
              <a:t> FROM </a:t>
            </a:r>
            <a:r>
              <a:rPr lang="fr-FR" sz="1800" dirty="0" err="1"/>
              <a:t>Users</a:t>
            </a:r>
            <a:r>
              <a:rPr lang="fr-FR" sz="1800" dirty="0"/>
              <a:t> </a:t>
            </a:r>
            <a:r>
              <a:rPr lang="fr-FR" sz="1800" dirty="0" smtClean="0"/>
              <a:t>WHERE </a:t>
            </a:r>
          </a:p>
          <a:p>
            <a:pPr marL="0" indent="0">
              <a:buNone/>
            </a:pPr>
            <a:r>
              <a:rPr lang="fr-FR" sz="1800" dirty="0"/>
              <a:t>	</a:t>
            </a:r>
            <a:r>
              <a:rPr lang="fr-FR" sz="1800" dirty="0" err="1" smtClean="0"/>
              <a:t>name</a:t>
            </a:r>
            <a:r>
              <a:rPr lang="fr-FR" sz="1800" dirty="0" smtClean="0"/>
              <a:t> </a:t>
            </a:r>
            <a:r>
              <a:rPr lang="fr-FR" sz="1800" dirty="0"/>
              <a:t>= 'Dupont' -- ' AND </a:t>
            </a:r>
            <a:r>
              <a:rPr lang="fr-FR" sz="1800" dirty="0" err="1"/>
              <a:t>password</a:t>
            </a:r>
            <a:r>
              <a:rPr lang="fr-FR" sz="1800" dirty="0"/>
              <a:t> = </a:t>
            </a:r>
            <a:r>
              <a:rPr lang="fr-FR" sz="1800" dirty="0" smtClean="0"/>
              <a:t>'4e383a1918b432a9bb7702f086c56596e</a:t>
            </a:r>
            <a:r>
              <a:rPr lang="fr-FR" sz="1800" dirty="0"/>
              <a:t>';</a:t>
            </a:r>
          </a:p>
          <a:p>
            <a:endParaRPr lang="fr-FR" sz="1800" dirty="0" smtClean="0"/>
          </a:p>
          <a:p>
            <a:r>
              <a:rPr lang="fr-FR" sz="1800" dirty="0"/>
              <a:t>SELECT </a:t>
            </a:r>
            <a:r>
              <a:rPr lang="fr-FR" sz="1800" dirty="0" err="1"/>
              <a:t>uid</a:t>
            </a:r>
            <a:r>
              <a:rPr lang="fr-FR" sz="1800" dirty="0"/>
              <a:t> FROM </a:t>
            </a:r>
            <a:r>
              <a:rPr lang="fr-FR" sz="1800" dirty="0" err="1"/>
              <a:t>Users</a:t>
            </a:r>
            <a:r>
              <a:rPr lang="fr-FR" sz="1800" dirty="0"/>
              <a:t> WHERE </a:t>
            </a:r>
            <a:r>
              <a:rPr lang="fr-FR" sz="1800" dirty="0" err="1"/>
              <a:t>name</a:t>
            </a:r>
            <a:r>
              <a:rPr lang="fr-FR" sz="1800" dirty="0"/>
              <a:t> = 'Dupont';</a:t>
            </a:r>
          </a:p>
          <a:p>
            <a:endParaRPr lang="fr-FR" sz="1800" dirty="0"/>
          </a:p>
        </p:txBody>
      </p:sp>
      <p:sp>
        <p:nvSpPr>
          <p:cNvPr id="3" name="Titre 2"/>
          <p:cNvSpPr>
            <a:spLocks noGrp="1"/>
          </p:cNvSpPr>
          <p:nvPr>
            <p:ph type="title"/>
          </p:nvPr>
        </p:nvSpPr>
        <p:spPr/>
        <p:txBody>
          <a:bodyPr/>
          <a:lstStyle/>
          <a:p>
            <a:r>
              <a:rPr lang="fr-FR" dirty="0" smtClean="0"/>
              <a:t>Injection SQL</a:t>
            </a:r>
            <a:endParaRPr lang="fr-FR" dirty="0"/>
          </a:p>
        </p:txBody>
      </p:sp>
    </p:spTree>
    <p:extLst>
      <p:ext uri="{BB962C8B-B14F-4D97-AF65-F5344CB8AC3E}">
        <p14:creationId xmlns:p14="http://schemas.microsoft.com/office/powerpoint/2010/main" val="342280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Attaque du champ </a:t>
            </a:r>
            <a:r>
              <a:rPr lang="fr-FR" dirty="0" err="1" smtClean="0"/>
              <a:t>password</a:t>
            </a:r>
            <a:r>
              <a:rPr lang="fr-FR" dirty="0" smtClean="0"/>
              <a:t> :</a:t>
            </a:r>
          </a:p>
          <a:p>
            <a:pPr lvl="1"/>
            <a:r>
              <a:rPr lang="fr-FR" dirty="0"/>
              <a:t>Utilisateur : Dupont</a:t>
            </a:r>
          </a:p>
          <a:p>
            <a:pPr lvl="1"/>
            <a:r>
              <a:rPr lang="fr-FR" dirty="0"/>
              <a:t>Mot de passe : ' or 1=1 </a:t>
            </a:r>
            <a:r>
              <a:rPr lang="fr-FR" dirty="0" smtClean="0"/>
              <a:t>–</a:t>
            </a:r>
          </a:p>
          <a:p>
            <a:endParaRPr lang="fr-FR" dirty="0" smtClean="0"/>
          </a:p>
          <a:p>
            <a:r>
              <a:rPr lang="fr-FR" dirty="0" smtClean="0"/>
              <a:t>SELECT </a:t>
            </a:r>
            <a:r>
              <a:rPr lang="fr-FR" dirty="0" err="1"/>
              <a:t>uid</a:t>
            </a:r>
            <a:r>
              <a:rPr lang="fr-FR" dirty="0"/>
              <a:t> FROM </a:t>
            </a:r>
            <a:r>
              <a:rPr lang="fr-FR" dirty="0" err="1"/>
              <a:t>Users</a:t>
            </a:r>
            <a:r>
              <a:rPr lang="fr-FR" dirty="0"/>
              <a:t> WHERE </a:t>
            </a:r>
            <a:r>
              <a:rPr lang="fr-FR" dirty="0" err="1"/>
              <a:t>name</a:t>
            </a:r>
            <a:r>
              <a:rPr lang="fr-FR" dirty="0"/>
              <a:t> = 'Dupont' AND </a:t>
            </a:r>
            <a:r>
              <a:rPr lang="fr-FR" dirty="0" err="1"/>
              <a:t>password</a:t>
            </a:r>
            <a:r>
              <a:rPr lang="fr-FR" dirty="0"/>
              <a:t> = '' OR 1=1 --';</a:t>
            </a:r>
          </a:p>
          <a:p>
            <a:endParaRPr lang="fr-FR" dirty="0"/>
          </a:p>
          <a:p>
            <a:r>
              <a:rPr lang="fr-FR" dirty="0" smtClean="0"/>
              <a:t>1 solution :</a:t>
            </a:r>
          </a:p>
          <a:p>
            <a:pPr lvl="1"/>
            <a:r>
              <a:rPr lang="fr-FR" dirty="0" err="1" smtClean="0"/>
              <a:t>mysqli_real_escape_string</a:t>
            </a:r>
            <a:r>
              <a:rPr lang="fr-FR" dirty="0" smtClean="0"/>
              <a:t>() : échappement des </a:t>
            </a:r>
            <a:r>
              <a:rPr lang="fr-FR" dirty="0"/>
              <a:t>caractères </a:t>
            </a:r>
            <a:r>
              <a:rPr lang="fr-FR" dirty="0" smtClean="0"/>
              <a:t>spéciaux.</a:t>
            </a:r>
          </a:p>
          <a:p>
            <a:pPr marL="457200" lvl="1" indent="0">
              <a:buNone/>
            </a:pPr>
            <a:r>
              <a:rPr lang="fr-FR" dirty="0" smtClean="0"/>
              <a:t>SELECT </a:t>
            </a:r>
            <a:r>
              <a:rPr lang="fr-FR" dirty="0" err="1"/>
              <a:t>uid</a:t>
            </a:r>
            <a:r>
              <a:rPr lang="fr-FR" dirty="0"/>
              <a:t> FROM </a:t>
            </a:r>
            <a:r>
              <a:rPr lang="fr-FR" dirty="0" err="1"/>
              <a:t>Users</a:t>
            </a:r>
            <a:r>
              <a:rPr lang="fr-FR" dirty="0"/>
              <a:t> WHERE </a:t>
            </a:r>
            <a:endParaRPr lang="fr-FR" dirty="0" smtClean="0"/>
          </a:p>
          <a:p>
            <a:pPr marL="457200" lvl="1" indent="0">
              <a:buNone/>
            </a:pPr>
            <a:r>
              <a:rPr lang="fr-FR" dirty="0" smtClean="0"/>
              <a:t>	</a:t>
            </a:r>
            <a:r>
              <a:rPr lang="fr-FR" dirty="0" err="1" smtClean="0"/>
              <a:t>name</a:t>
            </a:r>
            <a:r>
              <a:rPr lang="fr-FR" dirty="0" smtClean="0"/>
              <a:t> </a:t>
            </a:r>
            <a:r>
              <a:rPr lang="fr-FR" dirty="0"/>
              <a:t>= 'Dupont\' -- ' AND </a:t>
            </a:r>
            <a:r>
              <a:rPr lang="fr-FR" dirty="0" err="1"/>
              <a:t>password</a:t>
            </a:r>
            <a:r>
              <a:rPr lang="fr-FR" dirty="0"/>
              <a:t> = '4e383a1918b432a9bb7702f086c56596e';</a:t>
            </a:r>
          </a:p>
          <a:p>
            <a:endParaRPr lang="fr-FR" dirty="0" smtClean="0"/>
          </a:p>
          <a:p>
            <a:r>
              <a:rPr lang="fr-FR" sz="1800" dirty="0" smtClean="0"/>
              <a:t>SELECT </a:t>
            </a:r>
            <a:r>
              <a:rPr lang="fr-FR" sz="1800" dirty="0"/>
              <a:t>... FROM ... WHERE </a:t>
            </a:r>
            <a:r>
              <a:rPr lang="fr-FR" sz="1800" dirty="0" err="1"/>
              <a:t>numero_badge</a:t>
            </a:r>
            <a:r>
              <a:rPr lang="fr-FR" sz="1800" dirty="0"/>
              <a:t> = $</a:t>
            </a:r>
            <a:r>
              <a:rPr lang="fr-FR" sz="1800" dirty="0" err="1"/>
              <a:t>numero</a:t>
            </a:r>
            <a:r>
              <a:rPr lang="fr-FR" sz="1800" dirty="0"/>
              <a:t> AND code_4_chiffre = $code;</a:t>
            </a:r>
            <a:endParaRPr lang="fr-FR" dirty="0"/>
          </a:p>
          <a:p>
            <a:endParaRPr lang="fr-FR" dirty="0" smtClean="0"/>
          </a:p>
          <a:p>
            <a:r>
              <a:rPr lang="fr-FR" sz="1800" dirty="0"/>
              <a:t>SELECT ... FROM ... WHERE </a:t>
            </a:r>
            <a:r>
              <a:rPr lang="fr-FR" sz="1800" dirty="0" err="1"/>
              <a:t>numero_badge</a:t>
            </a:r>
            <a:r>
              <a:rPr lang="fr-FR" sz="1800" dirty="0"/>
              <a:t> = 0 or 1=1</a:t>
            </a:r>
            <a:r>
              <a:rPr lang="fr-FR" sz="1800" dirty="0" smtClean="0"/>
              <a:t> </a:t>
            </a:r>
            <a:r>
              <a:rPr lang="fr-FR" sz="1800" dirty="0"/>
              <a:t>AND code_4_chiffre = $code;</a:t>
            </a:r>
          </a:p>
          <a:p>
            <a:endParaRPr lang="fr-FR" dirty="0"/>
          </a:p>
        </p:txBody>
      </p:sp>
      <p:sp>
        <p:nvSpPr>
          <p:cNvPr id="3" name="Titre 2"/>
          <p:cNvSpPr>
            <a:spLocks noGrp="1"/>
          </p:cNvSpPr>
          <p:nvPr>
            <p:ph type="title"/>
          </p:nvPr>
        </p:nvSpPr>
        <p:spPr/>
        <p:txBody>
          <a:bodyPr/>
          <a:lstStyle/>
          <a:p>
            <a:r>
              <a:rPr lang="fr-FR" dirty="0"/>
              <a:t>Injection SQL</a:t>
            </a:r>
          </a:p>
        </p:txBody>
      </p:sp>
    </p:spTree>
    <p:extLst>
      <p:ext uri="{BB962C8B-B14F-4D97-AF65-F5344CB8AC3E}">
        <p14:creationId xmlns:p14="http://schemas.microsoft.com/office/powerpoint/2010/main" val="73189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Côté PHP : </a:t>
            </a:r>
          </a:p>
          <a:p>
            <a:pPr lvl="1"/>
            <a:r>
              <a:rPr lang="fr-FR" dirty="0" smtClean="0"/>
              <a:t>Vérifier </a:t>
            </a:r>
            <a:r>
              <a:rPr lang="fr-FR" dirty="0"/>
              <a:t>de manière </a:t>
            </a:r>
            <a:r>
              <a:rPr lang="fr-FR" u="sng" dirty="0"/>
              <a:t>précise et exhaustive </a:t>
            </a:r>
            <a:r>
              <a:rPr lang="fr-FR" dirty="0"/>
              <a:t>l'ensemble des données venant de </a:t>
            </a:r>
            <a:r>
              <a:rPr lang="fr-FR" dirty="0" smtClean="0"/>
              <a:t>l'utilisateur.</a:t>
            </a:r>
          </a:p>
          <a:p>
            <a:pPr lvl="2"/>
            <a:r>
              <a:rPr lang="fr-FR" dirty="0" smtClean="0"/>
              <a:t>Ne pas faire confiance à une vérification </a:t>
            </a:r>
            <a:r>
              <a:rPr lang="fr-FR" dirty="0" err="1" smtClean="0"/>
              <a:t>javascript</a:t>
            </a:r>
            <a:r>
              <a:rPr lang="fr-FR" dirty="0"/>
              <a:t> </a:t>
            </a:r>
            <a:r>
              <a:rPr lang="fr-FR" dirty="0" smtClean="0"/>
              <a:t>!</a:t>
            </a:r>
          </a:p>
          <a:p>
            <a:pPr lvl="1"/>
            <a:r>
              <a:rPr lang="fr-FR" dirty="0" err="1" smtClean="0"/>
              <a:t>mysqli_real_escape_string</a:t>
            </a:r>
            <a:endParaRPr lang="fr-FR" dirty="0" smtClean="0"/>
          </a:p>
          <a:p>
            <a:pPr lvl="1"/>
            <a:endParaRPr lang="fr-FR" dirty="0"/>
          </a:p>
          <a:p>
            <a:r>
              <a:rPr lang="fr-FR" dirty="0" smtClean="0"/>
              <a:t>Côté SQL :</a:t>
            </a:r>
          </a:p>
          <a:p>
            <a:pPr lvl="1"/>
            <a:r>
              <a:rPr lang="fr-FR" dirty="0" smtClean="0"/>
              <a:t>Utiliser </a:t>
            </a:r>
            <a:r>
              <a:rPr lang="fr-FR" dirty="0"/>
              <a:t>des comptes utilisateurs SQL à accès limité (en lecture-seule) quand cela est </a:t>
            </a:r>
            <a:r>
              <a:rPr lang="fr-FR" dirty="0" smtClean="0"/>
              <a:t>possible</a:t>
            </a:r>
          </a:p>
          <a:p>
            <a:pPr lvl="1"/>
            <a:r>
              <a:rPr lang="fr-FR" dirty="0"/>
              <a:t>Utiliser des procédures stockées </a:t>
            </a:r>
          </a:p>
          <a:p>
            <a:pPr lvl="1"/>
            <a:r>
              <a:rPr lang="fr-FR" dirty="0" smtClean="0"/>
              <a:t>Utiliser </a:t>
            </a:r>
            <a:r>
              <a:rPr lang="fr-FR" dirty="0"/>
              <a:t>des requêtes SQL paramétrées </a:t>
            </a:r>
            <a:endParaRPr lang="fr-FR" dirty="0" smtClean="0"/>
          </a:p>
          <a:p>
            <a:endParaRPr lang="fr-FR" dirty="0" smtClean="0"/>
          </a:p>
          <a:p>
            <a:r>
              <a:rPr lang="fr-FR" dirty="0" smtClean="0"/>
              <a:t>Côté Apache : </a:t>
            </a:r>
          </a:p>
          <a:p>
            <a:pPr lvl="1"/>
            <a:r>
              <a:rPr lang="fr-FR" dirty="0" smtClean="0"/>
              <a:t>Vérifier ou faites vérifier les droits des fichiers et répertoires des applications.</a:t>
            </a:r>
          </a:p>
          <a:p>
            <a:endParaRPr lang="fr-FR" dirty="0"/>
          </a:p>
          <a:p>
            <a:r>
              <a:rPr lang="fr-FR" dirty="0" smtClean="0"/>
              <a:t>Sensibiliser tous les développeurs du projet au hack</a:t>
            </a:r>
            <a:endParaRPr lang="fr-FR" dirty="0"/>
          </a:p>
        </p:txBody>
      </p:sp>
      <p:sp>
        <p:nvSpPr>
          <p:cNvPr id="3" name="Titre 2"/>
          <p:cNvSpPr>
            <a:spLocks noGrp="1"/>
          </p:cNvSpPr>
          <p:nvPr>
            <p:ph type="title"/>
          </p:nvPr>
        </p:nvSpPr>
        <p:spPr/>
        <p:txBody>
          <a:bodyPr>
            <a:normAutofit/>
          </a:bodyPr>
          <a:lstStyle/>
          <a:p>
            <a:r>
              <a:rPr lang="fr-FR" dirty="0"/>
              <a:t>Comment éviter ces </a:t>
            </a:r>
            <a:r>
              <a:rPr lang="fr-FR" dirty="0" smtClean="0"/>
              <a:t>attaques</a:t>
            </a:r>
            <a:endParaRPr lang="fr-FR" dirty="0"/>
          </a:p>
        </p:txBody>
      </p:sp>
    </p:spTree>
    <p:extLst>
      <p:ext uri="{BB962C8B-B14F-4D97-AF65-F5344CB8AC3E}">
        <p14:creationId xmlns:p14="http://schemas.microsoft.com/office/powerpoint/2010/main" val="41336747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PDO : </a:t>
            </a:r>
          </a:p>
          <a:p>
            <a:pPr lvl="1"/>
            <a:r>
              <a:rPr lang="fr-FR" dirty="0"/>
              <a:t>Définit une interface uniforme pour accéder aux bases de données en PHP</a:t>
            </a:r>
          </a:p>
          <a:p>
            <a:pPr lvl="1"/>
            <a:r>
              <a:rPr lang="fr-FR" dirty="0"/>
              <a:t>Couche d’abstraction de l’accès aux bases de données</a:t>
            </a:r>
          </a:p>
          <a:p>
            <a:pPr lvl="1"/>
            <a:r>
              <a:rPr lang="fr-FR" dirty="0"/>
              <a:t>Pas une couche d’abstraction de la base de données </a:t>
            </a:r>
            <a:r>
              <a:rPr lang="fr-FR" dirty="0" smtClean="0"/>
              <a:t>!</a:t>
            </a:r>
          </a:p>
          <a:p>
            <a:pPr lvl="1"/>
            <a:endParaRPr lang="fr-FR" dirty="0"/>
          </a:p>
          <a:p>
            <a:pPr lvl="1"/>
            <a:r>
              <a:rPr lang="fr-FR" dirty="0" smtClean="0"/>
              <a:t>Extension orientée objet constituée de 3 classes :</a:t>
            </a:r>
          </a:p>
          <a:p>
            <a:pPr lvl="2"/>
            <a:r>
              <a:rPr lang="fr-FR" dirty="0" smtClean="0"/>
              <a:t>PDO</a:t>
            </a:r>
          </a:p>
          <a:p>
            <a:pPr lvl="2"/>
            <a:r>
              <a:rPr lang="fr-FR" dirty="0" err="1" smtClean="0"/>
              <a:t>PDOStatement</a:t>
            </a:r>
            <a:endParaRPr lang="fr-FR" dirty="0" smtClean="0"/>
          </a:p>
          <a:p>
            <a:pPr lvl="2"/>
            <a:r>
              <a:rPr lang="fr-FR" dirty="0" err="1" smtClean="0"/>
              <a:t>PDOException</a:t>
            </a:r>
            <a:endParaRPr lang="fr-FR" dirty="0"/>
          </a:p>
          <a:p>
            <a:endParaRPr lang="fr-FR" dirty="0"/>
          </a:p>
          <a:p>
            <a:endParaRPr lang="fr-FR" dirty="0"/>
          </a:p>
        </p:txBody>
      </p:sp>
      <p:sp>
        <p:nvSpPr>
          <p:cNvPr id="3" name="Titre 2"/>
          <p:cNvSpPr>
            <a:spLocks noGrp="1"/>
          </p:cNvSpPr>
          <p:nvPr>
            <p:ph type="title"/>
          </p:nvPr>
        </p:nvSpPr>
        <p:spPr/>
        <p:txBody>
          <a:bodyPr/>
          <a:lstStyle/>
          <a:p>
            <a:r>
              <a:rPr lang="fr-FR" dirty="0" smtClean="0"/>
              <a:t>Accès à la base de données avec PDO</a:t>
            </a:r>
            <a:endParaRPr lang="fr-FR" dirty="0"/>
          </a:p>
        </p:txBody>
      </p:sp>
    </p:spTree>
    <p:extLst>
      <p:ext uri="{BB962C8B-B14F-4D97-AF65-F5344CB8AC3E}">
        <p14:creationId xmlns:p14="http://schemas.microsoft.com/office/powerpoint/2010/main" val="19103811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Base de données </a:t>
            </a:r>
          </a:p>
          <a:p>
            <a:pPr lvl="1"/>
            <a:r>
              <a:rPr lang="fr-FR" dirty="0" smtClean="0"/>
              <a:t>Passage de page en page d’un identifiant</a:t>
            </a:r>
          </a:p>
          <a:p>
            <a:pPr lvl="1"/>
            <a:endParaRPr lang="fr-FR" dirty="0" smtClean="0"/>
          </a:p>
          <a:p>
            <a:pPr lvl="1"/>
            <a:endParaRPr lang="fr-FR" dirty="0"/>
          </a:p>
          <a:p>
            <a:r>
              <a:rPr lang="fr-FR" dirty="0" smtClean="0"/>
              <a:t>Session du navigateur</a:t>
            </a:r>
          </a:p>
          <a:p>
            <a:pPr lvl="1"/>
            <a:r>
              <a:rPr lang="fr-FR" dirty="0" smtClean="0"/>
              <a:t>$_SESSION</a:t>
            </a:r>
          </a:p>
          <a:p>
            <a:pPr lvl="1"/>
            <a:endParaRPr lang="fr-FR" dirty="0" smtClean="0"/>
          </a:p>
          <a:p>
            <a:pPr lvl="1"/>
            <a:endParaRPr lang="fr-FR" dirty="0"/>
          </a:p>
          <a:p>
            <a:r>
              <a:rPr lang="fr-FR" dirty="0" smtClean="0"/>
              <a:t>Cookie</a:t>
            </a:r>
          </a:p>
          <a:p>
            <a:pPr lvl="1"/>
            <a:r>
              <a:rPr lang="fr-FR" dirty="0" smtClean="0"/>
              <a:t>$_COOKIE</a:t>
            </a:r>
            <a:endParaRPr lang="fr-FR" dirty="0"/>
          </a:p>
        </p:txBody>
      </p:sp>
      <p:sp>
        <p:nvSpPr>
          <p:cNvPr id="3" name="Titre 2"/>
          <p:cNvSpPr>
            <a:spLocks noGrp="1"/>
          </p:cNvSpPr>
          <p:nvPr>
            <p:ph type="title"/>
          </p:nvPr>
        </p:nvSpPr>
        <p:spPr/>
        <p:txBody>
          <a:bodyPr/>
          <a:lstStyle/>
          <a:p>
            <a:r>
              <a:rPr lang="fr-FR" dirty="0" smtClean="0"/>
              <a:t>Mémorisation des informations d’un client</a:t>
            </a:r>
            <a:endParaRPr lang="fr-FR" dirty="0"/>
          </a:p>
        </p:txBody>
      </p:sp>
    </p:spTree>
    <p:extLst>
      <p:ext uri="{BB962C8B-B14F-4D97-AF65-F5344CB8AC3E}">
        <p14:creationId xmlns:p14="http://schemas.microsoft.com/office/powerpoint/2010/main" val="26502163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836712"/>
            <a:ext cx="8856984" cy="5472608"/>
          </a:xfrm>
        </p:spPr>
        <p:txBody>
          <a:bodyPr>
            <a:normAutofit/>
          </a:bodyPr>
          <a:lstStyle/>
          <a:p>
            <a:r>
              <a:rPr lang="fr-FR" dirty="0" smtClean="0"/>
              <a:t>Pourquoi faire ?</a:t>
            </a:r>
          </a:p>
          <a:p>
            <a:pPr lvl="1"/>
            <a:r>
              <a:rPr lang="fr-FR" dirty="0" smtClean="0"/>
              <a:t>MVC</a:t>
            </a:r>
          </a:p>
          <a:p>
            <a:endParaRPr lang="fr-FR" dirty="0"/>
          </a:p>
          <a:p>
            <a:endParaRPr lang="fr-FR" dirty="0" smtClean="0"/>
          </a:p>
          <a:p>
            <a:endParaRPr lang="fr-FR" dirty="0" smtClean="0"/>
          </a:p>
          <a:p>
            <a:endParaRPr lang="fr-FR" dirty="0" smtClean="0"/>
          </a:p>
          <a:p>
            <a:pPr lvl="1"/>
            <a:endParaRPr lang="fr-FR" dirty="0" smtClean="0"/>
          </a:p>
          <a:p>
            <a:pPr lvl="1"/>
            <a:endParaRPr lang="fr-FR" dirty="0"/>
          </a:p>
        </p:txBody>
      </p:sp>
      <p:sp>
        <p:nvSpPr>
          <p:cNvPr id="3" name="Titre 2"/>
          <p:cNvSpPr>
            <a:spLocks noGrp="1"/>
          </p:cNvSpPr>
          <p:nvPr>
            <p:ph type="title"/>
          </p:nvPr>
        </p:nvSpPr>
        <p:spPr/>
        <p:txBody>
          <a:bodyPr/>
          <a:lstStyle/>
          <a:p>
            <a:r>
              <a:rPr lang="fr-FR" dirty="0" smtClean="0"/>
              <a:t>Moteur de </a:t>
            </a:r>
            <a:r>
              <a:rPr lang="fr-FR" dirty="0" err="1" smtClean="0"/>
              <a:t>template</a:t>
            </a:r>
            <a:endParaRPr lang="fr-FR" dirty="0"/>
          </a:p>
        </p:txBody>
      </p:sp>
      <p:sp>
        <p:nvSpPr>
          <p:cNvPr id="6" name="ZoneTexte 5"/>
          <p:cNvSpPr txBox="1"/>
          <p:nvPr/>
        </p:nvSpPr>
        <p:spPr>
          <a:xfrm>
            <a:off x="1979712" y="2321004"/>
            <a:ext cx="2592287" cy="1477328"/>
          </a:xfrm>
          <a:prstGeom prst="rect">
            <a:avLst/>
          </a:prstGeom>
          <a:noFill/>
          <a:ln>
            <a:solidFill>
              <a:schemeClr val="tx2"/>
            </a:solidFill>
          </a:ln>
        </p:spPr>
        <p:txBody>
          <a:bodyPr wrap="square" rtlCol="0">
            <a:spAutoFit/>
          </a:bodyPr>
          <a:lstStyle/>
          <a:p>
            <a:r>
              <a:rPr lang="fr-FR" dirty="0" smtClean="0"/>
              <a:t>&lt;html&gt;</a:t>
            </a:r>
          </a:p>
          <a:p>
            <a:r>
              <a:rPr lang="fr-FR" dirty="0" smtClean="0"/>
              <a:t>&lt;body&gt;</a:t>
            </a:r>
          </a:p>
          <a:p>
            <a:r>
              <a:rPr lang="fr-FR" dirty="0" smtClean="0"/>
              <a:t>&lt;h1&gt;</a:t>
            </a:r>
            <a:r>
              <a:rPr lang="fr-FR" dirty="0" smtClean="0">
                <a:solidFill>
                  <a:srgbClr val="00B050"/>
                </a:solidFill>
              </a:rPr>
              <a:t>{</a:t>
            </a:r>
            <a:r>
              <a:rPr lang="fr-FR" dirty="0" err="1" smtClean="0">
                <a:solidFill>
                  <a:srgbClr val="00B050"/>
                </a:solidFill>
              </a:rPr>
              <a:t>montitre</a:t>
            </a:r>
            <a:r>
              <a:rPr lang="fr-FR" dirty="0" smtClean="0">
                <a:solidFill>
                  <a:srgbClr val="00B050"/>
                </a:solidFill>
              </a:rPr>
              <a:t>}</a:t>
            </a:r>
            <a:r>
              <a:rPr lang="fr-FR" dirty="0" smtClean="0"/>
              <a:t>&lt;/h1&gt;</a:t>
            </a:r>
          </a:p>
          <a:p>
            <a:r>
              <a:rPr lang="fr-FR" dirty="0" smtClean="0"/>
              <a:t>&lt;/body&gt;</a:t>
            </a:r>
          </a:p>
          <a:p>
            <a:r>
              <a:rPr lang="fr-FR" dirty="0" smtClean="0"/>
              <a:t>&lt;/html&gt;</a:t>
            </a:r>
            <a:endParaRPr lang="fr-FR" dirty="0"/>
          </a:p>
        </p:txBody>
      </p:sp>
      <p:sp>
        <p:nvSpPr>
          <p:cNvPr id="8" name="ZoneTexte 7"/>
          <p:cNvSpPr txBox="1"/>
          <p:nvPr/>
        </p:nvSpPr>
        <p:spPr>
          <a:xfrm>
            <a:off x="5292080" y="2413337"/>
            <a:ext cx="3384376" cy="923330"/>
          </a:xfrm>
          <a:prstGeom prst="rect">
            <a:avLst/>
          </a:prstGeom>
          <a:noFill/>
          <a:ln>
            <a:solidFill>
              <a:schemeClr val="tx2"/>
            </a:solidFill>
          </a:ln>
        </p:spPr>
        <p:txBody>
          <a:bodyPr wrap="square" rtlCol="0">
            <a:spAutoFit/>
          </a:bodyPr>
          <a:lstStyle/>
          <a:p>
            <a:r>
              <a:rPr lang="fr-FR" dirty="0" smtClean="0"/>
              <a:t>&lt;?</a:t>
            </a:r>
            <a:r>
              <a:rPr lang="fr-FR" dirty="0" err="1" smtClean="0"/>
              <a:t>php</a:t>
            </a:r>
            <a:endParaRPr lang="fr-FR" dirty="0"/>
          </a:p>
          <a:p>
            <a:r>
              <a:rPr lang="fr-FR" dirty="0" smtClean="0"/>
              <a:t>    </a:t>
            </a:r>
            <a:r>
              <a:rPr lang="fr-FR" dirty="0" smtClean="0">
                <a:solidFill>
                  <a:srgbClr val="00B050"/>
                </a:solidFill>
              </a:rPr>
              <a:t>$</a:t>
            </a:r>
            <a:r>
              <a:rPr lang="fr-FR" dirty="0" err="1" smtClean="0">
                <a:solidFill>
                  <a:srgbClr val="00B050"/>
                </a:solidFill>
              </a:rPr>
              <a:t>montitre</a:t>
            </a:r>
            <a:r>
              <a:rPr lang="fr-FR" dirty="0" smtClean="0"/>
              <a:t>="Titre de ma page";</a:t>
            </a:r>
            <a:endParaRPr lang="fr-FR" dirty="0"/>
          </a:p>
          <a:p>
            <a:r>
              <a:rPr lang="fr-FR" dirty="0" smtClean="0"/>
              <a:t>?&gt;</a:t>
            </a:r>
            <a:endParaRPr lang="fr-FR" dirty="0"/>
          </a:p>
        </p:txBody>
      </p:sp>
      <p:sp>
        <p:nvSpPr>
          <p:cNvPr id="9" name="ZoneTexte 8"/>
          <p:cNvSpPr txBox="1"/>
          <p:nvPr/>
        </p:nvSpPr>
        <p:spPr>
          <a:xfrm>
            <a:off x="2699792" y="4831992"/>
            <a:ext cx="3256798" cy="1477328"/>
          </a:xfrm>
          <a:prstGeom prst="rect">
            <a:avLst/>
          </a:prstGeom>
          <a:noFill/>
          <a:ln>
            <a:solidFill>
              <a:schemeClr val="tx2"/>
            </a:solidFill>
          </a:ln>
        </p:spPr>
        <p:txBody>
          <a:bodyPr wrap="square" rtlCol="0">
            <a:spAutoFit/>
          </a:bodyPr>
          <a:lstStyle/>
          <a:p>
            <a:r>
              <a:rPr lang="fr-FR" dirty="0" smtClean="0"/>
              <a:t>&lt;html&gt;</a:t>
            </a:r>
          </a:p>
          <a:p>
            <a:r>
              <a:rPr lang="fr-FR" dirty="0" smtClean="0"/>
              <a:t>&lt;body&gt;</a:t>
            </a:r>
          </a:p>
          <a:p>
            <a:r>
              <a:rPr lang="fr-FR" dirty="0" smtClean="0"/>
              <a:t>&lt;h1&gt;</a:t>
            </a:r>
            <a:r>
              <a:rPr lang="fr-FR" dirty="0" smtClean="0">
                <a:solidFill>
                  <a:schemeClr val="accent6"/>
                </a:solidFill>
              </a:rPr>
              <a:t>Titre de ma page</a:t>
            </a:r>
            <a:r>
              <a:rPr lang="fr-FR" dirty="0" smtClean="0"/>
              <a:t>&lt;/h1&gt;</a:t>
            </a:r>
          </a:p>
          <a:p>
            <a:r>
              <a:rPr lang="fr-FR" dirty="0" smtClean="0"/>
              <a:t>&lt;/body&gt;</a:t>
            </a:r>
          </a:p>
          <a:p>
            <a:r>
              <a:rPr lang="fr-FR" dirty="0" smtClean="0"/>
              <a:t>&lt;/html&gt;</a:t>
            </a:r>
            <a:endParaRPr lang="fr-FR" dirty="0"/>
          </a:p>
        </p:txBody>
      </p:sp>
      <p:sp>
        <p:nvSpPr>
          <p:cNvPr id="10" name="ZoneTexte 9"/>
          <p:cNvSpPr txBox="1"/>
          <p:nvPr/>
        </p:nvSpPr>
        <p:spPr>
          <a:xfrm>
            <a:off x="467544" y="2690336"/>
            <a:ext cx="1395510" cy="369332"/>
          </a:xfrm>
          <a:prstGeom prst="rect">
            <a:avLst/>
          </a:prstGeom>
          <a:noFill/>
        </p:spPr>
        <p:txBody>
          <a:bodyPr wrap="none" rtlCol="0">
            <a:spAutoFit/>
          </a:bodyPr>
          <a:lstStyle/>
          <a:p>
            <a:r>
              <a:rPr lang="fr-FR" dirty="0" smtClean="0"/>
              <a:t>Côté Serveur</a:t>
            </a:r>
            <a:endParaRPr lang="fr-FR" dirty="0"/>
          </a:p>
        </p:txBody>
      </p:sp>
      <p:sp>
        <p:nvSpPr>
          <p:cNvPr id="11" name="ZoneTexte 10"/>
          <p:cNvSpPr txBox="1"/>
          <p:nvPr/>
        </p:nvSpPr>
        <p:spPr>
          <a:xfrm>
            <a:off x="558305" y="4863350"/>
            <a:ext cx="1213987" cy="369332"/>
          </a:xfrm>
          <a:prstGeom prst="rect">
            <a:avLst/>
          </a:prstGeom>
          <a:noFill/>
        </p:spPr>
        <p:txBody>
          <a:bodyPr wrap="none" rtlCol="0">
            <a:spAutoFit/>
          </a:bodyPr>
          <a:lstStyle/>
          <a:p>
            <a:r>
              <a:rPr lang="fr-FR" dirty="0" smtClean="0"/>
              <a:t>Côté Client</a:t>
            </a:r>
            <a:endParaRPr lang="fr-FR" dirty="0"/>
          </a:p>
        </p:txBody>
      </p:sp>
      <p:sp>
        <p:nvSpPr>
          <p:cNvPr id="15" name="Flèche droite à entaille 14"/>
          <p:cNvSpPr/>
          <p:nvPr/>
        </p:nvSpPr>
        <p:spPr>
          <a:xfrm rot="5400000">
            <a:off x="4502880" y="4084639"/>
            <a:ext cx="832769" cy="5296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5292080" y="1951672"/>
            <a:ext cx="1368152" cy="369332"/>
          </a:xfrm>
          <a:prstGeom prst="rect">
            <a:avLst/>
          </a:prstGeom>
          <a:noFill/>
          <a:ln>
            <a:solidFill>
              <a:schemeClr val="accent1"/>
            </a:solidFill>
          </a:ln>
        </p:spPr>
        <p:txBody>
          <a:bodyPr wrap="square" rtlCol="0">
            <a:spAutoFit/>
          </a:bodyPr>
          <a:lstStyle/>
          <a:p>
            <a:r>
              <a:rPr lang="fr-FR" dirty="0" err="1" smtClean="0"/>
              <a:t>index.php</a:t>
            </a:r>
            <a:endParaRPr lang="fr-FR" dirty="0"/>
          </a:p>
        </p:txBody>
      </p:sp>
      <p:sp>
        <p:nvSpPr>
          <p:cNvPr id="18" name="ZoneTexte 17"/>
          <p:cNvSpPr txBox="1"/>
          <p:nvPr/>
        </p:nvSpPr>
        <p:spPr>
          <a:xfrm>
            <a:off x="1979712" y="1879664"/>
            <a:ext cx="2592287" cy="369332"/>
          </a:xfrm>
          <a:prstGeom prst="rect">
            <a:avLst/>
          </a:prstGeom>
          <a:noFill/>
          <a:ln>
            <a:solidFill>
              <a:schemeClr val="accent1"/>
            </a:solidFill>
          </a:ln>
        </p:spPr>
        <p:txBody>
          <a:bodyPr wrap="square" rtlCol="0">
            <a:spAutoFit/>
          </a:bodyPr>
          <a:lstStyle/>
          <a:p>
            <a:r>
              <a:rPr lang="fr-FR" dirty="0" smtClean="0"/>
              <a:t>index.html, .</a:t>
            </a:r>
            <a:r>
              <a:rPr lang="fr-FR" dirty="0" err="1" smtClean="0"/>
              <a:t>twig</a:t>
            </a:r>
            <a:r>
              <a:rPr lang="fr-FR" dirty="0" smtClean="0"/>
              <a:t>, </a:t>
            </a:r>
            <a:r>
              <a:rPr lang="fr-FR" dirty="0"/>
              <a:t>.</a:t>
            </a:r>
            <a:r>
              <a:rPr lang="fr-FR" dirty="0" err="1" smtClean="0"/>
              <a:t>tpl</a:t>
            </a:r>
            <a:r>
              <a:rPr lang="fr-FR" dirty="0" smtClean="0"/>
              <a:t>…</a:t>
            </a:r>
            <a:endParaRPr lang="fr-FR" dirty="0"/>
          </a:p>
        </p:txBody>
      </p:sp>
      <p:sp>
        <p:nvSpPr>
          <p:cNvPr id="19" name="ZoneTexte 18"/>
          <p:cNvSpPr txBox="1"/>
          <p:nvPr/>
        </p:nvSpPr>
        <p:spPr>
          <a:xfrm>
            <a:off x="5220072" y="4139788"/>
            <a:ext cx="2245171" cy="369332"/>
          </a:xfrm>
          <a:prstGeom prst="rect">
            <a:avLst/>
          </a:prstGeom>
          <a:noFill/>
          <a:ln>
            <a:solidFill>
              <a:schemeClr val="tx2"/>
            </a:solidFill>
          </a:ln>
        </p:spPr>
        <p:txBody>
          <a:bodyPr wrap="square" rtlCol="0">
            <a:spAutoFit/>
          </a:bodyPr>
          <a:lstStyle/>
          <a:p>
            <a:r>
              <a:rPr lang="fr-FR" dirty="0" smtClean="0"/>
              <a:t>Moteur de </a:t>
            </a:r>
            <a:r>
              <a:rPr lang="fr-FR" dirty="0" err="1" smtClean="0"/>
              <a:t>template</a:t>
            </a:r>
            <a:endParaRPr lang="fr-FR" dirty="0"/>
          </a:p>
        </p:txBody>
      </p:sp>
      <p:sp>
        <p:nvSpPr>
          <p:cNvPr id="20" name="ZoneTexte 19"/>
          <p:cNvSpPr txBox="1"/>
          <p:nvPr/>
        </p:nvSpPr>
        <p:spPr>
          <a:xfrm>
            <a:off x="6009084" y="4840118"/>
            <a:ext cx="1115755" cy="369332"/>
          </a:xfrm>
          <a:prstGeom prst="rect">
            <a:avLst/>
          </a:prstGeom>
          <a:noFill/>
          <a:ln>
            <a:solidFill>
              <a:schemeClr val="tx2"/>
            </a:solidFill>
          </a:ln>
        </p:spPr>
        <p:txBody>
          <a:bodyPr wrap="none" rtlCol="0">
            <a:spAutoFit/>
          </a:bodyPr>
          <a:lstStyle/>
          <a:p>
            <a:r>
              <a:rPr lang="fr-FR" dirty="0" err="1" smtClean="0"/>
              <a:t>index.php</a:t>
            </a:r>
            <a:endParaRPr lang="fr-FR" dirty="0"/>
          </a:p>
        </p:txBody>
      </p:sp>
      <p:sp>
        <p:nvSpPr>
          <p:cNvPr id="21" name="Plus 20"/>
          <p:cNvSpPr/>
          <p:nvPr/>
        </p:nvSpPr>
        <p:spPr>
          <a:xfrm>
            <a:off x="4654463" y="2690336"/>
            <a:ext cx="349585" cy="3693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19472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836712"/>
            <a:ext cx="8856984" cy="5112568"/>
          </a:xfrm>
        </p:spPr>
        <p:txBody>
          <a:bodyPr>
            <a:normAutofit lnSpcReduction="10000"/>
          </a:bodyPr>
          <a:lstStyle/>
          <a:p>
            <a:r>
              <a:rPr lang="fr-FR" dirty="0"/>
              <a:t>Avantages :</a:t>
            </a:r>
          </a:p>
          <a:p>
            <a:pPr lvl="1"/>
            <a:r>
              <a:rPr lang="fr-FR" dirty="0" smtClean="0"/>
              <a:t>Meilleures </a:t>
            </a:r>
            <a:r>
              <a:rPr lang="fr-FR" dirty="0"/>
              <a:t>productivités,</a:t>
            </a:r>
          </a:p>
          <a:p>
            <a:pPr lvl="1"/>
            <a:r>
              <a:rPr lang="fr-FR" dirty="0"/>
              <a:t>Réduction des coûts de </a:t>
            </a:r>
            <a:r>
              <a:rPr lang="fr-FR" dirty="0" smtClean="0"/>
              <a:t>maintenance</a:t>
            </a:r>
          </a:p>
          <a:p>
            <a:pPr lvl="1"/>
            <a:r>
              <a:rPr lang="fr-FR" dirty="0" smtClean="0"/>
              <a:t>Code plus clair : PHP - HTML</a:t>
            </a:r>
            <a:endParaRPr lang="fr-FR" dirty="0"/>
          </a:p>
          <a:p>
            <a:pPr lvl="1"/>
            <a:endParaRPr lang="fr-FR" dirty="0"/>
          </a:p>
          <a:p>
            <a:r>
              <a:rPr lang="fr-FR" dirty="0"/>
              <a:t>Quelques exemples : </a:t>
            </a:r>
          </a:p>
          <a:p>
            <a:pPr lvl="1"/>
            <a:r>
              <a:rPr lang="fr-FR" dirty="0" err="1" smtClean="0"/>
              <a:t>Smarty</a:t>
            </a:r>
            <a:r>
              <a:rPr lang="fr-FR" dirty="0" smtClean="0"/>
              <a:t> : </a:t>
            </a:r>
            <a:r>
              <a:rPr lang="fr-FR" dirty="0">
                <a:hlinkClick r:id="rId3"/>
              </a:rPr>
              <a:t>http://</a:t>
            </a:r>
            <a:r>
              <a:rPr lang="fr-FR" dirty="0" smtClean="0">
                <a:hlinkClick r:id="rId3"/>
              </a:rPr>
              <a:t>www.smarty.net/</a:t>
            </a:r>
            <a:endParaRPr lang="fr-FR" dirty="0" smtClean="0"/>
          </a:p>
          <a:p>
            <a:pPr lvl="2"/>
            <a:endParaRPr lang="fr-FR" dirty="0" smtClean="0"/>
          </a:p>
          <a:p>
            <a:pPr lvl="2"/>
            <a:endParaRPr lang="fr-FR" dirty="0"/>
          </a:p>
          <a:p>
            <a:pPr lvl="1"/>
            <a:endParaRPr lang="fr-FR" dirty="0" smtClean="0"/>
          </a:p>
          <a:p>
            <a:pPr lvl="1"/>
            <a:r>
              <a:rPr lang="fr-FR" dirty="0" smtClean="0"/>
              <a:t>PHPBB/</a:t>
            </a:r>
            <a:r>
              <a:rPr lang="fr-FR" dirty="0" err="1" smtClean="0"/>
              <a:t>PhpLib</a:t>
            </a:r>
            <a:r>
              <a:rPr lang="fr-FR" dirty="0" smtClean="0"/>
              <a:t> : </a:t>
            </a:r>
            <a:r>
              <a:rPr lang="fr-FR" dirty="0">
                <a:hlinkClick r:id="rId4"/>
              </a:rPr>
              <a:t>https://www.phpbb.com</a:t>
            </a:r>
            <a:r>
              <a:rPr lang="fr-FR" dirty="0" smtClean="0">
                <a:hlinkClick r:id="rId4"/>
              </a:rPr>
              <a:t>/</a:t>
            </a:r>
            <a:endParaRPr lang="fr-FR" dirty="0" smtClean="0"/>
          </a:p>
          <a:p>
            <a:pPr lvl="1"/>
            <a:endParaRPr lang="fr-FR" dirty="0" smtClean="0"/>
          </a:p>
          <a:p>
            <a:pPr lvl="1"/>
            <a:endParaRPr lang="fr-FR" dirty="0"/>
          </a:p>
          <a:p>
            <a:pPr lvl="1"/>
            <a:r>
              <a:rPr lang="fr-FR" dirty="0" err="1" smtClean="0"/>
              <a:t>Twig</a:t>
            </a:r>
            <a:r>
              <a:rPr lang="fr-FR" dirty="0" smtClean="0"/>
              <a:t> : </a:t>
            </a:r>
            <a:r>
              <a:rPr lang="fr-FR" dirty="0">
                <a:hlinkClick r:id="rId5"/>
              </a:rPr>
              <a:t>http://twig.sensiolabs.org/</a:t>
            </a:r>
            <a:endParaRPr lang="fr-FR" dirty="0"/>
          </a:p>
          <a:p>
            <a:pPr lvl="1"/>
            <a:r>
              <a:rPr lang="fr-FR" dirty="0" err="1" smtClean="0"/>
              <a:t>Haanga</a:t>
            </a:r>
            <a:r>
              <a:rPr lang="fr-FR" dirty="0" smtClean="0"/>
              <a:t> : </a:t>
            </a:r>
            <a:r>
              <a:rPr lang="fr-FR" dirty="0">
                <a:hlinkClick r:id="rId6"/>
              </a:rPr>
              <a:t>http://haanga.org</a:t>
            </a:r>
            <a:r>
              <a:rPr lang="fr-FR" dirty="0" smtClean="0">
                <a:hlinkClick r:id="rId6"/>
              </a:rPr>
              <a:t>/</a:t>
            </a:r>
            <a:endParaRPr lang="fr-FR" dirty="0" smtClean="0"/>
          </a:p>
          <a:p>
            <a:pPr lvl="1"/>
            <a:r>
              <a:rPr lang="fr-FR" dirty="0" smtClean="0"/>
              <a:t>Etc…</a:t>
            </a:r>
            <a:endParaRPr lang="fr-FR" dirty="0"/>
          </a:p>
          <a:p>
            <a:endParaRPr lang="fr-FR" dirty="0"/>
          </a:p>
        </p:txBody>
      </p:sp>
      <p:sp>
        <p:nvSpPr>
          <p:cNvPr id="3" name="Titre 2"/>
          <p:cNvSpPr>
            <a:spLocks noGrp="1"/>
          </p:cNvSpPr>
          <p:nvPr>
            <p:ph type="title"/>
          </p:nvPr>
        </p:nvSpPr>
        <p:spPr/>
        <p:txBody>
          <a:bodyPr/>
          <a:lstStyle/>
          <a:p>
            <a:r>
              <a:rPr lang="fr-FR" dirty="0" smtClean="0"/>
              <a:t>Moteur de </a:t>
            </a:r>
            <a:r>
              <a:rPr lang="fr-FR" dirty="0" err="1" smtClean="0"/>
              <a:t>template</a:t>
            </a:r>
            <a:endParaRPr lang="fr-FR" dirty="0"/>
          </a:p>
        </p:txBody>
      </p:sp>
      <p:sp>
        <p:nvSpPr>
          <p:cNvPr id="4" name="ZoneTexte 3"/>
          <p:cNvSpPr txBox="1"/>
          <p:nvPr/>
        </p:nvSpPr>
        <p:spPr>
          <a:xfrm>
            <a:off x="2339752" y="2986286"/>
            <a:ext cx="3018647"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1600" dirty="0"/>
              <a:t>Bonjour {$</a:t>
            </a:r>
            <a:r>
              <a:rPr lang="fr-FR" sz="1600" dirty="0" err="1"/>
              <a:t>firstname</a:t>
            </a:r>
            <a:r>
              <a:rPr lang="fr-FR" sz="1600" dirty="0"/>
              <a:t>} {$</a:t>
            </a:r>
            <a:r>
              <a:rPr lang="fr-FR" sz="1600" dirty="0" err="1"/>
              <a:t>lastname</a:t>
            </a:r>
            <a:r>
              <a:rPr lang="fr-FR" sz="1600" dirty="0"/>
              <a:t>},</a:t>
            </a:r>
          </a:p>
        </p:txBody>
      </p:sp>
      <p:sp>
        <p:nvSpPr>
          <p:cNvPr id="7" name="ZoneTexte 6"/>
          <p:cNvSpPr txBox="1"/>
          <p:nvPr/>
        </p:nvSpPr>
        <p:spPr>
          <a:xfrm>
            <a:off x="5724128" y="2986286"/>
            <a:ext cx="3082639"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t>&lt;?</a:t>
            </a:r>
            <a:r>
              <a:rPr lang="en-US" sz="1400" dirty="0" err="1"/>
              <a:t>php</a:t>
            </a:r>
            <a:r>
              <a:rPr lang="en-US" sz="1400" dirty="0"/>
              <a:t> </a:t>
            </a:r>
            <a:endParaRPr lang="en-US" sz="1400" dirty="0" smtClean="0"/>
          </a:p>
          <a:p>
            <a:r>
              <a:rPr lang="en-US" sz="1400" dirty="0" smtClean="0"/>
              <a:t>$</a:t>
            </a:r>
            <a:r>
              <a:rPr lang="en-US" sz="1400" dirty="0"/>
              <a:t>smarty = new Smarty; </a:t>
            </a:r>
            <a:endParaRPr lang="en-US" sz="1400" dirty="0" smtClean="0"/>
          </a:p>
          <a:p>
            <a:r>
              <a:rPr lang="en-US" sz="1400" dirty="0" smtClean="0"/>
              <a:t>$</a:t>
            </a:r>
            <a:r>
              <a:rPr lang="en-US" sz="1400" dirty="0"/>
              <a:t>smarty-&gt;assign('</a:t>
            </a:r>
            <a:r>
              <a:rPr lang="en-US" sz="1400" dirty="0" err="1"/>
              <a:t>firstname</a:t>
            </a:r>
            <a:r>
              <a:rPr lang="en-US" sz="1400" dirty="0"/>
              <a:t>', </a:t>
            </a:r>
            <a:r>
              <a:rPr lang="en-US" sz="1400" dirty="0" smtClean="0"/>
              <a:t>‘</a:t>
            </a:r>
            <a:r>
              <a:rPr lang="en-US" sz="1400" dirty="0" err="1" smtClean="0"/>
              <a:t>Rasmus</a:t>
            </a:r>
            <a:r>
              <a:rPr lang="en-US" sz="1400" dirty="0" smtClean="0"/>
              <a:t>'); </a:t>
            </a:r>
          </a:p>
          <a:p>
            <a:r>
              <a:rPr lang="en-US" sz="1400" dirty="0" smtClean="0"/>
              <a:t>$</a:t>
            </a:r>
            <a:r>
              <a:rPr lang="en-US" sz="1400" dirty="0"/>
              <a:t>smarty-&gt;assign('</a:t>
            </a:r>
            <a:r>
              <a:rPr lang="en-US" sz="1400" dirty="0" err="1"/>
              <a:t>lastname</a:t>
            </a:r>
            <a:r>
              <a:rPr lang="en-US" sz="1400" dirty="0"/>
              <a:t>', </a:t>
            </a:r>
            <a:r>
              <a:rPr lang="en-US" sz="1400" dirty="0" smtClean="0"/>
              <a:t>‘</a:t>
            </a:r>
            <a:r>
              <a:rPr lang="en-US" sz="1400" dirty="0" err="1" smtClean="0"/>
              <a:t>Lerdorf</a:t>
            </a:r>
            <a:r>
              <a:rPr lang="en-US" sz="1400" dirty="0" smtClean="0"/>
              <a:t>');</a:t>
            </a:r>
            <a:endParaRPr lang="fr-FR" sz="1400" dirty="0"/>
          </a:p>
        </p:txBody>
      </p:sp>
      <p:sp>
        <p:nvSpPr>
          <p:cNvPr id="8" name="ZoneTexte 7"/>
          <p:cNvSpPr txBox="1"/>
          <p:nvPr/>
        </p:nvSpPr>
        <p:spPr>
          <a:xfrm>
            <a:off x="2339752" y="4254599"/>
            <a:ext cx="2978596"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a:t>Bonjour </a:t>
            </a:r>
            <a:r>
              <a:rPr lang="fr-FR" sz="1600" dirty="0" smtClean="0"/>
              <a:t>{</a:t>
            </a:r>
            <a:r>
              <a:rPr lang="fr-FR" sz="1600" dirty="0" err="1" smtClean="0"/>
              <a:t>firstname</a:t>
            </a:r>
            <a:r>
              <a:rPr lang="fr-FR" sz="1600" dirty="0"/>
              <a:t>} </a:t>
            </a:r>
            <a:r>
              <a:rPr lang="fr-FR" sz="1600" dirty="0" smtClean="0"/>
              <a:t>{</a:t>
            </a:r>
            <a:r>
              <a:rPr lang="fr-FR" sz="1600" dirty="0" err="1" smtClean="0"/>
              <a:t>lastname</a:t>
            </a:r>
            <a:r>
              <a:rPr lang="fr-FR" sz="1600" dirty="0"/>
              <a:t>},</a:t>
            </a:r>
          </a:p>
        </p:txBody>
      </p:sp>
      <p:sp>
        <p:nvSpPr>
          <p:cNvPr id="9" name="ZoneTexte 8"/>
          <p:cNvSpPr txBox="1"/>
          <p:nvPr/>
        </p:nvSpPr>
        <p:spPr>
          <a:xfrm>
            <a:off x="5719555" y="4256003"/>
            <a:ext cx="3087212"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&lt;?</a:t>
            </a:r>
            <a:r>
              <a:rPr lang="en-US" sz="1400" dirty="0" err="1"/>
              <a:t>php</a:t>
            </a:r>
            <a:r>
              <a:rPr lang="en-US" sz="1400" dirty="0"/>
              <a:t> </a:t>
            </a:r>
          </a:p>
          <a:p>
            <a:r>
              <a:rPr lang="fr-FR" sz="1400" dirty="0" smtClean="0"/>
              <a:t>$</a:t>
            </a:r>
            <a:r>
              <a:rPr lang="fr-FR" sz="1400" dirty="0" err="1"/>
              <a:t>template</a:t>
            </a:r>
            <a:r>
              <a:rPr lang="fr-FR" sz="1400" dirty="0"/>
              <a:t>-&gt;</a:t>
            </a:r>
            <a:r>
              <a:rPr lang="fr-FR" sz="1400" dirty="0" err="1" smtClean="0"/>
              <a:t>assign_vars</a:t>
            </a:r>
            <a:r>
              <a:rPr lang="fr-FR" sz="1400" dirty="0" smtClean="0"/>
              <a:t>(</a:t>
            </a:r>
            <a:r>
              <a:rPr lang="fr-FR" sz="1400" dirty="0" err="1" smtClean="0"/>
              <a:t>array</a:t>
            </a:r>
            <a:r>
              <a:rPr lang="fr-FR" sz="1400" dirty="0" smtClean="0"/>
              <a:t>(</a:t>
            </a:r>
          </a:p>
          <a:p>
            <a:r>
              <a:rPr lang="fr-FR" sz="1400" dirty="0" smtClean="0"/>
              <a:t>‘</a:t>
            </a:r>
            <a:r>
              <a:rPr lang="fr-FR" sz="1400" dirty="0" err="1" smtClean="0"/>
              <a:t>firstname</a:t>
            </a:r>
            <a:r>
              <a:rPr lang="fr-FR" sz="1400" dirty="0" smtClean="0"/>
              <a:t>’ =&gt; ‘</a:t>
            </a:r>
            <a:r>
              <a:rPr lang="fr-FR" sz="1400" dirty="0" err="1" smtClean="0"/>
              <a:t>Rasmus</a:t>
            </a:r>
            <a:r>
              <a:rPr lang="fr-FR" sz="1400" dirty="0" smtClean="0"/>
              <a:t>’,</a:t>
            </a:r>
          </a:p>
          <a:p>
            <a:r>
              <a:rPr lang="fr-FR" sz="1400" dirty="0" smtClean="0"/>
              <a:t>‘</a:t>
            </a:r>
            <a:r>
              <a:rPr lang="fr-FR" sz="1400" dirty="0" err="1" smtClean="0"/>
              <a:t>lastname</a:t>
            </a:r>
            <a:r>
              <a:rPr lang="fr-FR" sz="1400" dirty="0" smtClean="0"/>
              <a:t>’ =&gt; ‘</a:t>
            </a:r>
            <a:r>
              <a:rPr lang="fr-FR" sz="1400" dirty="0" err="1" smtClean="0"/>
              <a:t>Lerdorf</a:t>
            </a:r>
            <a:r>
              <a:rPr lang="fr-FR" sz="1400" dirty="0" smtClean="0"/>
              <a:t>’ ));</a:t>
            </a:r>
            <a:endParaRPr lang="fr-FR" sz="1400" dirty="0"/>
          </a:p>
        </p:txBody>
      </p:sp>
    </p:spTree>
    <p:extLst>
      <p:ext uri="{BB962C8B-B14F-4D97-AF65-F5344CB8AC3E}">
        <p14:creationId xmlns:p14="http://schemas.microsoft.com/office/powerpoint/2010/main" val="1087623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Assignation de variable :</a:t>
            </a:r>
          </a:p>
          <a:p>
            <a:pPr lvl="1"/>
            <a:r>
              <a:rPr lang="fr-FR" dirty="0" smtClean="0"/>
              <a:t>{{ </a:t>
            </a:r>
            <a:r>
              <a:rPr lang="fr-FR" dirty="0" err="1" smtClean="0"/>
              <a:t>titreDeMaPage</a:t>
            </a:r>
            <a:r>
              <a:rPr lang="fr-FR" dirty="0" smtClean="0"/>
              <a:t> }}</a:t>
            </a:r>
          </a:p>
          <a:p>
            <a:r>
              <a:rPr lang="fr-FR" dirty="0" smtClean="0"/>
              <a:t>Tableau : </a:t>
            </a:r>
          </a:p>
          <a:p>
            <a:pPr lvl="1"/>
            <a:r>
              <a:rPr lang="fr-FR" dirty="0" smtClean="0"/>
              <a:t>{{</a:t>
            </a:r>
            <a:r>
              <a:rPr lang="fr-FR" dirty="0"/>
              <a:t> </a:t>
            </a:r>
            <a:r>
              <a:rPr lang="fr-FR" dirty="0" err="1" smtClean="0"/>
              <a:t>monTableau</a:t>
            </a:r>
            <a:r>
              <a:rPr lang="fr-FR" dirty="0" smtClean="0"/>
              <a:t>[</a:t>
            </a:r>
            <a:r>
              <a:rPr lang="fr-FR" dirty="0"/>
              <a:t>'key'] }} </a:t>
            </a:r>
            <a:r>
              <a:rPr lang="fr-FR" dirty="0" smtClean="0"/>
              <a:t>      identique à        {{</a:t>
            </a:r>
            <a:r>
              <a:rPr lang="fr-FR" dirty="0"/>
              <a:t> </a:t>
            </a:r>
            <a:r>
              <a:rPr lang="fr-FR" dirty="0" err="1"/>
              <a:t>array.key</a:t>
            </a:r>
            <a:r>
              <a:rPr lang="fr-FR" dirty="0"/>
              <a:t> </a:t>
            </a:r>
            <a:r>
              <a:rPr lang="fr-FR" dirty="0" smtClean="0"/>
              <a:t>}}</a:t>
            </a:r>
          </a:p>
          <a:p>
            <a:r>
              <a:rPr lang="fr-FR" dirty="0"/>
              <a:t>Les filtres : </a:t>
            </a:r>
            <a:r>
              <a:rPr lang="fr-FR" dirty="0">
                <a:hlinkClick r:id="rId2"/>
              </a:rPr>
              <a:t>http://</a:t>
            </a:r>
            <a:r>
              <a:rPr lang="fr-FR" dirty="0" smtClean="0">
                <a:hlinkClick r:id="rId2"/>
              </a:rPr>
              <a:t>twig.sensiolabs.org/doc/filters/index.html</a:t>
            </a:r>
            <a:endParaRPr lang="fr-FR" dirty="0" smtClean="0"/>
          </a:p>
          <a:p>
            <a:pPr lvl="1"/>
            <a:r>
              <a:rPr lang="fr-FR" dirty="0" smtClean="0"/>
              <a:t>{%</a:t>
            </a:r>
            <a:r>
              <a:rPr lang="fr-FR" dirty="0"/>
              <a:t> </a:t>
            </a:r>
            <a:r>
              <a:rPr lang="fr-FR" dirty="0" err="1">
                <a:solidFill>
                  <a:srgbClr val="00B050"/>
                </a:solidFill>
              </a:rPr>
              <a:t>filter</a:t>
            </a:r>
            <a:r>
              <a:rPr lang="fr-FR" dirty="0"/>
              <a:t> </a:t>
            </a:r>
            <a:r>
              <a:rPr lang="fr-FR" dirty="0" err="1"/>
              <a:t>upper</a:t>
            </a:r>
            <a:r>
              <a:rPr lang="fr-FR" dirty="0"/>
              <a:t> %}</a:t>
            </a:r>
          </a:p>
          <a:p>
            <a:pPr lvl="1"/>
            <a:r>
              <a:rPr lang="fr-FR" dirty="0"/>
              <a:t>    je vais être écrit en majuscule</a:t>
            </a:r>
          </a:p>
          <a:p>
            <a:pPr lvl="1"/>
            <a:r>
              <a:rPr lang="fr-FR" dirty="0"/>
              <a:t>    {{ </a:t>
            </a:r>
            <a:r>
              <a:rPr lang="fr-FR" dirty="0" err="1"/>
              <a:t>moi_aussi</a:t>
            </a:r>
            <a:r>
              <a:rPr lang="fr-FR" dirty="0"/>
              <a:t> }}</a:t>
            </a:r>
          </a:p>
          <a:p>
            <a:pPr lvl="1"/>
            <a:r>
              <a:rPr lang="fr-FR" dirty="0" smtClean="0"/>
              <a:t>{%</a:t>
            </a:r>
            <a:r>
              <a:rPr lang="fr-FR" dirty="0"/>
              <a:t> </a:t>
            </a:r>
            <a:r>
              <a:rPr lang="fr-FR" dirty="0" err="1">
                <a:solidFill>
                  <a:srgbClr val="00B050"/>
                </a:solidFill>
              </a:rPr>
              <a:t>endfilter</a:t>
            </a:r>
            <a:r>
              <a:rPr lang="fr-FR" dirty="0"/>
              <a:t> %}</a:t>
            </a:r>
          </a:p>
          <a:p>
            <a:r>
              <a:rPr lang="fr-FR" dirty="0" smtClean="0"/>
              <a:t>Commentaire :</a:t>
            </a:r>
          </a:p>
          <a:p>
            <a:pPr lvl="1"/>
            <a:r>
              <a:rPr lang="fr-FR" dirty="0" smtClean="0"/>
              <a:t>{#</a:t>
            </a:r>
            <a:r>
              <a:rPr lang="fr-FR" dirty="0"/>
              <a:t> Je suis un commentaire </a:t>
            </a:r>
            <a:r>
              <a:rPr lang="fr-FR" dirty="0" smtClean="0"/>
              <a:t>#}</a:t>
            </a:r>
          </a:p>
          <a:p>
            <a:r>
              <a:rPr lang="fr-FR" dirty="0" smtClean="0"/>
              <a:t>Conditions :</a:t>
            </a:r>
          </a:p>
          <a:p>
            <a:pPr lvl="1"/>
            <a:r>
              <a:rPr lang="fr-FR" dirty="0" smtClean="0"/>
              <a:t>{%</a:t>
            </a:r>
            <a:r>
              <a:rPr lang="fr-FR" dirty="0"/>
              <a:t> </a:t>
            </a:r>
            <a:r>
              <a:rPr lang="fr-FR" dirty="0">
                <a:solidFill>
                  <a:srgbClr val="00B050"/>
                </a:solidFill>
              </a:rPr>
              <a:t>if</a:t>
            </a:r>
            <a:r>
              <a:rPr lang="fr-FR" dirty="0"/>
              <a:t> </a:t>
            </a:r>
            <a:r>
              <a:rPr lang="fr-FR" dirty="0" err="1" smtClean="0"/>
              <a:t>nbAnnonce</a:t>
            </a:r>
            <a:r>
              <a:rPr lang="fr-FR" dirty="0"/>
              <a:t> &gt; 1 %}</a:t>
            </a:r>
          </a:p>
          <a:p>
            <a:pPr marL="457200" lvl="1" indent="0">
              <a:buNone/>
            </a:pPr>
            <a:r>
              <a:rPr lang="fr-FR" dirty="0"/>
              <a:t>	</a:t>
            </a:r>
            <a:r>
              <a:rPr lang="fr-FR" dirty="0" smtClean="0"/>
              <a:t>	Il</a:t>
            </a:r>
            <a:r>
              <a:rPr lang="fr-FR" dirty="0"/>
              <a:t> y a {{  </a:t>
            </a:r>
            <a:r>
              <a:rPr lang="fr-FR" dirty="0" err="1"/>
              <a:t>nbAnnonce</a:t>
            </a:r>
            <a:r>
              <a:rPr lang="fr-FR" dirty="0"/>
              <a:t>  }} </a:t>
            </a:r>
            <a:r>
              <a:rPr lang="fr-FR" dirty="0" smtClean="0"/>
              <a:t>annonces</a:t>
            </a:r>
            <a:r>
              <a:rPr lang="fr-FR" dirty="0"/>
              <a:t> </a:t>
            </a:r>
            <a:r>
              <a:rPr lang="fr-FR" dirty="0" smtClean="0"/>
              <a:t>sur le site</a:t>
            </a:r>
            <a:endParaRPr lang="fr-FR" dirty="0"/>
          </a:p>
          <a:p>
            <a:pPr lvl="1"/>
            <a:r>
              <a:rPr lang="fr-FR" dirty="0" smtClean="0"/>
              <a:t>{%</a:t>
            </a:r>
            <a:r>
              <a:rPr lang="fr-FR" dirty="0"/>
              <a:t> </a:t>
            </a:r>
            <a:r>
              <a:rPr lang="fr-FR" dirty="0" err="1">
                <a:solidFill>
                  <a:srgbClr val="00B050"/>
                </a:solidFill>
              </a:rPr>
              <a:t>elseif</a:t>
            </a:r>
            <a:r>
              <a:rPr lang="fr-FR" dirty="0"/>
              <a:t>  </a:t>
            </a:r>
            <a:r>
              <a:rPr lang="fr-FR" dirty="0" err="1"/>
              <a:t>nbAnnonce</a:t>
            </a:r>
            <a:r>
              <a:rPr lang="fr-FR" dirty="0"/>
              <a:t>  == 1 %}</a:t>
            </a:r>
          </a:p>
          <a:p>
            <a:pPr marL="457200" lvl="1" indent="0">
              <a:buNone/>
            </a:pPr>
            <a:r>
              <a:rPr lang="fr-FR" dirty="0" smtClean="0"/>
              <a:t>		Il</a:t>
            </a:r>
            <a:r>
              <a:rPr lang="fr-FR" dirty="0"/>
              <a:t> n'y a </a:t>
            </a:r>
            <a:r>
              <a:rPr lang="fr-FR" dirty="0" smtClean="0"/>
              <a:t>qu'une</a:t>
            </a:r>
            <a:r>
              <a:rPr lang="fr-FR" dirty="0"/>
              <a:t> </a:t>
            </a:r>
            <a:r>
              <a:rPr lang="fr-FR" dirty="0" smtClean="0"/>
              <a:t>seule</a:t>
            </a:r>
            <a:r>
              <a:rPr lang="fr-FR" dirty="0"/>
              <a:t> </a:t>
            </a:r>
            <a:r>
              <a:rPr lang="fr-FR" dirty="0" smtClean="0"/>
              <a:t>annonce </a:t>
            </a:r>
          </a:p>
          <a:p>
            <a:pPr lvl="1"/>
            <a:r>
              <a:rPr lang="fr-FR" dirty="0" smtClean="0"/>
              <a:t>{%</a:t>
            </a:r>
            <a:r>
              <a:rPr lang="fr-FR" dirty="0"/>
              <a:t> </a:t>
            </a:r>
            <a:r>
              <a:rPr lang="fr-FR" dirty="0" err="1">
                <a:solidFill>
                  <a:srgbClr val="00B050"/>
                </a:solidFill>
              </a:rPr>
              <a:t>endif</a:t>
            </a:r>
            <a:r>
              <a:rPr lang="fr-FR" dirty="0"/>
              <a:t> %}</a:t>
            </a:r>
          </a:p>
          <a:p>
            <a:endParaRPr lang="fr-FR" dirty="0"/>
          </a:p>
        </p:txBody>
      </p:sp>
      <p:sp>
        <p:nvSpPr>
          <p:cNvPr id="3" name="Titre 2"/>
          <p:cNvSpPr>
            <a:spLocks noGrp="1"/>
          </p:cNvSpPr>
          <p:nvPr>
            <p:ph type="title"/>
          </p:nvPr>
        </p:nvSpPr>
        <p:spPr/>
        <p:txBody>
          <a:bodyPr/>
          <a:lstStyle/>
          <a:p>
            <a:r>
              <a:rPr lang="fr-FR" dirty="0" smtClean="0"/>
              <a:t>Exemple de </a:t>
            </a:r>
            <a:r>
              <a:rPr lang="fr-FR" dirty="0" err="1" smtClean="0"/>
              <a:t>template</a:t>
            </a:r>
            <a:r>
              <a:rPr lang="fr-FR" dirty="0" smtClean="0"/>
              <a:t> avec </a:t>
            </a:r>
            <a:r>
              <a:rPr lang="fr-FR" dirty="0" err="1" smtClean="0"/>
              <a:t>Twig</a:t>
            </a:r>
            <a:endParaRPr lang="fr-FR" dirty="0"/>
          </a:p>
        </p:txBody>
      </p:sp>
    </p:spTree>
    <p:extLst>
      <p:ext uri="{BB962C8B-B14F-4D97-AF65-F5344CB8AC3E}">
        <p14:creationId xmlns:p14="http://schemas.microsoft.com/office/powerpoint/2010/main" val="1565016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836712"/>
            <a:ext cx="8856984" cy="5544616"/>
          </a:xfrm>
        </p:spPr>
        <p:txBody>
          <a:bodyPr/>
          <a:lstStyle/>
          <a:p>
            <a:r>
              <a:rPr lang="fr-FR" dirty="0" smtClean="0"/>
              <a:t>Valeur vide</a:t>
            </a:r>
          </a:p>
          <a:p>
            <a:pPr lvl="1"/>
            <a:r>
              <a:rPr lang="fr-FR" dirty="0" smtClean="0"/>
              <a:t>{%</a:t>
            </a:r>
            <a:r>
              <a:rPr lang="fr-FR" dirty="0"/>
              <a:t> </a:t>
            </a:r>
            <a:r>
              <a:rPr lang="fr-FR" dirty="0">
                <a:solidFill>
                  <a:srgbClr val="00B050"/>
                </a:solidFill>
              </a:rPr>
              <a:t>if</a:t>
            </a:r>
            <a:r>
              <a:rPr lang="fr-FR" dirty="0"/>
              <a:t> </a:t>
            </a:r>
            <a:r>
              <a:rPr lang="fr-FR" dirty="0" err="1" smtClean="0"/>
              <a:t>annonce.prix</a:t>
            </a:r>
            <a:r>
              <a:rPr lang="fr-FR" dirty="0"/>
              <a:t> </a:t>
            </a:r>
            <a:r>
              <a:rPr lang="fr-FR" dirty="0" err="1"/>
              <a:t>is</a:t>
            </a:r>
            <a:r>
              <a:rPr lang="fr-FR" dirty="0"/>
              <a:t> </a:t>
            </a:r>
            <a:r>
              <a:rPr lang="fr-FR" dirty="0" err="1"/>
              <a:t>empty</a:t>
            </a:r>
            <a:r>
              <a:rPr lang="fr-FR" dirty="0"/>
              <a:t> </a:t>
            </a:r>
            <a:r>
              <a:rPr lang="fr-FR" dirty="0" smtClean="0"/>
              <a:t>%}</a:t>
            </a:r>
          </a:p>
          <a:p>
            <a:pPr marL="914400" lvl="2" indent="0">
              <a:buNone/>
            </a:pPr>
            <a:r>
              <a:rPr lang="fr-FR" dirty="0" smtClean="0"/>
              <a:t>Prix non communiqué.</a:t>
            </a:r>
            <a:endParaRPr lang="fr-FR" dirty="0"/>
          </a:p>
          <a:p>
            <a:pPr lvl="1"/>
            <a:r>
              <a:rPr lang="fr-FR" dirty="0" smtClean="0"/>
              <a:t>{%</a:t>
            </a:r>
            <a:r>
              <a:rPr lang="fr-FR" dirty="0"/>
              <a:t> </a:t>
            </a:r>
            <a:r>
              <a:rPr lang="fr-FR" dirty="0" err="1">
                <a:solidFill>
                  <a:srgbClr val="00B050"/>
                </a:solidFill>
              </a:rPr>
              <a:t>endif</a:t>
            </a:r>
            <a:r>
              <a:rPr lang="fr-FR" dirty="0"/>
              <a:t> </a:t>
            </a:r>
            <a:r>
              <a:rPr lang="fr-FR" dirty="0" smtClean="0"/>
              <a:t>%}</a:t>
            </a:r>
          </a:p>
          <a:p>
            <a:endParaRPr lang="fr-FR" dirty="0" smtClean="0"/>
          </a:p>
          <a:p>
            <a:r>
              <a:rPr lang="fr-FR" dirty="0" smtClean="0"/>
              <a:t>Boucle sur un tableau</a:t>
            </a:r>
          </a:p>
          <a:p>
            <a:pPr lvl="1"/>
            <a:r>
              <a:rPr lang="fr-FR" dirty="0" smtClean="0"/>
              <a:t>{%</a:t>
            </a:r>
            <a:r>
              <a:rPr lang="fr-FR" dirty="0"/>
              <a:t> </a:t>
            </a:r>
            <a:r>
              <a:rPr lang="fr-FR" dirty="0" smtClean="0"/>
              <a:t> </a:t>
            </a:r>
            <a:r>
              <a:rPr lang="fr-FR" dirty="0" smtClean="0">
                <a:solidFill>
                  <a:srgbClr val="00B050"/>
                </a:solidFill>
              </a:rPr>
              <a:t>for</a:t>
            </a:r>
            <a:r>
              <a:rPr lang="fr-FR" dirty="0"/>
              <a:t> </a:t>
            </a:r>
            <a:r>
              <a:rPr lang="fr-FR" dirty="0" smtClean="0"/>
              <a:t>annonce</a:t>
            </a:r>
            <a:r>
              <a:rPr lang="fr-FR" dirty="0"/>
              <a:t> </a:t>
            </a:r>
            <a:r>
              <a:rPr lang="fr-FR" dirty="0">
                <a:solidFill>
                  <a:srgbClr val="00B050"/>
                </a:solidFill>
              </a:rPr>
              <a:t>in</a:t>
            </a:r>
            <a:r>
              <a:rPr lang="fr-FR" dirty="0"/>
              <a:t> </a:t>
            </a:r>
            <a:r>
              <a:rPr lang="fr-FR" dirty="0" smtClean="0"/>
              <a:t>annonces </a:t>
            </a:r>
            <a:r>
              <a:rPr lang="fr-FR" dirty="0"/>
              <a:t> </a:t>
            </a:r>
            <a:r>
              <a:rPr lang="fr-FR" dirty="0" smtClean="0"/>
              <a:t>%}</a:t>
            </a:r>
          </a:p>
          <a:p>
            <a:pPr lvl="2"/>
            <a:r>
              <a:rPr lang="fr-FR" dirty="0" smtClean="0"/>
              <a:t>&lt;h2&gt;</a:t>
            </a:r>
            <a:r>
              <a:rPr lang="fr-FR" dirty="0"/>
              <a:t> {{  </a:t>
            </a:r>
            <a:r>
              <a:rPr lang="fr-FR" dirty="0" err="1" smtClean="0"/>
              <a:t>annonce.libelle</a:t>
            </a:r>
            <a:r>
              <a:rPr lang="fr-FR" dirty="0"/>
              <a:t> }} </a:t>
            </a:r>
            <a:r>
              <a:rPr lang="fr-FR" dirty="0" smtClean="0"/>
              <a:t>&lt;/h2&gt;</a:t>
            </a:r>
          </a:p>
          <a:p>
            <a:pPr lvl="2"/>
            <a:r>
              <a:rPr lang="fr-FR" dirty="0"/>
              <a:t> </a:t>
            </a:r>
            <a:r>
              <a:rPr lang="fr-FR" dirty="0" smtClean="0"/>
              <a:t>&lt;div&gt;{{</a:t>
            </a:r>
            <a:r>
              <a:rPr lang="fr-FR" dirty="0"/>
              <a:t> </a:t>
            </a:r>
            <a:r>
              <a:rPr lang="fr-FR" dirty="0" err="1" smtClean="0"/>
              <a:t>annonce.descriptif</a:t>
            </a:r>
            <a:r>
              <a:rPr lang="fr-FR" dirty="0"/>
              <a:t> </a:t>
            </a:r>
            <a:r>
              <a:rPr lang="fr-FR" dirty="0" smtClean="0"/>
              <a:t>}}&lt;/div&gt;</a:t>
            </a:r>
            <a:endParaRPr lang="fr-FR" dirty="0"/>
          </a:p>
          <a:p>
            <a:pPr lvl="1"/>
            <a:r>
              <a:rPr lang="fr-FR" dirty="0" smtClean="0"/>
              <a:t>{%</a:t>
            </a:r>
            <a:r>
              <a:rPr lang="fr-FR" dirty="0"/>
              <a:t> </a:t>
            </a:r>
            <a:r>
              <a:rPr lang="fr-FR" dirty="0" err="1">
                <a:solidFill>
                  <a:srgbClr val="00B050"/>
                </a:solidFill>
              </a:rPr>
              <a:t>endfor</a:t>
            </a:r>
            <a:r>
              <a:rPr lang="fr-FR" dirty="0"/>
              <a:t> %}</a:t>
            </a:r>
          </a:p>
          <a:p>
            <a:endParaRPr lang="fr-FR" dirty="0" smtClean="0"/>
          </a:p>
          <a:p>
            <a:r>
              <a:rPr lang="fr-FR" dirty="0" err="1" smtClean="0"/>
              <a:t>Include</a:t>
            </a:r>
            <a:endParaRPr lang="fr-FR" dirty="0"/>
          </a:p>
          <a:p>
            <a:pPr lvl="1"/>
            <a:r>
              <a:rPr lang="fr-FR" dirty="0"/>
              <a:t>{% </a:t>
            </a:r>
            <a:r>
              <a:rPr lang="fr-FR" dirty="0" err="1">
                <a:solidFill>
                  <a:srgbClr val="00B050"/>
                </a:solidFill>
              </a:rPr>
              <a:t>include</a:t>
            </a:r>
            <a:r>
              <a:rPr lang="fr-FR" dirty="0"/>
              <a:t> '</a:t>
            </a:r>
            <a:r>
              <a:rPr lang="fr-FR" dirty="0" err="1"/>
              <a:t>header.twig</a:t>
            </a:r>
            <a:r>
              <a:rPr lang="fr-FR" dirty="0"/>
              <a:t>' %}</a:t>
            </a:r>
          </a:p>
          <a:p>
            <a:pPr lvl="1"/>
            <a:r>
              <a:rPr lang="fr-FR" dirty="0"/>
              <a:t>{% </a:t>
            </a:r>
            <a:r>
              <a:rPr lang="fr-FR" dirty="0" err="1">
                <a:solidFill>
                  <a:srgbClr val="00B050"/>
                </a:solidFill>
              </a:rPr>
              <a:t>include</a:t>
            </a:r>
            <a:r>
              <a:rPr lang="fr-FR" dirty="0"/>
              <a:t> </a:t>
            </a:r>
            <a:r>
              <a:rPr lang="fr-FR" dirty="0" err="1" smtClean="0"/>
              <a:t>isConnected</a:t>
            </a:r>
            <a:r>
              <a:rPr lang="fr-FR" dirty="0"/>
              <a:t> </a:t>
            </a:r>
            <a:r>
              <a:rPr lang="fr-FR" dirty="0">
                <a:solidFill>
                  <a:srgbClr val="00B050"/>
                </a:solidFill>
              </a:rPr>
              <a:t>?</a:t>
            </a:r>
            <a:r>
              <a:rPr lang="fr-FR" dirty="0"/>
              <a:t> </a:t>
            </a:r>
            <a:r>
              <a:rPr lang="fr-FR" dirty="0" smtClean="0"/>
              <a:t>‘</a:t>
            </a:r>
            <a:r>
              <a:rPr lang="fr-FR" dirty="0" err="1" smtClean="0"/>
              <a:t>espace_prive.twig</a:t>
            </a:r>
            <a:r>
              <a:rPr lang="fr-FR" dirty="0"/>
              <a:t>' </a:t>
            </a:r>
            <a:r>
              <a:rPr lang="fr-FR" dirty="0">
                <a:solidFill>
                  <a:srgbClr val="00B050"/>
                </a:solidFill>
              </a:rPr>
              <a:t>:</a:t>
            </a:r>
            <a:r>
              <a:rPr lang="fr-FR" dirty="0"/>
              <a:t> '</a:t>
            </a:r>
            <a:r>
              <a:rPr lang="fr-FR" dirty="0" err="1"/>
              <a:t>connexion.twig</a:t>
            </a:r>
            <a:r>
              <a:rPr lang="fr-FR" dirty="0"/>
              <a:t>' %}</a:t>
            </a:r>
          </a:p>
          <a:p>
            <a:pPr lvl="1"/>
            <a:endParaRPr lang="fr-FR" dirty="0"/>
          </a:p>
          <a:p>
            <a:endParaRPr lang="fr-FR" dirty="0"/>
          </a:p>
        </p:txBody>
      </p:sp>
      <p:sp>
        <p:nvSpPr>
          <p:cNvPr id="3" name="Titre 2"/>
          <p:cNvSpPr>
            <a:spLocks noGrp="1"/>
          </p:cNvSpPr>
          <p:nvPr>
            <p:ph type="title"/>
          </p:nvPr>
        </p:nvSpPr>
        <p:spPr/>
        <p:txBody>
          <a:bodyPr/>
          <a:lstStyle/>
          <a:p>
            <a:r>
              <a:rPr lang="fr-FR" dirty="0"/>
              <a:t>Exemple de </a:t>
            </a:r>
            <a:r>
              <a:rPr lang="fr-FR" dirty="0" err="1"/>
              <a:t>template</a:t>
            </a:r>
            <a:r>
              <a:rPr lang="fr-FR" dirty="0"/>
              <a:t> </a:t>
            </a:r>
            <a:r>
              <a:rPr lang="fr-FR" dirty="0" smtClean="0"/>
              <a:t>avec </a:t>
            </a:r>
            <a:r>
              <a:rPr lang="fr-FR" dirty="0" err="1" smtClean="0"/>
              <a:t>Twig</a:t>
            </a:r>
            <a:r>
              <a:rPr lang="fr-FR" dirty="0" smtClean="0"/>
              <a:t> (suite)</a:t>
            </a:r>
            <a:endParaRPr lang="fr-FR" dirty="0"/>
          </a:p>
        </p:txBody>
      </p:sp>
    </p:spTree>
    <p:extLst>
      <p:ext uri="{BB962C8B-B14F-4D97-AF65-F5344CB8AC3E}">
        <p14:creationId xmlns:p14="http://schemas.microsoft.com/office/powerpoint/2010/main" val="2048410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Macro : </a:t>
            </a:r>
            <a:r>
              <a:rPr lang="fr-FR" dirty="0">
                <a:hlinkClick r:id="rId2"/>
              </a:rPr>
              <a:t>http://twig.sensiolabs.org/doc/tags/macro.html</a:t>
            </a:r>
            <a:endParaRPr lang="fr-FR" dirty="0"/>
          </a:p>
          <a:p>
            <a:pPr lvl="1"/>
            <a:r>
              <a:rPr lang="fr-FR" dirty="0" smtClean="0"/>
              <a:t>forms.html </a:t>
            </a:r>
          </a:p>
          <a:p>
            <a:pPr marL="457200" lvl="1" indent="0">
              <a:buNone/>
            </a:pPr>
            <a:r>
              <a:rPr lang="fr-FR" sz="1800" dirty="0" smtClean="0"/>
              <a:t>{% </a:t>
            </a:r>
            <a:r>
              <a:rPr lang="fr-FR" sz="1800" dirty="0">
                <a:solidFill>
                  <a:srgbClr val="00B050"/>
                </a:solidFill>
              </a:rPr>
              <a:t>macro </a:t>
            </a:r>
            <a:r>
              <a:rPr lang="fr-FR" sz="1800" b="1" dirty="0">
                <a:solidFill>
                  <a:srgbClr val="00B0F0"/>
                </a:solidFill>
              </a:rPr>
              <a:t>input</a:t>
            </a:r>
            <a:r>
              <a:rPr lang="fr-FR" sz="1800" dirty="0"/>
              <a:t>(</a:t>
            </a:r>
            <a:r>
              <a:rPr lang="fr-FR" sz="1800" dirty="0" err="1"/>
              <a:t>name</a:t>
            </a:r>
            <a:r>
              <a:rPr lang="fr-FR" sz="1800" dirty="0"/>
              <a:t>, value, type, size) </a:t>
            </a:r>
            <a:r>
              <a:rPr lang="fr-FR" sz="1800" dirty="0" smtClean="0"/>
              <a:t>%}</a:t>
            </a:r>
          </a:p>
          <a:p>
            <a:pPr marL="457200" lvl="1" indent="0">
              <a:buNone/>
            </a:pPr>
            <a:r>
              <a:rPr lang="fr-FR" sz="1400" dirty="0" smtClean="0"/>
              <a:t>&lt;input </a:t>
            </a:r>
            <a:r>
              <a:rPr lang="fr-FR" sz="1400" dirty="0"/>
              <a:t>type="{{ </a:t>
            </a:r>
            <a:r>
              <a:rPr lang="fr-FR" sz="1400" dirty="0" err="1"/>
              <a:t>type|default</a:t>
            </a:r>
            <a:r>
              <a:rPr lang="fr-FR" sz="1400" dirty="0"/>
              <a:t>('</a:t>
            </a:r>
            <a:r>
              <a:rPr lang="fr-FR" sz="1400" dirty="0" err="1"/>
              <a:t>text</a:t>
            </a:r>
            <a:r>
              <a:rPr lang="fr-FR" sz="1400" dirty="0"/>
              <a:t>') }}" </a:t>
            </a:r>
            <a:r>
              <a:rPr lang="fr-FR" sz="1400" dirty="0" err="1"/>
              <a:t>name</a:t>
            </a:r>
            <a:r>
              <a:rPr lang="fr-FR" sz="1400" dirty="0"/>
              <a:t>="{{ </a:t>
            </a:r>
            <a:r>
              <a:rPr lang="fr-FR" sz="1400" dirty="0" err="1"/>
              <a:t>name</a:t>
            </a:r>
            <a:r>
              <a:rPr lang="fr-FR" sz="1400" dirty="0"/>
              <a:t> }}" value="{{ </a:t>
            </a:r>
            <a:r>
              <a:rPr lang="fr-FR" sz="1400" dirty="0" err="1"/>
              <a:t>value|e</a:t>
            </a:r>
            <a:r>
              <a:rPr lang="fr-FR" sz="1400" dirty="0"/>
              <a:t> }}" size="{{ </a:t>
            </a:r>
            <a:r>
              <a:rPr lang="fr-FR" sz="1400" dirty="0" err="1"/>
              <a:t>size|default</a:t>
            </a:r>
            <a:r>
              <a:rPr lang="fr-FR" sz="1400" dirty="0"/>
              <a:t>(20) }}" /&gt; </a:t>
            </a:r>
            <a:endParaRPr lang="fr-FR" sz="1400" dirty="0" smtClean="0"/>
          </a:p>
          <a:p>
            <a:pPr marL="457200" lvl="1" indent="0">
              <a:buNone/>
            </a:pPr>
            <a:r>
              <a:rPr lang="fr-FR" sz="1800" dirty="0" smtClean="0"/>
              <a:t>{% </a:t>
            </a:r>
            <a:r>
              <a:rPr lang="fr-FR" sz="1800" dirty="0" err="1">
                <a:solidFill>
                  <a:srgbClr val="00B050"/>
                </a:solidFill>
              </a:rPr>
              <a:t>endmacro</a:t>
            </a:r>
            <a:r>
              <a:rPr lang="fr-FR" sz="1800" dirty="0">
                <a:solidFill>
                  <a:srgbClr val="00B050"/>
                </a:solidFill>
              </a:rPr>
              <a:t> </a:t>
            </a:r>
            <a:r>
              <a:rPr lang="fr-FR" sz="1800" dirty="0" smtClean="0"/>
              <a:t>%}</a:t>
            </a:r>
          </a:p>
          <a:p>
            <a:pPr marL="457200" lvl="1" indent="0">
              <a:buNone/>
            </a:pPr>
            <a:endParaRPr lang="fr-FR" sz="1800" dirty="0" smtClean="0"/>
          </a:p>
          <a:p>
            <a:pPr marL="457200" lvl="1" indent="0">
              <a:buNone/>
            </a:pPr>
            <a:r>
              <a:rPr lang="fr-FR" dirty="0"/>
              <a:t>{% </a:t>
            </a:r>
            <a:r>
              <a:rPr lang="fr-FR" dirty="0">
                <a:solidFill>
                  <a:srgbClr val="00B050"/>
                </a:solidFill>
              </a:rPr>
              <a:t>macro </a:t>
            </a:r>
            <a:r>
              <a:rPr lang="fr-FR" b="1" dirty="0" err="1">
                <a:solidFill>
                  <a:srgbClr val="00B0F0"/>
                </a:solidFill>
              </a:rPr>
              <a:t>textarea</a:t>
            </a:r>
            <a:r>
              <a:rPr lang="fr-FR" dirty="0"/>
              <a:t>(</a:t>
            </a:r>
            <a:r>
              <a:rPr lang="fr-FR" dirty="0" err="1"/>
              <a:t>name</a:t>
            </a:r>
            <a:r>
              <a:rPr lang="fr-FR" dirty="0"/>
              <a:t>, value, </a:t>
            </a:r>
            <a:r>
              <a:rPr lang="fr-FR" dirty="0" err="1"/>
              <a:t>rows</a:t>
            </a:r>
            <a:r>
              <a:rPr lang="fr-FR" dirty="0"/>
              <a:t>, cols) %} </a:t>
            </a:r>
            <a:endParaRPr lang="fr-FR" dirty="0" smtClean="0"/>
          </a:p>
          <a:p>
            <a:pPr marL="457200" lvl="1" indent="0">
              <a:buNone/>
            </a:pPr>
            <a:r>
              <a:rPr lang="fr-FR" sz="1400" dirty="0" smtClean="0"/>
              <a:t>&lt;</a:t>
            </a:r>
            <a:r>
              <a:rPr lang="fr-FR" sz="1400" dirty="0" err="1"/>
              <a:t>textarea</a:t>
            </a:r>
            <a:r>
              <a:rPr lang="fr-FR" sz="1400" dirty="0"/>
              <a:t> </a:t>
            </a:r>
            <a:r>
              <a:rPr lang="fr-FR" sz="1400" dirty="0" err="1"/>
              <a:t>name</a:t>
            </a:r>
            <a:r>
              <a:rPr lang="fr-FR" sz="1400" dirty="0"/>
              <a:t>="{{ </a:t>
            </a:r>
            <a:r>
              <a:rPr lang="fr-FR" sz="1400" dirty="0" err="1"/>
              <a:t>name</a:t>
            </a:r>
            <a:r>
              <a:rPr lang="fr-FR" sz="1400" dirty="0"/>
              <a:t> }}" </a:t>
            </a:r>
            <a:r>
              <a:rPr lang="fr-FR" sz="1400" dirty="0" err="1"/>
              <a:t>rows</a:t>
            </a:r>
            <a:r>
              <a:rPr lang="fr-FR" sz="1400" dirty="0"/>
              <a:t>="{{ </a:t>
            </a:r>
            <a:r>
              <a:rPr lang="fr-FR" sz="1400" dirty="0" err="1"/>
              <a:t>rows|default</a:t>
            </a:r>
            <a:r>
              <a:rPr lang="fr-FR" sz="1400" dirty="0"/>
              <a:t>(10) }}" cols="{{ </a:t>
            </a:r>
            <a:r>
              <a:rPr lang="fr-FR" sz="1400" dirty="0" err="1"/>
              <a:t>cols|default</a:t>
            </a:r>
            <a:r>
              <a:rPr lang="fr-FR" sz="1400" dirty="0"/>
              <a:t>(40) }}"&gt;{{ </a:t>
            </a:r>
            <a:r>
              <a:rPr lang="fr-FR" sz="1400" dirty="0" err="1"/>
              <a:t>value|e</a:t>
            </a:r>
            <a:r>
              <a:rPr lang="fr-FR" sz="1400" dirty="0"/>
              <a:t> }}&lt;/</a:t>
            </a:r>
            <a:r>
              <a:rPr lang="fr-FR" sz="1400" dirty="0" err="1"/>
              <a:t>textarea</a:t>
            </a:r>
            <a:r>
              <a:rPr lang="fr-FR" sz="1400" dirty="0"/>
              <a:t>&gt; </a:t>
            </a:r>
            <a:endParaRPr lang="fr-FR" sz="1400" dirty="0" smtClean="0"/>
          </a:p>
          <a:p>
            <a:pPr marL="457200" lvl="1" indent="0">
              <a:buNone/>
            </a:pPr>
            <a:r>
              <a:rPr lang="fr-FR" sz="2000" dirty="0" smtClean="0"/>
              <a:t>{% </a:t>
            </a:r>
            <a:r>
              <a:rPr lang="fr-FR" dirty="0" err="1">
                <a:solidFill>
                  <a:srgbClr val="00B050"/>
                </a:solidFill>
              </a:rPr>
              <a:t>endmacro</a:t>
            </a:r>
            <a:r>
              <a:rPr lang="fr-FR" sz="2000" dirty="0">
                <a:solidFill>
                  <a:srgbClr val="00B050"/>
                </a:solidFill>
              </a:rPr>
              <a:t> </a:t>
            </a:r>
            <a:r>
              <a:rPr lang="fr-FR" sz="2000" dirty="0"/>
              <a:t>%}</a:t>
            </a:r>
            <a:endParaRPr lang="fr-FR" sz="2000" dirty="0" smtClean="0"/>
          </a:p>
          <a:p>
            <a:pPr lvl="1"/>
            <a:endParaRPr lang="fr-FR" sz="2000" dirty="0" smtClean="0"/>
          </a:p>
          <a:p>
            <a:pPr lvl="1"/>
            <a:r>
              <a:rPr lang="fr-FR" sz="2000" dirty="0" err="1" smtClean="0"/>
              <a:t>Inscription.twig</a:t>
            </a:r>
            <a:endParaRPr lang="fr-FR" sz="2000" dirty="0" smtClean="0"/>
          </a:p>
          <a:p>
            <a:pPr marL="457200" lvl="1" indent="0">
              <a:buNone/>
            </a:pPr>
            <a:r>
              <a:rPr lang="fr-FR" dirty="0" smtClean="0"/>
              <a:t>	{% </a:t>
            </a:r>
            <a:r>
              <a:rPr lang="fr-FR" dirty="0" smtClean="0">
                <a:solidFill>
                  <a:srgbClr val="00B050"/>
                </a:solidFill>
              </a:rPr>
              <a:t>import </a:t>
            </a:r>
            <a:r>
              <a:rPr lang="fr-FR" dirty="0"/>
              <a:t>"forms.html" as </a:t>
            </a:r>
            <a:r>
              <a:rPr lang="fr-FR" dirty="0" err="1">
                <a:solidFill>
                  <a:srgbClr val="C00000"/>
                </a:solidFill>
              </a:rPr>
              <a:t>forms</a:t>
            </a:r>
            <a:r>
              <a:rPr lang="fr-FR" dirty="0">
                <a:solidFill>
                  <a:srgbClr val="C00000"/>
                </a:solidFill>
              </a:rPr>
              <a:t> </a:t>
            </a:r>
            <a:r>
              <a:rPr lang="fr-FR" dirty="0" smtClean="0"/>
              <a:t>%}</a:t>
            </a:r>
          </a:p>
          <a:p>
            <a:pPr marL="457200" lvl="1" indent="0">
              <a:buNone/>
            </a:pPr>
            <a:r>
              <a:rPr lang="fr-FR" dirty="0" smtClean="0"/>
              <a:t>	&lt;</a:t>
            </a:r>
            <a:r>
              <a:rPr lang="fr-FR" dirty="0"/>
              <a:t>p&gt;{{ </a:t>
            </a:r>
            <a:r>
              <a:rPr lang="fr-FR" dirty="0" err="1">
                <a:solidFill>
                  <a:srgbClr val="C00000"/>
                </a:solidFill>
              </a:rPr>
              <a:t>forms</a:t>
            </a:r>
            <a:r>
              <a:rPr lang="fr-FR" dirty="0" err="1"/>
              <a:t>.</a:t>
            </a:r>
            <a:r>
              <a:rPr lang="fr-FR" b="1" dirty="0" err="1">
                <a:solidFill>
                  <a:srgbClr val="00B0F0"/>
                </a:solidFill>
              </a:rPr>
              <a:t>input</a:t>
            </a:r>
            <a:r>
              <a:rPr lang="fr-FR" dirty="0"/>
              <a:t>('</a:t>
            </a:r>
            <a:r>
              <a:rPr lang="fr-FR" dirty="0" err="1"/>
              <a:t>username</a:t>
            </a:r>
            <a:r>
              <a:rPr lang="fr-FR" dirty="0"/>
              <a:t>') }}&lt;/p&gt; </a:t>
            </a:r>
            <a:endParaRPr lang="fr-FR" dirty="0" smtClean="0"/>
          </a:p>
          <a:p>
            <a:pPr marL="457200" lvl="1" indent="0">
              <a:buNone/>
            </a:pPr>
            <a:r>
              <a:rPr lang="fr-FR" dirty="0" smtClean="0"/>
              <a:t>	&lt;</a:t>
            </a:r>
            <a:r>
              <a:rPr lang="fr-FR" dirty="0"/>
              <a:t>p&gt;{{ </a:t>
            </a:r>
            <a:r>
              <a:rPr lang="fr-FR" dirty="0" err="1" smtClean="0">
                <a:solidFill>
                  <a:srgbClr val="C00000"/>
                </a:solidFill>
              </a:rPr>
              <a:t>forms</a:t>
            </a:r>
            <a:r>
              <a:rPr lang="fr-FR" dirty="0" err="1" smtClean="0"/>
              <a:t>.</a:t>
            </a:r>
            <a:r>
              <a:rPr lang="fr-FR" b="1" dirty="0" err="1" smtClean="0">
                <a:solidFill>
                  <a:srgbClr val="00B0F0"/>
                </a:solidFill>
              </a:rPr>
              <a:t>input</a:t>
            </a:r>
            <a:r>
              <a:rPr lang="fr-FR" dirty="0"/>
              <a:t>('</a:t>
            </a:r>
            <a:r>
              <a:rPr lang="fr-FR" dirty="0" err="1"/>
              <a:t>password</a:t>
            </a:r>
            <a:r>
              <a:rPr lang="fr-FR" dirty="0"/>
              <a:t>', </a:t>
            </a:r>
            <a:r>
              <a:rPr lang="fr-FR" dirty="0" err="1"/>
              <a:t>null</a:t>
            </a:r>
            <a:r>
              <a:rPr lang="fr-FR" dirty="0"/>
              <a:t>, '</a:t>
            </a:r>
            <a:r>
              <a:rPr lang="fr-FR" dirty="0" err="1"/>
              <a:t>password</a:t>
            </a:r>
            <a:r>
              <a:rPr lang="fr-FR" dirty="0"/>
              <a:t>') }}&lt;/p</a:t>
            </a:r>
            <a:r>
              <a:rPr lang="fr-FR" dirty="0" smtClean="0"/>
              <a:t>&gt;</a:t>
            </a:r>
          </a:p>
          <a:p>
            <a:pPr marL="457200" lvl="1" indent="0">
              <a:buNone/>
            </a:pPr>
            <a:r>
              <a:rPr lang="fr-FR" dirty="0"/>
              <a:t>	</a:t>
            </a:r>
            <a:r>
              <a:rPr lang="fr-FR" dirty="0" smtClean="0"/>
              <a:t>&lt;</a:t>
            </a:r>
            <a:r>
              <a:rPr lang="fr-FR" dirty="0"/>
              <a:t>p&gt;{{ </a:t>
            </a:r>
            <a:r>
              <a:rPr lang="fr-FR" dirty="0" err="1">
                <a:solidFill>
                  <a:srgbClr val="C00000"/>
                </a:solidFill>
              </a:rPr>
              <a:t>forms</a:t>
            </a:r>
            <a:r>
              <a:rPr lang="fr-FR" dirty="0" err="1"/>
              <a:t>.</a:t>
            </a:r>
            <a:r>
              <a:rPr lang="fr-FR" b="1" dirty="0" err="1">
                <a:solidFill>
                  <a:srgbClr val="00B0F0"/>
                </a:solidFill>
              </a:rPr>
              <a:t>textarea</a:t>
            </a:r>
            <a:r>
              <a:rPr lang="fr-FR" dirty="0"/>
              <a:t>('comment') }}&lt;/p&gt;</a:t>
            </a:r>
          </a:p>
        </p:txBody>
      </p:sp>
      <p:sp>
        <p:nvSpPr>
          <p:cNvPr id="3" name="Titre 2"/>
          <p:cNvSpPr>
            <a:spLocks noGrp="1"/>
          </p:cNvSpPr>
          <p:nvPr>
            <p:ph type="title"/>
          </p:nvPr>
        </p:nvSpPr>
        <p:spPr/>
        <p:txBody>
          <a:bodyPr/>
          <a:lstStyle/>
          <a:p>
            <a:r>
              <a:rPr lang="fr-FR" dirty="0" err="1" smtClean="0"/>
              <a:t>Twig</a:t>
            </a:r>
            <a:r>
              <a:rPr lang="fr-FR" dirty="0" smtClean="0"/>
              <a:t> (suite)</a:t>
            </a:r>
            <a:endParaRPr lang="fr-FR" dirty="0"/>
          </a:p>
        </p:txBody>
      </p:sp>
    </p:spTree>
    <p:extLst>
      <p:ext uri="{BB962C8B-B14F-4D97-AF65-F5344CB8AC3E}">
        <p14:creationId xmlns:p14="http://schemas.microsoft.com/office/powerpoint/2010/main" val="3433530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Apache</a:t>
            </a:r>
          </a:p>
          <a:p>
            <a:pPr lvl="1"/>
            <a:r>
              <a:rPr lang="fr-FR" dirty="0" smtClean="0"/>
              <a:t>Server le </a:t>
            </a:r>
            <a:r>
              <a:rPr lang="fr-FR" dirty="0"/>
              <a:t>plus populaire sur Internet depuis Avril </a:t>
            </a:r>
            <a:r>
              <a:rPr lang="fr-FR" dirty="0" smtClean="0"/>
              <a:t>1996</a:t>
            </a:r>
          </a:p>
          <a:p>
            <a:pPr lvl="1"/>
            <a:r>
              <a:rPr lang="fr-FR" dirty="0" smtClean="0"/>
              <a:t>Projet </a:t>
            </a:r>
            <a:r>
              <a:rPr lang="fr-FR" dirty="0"/>
              <a:t>open </a:t>
            </a:r>
            <a:r>
              <a:rPr lang="fr-FR" dirty="0" smtClean="0"/>
              <a:t>source</a:t>
            </a:r>
          </a:p>
          <a:p>
            <a:pPr lvl="1"/>
            <a:endParaRPr lang="fr-FR" dirty="0" smtClean="0"/>
          </a:p>
          <a:p>
            <a:pPr lvl="1"/>
            <a:endParaRPr lang="fr-FR" dirty="0" smtClean="0"/>
          </a:p>
          <a:p>
            <a:endParaRPr lang="fr-FR" dirty="0" smtClean="0"/>
          </a:p>
          <a:p>
            <a:endParaRPr lang="fr-FR" dirty="0" smtClean="0"/>
          </a:p>
          <a:p>
            <a:r>
              <a:rPr lang="fr-FR" dirty="0" smtClean="0"/>
              <a:t>MySQL</a:t>
            </a:r>
            <a:endParaRPr lang="fr-FR" dirty="0"/>
          </a:p>
          <a:p>
            <a:pPr lvl="1"/>
            <a:r>
              <a:rPr lang="fr-FR" dirty="0" smtClean="0"/>
              <a:t>BDD open </a:t>
            </a:r>
            <a:r>
              <a:rPr lang="fr-FR" dirty="0"/>
              <a:t>source très </a:t>
            </a:r>
            <a:r>
              <a:rPr lang="fr-FR" dirty="0" smtClean="0"/>
              <a:t>populaire</a:t>
            </a:r>
          </a:p>
          <a:p>
            <a:pPr lvl="1"/>
            <a:r>
              <a:rPr lang="fr-FR" dirty="0" smtClean="0"/>
              <a:t>&gt; 2008 : Sun </a:t>
            </a:r>
            <a:r>
              <a:rPr lang="fr-FR" dirty="0" err="1" smtClean="0"/>
              <a:t>Microsystem</a:t>
            </a:r>
            <a:endParaRPr lang="fr-FR" dirty="0" smtClean="0"/>
          </a:p>
          <a:p>
            <a:pPr lvl="1"/>
            <a:r>
              <a:rPr lang="fr-FR" dirty="0" smtClean="0"/>
              <a:t>&gt; 2009 : Oracle</a:t>
            </a:r>
          </a:p>
          <a:p>
            <a:pPr lvl="1"/>
            <a:endParaRPr lang="fr-FR" dirty="0"/>
          </a:p>
          <a:p>
            <a:r>
              <a:rPr lang="fr-FR" dirty="0" smtClean="0"/>
              <a:t>Environnement LAMP</a:t>
            </a:r>
            <a:endParaRPr lang="fr-FR" dirty="0"/>
          </a:p>
        </p:txBody>
      </p:sp>
      <p:sp>
        <p:nvSpPr>
          <p:cNvPr id="3" name="Titre 2"/>
          <p:cNvSpPr>
            <a:spLocks noGrp="1"/>
          </p:cNvSpPr>
          <p:nvPr>
            <p:ph type="title"/>
          </p:nvPr>
        </p:nvSpPr>
        <p:spPr/>
        <p:txBody>
          <a:bodyPr/>
          <a:lstStyle/>
          <a:p>
            <a:r>
              <a:rPr lang="fr-FR" dirty="0"/>
              <a:t>Introduction générale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060848"/>
            <a:ext cx="50292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722364"/>
            <a:ext cx="11620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51514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4283446314"/>
              </p:ext>
            </p:extLst>
          </p:nvPr>
        </p:nvGraphicFramePr>
        <p:xfrm>
          <a:off x="251520" y="764704"/>
          <a:ext cx="8496945" cy="5329238"/>
        </p:xfrm>
        <a:graphic>
          <a:graphicData uri="http://schemas.openxmlformats.org/drawingml/2006/table">
            <a:tbl>
              <a:tblPr bandRow="1">
                <a:tableStyleId>{5C22544A-7EE6-4342-B048-85BDC9FD1C3A}</a:tableStyleId>
              </a:tblPr>
              <a:tblGrid>
                <a:gridCol w="720080"/>
                <a:gridCol w="1368152"/>
                <a:gridCol w="6408713"/>
              </a:tblGrid>
              <a:tr h="880843">
                <a:tc>
                  <a:txBody>
                    <a:bodyPr/>
                    <a:lstStyle/>
                    <a:p>
                      <a:pPr marL="95250" algn="l">
                        <a:lnSpc>
                          <a:spcPts val="1200"/>
                        </a:lnSpc>
                        <a:spcBef>
                          <a:spcPts val="150"/>
                        </a:spcBef>
                        <a:spcAft>
                          <a:spcPts val="150"/>
                        </a:spcAft>
                      </a:pPr>
                      <a:r>
                        <a:rPr lang="fr-FR" sz="1400" dirty="0">
                          <a:effectLst/>
                        </a:rPr>
                        <a:t>1</a:t>
                      </a:r>
                      <a:endParaRPr lang="fr-FR" sz="1800" dirty="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600">
                          <a:effectLst/>
                        </a:rPr>
                        <a:t>E_ERROR</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400" dirty="0">
                          <a:effectLst/>
                        </a:rPr>
                        <a:t>Erreur fatale d’exécution (message "fatal </a:t>
                      </a:r>
                      <a:r>
                        <a:rPr lang="fr-FR" sz="1400" dirty="0" err="1">
                          <a:effectLst/>
                        </a:rPr>
                        <a:t>error</a:t>
                      </a:r>
                      <a:r>
                        <a:rPr lang="fr-FR" sz="1400" dirty="0">
                          <a:effectLst/>
                        </a:rPr>
                        <a:t>: ..."). Le script ne s’exécute pas.</a:t>
                      </a:r>
                      <a:endParaRPr lang="fr-FR" sz="1800" dirty="0">
                        <a:effectLst/>
                      </a:endParaRPr>
                    </a:p>
                    <a:p>
                      <a:pPr marL="95250" algn="l">
                        <a:lnSpc>
                          <a:spcPts val="1200"/>
                        </a:lnSpc>
                        <a:spcBef>
                          <a:spcPts val="150"/>
                        </a:spcBef>
                        <a:spcAft>
                          <a:spcPts val="150"/>
                        </a:spcAft>
                      </a:pPr>
                      <a:r>
                        <a:rPr lang="fr-FR" sz="1400" dirty="0">
                          <a:effectLst/>
                        </a:rPr>
                        <a:t>Exemples : appel à une fonction qui n’existe pas, </a:t>
                      </a:r>
                      <a:endParaRPr lang="fr-FR" sz="1400" dirty="0" smtClean="0">
                        <a:effectLst/>
                      </a:endParaRPr>
                    </a:p>
                    <a:p>
                      <a:pPr marL="95250" algn="l">
                        <a:lnSpc>
                          <a:spcPts val="1200"/>
                        </a:lnSpc>
                        <a:spcBef>
                          <a:spcPts val="150"/>
                        </a:spcBef>
                        <a:spcAft>
                          <a:spcPts val="150"/>
                        </a:spcAft>
                      </a:pPr>
                      <a:r>
                        <a:rPr lang="fr-FR" sz="1400" dirty="0" smtClean="0">
                          <a:effectLst/>
                        </a:rPr>
                        <a:t>                    fichier </a:t>
                      </a:r>
                      <a:r>
                        <a:rPr lang="fr-FR" sz="1400" dirty="0">
                          <a:effectLst/>
                        </a:rPr>
                        <a:t>mentionné dans l’instruction </a:t>
                      </a:r>
                      <a:r>
                        <a:rPr lang="fr-FR" sz="1600" dirty="0" err="1">
                          <a:effectLst/>
                        </a:rPr>
                        <a:t>require</a:t>
                      </a:r>
                      <a:r>
                        <a:rPr lang="fr-FR" sz="1400" dirty="0">
                          <a:effectLst/>
                        </a:rPr>
                        <a:t> qui n’existe pas.</a:t>
                      </a:r>
                      <a:endParaRPr lang="fr-FR" sz="1800" dirty="0">
                        <a:effectLst/>
                        <a:latin typeface="Segoe UI"/>
                        <a:ea typeface="Calibri"/>
                        <a:cs typeface="Times New Roman"/>
                      </a:endParaRPr>
                    </a:p>
                  </a:txBody>
                  <a:tcPr marL="41419" marR="41419" marT="72000" marB="24851"/>
                </a:tc>
              </a:tr>
              <a:tr h="1322645">
                <a:tc>
                  <a:txBody>
                    <a:bodyPr/>
                    <a:lstStyle/>
                    <a:p>
                      <a:pPr marL="95250" algn="l">
                        <a:lnSpc>
                          <a:spcPts val="1200"/>
                        </a:lnSpc>
                        <a:spcBef>
                          <a:spcPts val="150"/>
                        </a:spcBef>
                        <a:spcAft>
                          <a:spcPts val="150"/>
                        </a:spcAft>
                      </a:pPr>
                      <a:r>
                        <a:rPr lang="fr-FR" sz="1400" dirty="0">
                          <a:effectLst/>
                        </a:rPr>
                        <a:t>2</a:t>
                      </a:r>
                      <a:endParaRPr lang="fr-FR" sz="1800" dirty="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600">
                          <a:effectLst/>
                        </a:rPr>
                        <a:t>E_WARNING</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400" dirty="0">
                          <a:effectLst/>
                        </a:rPr>
                        <a:t>Alerte d’exécution (message "warning: ..."). Le script se poursuit.</a:t>
                      </a:r>
                      <a:endParaRPr lang="fr-FR" sz="1800" dirty="0">
                        <a:effectLst/>
                      </a:endParaRPr>
                    </a:p>
                    <a:p>
                      <a:pPr marL="95250" algn="l">
                        <a:lnSpc>
                          <a:spcPts val="1200"/>
                        </a:lnSpc>
                        <a:spcBef>
                          <a:spcPts val="150"/>
                        </a:spcBef>
                        <a:spcAft>
                          <a:spcPts val="150"/>
                        </a:spcAft>
                      </a:pPr>
                      <a:r>
                        <a:rPr lang="fr-FR" sz="1400" dirty="0">
                          <a:effectLst/>
                        </a:rPr>
                        <a:t>Exemples : tentative d’ouverture (avec </a:t>
                      </a:r>
                      <a:r>
                        <a:rPr lang="fr-FR" sz="1600" dirty="0" err="1">
                          <a:effectLst/>
                        </a:rPr>
                        <a:t>fopen</a:t>
                      </a:r>
                      <a:r>
                        <a:rPr lang="fr-FR" sz="1400" dirty="0">
                          <a:effectLst/>
                        </a:rPr>
                        <a:t>), d’un fichier qui n’existe pas, </a:t>
                      </a:r>
                      <a:endParaRPr lang="fr-FR" sz="1400" dirty="0" smtClean="0">
                        <a:effectLst/>
                      </a:endParaRPr>
                    </a:p>
                    <a:p>
                      <a:pPr marL="95250" algn="l">
                        <a:lnSpc>
                          <a:spcPts val="1200"/>
                        </a:lnSpc>
                        <a:spcBef>
                          <a:spcPts val="150"/>
                        </a:spcBef>
                        <a:spcAft>
                          <a:spcPts val="150"/>
                        </a:spcAft>
                      </a:pPr>
                      <a:r>
                        <a:rPr lang="fr-FR" sz="1400" dirty="0" smtClean="0">
                          <a:effectLst/>
                        </a:rPr>
                        <a:t>ouverture </a:t>
                      </a:r>
                      <a:r>
                        <a:rPr lang="fr-FR" sz="1400" dirty="0">
                          <a:effectLst/>
                        </a:rPr>
                        <a:t>d’une connexion MySQL qui échoue...</a:t>
                      </a:r>
                      <a:endParaRPr lang="fr-FR" sz="1800" dirty="0">
                        <a:effectLst/>
                      </a:endParaRPr>
                    </a:p>
                    <a:p>
                      <a:pPr marL="95250" algn="l">
                        <a:lnSpc>
                          <a:spcPts val="1200"/>
                        </a:lnSpc>
                        <a:spcBef>
                          <a:spcPts val="150"/>
                        </a:spcBef>
                        <a:spcAft>
                          <a:spcPts val="150"/>
                        </a:spcAft>
                      </a:pPr>
                      <a:endParaRPr lang="fr-FR" sz="1400" dirty="0" smtClean="0">
                        <a:effectLst/>
                      </a:endParaRPr>
                    </a:p>
                    <a:p>
                      <a:pPr marL="95250" algn="l">
                        <a:lnSpc>
                          <a:spcPts val="1200"/>
                        </a:lnSpc>
                        <a:spcBef>
                          <a:spcPts val="150"/>
                        </a:spcBef>
                        <a:spcAft>
                          <a:spcPts val="150"/>
                        </a:spcAft>
                      </a:pPr>
                      <a:r>
                        <a:rPr lang="fr-FR" sz="1400" dirty="0" smtClean="0">
                          <a:effectLst/>
                        </a:rPr>
                        <a:t>Généralement</a:t>
                      </a:r>
                      <a:r>
                        <a:rPr lang="fr-FR" sz="1400" dirty="0">
                          <a:effectLst/>
                        </a:rPr>
                        <a:t>, la poursuite du script provoque d’autres messages du même type.</a:t>
                      </a:r>
                      <a:endParaRPr lang="fr-FR" sz="1800" dirty="0">
                        <a:effectLst/>
                        <a:latin typeface="Segoe UI"/>
                        <a:ea typeface="Calibri"/>
                        <a:cs typeface="Times New Roman"/>
                      </a:endParaRPr>
                    </a:p>
                  </a:txBody>
                  <a:tcPr marL="41419" marR="41419" marT="72000" marB="24851"/>
                </a:tc>
              </a:tr>
              <a:tr h="615762">
                <a:tc>
                  <a:txBody>
                    <a:bodyPr/>
                    <a:lstStyle/>
                    <a:p>
                      <a:pPr marL="95250" algn="l">
                        <a:lnSpc>
                          <a:spcPts val="1200"/>
                        </a:lnSpc>
                        <a:spcBef>
                          <a:spcPts val="150"/>
                        </a:spcBef>
                        <a:spcAft>
                          <a:spcPts val="150"/>
                        </a:spcAft>
                      </a:pPr>
                      <a:r>
                        <a:rPr lang="fr-FR" sz="1400">
                          <a:effectLst/>
                        </a:rPr>
                        <a:t>4</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600">
                          <a:effectLst/>
                        </a:rPr>
                        <a:t>E_PARSE</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400" dirty="0">
                          <a:effectLst/>
                        </a:rPr>
                        <a:t>Erreur de compilation ("</a:t>
                      </a:r>
                      <a:r>
                        <a:rPr lang="fr-FR" sz="1400" dirty="0" err="1">
                          <a:effectLst/>
                        </a:rPr>
                        <a:t>Parse</a:t>
                      </a:r>
                      <a:r>
                        <a:rPr lang="fr-FR" sz="1400" dirty="0">
                          <a:effectLst/>
                        </a:rPr>
                        <a:t> </a:t>
                      </a:r>
                      <a:r>
                        <a:rPr lang="fr-FR" sz="1400" dirty="0" err="1">
                          <a:effectLst/>
                        </a:rPr>
                        <a:t>error</a:t>
                      </a:r>
                      <a:r>
                        <a:rPr lang="fr-FR" sz="1400" dirty="0">
                          <a:effectLst/>
                        </a:rPr>
                        <a:t>: ..."). Le script ne s’exécute pas</a:t>
                      </a:r>
                      <a:r>
                        <a:rPr lang="fr-FR" sz="1400" dirty="0" smtClean="0">
                          <a:effectLst/>
                        </a:rPr>
                        <a:t>.</a:t>
                      </a:r>
                    </a:p>
                    <a:p>
                      <a:pPr marL="95250" algn="l">
                        <a:lnSpc>
                          <a:spcPts val="1200"/>
                        </a:lnSpc>
                        <a:spcBef>
                          <a:spcPts val="150"/>
                        </a:spcBef>
                        <a:spcAft>
                          <a:spcPts val="150"/>
                        </a:spcAft>
                      </a:pPr>
                      <a:r>
                        <a:rPr lang="fr-FR" sz="1400" dirty="0" smtClean="0">
                          <a:effectLst/>
                        </a:rPr>
                        <a:t>Exemples </a:t>
                      </a:r>
                      <a:r>
                        <a:rPr lang="fr-FR" sz="1400" dirty="0">
                          <a:effectLst/>
                        </a:rPr>
                        <a:t>: oubli d’un point-virgule, d’une parenthèse fermante...</a:t>
                      </a:r>
                      <a:endParaRPr lang="fr-FR" sz="1800" dirty="0">
                        <a:effectLst/>
                        <a:latin typeface="Segoe UI"/>
                        <a:ea typeface="Calibri"/>
                        <a:cs typeface="Times New Roman"/>
                      </a:endParaRPr>
                    </a:p>
                  </a:txBody>
                  <a:tcPr marL="41419" marR="41419" marT="72000" marB="24851"/>
                </a:tc>
              </a:tr>
              <a:tr h="836663">
                <a:tc>
                  <a:txBody>
                    <a:bodyPr/>
                    <a:lstStyle/>
                    <a:p>
                      <a:pPr marL="95250" algn="l">
                        <a:lnSpc>
                          <a:spcPts val="1200"/>
                        </a:lnSpc>
                        <a:spcBef>
                          <a:spcPts val="150"/>
                        </a:spcBef>
                        <a:spcAft>
                          <a:spcPts val="150"/>
                        </a:spcAft>
                      </a:pPr>
                      <a:r>
                        <a:rPr lang="fr-FR" sz="1400">
                          <a:effectLst/>
                        </a:rPr>
                        <a:t>8</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600">
                          <a:effectLst/>
                        </a:rPr>
                        <a:t>E_NOTICE</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400" dirty="0">
                          <a:effectLst/>
                        </a:rPr>
                        <a:t>Avertissement lors de l’exécution (message "Notice: ..."). </a:t>
                      </a:r>
                      <a:endParaRPr lang="fr-FR" sz="1400" dirty="0" smtClean="0">
                        <a:effectLst/>
                      </a:endParaRPr>
                    </a:p>
                    <a:p>
                      <a:pPr marL="95250" algn="l">
                        <a:lnSpc>
                          <a:spcPts val="1200"/>
                        </a:lnSpc>
                        <a:spcBef>
                          <a:spcPts val="150"/>
                        </a:spcBef>
                        <a:spcAft>
                          <a:spcPts val="150"/>
                        </a:spcAft>
                      </a:pPr>
                      <a:r>
                        <a:rPr lang="fr-FR" sz="1400" dirty="0" smtClean="0">
                          <a:effectLst/>
                        </a:rPr>
                        <a:t>Par </a:t>
                      </a:r>
                      <a:r>
                        <a:rPr lang="fr-FR" sz="1400" dirty="0">
                          <a:effectLst/>
                        </a:rPr>
                        <a:t>défaut, PHP est configuré pour ne pas afficher ces avertissements. </a:t>
                      </a:r>
                      <a:endParaRPr lang="fr-FR" sz="1400" dirty="0" smtClean="0">
                        <a:effectLst/>
                      </a:endParaRPr>
                    </a:p>
                    <a:p>
                      <a:pPr marL="95250" algn="l">
                        <a:lnSpc>
                          <a:spcPts val="1200"/>
                        </a:lnSpc>
                        <a:spcBef>
                          <a:spcPts val="150"/>
                        </a:spcBef>
                        <a:spcAft>
                          <a:spcPts val="150"/>
                        </a:spcAft>
                      </a:pPr>
                      <a:r>
                        <a:rPr lang="fr-FR" sz="1400" dirty="0" smtClean="0">
                          <a:effectLst/>
                        </a:rPr>
                        <a:t>Le </a:t>
                      </a:r>
                      <a:r>
                        <a:rPr lang="fr-FR" sz="1400" dirty="0">
                          <a:effectLst/>
                        </a:rPr>
                        <a:t>script se poursuit. Exemple : utilisation d’une variable non initialisée.</a:t>
                      </a:r>
                      <a:endParaRPr lang="fr-FR" sz="1800" dirty="0">
                        <a:effectLst/>
                        <a:latin typeface="Segoe UI"/>
                        <a:ea typeface="Calibri"/>
                        <a:cs typeface="Times New Roman"/>
                      </a:endParaRPr>
                    </a:p>
                  </a:txBody>
                  <a:tcPr marL="41419" marR="41419" marT="72000" marB="24851"/>
                </a:tc>
              </a:tr>
              <a:tr h="969203">
                <a:tc>
                  <a:txBody>
                    <a:bodyPr/>
                    <a:lstStyle/>
                    <a:p>
                      <a:pPr marL="95250" algn="l">
                        <a:lnSpc>
                          <a:spcPts val="1200"/>
                        </a:lnSpc>
                        <a:spcBef>
                          <a:spcPts val="150"/>
                        </a:spcBef>
                        <a:spcAft>
                          <a:spcPts val="150"/>
                        </a:spcAft>
                      </a:pPr>
                      <a:r>
                        <a:rPr lang="fr-FR" sz="1400">
                          <a:effectLst/>
                        </a:rPr>
                        <a:t>2048</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600">
                          <a:effectLst/>
                        </a:rPr>
                        <a:t>E_STRICT</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400" dirty="0">
                          <a:effectLst/>
                        </a:rPr>
                        <a:t>Conseils lors de l’exécution. </a:t>
                      </a:r>
                      <a:endParaRPr lang="fr-FR" sz="1400" dirty="0" smtClean="0">
                        <a:effectLst/>
                      </a:endParaRPr>
                    </a:p>
                    <a:p>
                      <a:pPr marL="95250" algn="l">
                        <a:lnSpc>
                          <a:spcPts val="1200"/>
                        </a:lnSpc>
                        <a:spcBef>
                          <a:spcPts val="150"/>
                        </a:spcBef>
                        <a:spcAft>
                          <a:spcPts val="150"/>
                        </a:spcAft>
                      </a:pPr>
                      <a:r>
                        <a:rPr lang="fr-FR" sz="1400" dirty="0" smtClean="0">
                          <a:effectLst/>
                        </a:rPr>
                        <a:t>Autorise </a:t>
                      </a:r>
                      <a:r>
                        <a:rPr lang="fr-FR" sz="1400" dirty="0">
                          <a:effectLst/>
                        </a:rPr>
                        <a:t>PHP à suggérer des modifications pour améliorer la portabilité du code, </a:t>
                      </a:r>
                      <a:endParaRPr lang="fr-FR" sz="1400" dirty="0" smtClean="0">
                        <a:effectLst/>
                      </a:endParaRPr>
                    </a:p>
                    <a:p>
                      <a:pPr marL="95250" algn="l">
                        <a:lnSpc>
                          <a:spcPts val="1200"/>
                        </a:lnSpc>
                        <a:spcBef>
                          <a:spcPts val="150"/>
                        </a:spcBef>
                        <a:spcAft>
                          <a:spcPts val="150"/>
                        </a:spcAft>
                      </a:pPr>
                      <a:r>
                        <a:rPr lang="fr-FR" sz="1400" dirty="0" smtClean="0">
                          <a:effectLst/>
                        </a:rPr>
                        <a:t>notamment </a:t>
                      </a:r>
                      <a:r>
                        <a:rPr lang="fr-FR" sz="1400" dirty="0">
                          <a:effectLst/>
                        </a:rPr>
                        <a:t>vers les futures versions (utilisation d’une fonction dépréciée par </a:t>
                      </a:r>
                      <a:endParaRPr lang="fr-FR" sz="1400" dirty="0" smtClean="0">
                        <a:effectLst/>
                      </a:endParaRPr>
                    </a:p>
                    <a:p>
                      <a:pPr marL="95250" algn="l">
                        <a:lnSpc>
                          <a:spcPts val="1200"/>
                        </a:lnSpc>
                        <a:spcBef>
                          <a:spcPts val="150"/>
                        </a:spcBef>
                        <a:spcAft>
                          <a:spcPts val="150"/>
                        </a:spcAft>
                      </a:pPr>
                      <a:r>
                        <a:rPr lang="fr-FR" sz="1400" dirty="0" smtClean="0">
                          <a:effectLst/>
                        </a:rPr>
                        <a:t>exemple</a:t>
                      </a:r>
                      <a:r>
                        <a:rPr lang="fr-FR" sz="1400" dirty="0">
                          <a:effectLst/>
                        </a:rPr>
                        <a:t>). Ce niveau est apparu en version 5.</a:t>
                      </a:r>
                      <a:endParaRPr lang="fr-FR" sz="1800" dirty="0">
                        <a:effectLst/>
                        <a:latin typeface="Segoe UI"/>
                        <a:ea typeface="Calibri"/>
                        <a:cs typeface="Times New Roman"/>
                      </a:endParaRPr>
                    </a:p>
                  </a:txBody>
                  <a:tcPr marL="41419" marR="41419" marT="72000" marB="24851"/>
                </a:tc>
              </a:tr>
              <a:tr h="704122">
                <a:tc>
                  <a:txBody>
                    <a:bodyPr/>
                    <a:lstStyle/>
                    <a:p>
                      <a:pPr marL="95250" algn="l">
                        <a:lnSpc>
                          <a:spcPts val="1200"/>
                        </a:lnSpc>
                        <a:spcBef>
                          <a:spcPts val="150"/>
                        </a:spcBef>
                        <a:spcAft>
                          <a:spcPts val="150"/>
                        </a:spcAft>
                      </a:pPr>
                      <a:r>
                        <a:rPr lang="fr-FR" sz="1400">
                          <a:effectLst/>
                        </a:rPr>
                        <a:t>32767</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600">
                          <a:effectLst/>
                        </a:rPr>
                        <a:t>E_ALL</a:t>
                      </a:r>
                      <a:endParaRPr lang="fr-FR" sz="1800">
                        <a:effectLst/>
                        <a:latin typeface="Segoe UI"/>
                        <a:ea typeface="Calibri"/>
                        <a:cs typeface="Times New Roman"/>
                      </a:endParaRPr>
                    </a:p>
                  </a:txBody>
                  <a:tcPr marL="41419" marR="41419" marT="72000" marB="24851"/>
                </a:tc>
                <a:tc>
                  <a:txBody>
                    <a:bodyPr/>
                    <a:lstStyle/>
                    <a:p>
                      <a:pPr marL="95250" algn="l">
                        <a:lnSpc>
                          <a:spcPts val="1200"/>
                        </a:lnSpc>
                        <a:spcBef>
                          <a:spcPts val="150"/>
                        </a:spcBef>
                        <a:spcAft>
                          <a:spcPts val="150"/>
                        </a:spcAft>
                      </a:pPr>
                      <a:r>
                        <a:rPr lang="fr-FR" sz="1400" dirty="0">
                          <a:effectLst/>
                        </a:rPr>
                        <a:t>Depuis la version 5.4, toutes les erreurs et avertissements (somme des niveaux précédents). </a:t>
                      </a:r>
                      <a:endParaRPr lang="fr-FR" sz="1400" dirty="0" smtClean="0">
                        <a:effectLst/>
                      </a:endParaRPr>
                    </a:p>
                    <a:p>
                      <a:pPr marL="95250" algn="l">
                        <a:lnSpc>
                          <a:spcPts val="1200"/>
                        </a:lnSpc>
                        <a:spcBef>
                          <a:spcPts val="150"/>
                        </a:spcBef>
                        <a:spcAft>
                          <a:spcPts val="150"/>
                        </a:spcAft>
                      </a:pPr>
                      <a:r>
                        <a:rPr lang="fr-FR" sz="1400" dirty="0" smtClean="0">
                          <a:effectLst/>
                        </a:rPr>
                        <a:t>Avant </a:t>
                      </a:r>
                      <a:r>
                        <a:rPr lang="fr-FR" sz="1400" dirty="0">
                          <a:effectLst/>
                        </a:rPr>
                        <a:t>la version 5.4, </a:t>
                      </a:r>
                      <a:r>
                        <a:rPr lang="fr-FR" sz="1600" dirty="0">
                          <a:effectLst/>
                        </a:rPr>
                        <a:t>E_ALL</a:t>
                      </a:r>
                      <a:r>
                        <a:rPr lang="fr-FR" sz="1400" dirty="0">
                          <a:effectLst/>
                        </a:rPr>
                        <a:t> n’intégrait pas le niveau </a:t>
                      </a:r>
                      <a:r>
                        <a:rPr lang="fr-FR" sz="1600" dirty="0" err="1">
                          <a:effectLst/>
                        </a:rPr>
                        <a:t>E_STRICT</a:t>
                      </a:r>
                      <a:r>
                        <a:rPr lang="fr-FR" sz="1400" dirty="0" err="1">
                          <a:effectLst/>
                        </a:rPr>
                        <a:t>et</a:t>
                      </a:r>
                      <a:r>
                        <a:rPr lang="fr-FR" sz="1400" dirty="0">
                          <a:effectLst/>
                        </a:rPr>
                        <a:t> valait donc 30719.</a:t>
                      </a:r>
                      <a:endParaRPr lang="fr-FR" sz="1800" dirty="0">
                        <a:effectLst/>
                        <a:latin typeface="Segoe UI"/>
                        <a:ea typeface="Calibri"/>
                        <a:cs typeface="Times New Roman"/>
                      </a:endParaRPr>
                    </a:p>
                  </a:txBody>
                  <a:tcPr marL="41419" marR="41419" marT="72000" marB="24851"/>
                </a:tc>
              </a:tr>
            </a:tbl>
          </a:graphicData>
        </a:graphic>
      </p:graphicFrame>
      <p:sp>
        <p:nvSpPr>
          <p:cNvPr id="3" name="Titre 2"/>
          <p:cNvSpPr>
            <a:spLocks noGrp="1"/>
          </p:cNvSpPr>
          <p:nvPr>
            <p:ph type="title"/>
          </p:nvPr>
        </p:nvSpPr>
        <p:spPr/>
        <p:txBody>
          <a:bodyPr/>
          <a:lstStyle/>
          <a:p>
            <a:r>
              <a:rPr lang="fr-FR" dirty="0" smtClean="0"/>
              <a:t>Gestion des erreurs</a:t>
            </a:r>
            <a:endParaRPr lang="fr-FR" dirty="0"/>
          </a:p>
        </p:txBody>
      </p:sp>
    </p:spTree>
    <p:extLst>
      <p:ext uri="{BB962C8B-B14F-4D97-AF65-F5344CB8AC3E}">
        <p14:creationId xmlns:p14="http://schemas.microsoft.com/office/powerpoint/2010/main" val="37395217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Avez-vous des questions ?</a:t>
            </a:r>
            <a:endParaRPr lang="fr-FR" dirty="0"/>
          </a:p>
        </p:txBody>
      </p:sp>
      <p:sp>
        <p:nvSpPr>
          <p:cNvPr id="3" name="Titre 2"/>
          <p:cNvSpPr>
            <a:spLocks noGrp="1"/>
          </p:cNvSpPr>
          <p:nvPr>
            <p:ph type="title"/>
          </p:nvPr>
        </p:nvSpPr>
        <p:spPr/>
        <p:txBody>
          <a:bodyPr/>
          <a:lstStyle/>
          <a:p>
            <a:r>
              <a:rPr lang="fr-FR" dirty="0" smtClean="0"/>
              <a:t>Fin du module</a:t>
            </a:r>
            <a:endParaRPr lang="fr-FR" dirty="0"/>
          </a:p>
        </p:txBody>
      </p:sp>
    </p:spTree>
    <p:extLst>
      <p:ext uri="{BB962C8B-B14F-4D97-AF65-F5344CB8AC3E}">
        <p14:creationId xmlns:p14="http://schemas.microsoft.com/office/powerpoint/2010/main" val="2791404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hlinkClick r:id="rId2"/>
              </a:rPr>
              <a:t>www.php.net</a:t>
            </a:r>
            <a:endParaRPr lang="fr-FR" dirty="0" smtClean="0"/>
          </a:p>
          <a:p>
            <a:r>
              <a:rPr lang="fr-FR" dirty="0" smtClean="0">
                <a:hlinkClick r:id="rId3"/>
              </a:rPr>
              <a:t>www.phpindex.com</a:t>
            </a:r>
            <a:endParaRPr lang="fr-FR" dirty="0" smtClean="0"/>
          </a:p>
          <a:p>
            <a:r>
              <a:rPr lang="fr-FR" dirty="0" smtClean="0">
                <a:hlinkClick r:id="rId4"/>
              </a:rPr>
              <a:t>www.phpfrance.com</a:t>
            </a:r>
            <a:endParaRPr lang="fr-FR" dirty="0" smtClean="0"/>
          </a:p>
          <a:p>
            <a:r>
              <a:rPr lang="fr-FR" dirty="0" smtClean="0">
                <a:hlinkClick r:id="rId5"/>
              </a:rPr>
              <a:t>www.editions-eni.com</a:t>
            </a:r>
            <a:endParaRPr lang="fr-FR" dirty="0" smtClean="0"/>
          </a:p>
          <a:p>
            <a:r>
              <a:rPr lang="fr-FR" dirty="0" smtClean="0">
                <a:hlinkClick r:id="rId6"/>
              </a:rPr>
              <a:t>php.developpez.com</a:t>
            </a:r>
            <a:endParaRPr lang="fr-FR" dirty="0" smtClean="0"/>
          </a:p>
          <a:p>
            <a:r>
              <a:rPr lang="fr-FR" dirty="0" smtClean="0">
                <a:hlinkClick r:id="rId7"/>
              </a:rPr>
              <a:t>www.zend.com/fr/</a:t>
            </a:r>
            <a:endParaRPr lang="fr-FR" dirty="0" smtClean="0"/>
          </a:p>
          <a:p>
            <a:endParaRPr lang="fr-FR" dirty="0"/>
          </a:p>
        </p:txBody>
      </p:sp>
      <p:sp>
        <p:nvSpPr>
          <p:cNvPr id="3" name="Titre 2"/>
          <p:cNvSpPr>
            <a:spLocks noGrp="1"/>
          </p:cNvSpPr>
          <p:nvPr>
            <p:ph type="title"/>
          </p:nvPr>
        </p:nvSpPr>
        <p:spPr/>
        <p:txBody>
          <a:bodyPr/>
          <a:lstStyle/>
          <a:p>
            <a:r>
              <a:rPr lang="fr-FR" dirty="0" smtClean="0"/>
              <a:t>Aller plus loin - Ressources</a:t>
            </a:r>
            <a:endParaRPr lang="fr-FR" dirty="0"/>
          </a:p>
        </p:txBody>
      </p:sp>
    </p:spTree>
    <p:extLst>
      <p:ext uri="{BB962C8B-B14F-4D97-AF65-F5344CB8AC3E}">
        <p14:creationId xmlns:p14="http://schemas.microsoft.com/office/powerpoint/2010/main" val="12009323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Développez un site web dynamique et interactif</a:t>
            </a:r>
          </a:p>
        </p:txBody>
      </p:sp>
      <p:sp>
        <p:nvSpPr>
          <p:cNvPr id="5" name="Sous-titre 4"/>
          <p:cNvSpPr>
            <a:spLocks noGrp="1"/>
          </p:cNvSpPr>
          <p:nvPr>
            <p:ph type="subTitle" idx="10"/>
          </p:nvPr>
        </p:nvSpPr>
        <p:spPr/>
        <p:txBody>
          <a:bodyPr/>
          <a:lstStyle/>
          <a:p>
            <a:r>
              <a:rPr lang="fr-FR" smtClean="0"/>
              <a:t>Fin de la formation</a:t>
            </a:r>
            <a:endParaRPr lang="fr-FR" dirty="0" smtClean="0"/>
          </a:p>
        </p:txBody>
      </p:sp>
    </p:spTree>
    <p:extLst>
      <p:ext uri="{BB962C8B-B14F-4D97-AF65-F5344CB8AC3E}">
        <p14:creationId xmlns:p14="http://schemas.microsoft.com/office/powerpoint/2010/main" val="2508281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Installation de </a:t>
            </a:r>
            <a:r>
              <a:rPr lang="fr-FR" dirty="0" smtClean="0"/>
              <a:t>la </a:t>
            </a:r>
            <a:r>
              <a:rPr lang="fr-FR" dirty="0"/>
              <a:t>plateforme Apache / MySQL / </a:t>
            </a:r>
            <a:r>
              <a:rPr lang="fr-FR" dirty="0" smtClean="0"/>
              <a:t>PHP</a:t>
            </a:r>
          </a:p>
          <a:p>
            <a:pPr lvl="1"/>
            <a:r>
              <a:rPr lang="fr-FR" dirty="0" err="1" smtClean="0"/>
              <a:t>WampServer</a:t>
            </a:r>
            <a:r>
              <a:rPr lang="fr-FR" dirty="0" smtClean="0"/>
              <a:t> 2.5</a:t>
            </a:r>
            <a:endParaRPr lang="fr-FR" dirty="0"/>
          </a:p>
          <a:p>
            <a:pPr lvl="1"/>
            <a:endParaRPr lang="fr-FR" dirty="0"/>
          </a:p>
        </p:txBody>
      </p:sp>
      <p:sp>
        <p:nvSpPr>
          <p:cNvPr id="3" name="Titre 2"/>
          <p:cNvSpPr>
            <a:spLocks noGrp="1"/>
          </p:cNvSpPr>
          <p:nvPr>
            <p:ph type="title"/>
          </p:nvPr>
        </p:nvSpPr>
        <p:spPr/>
        <p:txBody>
          <a:bodyPr>
            <a:normAutofit/>
          </a:bodyPr>
          <a:lstStyle/>
          <a:p>
            <a:r>
              <a:rPr lang="fr-FR" dirty="0" smtClean="0"/>
              <a:t>Installation WAMP</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550" y="2705100"/>
            <a:ext cx="46609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5762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Titre 2"/>
          <p:cNvSpPr>
            <a:spLocks noGrp="1"/>
          </p:cNvSpPr>
          <p:nvPr>
            <p:ph type="title"/>
          </p:nvPr>
        </p:nvSpPr>
        <p:spPr/>
        <p:txBody>
          <a:bodyPr/>
          <a:lstStyle/>
          <a:p>
            <a:r>
              <a:rPr lang="fr-FR" dirty="0" smtClean="0"/>
              <a:t>Installation de l’IDE </a:t>
            </a:r>
            <a:r>
              <a:rPr lang="fr-FR" dirty="0" err="1" smtClean="0"/>
              <a:t>NetBeans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2152650"/>
            <a:ext cx="45053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5945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Structure de base d’une page </a:t>
            </a:r>
            <a:r>
              <a:rPr lang="fr-FR" dirty="0" smtClean="0"/>
              <a:t>PHP</a:t>
            </a:r>
          </a:p>
          <a:p>
            <a:pPr lvl="1"/>
            <a:r>
              <a:rPr lang="fr-FR" dirty="0"/>
              <a:t>&lt;?</a:t>
            </a:r>
            <a:r>
              <a:rPr lang="fr-FR" dirty="0" err="1"/>
              <a:t>php</a:t>
            </a:r>
            <a:r>
              <a:rPr lang="fr-FR" dirty="0"/>
              <a:t> ... ?&gt;</a:t>
            </a:r>
          </a:p>
          <a:p>
            <a:pPr lvl="1"/>
            <a:r>
              <a:rPr lang="fr-FR" dirty="0"/>
              <a:t>&lt;? ... ?&gt;</a:t>
            </a:r>
          </a:p>
          <a:p>
            <a:pPr lvl="1"/>
            <a:r>
              <a:rPr lang="fr-FR" dirty="0" smtClean="0"/>
              <a:t>&lt;% </a:t>
            </a:r>
            <a:r>
              <a:rPr lang="fr-FR" dirty="0"/>
              <a:t>... </a:t>
            </a:r>
            <a:r>
              <a:rPr lang="fr-FR" dirty="0" smtClean="0"/>
              <a:t>%&gt;</a:t>
            </a:r>
          </a:p>
          <a:p>
            <a:pPr lvl="1"/>
            <a:r>
              <a:rPr lang="fr-FR" dirty="0"/>
              <a:t>&lt;script </a:t>
            </a:r>
            <a:r>
              <a:rPr lang="fr-FR" dirty="0" err="1"/>
              <a:t>language</a:t>
            </a:r>
            <a:r>
              <a:rPr lang="fr-FR" dirty="0"/>
              <a:t>="</a:t>
            </a:r>
            <a:r>
              <a:rPr lang="fr-FR" dirty="0" err="1"/>
              <a:t>php</a:t>
            </a:r>
            <a:r>
              <a:rPr lang="fr-FR" dirty="0"/>
              <a:t>"&gt; ... &lt;/script&gt;</a:t>
            </a:r>
          </a:p>
          <a:p>
            <a:pPr lvl="1"/>
            <a:endParaRPr lang="fr-FR" dirty="0" smtClean="0"/>
          </a:p>
          <a:p>
            <a:pPr lvl="1"/>
            <a:endParaRPr lang="fr-FR" dirty="0"/>
          </a:p>
          <a:p>
            <a:r>
              <a:rPr lang="fr-FR" dirty="0" smtClean="0"/>
              <a:t>Exemple : </a:t>
            </a:r>
          </a:p>
          <a:p>
            <a:pPr marL="1714500" lvl="4" indent="0">
              <a:buNone/>
            </a:pPr>
            <a:r>
              <a:rPr lang="fr-FR" sz="2400" dirty="0">
                <a:solidFill>
                  <a:srgbClr val="1B90C6"/>
                </a:solidFill>
                <a:latin typeface="Courier New" pitchFamily="49" charset="0"/>
                <a:cs typeface="Courier New" pitchFamily="49" charset="0"/>
              </a:rPr>
              <a:t>&lt;html&gt;</a:t>
            </a:r>
          </a:p>
          <a:p>
            <a:pPr marL="1714500" lvl="4" indent="0">
              <a:buNone/>
            </a:pPr>
            <a:r>
              <a:rPr lang="fr-FR" sz="2400" dirty="0">
                <a:solidFill>
                  <a:srgbClr val="1B90C6"/>
                </a:solidFill>
                <a:latin typeface="Courier New" pitchFamily="49" charset="0"/>
                <a:cs typeface="Courier New" pitchFamily="49" charset="0"/>
              </a:rPr>
              <a:t>    &lt;body&gt;</a:t>
            </a:r>
          </a:p>
          <a:p>
            <a:pPr marL="1714500" lvl="4" indent="0">
              <a:buNone/>
            </a:pPr>
            <a:r>
              <a:rPr lang="fr-FR" sz="2400" dirty="0">
                <a:solidFill>
                  <a:srgbClr val="FF0000"/>
                </a:solidFill>
                <a:latin typeface="Courier New" pitchFamily="49" charset="0"/>
                <a:cs typeface="Courier New" pitchFamily="49" charset="0"/>
              </a:rPr>
              <a:t>        &lt;? </a:t>
            </a:r>
            <a:r>
              <a:rPr lang="fr-FR" sz="2400" dirty="0" err="1">
                <a:solidFill>
                  <a:srgbClr val="FF0000"/>
                </a:solidFill>
                <a:latin typeface="Courier New" pitchFamily="49" charset="0"/>
                <a:cs typeface="Courier New" pitchFamily="49" charset="0"/>
              </a:rPr>
              <a:t>echo</a:t>
            </a:r>
            <a:r>
              <a:rPr lang="fr-FR" sz="2400" dirty="0">
                <a:solidFill>
                  <a:srgbClr val="FF0000"/>
                </a:solidFill>
                <a:latin typeface="Courier New" pitchFamily="49" charset="0"/>
                <a:cs typeface="Courier New" pitchFamily="49" charset="0"/>
              </a:rPr>
              <a:t> "</a:t>
            </a:r>
            <a:r>
              <a:rPr lang="fr-FR" sz="2400" dirty="0" smtClean="0">
                <a:solidFill>
                  <a:srgbClr val="FF0000"/>
                </a:solidFill>
                <a:latin typeface="Courier New" pitchFamily="49" charset="0"/>
                <a:cs typeface="Courier New" pitchFamily="49" charset="0"/>
              </a:rPr>
              <a:t>Hello"; </a:t>
            </a:r>
            <a:r>
              <a:rPr lang="fr-FR" sz="2400" dirty="0">
                <a:solidFill>
                  <a:srgbClr val="FF0000"/>
                </a:solidFill>
                <a:latin typeface="Courier New" pitchFamily="49" charset="0"/>
                <a:cs typeface="Courier New" pitchFamily="49" charset="0"/>
              </a:rPr>
              <a:t>?&gt;</a:t>
            </a:r>
          </a:p>
          <a:p>
            <a:pPr marL="1714500" lvl="4" indent="0">
              <a:buNone/>
            </a:pPr>
            <a:r>
              <a:rPr lang="fr-FR" sz="2400" dirty="0">
                <a:solidFill>
                  <a:srgbClr val="1B90C6"/>
                </a:solidFill>
                <a:latin typeface="Courier New" pitchFamily="49" charset="0"/>
                <a:cs typeface="Courier New" pitchFamily="49" charset="0"/>
              </a:rPr>
              <a:t>    &lt;/body&gt;</a:t>
            </a:r>
          </a:p>
          <a:p>
            <a:pPr marL="1714500" lvl="4" indent="0">
              <a:buNone/>
            </a:pPr>
            <a:r>
              <a:rPr lang="fr-FR" sz="2400" dirty="0">
                <a:solidFill>
                  <a:srgbClr val="1B90C6"/>
                </a:solidFill>
                <a:latin typeface="Courier New" pitchFamily="49" charset="0"/>
                <a:cs typeface="Courier New" pitchFamily="49" charset="0"/>
              </a:rPr>
              <a:t>&lt;/html&gt;</a:t>
            </a:r>
          </a:p>
          <a:p>
            <a:pPr lvl="1"/>
            <a:endParaRPr lang="fr-FR" dirty="0"/>
          </a:p>
          <a:p>
            <a:endParaRPr lang="fr-FR" dirty="0"/>
          </a:p>
          <a:p>
            <a:endParaRPr lang="fr-FR" dirty="0"/>
          </a:p>
        </p:txBody>
      </p:sp>
      <p:sp>
        <p:nvSpPr>
          <p:cNvPr id="3" name="Titre 2"/>
          <p:cNvSpPr>
            <a:spLocks noGrp="1"/>
          </p:cNvSpPr>
          <p:nvPr>
            <p:ph type="title"/>
          </p:nvPr>
        </p:nvSpPr>
        <p:spPr/>
        <p:txBody>
          <a:bodyPr/>
          <a:lstStyle/>
          <a:p>
            <a:r>
              <a:rPr lang="fr-FR" dirty="0"/>
              <a:t>Introduction au </a:t>
            </a:r>
            <a:r>
              <a:rPr lang="fr-FR" dirty="0" smtClean="0"/>
              <a:t>langage PHP</a:t>
            </a:r>
            <a:endParaRPr lang="fr-FR" dirty="0"/>
          </a:p>
        </p:txBody>
      </p:sp>
    </p:spTree>
    <p:extLst>
      <p:ext uri="{BB962C8B-B14F-4D97-AF65-F5344CB8AC3E}">
        <p14:creationId xmlns:p14="http://schemas.microsoft.com/office/powerpoint/2010/main" val="872817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D998DF15A1554688C8A0026C99861A" ma:contentTypeVersion="7" ma:contentTypeDescription="Crée un document." ma:contentTypeScope="" ma:versionID="7d07ace0a987e0c2576bb183f6782994">
  <xsd:schema xmlns:xsd="http://www.w3.org/2001/XMLSchema" xmlns:xs="http://www.w3.org/2001/XMLSchema" xmlns:p="http://schemas.microsoft.com/office/2006/metadata/properties" xmlns:ns2="298bb16f-a3f5-4132-bab5-9b30f5801b8d" xmlns:ns3="4efdbc23-94bf-43b9-8425-3d1fa107a0ce" targetNamespace="http://schemas.microsoft.com/office/2006/metadata/properties" ma:root="true" ma:fieldsID="1c639712ae33d4cf6173f525e1442a5e" ns2:_="" ns3:_="">
    <xsd:import namespace="298bb16f-a3f5-4132-bab5-9b30f5801b8d"/>
    <xsd:import namespace="4efdbc23-94bf-43b9-8425-3d1fa107a0c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8bb16f-a3f5-4132-bab5-9b30f5801b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fdbc23-94bf-43b9-8425-3d1fa107a0ce"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DEAA2A-A977-4870-A269-98D92F425AC3}"/>
</file>

<file path=customXml/itemProps2.xml><?xml version="1.0" encoding="utf-8"?>
<ds:datastoreItem xmlns:ds="http://schemas.openxmlformats.org/officeDocument/2006/customXml" ds:itemID="{79991B57-22C7-4DDA-9650-F436C0BBD367}"/>
</file>

<file path=customXml/itemProps3.xml><?xml version="1.0" encoding="utf-8"?>
<ds:datastoreItem xmlns:ds="http://schemas.openxmlformats.org/officeDocument/2006/customXml" ds:itemID="{7284D1D0-8F36-431B-A158-55AEAC1E7969}"/>
</file>

<file path=docProps/app.xml><?xml version="1.0" encoding="utf-8"?>
<Properties xmlns="http://schemas.openxmlformats.org/officeDocument/2006/extended-properties" xmlns:vt="http://schemas.openxmlformats.org/officeDocument/2006/docPropsVTypes">
  <Template/>
  <TotalTime>17144</TotalTime>
  <Words>3639</Words>
  <Application>Microsoft Office PowerPoint</Application>
  <PresentationFormat>Affichage à l'écran (4:3)</PresentationFormat>
  <Paragraphs>1243</Paragraphs>
  <Slides>63</Slides>
  <Notes>24</Notes>
  <HiddenSlides>0</HiddenSlides>
  <MMClips>0</MMClips>
  <ScaleCrop>false</ScaleCrop>
  <HeadingPairs>
    <vt:vector size="4" baseType="variant">
      <vt:variant>
        <vt:lpstr>Thème</vt:lpstr>
      </vt:variant>
      <vt:variant>
        <vt:i4>1</vt:i4>
      </vt:variant>
      <vt:variant>
        <vt:lpstr>Titres des diapositives</vt:lpstr>
      </vt:variant>
      <vt:variant>
        <vt:i4>63</vt:i4>
      </vt:variant>
    </vt:vector>
  </HeadingPairs>
  <TitlesOfParts>
    <vt:vector size="64" baseType="lpstr">
      <vt:lpstr>Thème Office</vt:lpstr>
      <vt:lpstr>Présentation PowerPoint</vt:lpstr>
      <vt:lpstr>Développez un site web dynamique et interactif</vt:lpstr>
      <vt:lpstr>Votre formation – Présentation</vt:lpstr>
      <vt:lpstr>Introduction générale</vt:lpstr>
      <vt:lpstr>Qu’est-ce qu’une page web dynamique ?</vt:lpstr>
      <vt:lpstr>Introduction générale</vt:lpstr>
      <vt:lpstr>Installation WAMP</vt:lpstr>
      <vt:lpstr>Installation de l’IDE NetBeans</vt:lpstr>
      <vt:lpstr>Introduction au langage PHP</vt:lpstr>
      <vt:lpstr>Configuration PHP</vt:lpstr>
      <vt:lpstr>Informations sur la configuration</vt:lpstr>
      <vt:lpstr>Présentation du langage </vt:lpstr>
      <vt:lpstr>Présentation du langage </vt:lpstr>
      <vt:lpstr>Chaines de caractères : les bases</vt:lpstr>
      <vt:lpstr>Chaines de caractères : l’échappement</vt:lpstr>
      <vt:lpstr>Chaines de caractères : les accolades</vt:lpstr>
      <vt:lpstr>Conversion de types</vt:lpstr>
      <vt:lpstr>Types de données</vt:lpstr>
      <vt:lpstr>Les Tableaux</vt:lpstr>
      <vt:lpstr>Les tableaux</vt:lpstr>
      <vt:lpstr>Les tableaux</vt:lpstr>
      <vt:lpstr>Manipulation des chaines de caractères</vt:lpstr>
      <vt:lpstr>Les expressions régulières</vt:lpstr>
      <vt:lpstr>Les expressions régulières – suite exemple</vt:lpstr>
      <vt:lpstr>Les dates : Fonctions utiles : RI p64</vt:lpstr>
      <vt:lpstr>Les opérateurs</vt:lpstr>
      <vt:lpstr>Les opérateurs</vt:lpstr>
      <vt:lpstr>Précédence des opérateurs</vt:lpstr>
      <vt:lpstr>Structures de contrôles</vt:lpstr>
      <vt:lpstr>Structures de contrôles</vt:lpstr>
      <vt:lpstr>Structures de contrôles</vt:lpstr>
      <vt:lpstr>Fonctions</vt:lpstr>
      <vt:lpstr>Programmation Objet</vt:lpstr>
      <vt:lpstr>Les codes HTTP</vt:lpstr>
      <vt:lpstr>Les codes HTTP : Généralités</vt:lpstr>
      <vt:lpstr>Les codes HTTP : URL</vt:lpstr>
      <vt:lpstr>Les codes HTTP : Requête</vt:lpstr>
      <vt:lpstr>Les codes HTTP : Requête</vt:lpstr>
      <vt:lpstr>Les codes HTTP : Réponse</vt:lpstr>
      <vt:lpstr>Les codes HTTP : Cache</vt:lpstr>
      <vt:lpstr>Les codes HTTP</vt:lpstr>
      <vt:lpstr>Gestion des formulaires</vt:lpstr>
      <vt:lpstr>Problèmes sur les formulaires</vt:lpstr>
      <vt:lpstr>Solutions</vt:lpstr>
      <vt:lpstr>Filtrer et valider les données RI p181</vt:lpstr>
      <vt:lpstr>Redirection</vt:lpstr>
      <vt:lpstr>Accès à une base de données</vt:lpstr>
      <vt:lpstr>Accès à la base de données avec MySQLi</vt:lpstr>
      <vt:lpstr>MySQLi : requête préparée</vt:lpstr>
      <vt:lpstr>Injection SQL</vt:lpstr>
      <vt:lpstr>Injection SQL</vt:lpstr>
      <vt:lpstr>Comment éviter ces attaques</vt:lpstr>
      <vt:lpstr>Accès à la base de données avec PDO</vt:lpstr>
      <vt:lpstr>Mémorisation des informations d’un client</vt:lpstr>
      <vt:lpstr>Moteur de template</vt:lpstr>
      <vt:lpstr>Moteur de template</vt:lpstr>
      <vt:lpstr>Exemple de template avec Twig</vt:lpstr>
      <vt:lpstr>Exemple de template avec Twig (suite)</vt:lpstr>
      <vt:lpstr>Twig (suite)</vt:lpstr>
      <vt:lpstr>Gestion des erreurs</vt:lpstr>
      <vt:lpstr>Fin du module</vt:lpstr>
      <vt:lpstr>Aller plus loin - Ressources</vt:lpstr>
      <vt:lpstr>Développez un site web dynamique et interactif</vt:lpstr>
    </vt:vector>
  </TitlesOfParts>
  <Company>ENI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Benjamin AUMAILLE</dc:creator>
  <cp:lastModifiedBy>c</cp:lastModifiedBy>
  <cp:revision>823</cp:revision>
  <cp:lastPrinted>2014-06-24T14:23:25Z</cp:lastPrinted>
  <dcterms:created xsi:type="dcterms:W3CDTF">2011-03-15T19:16:53Z</dcterms:created>
  <dcterms:modified xsi:type="dcterms:W3CDTF">2014-06-25T14:29:58Z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0x01010085D998DF15A1554688C8A0026C99861A</vt:lpwstr>
  </property>
</Properties>
</file>