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8" r:id="rId3"/>
    <p:sldId id="293" r:id="rId4"/>
    <p:sldId id="294" r:id="rId5"/>
    <p:sldId id="296" r:id="rId6"/>
    <p:sldId id="298" r:id="rId7"/>
    <p:sldId id="295" r:id="rId8"/>
    <p:sldId id="257" r:id="rId9"/>
    <p:sldId id="300" r:id="rId10"/>
    <p:sldId id="301" r:id="rId11"/>
    <p:sldId id="292" r:id="rId12"/>
    <p:sldId id="303" r:id="rId13"/>
    <p:sldId id="304" r:id="rId14"/>
    <p:sldId id="305" r:id="rId15"/>
    <p:sldId id="309" r:id="rId16"/>
    <p:sldId id="310" r:id="rId17"/>
    <p:sldId id="306" r:id="rId18"/>
    <p:sldId id="311" r:id="rId19"/>
    <p:sldId id="312" r:id="rId20"/>
    <p:sldId id="307" r:id="rId21"/>
    <p:sldId id="308" r:id="rId22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4"/>
      <p: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Source Code Pro" panose="020B0604020202020204" charset="0"/>
      <p:regular r:id="rId30"/>
      <p:bold r:id="rId31"/>
      <p:italic r:id="rId32"/>
      <p:boldItalic r:id="rId33"/>
    </p:embeddedFont>
    <p:embeddedFont>
      <p:font typeface="Quantic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FFBDE3-E720-4D51-908C-4CDF2B09FD3F}">
  <a:tblStyle styleId="{61FFBDE3-E720-4D51-908C-4CDF2B09FD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530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1435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8709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64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46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09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30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842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422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89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8067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7781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2208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119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3371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654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2855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2318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6263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7295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5697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7935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238C-F301-4199-A383-AEA29F8788F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19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784860" y="650425"/>
            <a:ext cx="757428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37343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784860" y="1279157"/>
            <a:ext cx="7574280" cy="974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700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sz="2700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sz="2700" dirty="0">
                <a:latin typeface="Source Code Pro" panose="020B0604020202020204" charset="0"/>
                <a:ea typeface="Source Code Pro" panose="020B0604020202020204" charset="0"/>
              </a:rPr>
              <a:t>М</a:t>
            </a:r>
            <a:r>
              <a:rPr lang="ru-RU" sz="2700" dirty="0" smtClean="0">
                <a:latin typeface="Source Code Pro" panose="020B0604020202020204" charset="0"/>
                <a:ea typeface="Source Code Pro" panose="020B0604020202020204" charset="0"/>
              </a:rPr>
              <a:t>етоды обеспечения</a:t>
            </a:r>
            <a:r>
              <a:rPr lang="en-US" sz="2700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sz="2700" dirty="0" smtClean="0">
                <a:latin typeface="Source Code Pro" panose="020B0604020202020204" charset="0"/>
                <a:ea typeface="Source Code Pro" panose="020B0604020202020204" charset="0"/>
              </a:rPr>
              <a:t>безопасности и контроля доступа к ИИ системам</a:t>
            </a:r>
            <a:r>
              <a:rPr lang="en-US" sz="2700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2700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sz="2700" b="1" dirty="0">
              <a:solidFill>
                <a:srgbClr val="00B05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grpSp>
        <p:nvGrpSpPr>
          <p:cNvPr id="86" name="Google Shape;86;p15"/>
          <p:cNvGrpSpPr/>
          <p:nvPr/>
        </p:nvGrpSpPr>
        <p:grpSpPr>
          <a:xfrm>
            <a:off x="347760" y="3091520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/>
                  </a:solidFill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6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33550"/>
            <a:ext cx="7772400" cy="6385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pPr>
              <a:buClrTx/>
              <a:buFontTx/>
            </a:pPr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Защищенный ресурс </a:t>
            </a:r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b="1" dirty="0">
              <a:solidFill>
                <a:srgbClr val="00B05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1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2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1212630"/>
            <a:ext cx="3245297" cy="164723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432" y="1212630"/>
            <a:ext cx="4432528" cy="2679838"/>
          </a:xfrm>
          <a:prstGeom prst="rect">
            <a:avLst/>
          </a:prstGeom>
        </p:spPr>
      </p:pic>
      <p:sp>
        <p:nvSpPr>
          <p:cNvPr id="14" name="Скругленный прямоугольник 13"/>
          <p:cNvSpPr/>
          <p:nvPr/>
        </p:nvSpPr>
        <p:spPr>
          <a:xfrm>
            <a:off x="5501640" y="3749040"/>
            <a:ext cx="2589585" cy="14342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36" y="1227869"/>
            <a:ext cx="3295976" cy="204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9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8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Войти с помощью… </a:t>
            </a: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C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10096"/>
          <a:stretch/>
        </p:blipFill>
        <p:spPr>
          <a:xfrm>
            <a:off x="1104182" y="1156756"/>
            <a:ext cx="2213700" cy="3245314"/>
          </a:xfrm>
          <a:prstGeom prst="roundRect">
            <a:avLst>
              <a:gd name="adj" fmla="val 0"/>
            </a:avLst>
          </a:prstGeom>
          <a:ln w="12700">
            <a:noFill/>
          </a:ln>
          <a:effectLst/>
        </p:spPr>
      </p:pic>
      <p:sp>
        <p:nvSpPr>
          <p:cNvPr id="2" name="Скругленный прямоугольник 1"/>
          <p:cNvSpPr/>
          <p:nvPr/>
        </p:nvSpPr>
        <p:spPr>
          <a:xfrm>
            <a:off x="1229360" y="4015740"/>
            <a:ext cx="1991360" cy="3939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b="21005"/>
          <a:stretch/>
        </p:blipFill>
        <p:spPr>
          <a:xfrm>
            <a:off x="5392395" y="1141516"/>
            <a:ext cx="2032470" cy="3330017"/>
          </a:xfrm>
          <a:prstGeom prst="rect">
            <a:avLst/>
          </a:prstGeom>
        </p:spPr>
      </p:pic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360" y="1638669"/>
            <a:ext cx="2261235" cy="22687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201" y="1693545"/>
            <a:ext cx="42195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2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90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43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>
                <a:latin typeface="Source Code Pro" panose="020B0604020202020204" charset="0"/>
                <a:ea typeface="Source Code Pro" panose="020B0604020202020204" charset="0"/>
              </a:rPr>
              <a:t>Р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оли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OAuth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2.0 </a:t>
            </a:r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13;p17"/>
          <p:cNvGrpSpPr/>
          <p:nvPr/>
        </p:nvGrpSpPr>
        <p:grpSpPr>
          <a:xfrm>
            <a:off x="1341750" y="2143272"/>
            <a:ext cx="6699780" cy="460011"/>
            <a:chOff x="4883422" y="1469163"/>
            <a:chExt cx="6699780" cy="460011"/>
          </a:xfrm>
        </p:grpSpPr>
        <p:sp>
          <p:nvSpPr>
            <p:cNvPr id="14" name="Google Shape;114;p17"/>
            <p:cNvSpPr txBox="1"/>
            <p:nvPr/>
          </p:nvSpPr>
          <p:spPr>
            <a:xfrm>
              <a:off x="4883422" y="1469163"/>
              <a:ext cx="2564311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ru-RU" sz="2200" dirty="0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Клиент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15" name="Google Shape;115;p17"/>
            <p:cNvSpPr txBox="1"/>
            <p:nvPr/>
          </p:nvSpPr>
          <p:spPr>
            <a:xfrm>
              <a:off x="7615702" y="1471974"/>
              <a:ext cx="3967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Осуществляет </a:t>
              </a:r>
              <a:r>
                <a:rPr lang="ru-RU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доступ к аккаунту пользователя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6" name="Google Shape;116;p17"/>
          <p:cNvGrpSpPr/>
          <p:nvPr/>
        </p:nvGrpSpPr>
        <p:grpSpPr>
          <a:xfrm>
            <a:off x="1341749" y="1393149"/>
            <a:ext cx="7116451" cy="462193"/>
            <a:chOff x="4883422" y="2286588"/>
            <a:chExt cx="7116451" cy="462193"/>
          </a:xfrm>
        </p:grpSpPr>
        <p:sp>
          <p:nvSpPr>
            <p:cNvPr id="17" name="Google Shape;117;p17"/>
            <p:cNvSpPr txBox="1"/>
            <p:nvPr/>
          </p:nvSpPr>
          <p:spPr>
            <a:xfrm>
              <a:off x="4883422" y="2286588"/>
              <a:ext cx="2939509" cy="450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dirty="0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Владелец ресурса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18" name="Google Shape;118;p17"/>
            <p:cNvSpPr txBox="1"/>
            <p:nvPr/>
          </p:nvSpPr>
          <p:spPr>
            <a:xfrm>
              <a:off x="7620401" y="2291581"/>
              <a:ext cx="437947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Пользователь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9" name="Google Shape;119;p17"/>
          <p:cNvGrpSpPr/>
          <p:nvPr/>
        </p:nvGrpSpPr>
        <p:grpSpPr>
          <a:xfrm>
            <a:off x="1341750" y="2887525"/>
            <a:ext cx="6397858" cy="474834"/>
            <a:chOff x="4883422" y="2997720"/>
            <a:chExt cx="6397858" cy="474834"/>
          </a:xfrm>
        </p:grpSpPr>
        <p:sp>
          <p:nvSpPr>
            <p:cNvPr id="20" name="Google Shape;120;p17"/>
            <p:cNvSpPr txBox="1"/>
            <p:nvPr/>
          </p:nvSpPr>
          <p:spPr>
            <a:xfrm>
              <a:off x="4883422" y="3015354"/>
              <a:ext cx="31785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dirty="0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Сервер ресурсов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21" name="Google Shape;121;p17"/>
            <p:cNvSpPr txBox="1"/>
            <p:nvPr/>
          </p:nvSpPr>
          <p:spPr>
            <a:xfrm>
              <a:off x="7620400" y="2997720"/>
              <a:ext cx="366088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Хранит защищённые данные</a:t>
              </a:r>
            </a:p>
          </p:txBody>
        </p:sp>
      </p:grpSp>
      <p:grpSp>
        <p:nvGrpSpPr>
          <p:cNvPr id="22" name="Google Shape;122;p17"/>
          <p:cNvGrpSpPr/>
          <p:nvPr/>
        </p:nvGrpSpPr>
        <p:grpSpPr>
          <a:xfrm>
            <a:off x="1352173" y="3609638"/>
            <a:ext cx="7106027" cy="550252"/>
            <a:chOff x="4883422" y="3695397"/>
            <a:chExt cx="7106027" cy="550252"/>
          </a:xfrm>
        </p:grpSpPr>
        <p:sp>
          <p:nvSpPr>
            <p:cNvPr id="23" name="Google Shape;123;p17"/>
            <p:cNvSpPr txBox="1"/>
            <p:nvPr/>
          </p:nvSpPr>
          <p:spPr>
            <a:xfrm>
              <a:off x="4883422" y="3788449"/>
              <a:ext cx="2929086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dirty="0" err="1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Авторизационный</a:t>
              </a:r>
              <a:r>
                <a:rPr lang="ru-RU" sz="2200" dirty="0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 сервер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24" name="Google Shape;124;p17"/>
            <p:cNvSpPr txBox="1"/>
            <p:nvPr/>
          </p:nvSpPr>
          <p:spPr>
            <a:xfrm>
              <a:off x="7609977" y="3695397"/>
              <a:ext cx="437947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Проверяет </a:t>
              </a:r>
              <a:r>
                <a:rPr lang="ru-RU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подлинность </a:t>
              </a: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информации, создает </a:t>
              </a:r>
              <a:r>
                <a:rPr lang="ru-RU" sz="1600" dirty="0" err="1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токены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63" name="Google Shape;10795;p87"/>
          <p:cNvGrpSpPr/>
          <p:nvPr/>
        </p:nvGrpSpPr>
        <p:grpSpPr>
          <a:xfrm>
            <a:off x="911366" y="3755209"/>
            <a:ext cx="365052" cy="352162"/>
            <a:chOff x="-32243500" y="2299850"/>
            <a:chExt cx="300900" cy="290275"/>
          </a:xfrm>
        </p:grpSpPr>
        <p:sp>
          <p:nvSpPr>
            <p:cNvPr id="64" name="Google Shape;10796;p87"/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797;p87"/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0056;p84"/>
          <p:cNvGrpSpPr/>
          <p:nvPr/>
        </p:nvGrpSpPr>
        <p:grpSpPr>
          <a:xfrm>
            <a:off x="918033" y="1418081"/>
            <a:ext cx="347367" cy="427740"/>
            <a:chOff x="3316000" y="4399325"/>
            <a:chExt cx="392325" cy="483100"/>
          </a:xfrm>
        </p:grpSpPr>
        <p:sp>
          <p:nvSpPr>
            <p:cNvPr id="70" name="Google Shape;10057;p84"/>
            <p:cNvSpPr/>
            <p:nvPr/>
          </p:nvSpPr>
          <p:spPr>
            <a:xfrm>
              <a:off x="3316000" y="4399325"/>
              <a:ext cx="392325" cy="483100"/>
            </a:xfrm>
            <a:custGeom>
              <a:avLst/>
              <a:gdLst/>
              <a:ahLst/>
              <a:cxnLst/>
              <a:rect l="l" t="t" r="r" b="b"/>
              <a:pathLst>
                <a:path w="15693" h="19324" extrusionOk="0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" name="Google Shape;10058;p84"/>
            <p:cNvSpPr/>
            <p:nvPr/>
          </p:nvSpPr>
          <p:spPr>
            <a:xfrm>
              <a:off x="35823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2" name="Google Shape;11767;p90"/>
          <p:cNvGrpSpPr/>
          <p:nvPr/>
        </p:nvGrpSpPr>
        <p:grpSpPr>
          <a:xfrm>
            <a:off x="899803" y="2923379"/>
            <a:ext cx="421914" cy="420759"/>
            <a:chOff x="-2571737" y="2403625"/>
            <a:chExt cx="292225" cy="291425"/>
          </a:xfrm>
        </p:grpSpPr>
        <p:sp>
          <p:nvSpPr>
            <p:cNvPr id="73" name="Google Shape;11768;p9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769;p9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770;p9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771;p9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772;p9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773;p9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774;p9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11317;p88"/>
          <p:cNvGrpSpPr/>
          <p:nvPr/>
        </p:nvGrpSpPr>
        <p:grpSpPr>
          <a:xfrm>
            <a:off x="931645" y="2227119"/>
            <a:ext cx="358229" cy="314961"/>
            <a:chOff x="-45664625" y="2352225"/>
            <a:chExt cx="300125" cy="263875"/>
          </a:xfrm>
        </p:grpSpPr>
        <p:sp>
          <p:nvSpPr>
            <p:cNvPr id="81" name="Google Shape;11318;p88"/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319;p88"/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320;p88"/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321;p88"/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322;p88"/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323;p88"/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324;p88"/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http://qrcoder.ru/code/?https%3A%2F%2Fhabr.com%2Fru%2Fcompanies%2Fflant%2Farticles%2F475942%2F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384" y="3829152"/>
            <a:ext cx="1291487" cy="1291487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64180" y="4639289"/>
            <a:ext cx="4865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Статья на </a:t>
            </a:r>
            <a:r>
              <a:rPr lang="ru-RU" dirty="0" err="1" smtClean="0">
                <a:latin typeface="Source Code Pro" panose="020B0604020202020204" charset="0"/>
                <a:ea typeface="Source Code Pro" panose="020B0604020202020204" charset="0"/>
              </a:rPr>
              <a:t>Хабр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про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dirty="0" err="1" smtClean="0">
                <a:latin typeface="Source Code Pro" panose="020B0604020202020204" charset="0"/>
                <a:ea typeface="Source Code Pro" panose="020B0604020202020204" charset="0"/>
              </a:rPr>
              <a:t>Oauth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и </a:t>
            </a:r>
            <a:r>
              <a:rPr lang="en-US" dirty="0" err="1" smtClean="0">
                <a:latin typeface="Source Code Pro" panose="020B0604020202020204" charset="0"/>
                <a:ea typeface="Source Code Pro" panose="020B0604020202020204" charset="0"/>
              </a:rPr>
              <a:t>OpenID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Connect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  <a:sym typeface="Wingdings" panose="05000000000000000000" pitchFamily="2" charset="2"/>
              </a:rPr>
              <a:t></a:t>
            </a:r>
            <a:endParaRPr lang="ru-RU" dirty="0">
              <a:latin typeface="Source Code Pro" panose="020B0604020202020204" charset="0"/>
              <a:ea typeface="Source Code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94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117;p17"/>
          <p:cNvSpPr txBox="1"/>
          <p:nvPr/>
        </p:nvSpPr>
        <p:spPr>
          <a:xfrm>
            <a:off x="1127760" y="1236038"/>
            <a:ext cx="7322820" cy="30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Код авторизации (</a:t>
            </a:r>
            <a:r>
              <a:rPr lang="en-US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Authorization Code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)+ PKCE</a:t>
            </a:r>
            <a:endParaRPr lang="ru-RU" sz="2400" dirty="0" smtClean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Неявный (</a:t>
            </a:r>
            <a:r>
              <a:rPr lang="en-US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Implicit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)</a:t>
            </a:r>
            <a:endParaRPr lang="ru-RU" sz="2400" dirty="0" smtClean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Учётные данные владельца ресурса (</a:t>
            </a:r>
            <a:r>
              <a:rPr lang="en-US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Resource Owner Password Credentials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)</a:t>
            </a:r>
            <a:endParaRPr lang="ru-RU" sz="2400" dirty="0" smtClean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Учётные данные клиента (</a:t>
            </a:r>
            <a:r>
              <a:rPr lang="ru-RU" sz="2400" dirty="0" err="1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Client</a:t>
            </a:r>
            <a:r>
              <a:rPr lang="ru-RU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ru-RU" sz="2400" dirty="0" err="1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Credentials</a:t>
            </a: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Авторизации устройств (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Device authorization</a:t>
            </a: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)</a:t>
            </a:r>
            <a:endParaRPr lang="ru-RU" sz="2400" dirty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Потоки </a:t>
            </a:r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00B05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1860;p90"/>
          <p:cNvSpPr/>
          <p:nvPr/>
        </p:nvSpPr>
        <p:spPr>
          <a:xfrm>
            <a:off x="955292" y="2004661"/>
            <a:ext cx="180782" cy="175228"/>
          </a:xfrm>
          <a:custGeom>
            <a:avLst/>
            <a:gdLst/>
            <a:ahLst/>
            <a:cxnLst/>
            <a:rect l="l" t="t" r="r" b="b"/>
            <a:pathLst>
              <a:path w="2049" h="1986" extrusionOk="0">
                <a:moveTo>
                  <a:pt x="343" y="1"/>
                </a:moveTo>
                <a:cubicBezTo>
                  <a:pt x="252" y="1"/>
                  <a:pt x="158" y="32"/>
                  <a:pt x="95" y="95"/>
                </a:cubicBezTo>
                <a:cubicBezTo>
                  <a:pt x="0" y="221"/>
                  <a:pt x="0" y="442"/>
                  <a:pt x="95" y="568"/>
                </a:cubicBezTo>
                <a:lnTo>
                  <a:pt x="536" y="1009"/>
                </a:lnTo>
                <a:lnTo>
                  <a:pt x="95" y="1418"/>
                </a:lnTo>
                <a:cubicBezTo>
                  <a:pt x="0" y="1544"/>
                  <a:pt x="0" y="1796"/>
                  <a:pt x="95" y="1891"/>
                </a:cubicBezTo>
                <a:cubicBezTo>
                  <a:pt x="158" y="1954"/>
                  <a:pt x="252" y="1985"/>
                  <a:pt x="343" y="1985"/>
                </a:cubicBezTo>
                <a:cubicBezTo>
                  <a:pt x="434" y="1985"/>
                  <a:pt x="520" y="1954"/>
                  <a:pt x="568" y="1891"/>
                </a:cubicBezTo>
                <a:lnTo>
                  <a:pt x="1009" y="1481"/>
                </a:lnTo>
                <a:lnTo>
                  <a:pt x="1450" y="1891"/>
                </a:lnTo>
                <a:cubicBezTo>
                  <a:pt x="1513" y="1954"/>
                  <a:pt x="1599" y="1985"/>
                  <a:pt x="1686" y="1985"/>
                </a:cubicBezTo>
                <a:cubicBezTo>
                  <a:pt x="1773" y="1985"/>
                  <a:pt x="1859" y="1954"/>
                  <a:pt x="1922" y="1891"/>
                </a:cubicBezTo>
                <a:cubicBezTo>
                  <a:pt x="2048" y="1796"/>
                  <a:pt x="2048" y="1544"/>
                  <a:pt x="1922" y="1418"/>
                </a:cubicBezTo>
                <a:lnTo>
                  <a:pt x="1481" y="1009"/>
                </a:lnTo>
                <a:lnTo>
                  <a:pt x="1922" y="568"/>
                </a:lnTo>
                <a:cubicBezTo>
                  <a:pt x="2048" y="410"/>
                  <a:pt x="2048" y="221"/>
                  <a:pt x="1922" y="95"/>
                </a:cubicBezTo>
                <a:cubicBezTo>
                  <a:pt x="1859" y="32"/>
                  <a:pt x="1773" y="1"/>
                  <a:pt x="1686" y="1"/>
                </a:cubicBezTo>
                <a:cubicBezTo>
                  <a:pt x="1599" y="1"/>
                  <a:pt x="1513" y="32"/>
                  <a:pt x="1450" y="95"/>
                </a:cubicBezTo>
                <a:lnTo>
                  <a:pt x="1009" y="536"/>
                </a:lnTo>
                <a:lnTo>
                  <a:pt x="568" y="95"/>
                </a:lnTo>
                <a:cubicBezTo>
                  <a:pt x="520" y="32"/>
                  <a:pt x="434" y="1"/>
                  <a:pt x="3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1841;p90"/>
          <p:cNvSpPr/>
          <p:nvPr/>
        </p:nvSpPr>
        <p:spPr>
          <a:xfrm>
            <a:off x="905161" y="1259609"/>
            <a:ext cx="280351" cy="184116"/>
          </a:xfrm>
          <a:custGeom>
            <a:avLst/>
            <a:gdLst/>
            <a:ahLst/>
            <a:cxnLst/>
            <a:rect l="l" t="t" r="r" b="b"/>
            <a:pathLst>
              <a:path w="4128" h="2711" extrusionOk="0">
                <a:moveTo>
                  <a:pt x="3785" y="1"/>
                </a:moveTo>
                <a:cubicBezTo>
                  <a:pt x="3695" y="1"/>
                  <a:pt x="3608" y="32"/>
                  <a:pt x="3561" y="95"/>
                </a:cubicBezTo>
                <a:lnTo>
                  <a:pt x="1733" y="1923"/>
                </a:lnTo>
                <a:lnTo>
                  <a:pt x="599" y="757"/>
                </a:lnTo>
                <a:cubicBezTo>
                  <a:pt x="536" y="710"/>
                  <a:pt x="450" y="686"/>
                  <a:pt x="363" y="686"/>
                </a:cubicBezTo>
                <a:cubicBezTo>
                  <a:pt x="276" y="686"/>
                  <a:pt x="190" y="710"/>
                  <a:pt x="127" y="757"/>
                </a:cubicBezTo>
                <a:cubicBezTo>
                  <a:pt x="1" y="883"/>
                  <a:pt x="1" y="1135"/>
                  <a:pt x="127" y="1229"/>
                </a:cubicBezTo>
                <a:lnTo>
                  <a:pt x="1513" y="2616"/>
                </a:lnTo>
                <a:cubicBezTo>
                  <a:pt x="1560" y="2679"/>
                  <a:pt x="1647" y="2710"/>
                  <a:pt x="1737" y="2710"/>
                </a:cubicBezTo>
                <a:cubicBezTo>
                  <a:pt x="1828" y="2710"/>
                  <a:pt x="1922" y="2679"/>
                  <a:pt x="1985" y="2616"/>
                </a:cubicBezTo>
                <a:lnTo>
                  <a:pt x="4033" y="568"/>
                </a:lnTo>
                <a:cubicBezTo>
                  <a:pt x="4128" y="442"/>
                  <a:pt x="4128" y="221"/>
                  <a:pt x="4033" y="95"/>
                </a:cubicBezTo>
                <a:cubicBezTo>
                  <a:pt x="3970" y="32"/>
                  <a:pt x="3876" y="1"/>
                  <a:pt x="37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718;p86"/>
          <p:cNvSpPr/>
          <p:nvPr/>
        </p:nvSpPr>
        <p:spPr>
          <a:xfrm>
            <a:off x="1011293" y="2278845"/>
            <a:ext cx="63004" cy="193306"/>
          </a:xfrm>
          <a:custGeom>
            <a:avLst/>
            <a:gdLst/>
            <a:ahLst/>
            <a:cxnLst/>
            <a:rect l="l" t="t" r="r" b="b"/>
            <a:pathLst>
              <a:path w="726" h="2112" extrusionOk="0">
                <a:moveTo>
                  <a:pt x="379" y="1"/>
                </a:moveTo>
                <a:cubicBezTo>
                  <a:pt x="158" y="1"/>
                  <a:pt x="1" y="158"/>
                  <a:pt x="1" y="379"/>
                </a:cubicBezTo>
                <a:lnTo>
                  <a:pt x="1" y="1733"/>
                </a:lnTo>
                <a:cubicBezTo>
                  <a:pt x="1" y="1954"/>
                  <a:pt x="158" y="2111"/>
                  <a:pt x="379" y="2111"/>
                </a:cubicBezTo>
                <a:cubicBezTo>
                  <a:pt x="568" y="2111"/>
                  <a:pt x="725" y="1954"/>
                  <a:pt x="725" y="1733"/>
                </a:cubicBezTo>
                <a:lnTo>
                  <a:pt x="725" y="379"/>
                </a:lnTo>
                <a:cubicBezTo>
                  <a:pt x="725" y="158"/>
                  <a:pt x="568" y="1"/>
                  <a:pt x="3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0717;p86"/>
          <p:cNvSpPr/>
          <p:nvPr/>
        </p:nvSpPr>
        <p:spPr>
          <a:xfrm>
            <a:off x="1011293" y="2507423"/>
            <a:ext cx="63004" cy="62094"/>
          </a:xfrm>
          <a:custGeom>
            <a:avLst/>
            <a:gdLst/>
            <a:ahLst/>
            <a:cxnLst/>
            <a:rect l="l" t="t" r="r" b="b"/>
            <a:pathLst>
              <a:path w="726" h="695" extrusionOk="0">
                <a:moveTo>
                  <a:pt x="379" y="1"/>
                </a:moveTo>
                <a:cubicBezTo>
                  <a:pt x="158" y="1"/>
                  <a:pt x="1" y="158"/>
                  <a:pt x="1" y="348"/>
                </a:cubicBezTo>
                <a:cubicBezTo>
                  <a:pt x="1" y="537"/>
                  <a:pt x="158" y="694"/>
                  <a:pt x="379" y="694"/>
                </a:cubicBezTo>
                <a:cubicBezTo>
                  <a:pt x="568" y="694"/>
                  <a:pt x="725" y="537"/>
                  <a:pt x="725" y="348"/>
                </a:cubicBezTo>
                <a:cubicBezTo>
                  <a:pt x="725" y="158"/>
                  <a:pt x="568" y="1"/>
                  <a:pt x="3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1841;p90"/>
          <p:cNvSpPr/>
          <p:nvPr/>
        </p:nvSpPr>
        <p:spPr>
          <a:xfrm>
            <a:off x="905161" y="3111269"/>
            <a:ext cx="280351" cy="184116"/>
          </a:xfrm>
          <a:custGeom>
            <a:avLst/>
            <a:gdLst/>
            <a:ahLst/>
            <a:cxnLst/>
            <a:rect l="l" t="t" r="r" b="b"/>
            <a:pathLst>
              <a:path w="4128" h="2711" extrusionOk="0">
                <a:moveTo>
                  <a:pt x="3785" y="1"/>
                </a:moveTo>
                <a:cubicBezTo>
                  <a:pt x="3695" y="1"/>
                  <a:pt x="3608" y="32"/>
                  <a:pt x="3561" y="95"/>
                </a:cubicBezTo>
                <a:lnTo>
                  <a:pt x="1733" y="1923"/>
                </a:lnTo>
                <a:lnTo>
                  <a:pt x="599" y="757"/>
                </a:lnTo>
                <a:cubicBezTo>
                  <a:pt x="536" y="710"/>
                  <a:pt x="450" y="686"/>
                  <a:pt x="363" y="686"/>
                </a:cubicBezTo>
                <a:cubicBezTo>
                  <a:pt x="276" y="686"/>
                  <a:pt x="190" y="710"/>
                  <a:pt x="127" y="757"/>
                </a:cubicBezTo>
                <a:cubicBezTo>
                  <a:pt x="1" y="883"/>
                  <a:pt x="1" y="1135"/>
                  <a:pt x="127" y="1229"/>
                </a:cubicBezTo>
                <a:lnTo>
                  <a:pt x="1513" y="2616"/>
                </a:lnTo>
                <a:cubicBezTo>
                  <a:pt x="1560" y="2679"/>
                  <a:pt x="1647" y="2710"/>
                  <a:pt x="1737" y="2710"/>
                </a:cubicBezTo>
                <a:cubicBezTo>
                  <a:pt x="1828" y="2710"/>
                  <a:pt x="1922" y="2679"/>
                  <a:pt x="1985" y="2616"/>
                </a:cubicBezTo>
                <a:lnTo>
                  <a:pt x="4033" y="568"/>
                </a:lnTo>
                <a:cubicBezTo>
                  <a:pt x="4128" y="442"/>
                  <a:pt x="4128" y="221"/>
                  <a:pt x="4033" y="95"/>
                </a:cubicBezTo>
                <a:cubicBezTo>
                  <a:pt x="3970" y="32"/>
                  <a:pt x="3876" y="1"/>
                  <a:pt x="37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1841;p90"/>
          <p:cNvSpPr/>
          <p:nvPr/>
        </p:nvSpPr>
        <p:spPr>
          <a:xfrm>
            <a:off x="905161" y="3801144"/>
            <a:ext cx="280351" cy="184116"/>
          </a:xfrm>
          <a:custGeom>
            <a:avLst/>
            <a:gdLst/>
            <a:ahLst/>
            <a:cxnLst/>
            <a:rect l="l" t="t" r="r" b="b"/>
            <a:pathLst>
              <a:path w="4128" h="2711" extrusionOk="0">
                <a:moveTo>
                  <a:pt x="3785" y="1"/>
                </a:moveTo>
                <a:cubicBezTo>
                  <a:pt x="3695" y="1"/>
                  <a:pt x="3608" y="32"/>
                  <a:pt x="3561" y="95"/>
                </a:cubicBezTo>
                <a:lnTo>
                  <a:pt x="1733" y="1923"/>
                </a:lnTo>
                <a:lnTo>
                  <a:pt x="599" y="757"/>
                </a:lnTo>
                <a:cubicBezTo>
                  <a:pt x="536" y="710"/>
                  <a:pt x="450" y="686"/>
                  <a:pt x="363" y="686"/>
                </a:cubicBezTo>
                <a:cubicBezTo>
                  <a:pt x="276" y="686"/>
                  <a:pt x="190" y="710"/>
                  <a:pt x="127" y="757"/>
                </a:cubicBezTo>
                <a:cubicBezTo>
                  <a:pt x="1" y="883"/>
                  <a:pt x="1" y="1135"/>
                  <a:pt x="127" y="1229"/>
                </a:cubicBezTo>
                <a:lnTo>
                  <a:pt x="1513" y="2616"/>
                </a:lnTo>
                <a:cubicBezTo>
                  <a:pt x="1560" y="2679"/>
                  <a:pt x="1647" y="2710"/>
                  <a:pt x="1737" y="2710"/>
                </a:cubicBezTo>
                <a:cubicBezTo>
                  <a:pt x="1828" y="2710"/>
                  <a:pt x="1922" y="2679"/>
                  <a:pt x="1985" y="2616"/>
                </a:cubicBezTo>
                <a:lnTo>
                  <a:pt x="4033" y="568"/>
                </a:lnTo>
                <a:cubicBezTo>
                  <a:pt x="4128" y="442"/>
                  <a:pt x="4128" y="221"/>
                  <a:pt x="4033" y="95"/>
                </a:cubicBezTo>
                <a:cubicBezTo>
                  <a:pt x="3970" y="32"/>
                  <a:pt x="3876" y="1"/>
                  <a:pt x="37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4" name="Picture 4" descr="http://qrcoder.ru/code/?https%3A%2F%2Fhabr.com%2Fru%2Fcompanies%2Fdododev%2Farticles%2F520046%2F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0" y="3550920"/>
            <a:ext cx="1562100" cy="156210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564505" y="4672921"/>
            <a:ext cx="3120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Статья на </a:t>
            </a:r>
            <a:r>
              <a:rPr lang="ru-RU" dirty="0" err="1" smtClean="0">
                <a:latin typeface="Source Code Pro" panose="020B0604020202020204" charset="0"/>
                <a:ea typeface="Source Code Pro" panose="020B0604020202020204" charset="0"/>
              </a:rPr>
              <a:t>Хабр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про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dirty="0" err="1" smtClean="0">
                <a:latin typeface="Source Code Pro" panose="020B0604020202020204" charset="0"/>
                <a:ea typeface="Source Code Pro" panose="020B0604020202020204" charset="0"/>
              </a:rPr>
              <a:t>Oauth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  <a:sym typeface="Wingdings" panose="05000000000000000000" pitchFamily="2" charset="2"/>
              </a:rPr>
              <a:t></a:t>
            </a:r>
            <a:endParaRPr lang="ru-RU" dirty="0">
              <a:latin typeface="Source Code Pro" panose="020B0604020202020204" charset="0"/>
              <a:ea typeface="Source Code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21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Код</a:t>
            </a:r>
            <a:r>
              <a:rPr lang="en-US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авторизации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C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Процесс с кодом авторизаци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133" y="1127090"/>
            <a:ext cx="4114800" cy="336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qrcoder.ru/code/?https%3A%2F%2Fwww.digitalocean.com%2Fcommunity%2Ftutorials%2Foauth-2-ru%23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0" y="3550920"/>
            <a:ext cx="1562100" cy="156210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80460" y="4672921"/>
            <a:ext cx="400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Статья на </a:t>
            </a:r>
            <a:r>
              <a:rPr lang="en-US" dirty="0" err="1" smtClean="0">
                <a:latin typeface="Source Code Pro" panose="020B0604020202020204" charset="0"/>
                <a:ea typeface="Source Code Pro" panose="020B0604020202020204" charset="0"/>
              </a:rPr>
              <a:t>DigitalOcean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про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dirty="0" err="1" smtClean="0">
                <a:latin typeface="Source Code Pro" panose="020B0604020202020204" charset="0"/>
                <a:ea typeface="Source Code Pro" panose="020B0604020202020204" charset="0"/>
              </a:rPr>
              <a:t>Oauth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  <a:sym typeface="Wingdings" panose="05000000000000000000" pitchFamily="2" charset="2"/>
              </a:rPr>
              <a:t></a:t>
            </a:r>
            <a:endParaRPr lang="ru-RU" dirty="0">
              <a:latin typeface="Source Code Pro" panose="020B0604020202020204" charset="0"/>
              <a:ea typeface="Source Code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4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13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Код</a:t>
            </a:r>
            <a:r>
              <a:rPr lang="en-US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авторизации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6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7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ttp://qrcoder.ru/code/?https%3A%2F%2Fblog.hanchon.live%2Fguides%2Fgoogle-login-with-fastapi%2F&amp;4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540" y="3749040"/>
            <a:ext cx="1379220" cy="13792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863" y="1290776"/>
            <a:ext cx="6265286" cy="2887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734" y="1211806"/>
            <a:ext cx="2638486" cy="12594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607" y="1209263"/>
            <a:ext cx="4330923" cy="10541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993" y="1209263"/>
            <a:ext cx="6490034" cy="168918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482" y="2938478"/>
            <a:ext cx="4794496" cy="153042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3069" y="1127760"/>
            <a:ext cx="2939346" cy="32140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08020" y="4672921"/>
            <a:ext cx="4476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Реализация входа через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Google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аккаунт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  <a:sym typeface="Wingdings" panose="05000000000000000000" pitchFamily="2" charset="2"/>
              </a:rPr>
              <a:t></a:t>
            </a:r>
            <a:endParaRPr lang="ru-RU" dirty="0">
              <a:latin typeface="Source Code Pro" panose="020B0604020202020204" charset="0"/>
              <a:ea typeface="Source Code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4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13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Код</a:t>
            </a:r>
            <a:r>
              <a:rPr lang="en-US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авторизации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00B05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6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7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82" y="1199250"/>
            <a:ext cx="5807872" cy="15886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538" y="2770322"/>
            <a:ext cx="4927853" cy="17018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28" y="1183609"/>
            <a:ext cx="4870612" cy="9310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055" y="1727763"/>
            <a:ext cx="3747704" cy="250172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089" y="1174382"/>
            <a:ext cx="3086259" cy="14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7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21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sym typeface="Quantico"/>
              </a:rPr>
              <a:t>Т</a:t>
            </a:r>
            <a:r>
              <a:rPr lang="ru-RU" dirty="0" err="1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окен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C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779" y="1220088"/>
            <a:ext cx="4175762" cy="3140812"/>
          </a:xfrm>
          <a:prstGeom prst="rect">
            <a:avLst/>
          </a:prstGeom>
        </p:spPr>
      </p:pic>
      <p:sp>
        <p:nvSpPr>
          <p:cNvPr id="14" name="Google Shape;117;p17"/>
          <p:cNvSpPr txBox="1"/>
          <p:nvPr/>
        </p:nvSpPr>
        <p:spPr>
          <a:xfrm>
            <a:off x="701040" y="1409700"/>
            <a:ext cx="4061460" cy="188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Передача </a:t>
            </a:r>
            <a:r>
              <a:rPr lang="ru-RU" sz="2400" dirty="0" err="1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токена</a:t>
            </a: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Через 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cookie</a:t>
            </a:r>
            <a:endParaRPr lang="ru-RU" sz="2400" dirty="0" smtClean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Внутри заголовка 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Authorization (Bearer)</a:t>
            </a:r>
            <a:endParaRPr lang="ru-RU" sz="2400" dirty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</p:txBody>
      </p:sp>
      <p:sp>
        <p:nvSpPr>
          <p:cNvPr id="15" name="Google Shape;117;p17"/>
          <p:cNvSpPr txBox="1"/>
          <p:nvPr/>
        </p:nvSpPr>
        <p:spPr>
          <a:xfrm>
            <a:off x="4914901" y="1409700"/>
            <a:ext cx="3383280" cy="188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Стратегии: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Хранение в БД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JSON Web Token (JWT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)</a:t>
            </a:r>
            <a:endParaRPr lang="ru-RU" sz="2400" dirty="0" smtClean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Хранилище </a:t>
            </a:r>
            <a:r>
              <a:rPr lang="en-US" sz="2400" dirty="0" err="1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Redis</a:t>
            </a:r>
            <a:endParaRPr lang="ru-RU" sz="2400" dirty="0" smtClean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</p:txBody>
      </p:sp>
      <p:pic>
        <p:nvPicPr>
          <p:cNvPr id="2050" name="Picture 2" descr="http://qrcoder.ru/code/?https%3A%2F%2Fhabr.com%2Fru%2Farticles%2F340146%2F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060" y="3707784"/>
            <a:ext cx="1409700" cy="140970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61460" y="4672921"/>
            <a:ext cx="3623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Статья на </a:t>
            </a:r>
            <a:r>
              <a:rPr lang="ru-RU" dirty="0" err="1" smtClean="0">
                <a:latin typeface="Source Code Pro" panose="020B0604020202020204" charset="0"/>
                <a:ea typeface="Source Code Pro" panose="020B0604020202020204" charset="0"/>
              </a:rPr>
              <a:t>Хабр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про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JWT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err="1" smtClean="0">
                <a:latin typeface="Source Code Pro" panose="020B0604020202020204" charset="0"/>
                <a:ea typeface="Source Code Pro" panose="020B0604020202020204" charset="0"/>
              </a:rPr>
              <a:t>токены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  <a:sym typeface="Wingdings" panose="05000000000000000000" pitchFamily="2" charset="2"/>
              </a:rPr>
              <a:t></a:t>
            </a:r>
            <a:endParaRPr lang="ru-RU" dirty="0">
              <a:latin typeface="Source Code Pro" panose="020B0604020202020204" charset="0"/>
              <a:ea typeface="Source Code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17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76;p15"/>
          <p:cNvGrpSpPr/>
          <p:nvPr/>
        </p:nvGrpSpPr>
        <p:grpSpPr>
          <a:xfrm>
            <a:off x="685800" y="357350"/>
            <a:ext cx="7772400" cy="4075386"/>
            <a:chOff x="772525" y="726624"/>
            <a:chExt cx="6578100" cy="3438301"/>
          </a:xfrm>
        </p:grpSpPr>
        <p:sp>
          <p:nvSpPr>
            <p:cNvPr id="21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sym typeface="Quantico"/>
              </a:rPr>
              <a:t>Разграничение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https://habrastorage.org/r/w1560/files/9c3/eea/eb3/9c3eeaeb31264bf9ba8195f4eb1e705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" y="1303655"/>
            <a:ext cx="4538345" cy="179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habrastorage.org/r/w1560/files/e56/b1b/131/e56b1b131fbd40778880deddcae6b9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855" y="2263507"/>
            <a:ext cx="433387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habrastorage.org/r/w1560/files/1cb/49f/e1a/1cb49fe1ac844c0bb3782538d7643f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42" y="1282969"/>
            <a:ext cx="538162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habrastorage.org/r/w1560/files/9a8/5c7/03b/9a85c703b2834ba696f2c47d38819d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75" y="1971212"/>
            <a:ext cx="3578225" cy="236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qrcoder.ru/code/?https%3A%2F%2Fhabr.com%2Fru%2Fcompanies%2Fcustis%2Farticles%2F248649%2F&amp;4&amp;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3556436"/>
            <a:ext cx="1562100" cy="15621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82660" y="4643652"/>
            <a:ext cx="3803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  <a:sym typeface="Wingdings" panose="05000000000000000000" pitchFamily="2" charset="2"/>
              </a:rPr>
              <a:t>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Статья на </a:t>
            </a:r>
            <a:r>
              <a:rPr lang="ru-RU" dirty="0" err="1" smtClean="0">
                <a:latin typeface="Source Code Pro" panose="020B0604020202020204" charset="0"/>
                <a:ea typeface="Source Code Pro" panose="020B0604020202020204" charset="0"/>
              </a:rPr>
              <a:t>Хабр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про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RBAC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и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ABAC</a:t>
            </a:r>
            <a:endParaRPr lang="ru-RU" dirty="0">
              <a:latin typeface="Source Code Pro" panose="020B0604020202020204" charset="0"/>
              <a:ea typeface="Source Code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8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76;p15"/>
          <p:cNvGrpSpPr/>
          <p:nvPr/>
        </p:nvGrpSpPr>
        <p:grpSpPr>
          <a:xfrm>
            <a:off x="685800" y="357350"/>
            <a:ext cx="7772400" cy="4075386"/>
            <a:chOff x="772525" y="726624"/>
            <a:chExt cx="6578100" cy="3438301"/>
          </a:xfrm>
        </p:grpSpPr>
        <p:sp>
          <p:nvSpPr>
            <p:cNvPr id="21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sym typeface="Quantico"/>
              </a:rPr>
              <a:t>Стандарт </a:t>
            </a:r>
            <a:r>
              <a:rPr lang="en-US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sym typeface="Quantico"/>
              </a:rPr>
              <a:t>XACML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00B05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ttp://qrcoder.ru/code/?https%3A%2F%2Fhabr.com%2Fru%2Fcompanies%2Fcustis%2Farticles%2F258861%2F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420" y="3558540"/>
            <a:ext cx="1562100" cy="156210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495" y="1034406"/>
            <a:ext cx="4327010" cy="32835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83196" y="4679486"/>
            <a:ext cx="3623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Статья на </a:t>
            </a:r>
            <a:r>
              <a:rPr lang="ru-RU" dirty="0" err="1" smtClean="0">
                <a:latin typeface="Source Code Pro" panose="020B0604020202020204" charset="0"/>
                <a:ea typeface="Source Code Pro" panose="020B0604020202020204" charset="0"/>
              </a:rPr>
              <a:t>Хабр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про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XACML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  <a:sym typeface="Wingdings" panose="05000000000000000000" pitchFamily="2" charset="2"/>
              </a:rPr>
              <a:t></a:t>
            </a:r>
            <a:endParaRPr lang="ru-RU" dirty="0">
              <a:latin typeface="Source Code Pro" panose="020B0604020202020204" charset="0"/>
              <a:ea typeface="Source Code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61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76;p15"/>
          <p:cNvGrpSpPr/>
          <p:nvPr/>
        </p:nvGrpSpPr>
        <p:grpSpPr>
          <a:xfrm>
            <a:off x="685800" y="433551"/>
            <a:ext cx="7772400" cy="4075386"/>
            <a:chOff x="772525" y="726624"/>
            <a:chExt cx="6578100" cy="3438301"/>
          </a:xfrm>
        </p:grpSpPr>
        <p:sp>
          <p:nvSpPr>
            <p:cNvPr id="46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7"/>
          <p:cNvGrpSpPr/>
          <p:nvPr/>
        </p:nvGrpSpPr>
        <p:grpSpPr>
          <a:xfrm>
            <a:off x="1341750" y="2143272"/>
            <a:ext cx="6459860" cy="462004"/>
            <a:chOff x="4883422" y="1469163"/>
            <a:chExt cx="6459860" cy="462004"/>
          </a:xfrm>
        </p:grpSpPr>
        <p:sp>
          <p:nvSpPr>
            <p:cNvPr id="114" name="Google Shape;114;p17"/>
            <p:cNvSpPr txBox="1"/>
            <p:nvPr/>
          </p:nvSpPr>
          <p:spPr>
            <a:xfrm>
              <a:off x="4883422" y="1469163"/>
              <a:ext cx="2564311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ru-RU" sz="2200" dirty="0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Авторизация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6980320" y="1473967"/>
              <a:ext cx="43629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Определение возможных действий пользователя в системе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1341750" y="1390993"/>
            <a:ext cx="5723370" cy="457200"/>
            <a:chOff x="4883423" y="2284432"/>
            <a:chExt cx="5723370" cy="457200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4883423" y="2286588"/>
              <a:ext cx="2289926" cy="450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dirty="0" err="1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Аутенфикация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6980321" y="2284432"/>
              <a:ext cx="362647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Удостоверение личности пользователя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1341750" y="2905159"/>
            <a:ext cx="6907009" cy="457200"/>
            <a:chOff x="4883422" y="3015354"/>
            <a:chExt cx="6907009" cy="457200"/>
          </a:xfrm>
        </p:grpSpPr>
        <p:sp>
          <p:nvSpPr>
            <p:cNvPr id="120" name="Google Shape;120;p17"/>
            <p:cNvSpPr txBox="1"/>
            <p:nvPr/>
          </p:nvSpPr>
          <p:spPr>
            <a:xfrm>
              <a:off x="4883422" y="3015354"/>
              <a:ext cx="31785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dirty="0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Шифрование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6980320" y="3015354"/>
              <a:ext cx="4810111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Защита конфиденциальной информации от несанкционированного доступа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1352173" y="3702690"/>
            <a:ext cx="6896585" cy="457200"/>
            <a:chOff x="4883422" y="3788449"/>
            <a:chExt cx="6896585" cy="457200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4883422" y="3788449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dirty="0" err="1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Блокчейн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6969896" y="3788449"/>
              <a:ext cx="4810111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Цепочка блоков, содержащая информацию о действиях в системе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41" name="Заголовок 1"/>
          <p:cNvSpPr txBox="1">
            <a:spLocks/>
          </p:cNvSpPr>
          <p:nvPr/>
        </p:nvSpPr>
        <p:spPr>
          <a:xfrm>
            <a:off x="685800" y="426244"/>
            <a:ext cx="7772400" cy="653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" sz="2800" b="1" dirty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sz="2800" dirty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sz="2800" dirty="0">
                <a:latin typeface="Source Code Pro" panose="020B0604020202020204" charset="0"/>
                <a:ea typeface="Source Code Pro" panose="020B0604020202020204" charset="0"/>
              </a:rPr>
              <a:t>Способы</a:t>
            </a:r>
            <a:r>
              <a:rPr lang="en-US" sz="2800" dirty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42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43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1712;p90"/>
          <p:cNvSpPr/>
          <p:nvPr/>
        </p:nvSpPr>
        <p:spPr>
          <a:xfrm>
            <a:off x="903167" y="3721507"/>
            <a:ext cx="418498" cy="408352"/>
          </a:xfrm>
          <a:custGeom>
            <a:avLst/>
            <a:gdLst/>
            <a:ahLst/>
            <a:cxnLst/>
            <a:rect l="l" t="t" r="r" b="b"/>
            <a:pathLst>
              <a:path w="12004" h="11713" extrusionOk="0">
                <a:moveTo>
                  <a:pt x="8633" y="2088"/>
                </a:moveTo>
                <a:cubicBezTo>
                  <a:pt x="8900" y="2088"/>
                  <a:pt x="9168" y="2182"/>
                  <a:pt x="9357" y="2371"/>
                </a:cubicBezTo>
                <a:cubicBezTo>
                  <a:pt x="9767" y="2781"/>
                  <a:pt x="9767" y="3442"/>
                  <a:pt x="9357" y="3820"/>
                </a:cubicBezTo>
                <a:lnTo>
                  <a:pt x="8128" y="5018"/>
                </a:lnTo>
                <a:cubicBezTo>
                  <a:pt x="7939" y="4702"/>
                  <a:pt x="7750" y="4419"/>
                  <a:pt x="7498" y="4135"/>
                </a:cubicBezTo>
                <a:cubicBezTo>
                  <a:pt x="7278" y="3915"/>
                  <a:pt x="6994" y="3726"/>
                  <a:pt x="6679" y="3568"/>
                </a:cubicBezTo>
                <a:lnTo>
                  <a:pt x="7908" y="2371"/>
                </a:lnTo>
                <a:cubicBezTo>
                  <a:pt x="8097" y="2182"/>
                  <a:pt x="8365" y="2088"/>
                  <a:pt x="8633" y="2088"/>
                </a:cubicBezTo>
                <a:close/>
                <a:moveTo>
                  <a:pt x="5230" y="5333"/>
                </a:moveTo>
                <a:cubicBezTo>
                  <a:pt x="5514" y="5333"/>
                  <a:pt x="5829" y="5396"/>
                  <a:pt x="6018" y="5648"/>
                </a:cubicBezTo>
                <a:cubicBezTo>
                  <a:pt x="6207" y="5837"/>
                  <a:pt x="6333" y="6120"/>
                  <a:pt x="6333" y="6435"/>
                </a:cubicBezTo>
                <a:cubicBezTo>
                  <a:pt x="6049" y="6435"/>
                  <a:pt x="5766" y="6309"/>
                  <a:pt x="5545" y="6120"/>
                </a:cubicBezTo>
                <a:cubicBezTo>
                  <a:pt x="5356" y="5931"/>
                  <a:pt x="5230" y="5648"/>
                  <a:pt x="5230" y="5333"/>
                </a:cubicBezTo>
                <a:close/>
                <a:moveTo>
                  <a:pt x="8617" y="717"/>
                </a:moveTo>
                <a:cubicBezTo>
                  <a:pt x="9223" y="717"/>
                  <a:pt x="9830" y="953"/>
                  <a:pt x="10302" y="1426"/>
                </a:cubicBezTo>
                <a:cubicBezTo>
                  <a:pt x="11247" y="2340"/>
                  <a:pt x="11247" y="3883"/>
                  <a:pt x="10302" y="4828"/>
                </a:cubicBezTo>
                <a:lnTo>
                  <a:pt x="8381" y="6719"/>
                </a:lnTo>
                <a:cubicBezTo>
                  <a:pt x="8412" y="6404"/>
                  <a:pt x="8412" y="6089"/>
                  <a:pt x="8349" y="5774"/>
                </a:cubicBezTo>
                <a:lnTo>
                  <a:pt x="9798" y="4356"/>
                </a:lnTo>
                <a:cubicBezTo>
                  <a:pt x="10460" y="3663"/>
                  <a:pt x="10460" y="2560"/>
                  <a:pt x="9798" y="1930"/>
                </a:cubicBezTo>
                <a:cubicBezTo>
                  <a:pt x="9467" y="1599"/>
                  <a:pt x="9034" y="1434"/>
                  <a:pt x="8601" y="1434"/>
                </a:cubicBezTo>
                <a:cubicBezTo>
                  <a:pt x="8168" y="1434"/>
                  <a:pt x="7735" y="1599"/>
                  <a:pt x="7404" y="1930"/>
                </a:cubicBezTo>
                <a:cubicBezTo>
                  <a:pt x="7309" y="2025"/>
                  <a:pt x="5356" y="3946"/>
                  <a:pt x="5073" y="4230"/>
                </a:cubicBezTo>
                <a:cubicBezTo>
                  <a:pt x="4411" y="4892"/>
                  <a:pt x="4411" y="5963"/>
                  <a:pt x="5073" y="6624"/>
                </a:cubicBezTo>
                <a:cubicBezTo>
                  <a:pt x="5356" y="6908"/>
                  <a:pt x="5671" y="7065"/>
                  <a:pt x="6049" y="7097"/>
                </a:cubicBezTo>
                <a:lnTo>
                  <a:pt x="5514" y="7664"/>
                </a:lnTo>
                <a:cubicBezTo>
                  <a:pt x="5167" y="7538"/>
                  <a:pt x="4883" y="7349"/>
                  <a:pt x="4600" y="7097"/>
                </a:cubicBezTo>
                <a:cubicBezTo>
                  <a:pt x="3655" y="6152"/>
                  <a:pt x="3655" y="4671"/>
                  <a:pt x="4600" y="3726"/>
                </a:cubicBezTo>
                <a:lnTo>
                  <a:pt x="6931" y="1426"/>
                </a:lnTo>
                <a:cubicBezTo>
                  <a:pt x="7404" y="953"/>
                  <a:pt x="8010" y="717"/>
                  <a:pt x="8617" y="717"/>
                </a:cubicBezTo>
                <a:close/>
                <a:moveTo>
                  <a:pt x="3497" y="6719"/>
                </a:moveTo>
                <a:cubicBezTo>
                  <a:pt x="3655" y="7034"/>
                  <a:pt x="3844" y="7286"/>
                  <a:pt x="4127" y="7569"/>
                </a:cubicBezTo>
                <a:cubicBezTo>
                  <a:pt x="4348" y="7821"/>
                  <a:pt x="4663" y="8042"/>
                  <a:pt x="4978" y="8168"/>
                </a:cubicBezTo>
                <a:lnTo>
                  <a:pt x="3812" y="9334"/>
                </a:lnTo>
                <a:cubicBezTo>
                  <a:pt x="3608" y="9538"/>
                  <a:pt x="3340" y="9641"/>
                  <a:pt x="3076" y="9641"/>
                </a:cubicBezTo>
                <a:cubicBezTo>
                  <a:pt x="2812" y="9641"/>
                  <a:pt x="2552" y="9538"/>
                  <a:pt x="2363" y="9334"/>
                </a:cubicBezTo>
                <a:cubicBezTo>
                  <a:pt x="1954" y="8956"/>
                  <a:pt x="1954" y="8294"/>
                  <a:pt x="2363" y="7884"/>
                </a:cubicBezTo>
                <a:lnTo>
                  <a:pt x="3497" y="6719"/>
                </a:lnTo>
                <a:close/>
                <a:moveTo>
                  <a:pt x="6112" y="4135"/>
                </a:moveTo>
                <a:cubicBezTo>
                  <a:pt x="6396" y="4261"/>
                  <a:pt x="6742" y="4450"/>
                  <a:pt x="6963" y="4702"/>
                </a:cubicBezTo>
                <a:cubicBezTo>
                  <a:pt x="7908" y="5648"/>
                  <a:pt x="7908" y="7128"/>
                  <a:pt x="6963" y="8073"/>
                </a:cubicBezTo>
                <a:lnTo>
                  <a:pt x="4757" y="10342"/>
                </a:lnTo>
                <a:cubicBezTo>
                  <a:pt x="4285" y="10814"/>
                  <a:pt x="3671" y="11051"/>
                  <a:pt x="3056" y="11051"/>
                </a:cubicBezTo>
                <a:cubicBezTo>
                  <a:pt x="2442" y="11051"/>
                  <a:pt x="1828" y="10814"/>
                  <a:pt x="1355" y="10342"/>
                </a:cubicBezTo>
                <a:cubicBezTo>
                  <a:pt x="945" y="9901"/>
                  <a:pt x="662" y="9271"/>
                  <a:pt x="662" y="8641"/>
                </a:cubicBezTo>
                <a:cubicBezTo>
                  <a:pt x="662" y="8010"/>
                  <a:pt x="882" y="7380"/>
                  <a:pt x="1355" y="6939"/>
                </a:cubicBezTo>
                <a:lnTo>
                  <a:pt x="3214" y="5081"/>
                </a:lnTo>
                <a:lnTo>
                  <a:pt x="3214" y="5081"/>
                </a:lnTo>
                <a:cubicBezTo>
                  <a:pt x="3182" y="5396"/>
                  <a:pt x="3214" y="5679"/>
                  <a:pt x="3245" y="5994"/>
                </a:cubicBezTo>
                <a:lnTo>
                  <a:pt x="1828" y="7443"/>
                </a:lnTo>
                <a:cubicBezTo>
                  <a:pt x="1166" y="8105"/>
                  <a:pt x="1166" y="9176"/>
                  <a:pt x="1828" y="9838"/>
                </a:cubicBezTo>
                <a:cubicBezTo>
                  <a:pt x="2174" y="10184"/>
                  <a:pt x="2623" y="10358"/>
                  <a:pt x="3064" y="10358"/>
                </a:cubicBezTo>
                <a:cubicBezTo>
                  <a:pt x="3505" y="10358"/>
                  <a:pt x="3938" y="10184"/>
                  <a:pt x="4253" y="9838"/>
                </a:cubicBezTo>
                <a:lnTo>
                  <a:pt x="6490" y="7569"/>
                </a:lnTo>
                <a:cubicBezTo>
                  <a:pt x="7152" y="6908"/>
                  <a:pt x="7152" y="5837"/>
                  <a:pt x="6490" y="5175"/>
                </a:cubicBezTo>
                <a:cubicBezTo>
                  <a:pt x="6207" y="4892"/>
                  <a:pt x="5892" y="4734"/>
                  <a:pt x="5514" y="4702"/>
                </a:cubicBezTo>
                <a:lnTo>
                  <a:pt x="6112" y="4135"/>
                </a:lnTo>
                <a:close/>
                <a:moveTo>
                  <a:pt x="8585" y="0"/>
                </a:moveTo>
                <a:cubicBezTo>
                  <a:pt x="7798" y="0"/>
                  <a:pt x="7010" y="308"/>
                  <a:pt x="6396" y="922"/>
                </a:cubicBezTo>
                <a:lnTo>
                  <a:pt x="4096" y="3190"/>
                </a:lnTo>
                <a:lnTo>
                  <a:pt x="882" y="6467"/>
                </a:lnTo>
                <a:cubicBezTo>
                  <a:pt x="315" y="7065"/>
                  <a:pt x="0" y="7821"/>
                  <a:pt x="0" y="8641"/>
                </a:cubicBezTo>
                <a:cubicBezTo>
                  <a:pt x="0" y="9460"/>
                  <a:pt x="315" y="10247"/>
                  <a:pt x="882" y="10814"/>
                </a:cubicBezTo>
                <a:cubicBezTo>
                  <a:pt x="1497" y="11413"/>
                  <a:pt x="2284" y="11712"/>
                  <a:pt x="3072" y="11712"/>
                </a:cubicBezTo>
                <a:cubicBezTo>
                  <a:pt x="3860" y="11712"/>
                  <a:pt x="4647" y="11413"/>
                  <a:pt x="5262" y="10814"/>
                </a:cubicBezTo>
                <a:cubicBezTo>
                  <a:pt x="8034" y="8010"/>
                  <a:pt x="6837" y="9145"/>
                  <a:pt x="10775" y="5301"/>
                </a:cubicBezTo>
                <a:cubicBezTo>
                  <a:pt x="12004" y="4072"/>
                  <a:pt x="12004" y="2151"/>
                  <a:pt x="10775" y="922"/>
                </a:cubicBezTo>
                <a:cubicBezTo>
                  <a:pt x="10161" y="308"/>
                  <a:pt x="9373" y="0"/>
                  <a:pt x="85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10056;p84"/>
          <p:cNvGrpSpPr/>
          <p:nvPr/>
        </p:nvGrpSpPr>
        <p:grpSpPr>
          <a:xfrm>
            <a:off x="918033" y="1418081"/>
            <a:ext cx="347367" cy="427740"/>
            <a:chOff x="3316000" y="4399325"/>
            <a:chExt cx="392325" cy="483100"/>
          </a:xfrm>
        </p:grpSpPr>
        <p:sp>
          <p:nvSpPr>
            <p:cNvPr id="50" name="Google Shape;10057;p84"/>
            <p:cNvSpPr/>
            <p:nvPr/>
          </p:nvSpPr>
          <p:spPr>
            <a:xfrm>
              <a:off x="3316000" y="4399325"/>
              <a:ext cx="392325" cy="483100"/>
            </a:xfrm>
            <a:custGeom>
              <a:avLst/>
              <a:gdLst/>
              <a:ahLst/>
              <a:cxnLst/>
              <a:rect l="l" t="t" r="r" b="b"/>
              <a:pathLst>
                <a:path w="15693" h="19324" extrusionOk="0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10058;p84"/>
            <p:cNvSpPr/>
            <p:nvPr/>
          </p:nvSpPr>
          <p:spPr>
            <a:xfrm>
              <a:off x="35823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2" name="Google Shape;10472;p86"/>
          <p:cNvGrpSpPr/>
          <p:nvPr/>
        </p:nvGrpSpPr>
        <p:grpSpPr>
          <a:xfrm>
            <a:off x="921503" y="2184642"/>
            <a:ext cx="368987" cy="358056"/>
            <a:chOff x="-59481900" y="2290800"/>
            <a:chExt cx="319000" cy="309550"/>
          </a:xfrm>
        </p:grpSpPr>
        <p:sp>
          <p:nvSpPr>
            <p:cNvPr id="53" name="Google Shape;10473;p86"/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474;p86"/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475;p86"/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476;p86"/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477;p86"/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478;p86"/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10795;p87"/>
          <p:cNvGrpSpPr/>
          <p:nvPr/>
        </p:nvGrpSpPr>
        <p:grpSpPr>
          <a:xfrm>
            <a:off x="933042" y="2957678"/>
            <a:ext cx="365052" cy="352162"/>
            <a:chOff x="-32243500" y="2299850"/>
            <a:chExt cx="300900" cy="290275"/>
          </a:xfrm>
        </p:grpSpPr>
        <p:sp>
          <p:nvSpPr>
            <p:cNvPr id="60" name="Google Shape;10796;p87"/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797;p87"/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21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Решения </a:t>
            </a: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C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25" y="1357740"/>
            <a:ext cx="763295" cy="738513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896085" y="1496163"/>
            <a:ext cx="2965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Source Code Pro" panose="020B0604020202020204" charset="0"/>
                <a:ea typeface="Source Code Pro" panose="020B0604020202020204" charset="0"/>
              </a:rPr>
              <a:t>FastAPI</a:t>
            </a:r>
            <a:r>
              <a:rPr lang="en-US" sz="2400" dirty="0">
                <a:latin typeface="Source Code Pro" panose="020B0604020202020204" charset="0"/>
                <a:ea typeface="Source Code Pro" panose="020B0604020202020204" charset="0"/>
              </a:rPr>
              <a:t> Users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537" y="1375269"/>
            <a:ext cx="1184297" cy="70345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225" y="3265154"/>
            <a:ext cx="2635991" cy="64390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9286" y="2884743"/>
            <a:ext cx="2627548" cy="11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76;p15"/>
          <p:cNvGrpSpPr/>
          <p:nvPr/>
        </p:nvGrpSpPr>
        <p:grpSpPr>
          <a:xfrm>
            <a:off x="784860" y="650425"/>
            <a:ext cx="7574280" cy="3438300"/>
            <a:chOff x="772525" y="726625"/>
            <a:chExt cx="6578100" cy="3438300"/>
          </a:xfrm>
        </p:grpSpPr>
        <p:sp>
          <p:nvSpPr>
            <p:cNvPr id="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8;p15"/>
            <p:cNvSpPr/>
            <p:nvPr/>
          </p:nvSpPr>
          <p:spPr>
            <a:xfrm>
              <a:off x="772525" y="726625"/>
              <a:ext cx="6578100" cy="37343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84;p15"/>
          <p:cNvSpPr txBox="1">
            <a:spLocks noGrp="1"/>
          </p:cNvSpPr>
          <p:nvPr>
            <p:ph type="ctrTitle"/>
          </p:nvPr>
        </p:nvSpPr>
        <p:spPr>
          <a:xfrm>
            <a:off x="784860" y="1279157"/>
            <a:ext cx="7574280" cy="974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sz="4400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sz="4400" dirty="0" smtClean="0">
                <a:latin typeface="Source Code Pro" panose="020B0604020202020204" charset="0"/>
                <a:ea typeface="Source Code Pro" panose="020B0604020202020204" charset="0"/>
              </a:rPr>
              <a:t>Вопросы? 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sz="4400"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grpSp>
        <p:nvGrpSpPr>
          <p:cNvPr id="10" name="Google Shape;86;p15"/>
          <p:cNvGrpSpPr/>
          <p:nvPr/>
        </p:nvGrpSpPr>
        <p:grpSpPr>
          <a:xfrm>
            <a:off x="347760" y="3091520"/>
            <a:ext cx="1864800" cy="718498"/>
            <a:chOff x="488525" y="3093501"/>
            <a:chExt cx="1864800" cy="718498"/>
          </a:xfrm>
        </p:grpSpPr>
        <p:grpSp>
          <p:nvGrpSpPr>
            <p:cNvPr id="11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20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17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14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/>
                  </a:solidFill>
                </a:endParaRPr>
              </a:p>
            </p:txBody>
          </p:sp>
          <p:sp>
            <p:nvSpPr>
              <p:cNvPr id="15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http://qrcoder.ru/code/?https%3A%2F%2Fgithub.com%2FVaynbaum%2Flecture-oauth&amp;4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060" y="3707173"/>
            <a:ext cx="1409700" cy="14097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948016" y="4628967"/>
            <a:ext cx="3623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latin typeface="Source Code Pro" panose="020B0604020202020204" charset="0"/>
                <a:ea typeface="Source Code Pro" panose="020B0604020202020204" charset="0"/>
              </a:rPr>
              <a:t>Репозиторий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на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GitHub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  <a:sym typeface="Wingdings" panose="05000000000000000000" pitchFamily="2" charset="2"/>
              </a:rPr>
              <a:t></a:t>
            </a:r>
            <a:endParaRPr lang="ru-RU" dirty="0">
              <a:latin typeface="Source Code Pro" panose="020B0604020202020204" charset="0"/>
              <a:ea typeface="Source Code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9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76;p15"/>
          <p:cNvGrpSpPr/>
          <p:nvPr/>
        </p:nvGrpSpPr>
        <p:grpSpPr>
          <a:xfrm>
            <a:off x="685800" y="433551"/>
            <a:ext cx="7772400" cy="4075386"/>
            <a:chOff x="772525" y="726624"/>
            <a:chExt cx="6578100" cy="3438301"/>
          </a:xfrm>
        </p:grpSpPr>
        <p:sp>
          <p:nvSpPr>
            <p:cNvPr id="40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5800" y="433550"/>
            <a:ext cx="7772400" cy="63850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sz="2800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sz="2800" dirty="0" smtClean="0">
                <a:latin typeface="Source Code Pro" panose="020B0604020202020204" charset="0"/>
                <a:ea typeface="Source Code Pro" panose="020B0604020202020204" charset="0"/>
              </a:rPr>
              <a:t>Пример</a:t>
            </a:r>
            <a:r>
              <a:rPr lang="en-US" sz="2800" dirty="0" smtClean="0">
                <a:latin typeface="Source Code Pro" panose="020B0604020202020204" charset="0"/>
                <a:ea typeface="Source Code Pro" panose="020B0604020202020204" charset="0"/>
              </a:rPr>
              <a:t> API</a:t>
            </a:r>
            <a:r>
              <a:rPr lang="ru-RU" sz="2800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sz="2800"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952" y="1266847"/>
            <a:ext cx="2770589" cy="2980401"/>
          </a:xfrm>
          <a:prstGeom prst="rect">
            <a:avLst/>
          </a:prstGeom>
        </p:spPr>
      </p:pic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6061" y="1268016"/>
            <a:ext cx="2994091" cy="2979232"/>
          </a:xfrm>
          <a:prstGeom prst="rect">
            <a:avLst/>
          </a:prstGeom>
        </p:spPr>
      </p:pic>
      <p:sp>
        <p:nvSpPr>
          <p:cNvPr id="42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43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958" y="1707392"/>
            <a:ext cx="2533786" cy="2112812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 rotWithShape="1">
          <a:blip r:embed="rId5"/>
          <a:srcRect l="2032" t="7048" r="1453"/>
          <a:stretch/>
        </p:blipFill>
        <p:spPr>
          <a:xfrm>
            <a:off x="738336" y="1280160"/>
            <a:ext cx="3982424" cy="1149466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485" y="1236257"/>
            <a:ext cx="3543035" cy="1046466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 rotWithShape="1">
          <a:blip r:embed="rId7"/>
          <a:srcRect t="8914"/>
          <a:stretch/>
        </p:blipFill>
        <p:spPr>
          <a:xfrm>
            <a:off x="781176" y="2637732"/>
            <a:ext cx="3968759" cy="73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6;p15"/>
          <p:cNvGrpSpPr/>
          <p:nvPr/>
        </p:nvGrpSpPr>
        <p:grpSpPr>
          <a:xfrm>
            <a:off x="685800" y="433551"/>
            <a:ext cx="7772400" cy="4075386"/>
            <a:chOff x="772525" y="726624"/>
            <a:chExt cx="6578100" cy="3438301"/>
          </a:xfrm>
        </p:grpSpPr>
        <p:sp>
          <p:nvSpPr>
            <p:cNvPr id="6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3550"/>
            <a:ext cx="7772400" cy="63850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Взаимодействие с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API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9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997" y="1304519"/>
            <a:ext cx="3988005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0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5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3550"/>
            <a:ext cx="7772400" cy="63850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Ключ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API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b="1" dirty="0">
              <a:solidFill>
                <a:srgbClr val="FFC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7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8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96" y="1318802"/>
            <a:ext cx="6744029" cy="985397"/>
          </a:xfrm>
          <a:prstGeom prst="roundRect">
            <a:avLst>
              <a:gd name="adj" fmla="val 0"/>
            </a:avLst>
          </a:prstGeom>
        </p:spPr>
      </p:pic>
      <p:sp>
        <p:nvSpPr>
          <p:cNvPr id="12" name="Скругленный прямоугольник 11"/>
          <p:cNvSpPr/>
          <p:nvPr/>
        </p:nvSpPr>
        <p:spPr>
          <a:xfrm>
            <a:off x="4838700" y="1718733"/>
            <a:ext cx="1549400" cy="266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96" y="2460297"/>
            <a:ext cx="6527373" cy="901085"/>
          </a:xfrm>
          <a:prstGeom prst="rect">
            <a:avLst/>
          </a:prstGeom>
        </p:spPr>
      </p:pic>
      <p:sp>
        <p:nvSpPr>
          <p:cNvPr id="13" name="Скругленный прямоугольник 12"/>
          <p:cNvSpPr/>
          <p:nvPr/>
        </p:nvSpPr>
        <p:spPr>
          <a:xfrm>
            <a:off x="6468479" y="2722268"/>
            <a:ext cx="1216250" cy="2723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6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12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3550"/>
            <a:ext cx="7772400" cy="63850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Ключ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API </a:t>
            </a:r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7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8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69" y="1437279"/>
            <a:ext cx="5412862" cy="27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31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3550"/>
            <a:ext cx="7772400" cy="638504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Ключ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API </a:t>
            </a:r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b="1" dirty="0">
              <a:solidFill>
                <a:srgbClr val="00B05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7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8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093" y="1209308"/>
            <a:ext cx="4932107" cy="2888052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 rotWithShape="1">
          <a:blip r:embed="rId3"/>
          <a:srcRect r="17104"/>
          <a:stretch/>
        </p:blipFill>
        <p:spPr>
          <a:xfrm>
            <a:off x="777240" y="3462327"/>
            <a:ext cx="3848100" cy="6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6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492" t="3250" r="1860" b="1729"/>
          <a:stretch/>
        </p:blipFill>
        <p:spPr>
          <a:xfrm>
            <a:off x="3375025" y="1264920"/>
            <a:ext cx="2409826" cy="3100705"/>
          </a:xfrm>
          <a:prstGeom prst="roundRect">
            <a:avLst>
              <a:gd name="adj" fmla="val 12004"/>
            </a:avLst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33550"/>
            <a:ext cx="7772400" cy="6385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pPr>
              <a:buClrTx/>
              <a:buFontTx/>
            </a:pP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Логин-пароль </a:t>
            </a: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b="1" dirty="0">
              <a:solidFill>
                <a:srgbClr val="FFC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1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2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089" y="1121609"/>
            <a:ext cx="6449822" cy="2999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6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33550"/>
            <a:ext cx="7772400" cy="6385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pPr>
              <a:buClrTx/>
              <a:buFontTx/>
            </a:pPr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Логин-пароль </a:t>
            </a:r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1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2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71" y="1286457"/>
            <a:ext cx="3213731" cy="195204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107" y="1298941"/>
            <a:ext cx="4276817" cy="102595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71" y="1253222"/>
            <a:ext cx="4967663" cy="110135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328" y="2834323"/>
            <a:ext cx="2838498" cy="114891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7"/>
          <a:srcRect t="4622"/>
          <a:stretch/>
        </p:blipFill>
        <p:spPr>
          <a:xfrm>
            <a:off x="4032902" y="2820825"/>
            <a:ext cx="4037406" cy="9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5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250</Words>
  <Application>Microsoft Office PowerPoint</Application>
  <PresentationFormat>Экран (16:9)</PresentationFormat>
  <Paragraphs>58</Paragraphs>
  <Slides>21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 Light</vt:lpstr>
      <vt:lpstr>Calibri</vt:lpstr>
      <vt:lpstr>Wingdings</vt:lpstr>
      <vt:lpstr>Source Code Pro</vt:lpstr>
      <vt:lpstr>Quantico</vt:lpstr>
      <vt:lpstr>Тема Office</vt:lpstr>
      <vt:lpstr>&lt; Методы обеспечения безопасности и контроля доступа к ИИ системам /&gt;</vt:lpstr>
      <vt:lpstr>Презентация PowerPoint</vt:lpstr>
      <vt:lpstr>&lt; Пример API /&gt;</vt:lpstr>
      <vt:lpstr>&lt; Взаимодействие с API /&gt;</vt:lpstr>
      <vt:lpstr>&lt; Ключ API /&gt;</vt:lpstr>
      <vt:lpstr>&lt; Ключ API /&gt;</vt:lpstr>
      <vt:lpstr>&lt; Ключ API /&gt;</vt:lpstr>
      <vt:lpstr>Презентация PowerPoint</vt:lpstr>
      <vt:lpstr>Презентация PowerPoint</vt:lpstr>
      <vt:lpstr>Презентация PowerPoint</vt:lpstr>
      <vt:lpstr>&lt; Войти с помощью… /&gt;</vt:lpstr>
      <vt:lpstr>&lt; Роли OAuth2.0 /&gt;</vt:lpstr>
      <vt:lpstr>&lt; Потоки /&gt;</vt:lpstr>
      <vt:lpstr>&lt; Код авторизации /&gt;</vt:lpstr>
      <vt:lpstr>&lt; Код авторизации /&gt;</vt:lpstr>
      <vt:lpstr>&lt; Код авторизации /&gt;</vt:lpstr>
      <vt:lpstr>&lt; Токен /&gt;</vt:lpstr>
      <vt:lpstr>&lt; Разграничение /&gt;</vt:lpstr>
      <vt:lpstr>&lt; Стандарт XACML /&gt;</vt:lpstr>
      <vt:lpstr>&lt; Решения /&gt;</vt:lpstr>
      <vt:lpstr>&lt; Вопросы? /&gt;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New Operating System Design Pitch Deck Infographics</dc:title>
  <cp:lastModifiedBy>Денис Вайнбаум</cp:lastModifiedBy>
  <cp:revision>73</cp:revision>
  <dcterms:modified xsi:type="dcterms:W3CDTF">2023-10-04T11:19:14Z</dcterms:modified>
</cp:coreProperties>
</file>