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8" r:id="rId3"/>
    <p:sldId id="293" r:id="rId4"/>
    <p:sldId id="294" r:id="rId5"/>
    <p:sldId id="296" r:id="rId6"/>
    <p:sldId id="298" r:id="rId7"/>
    <p:sldId id="295" r:id="rId8"/>
    <p:sldId id="257" r:id="rId9"/>
    <p:sldId id="300" r:id="rId10"/>
    <p:sldId id="301" r:id="rId11"/>
    <p:sldId id="292" r:id="rId12"/>
    <p:sldId id="303" r:id="rId13"/>
    <p:sldId id="304" r:id="rId14"/>
    <p:sldId id="305" r:id="rId15"/>
    <p:sldId id="309" r:id="rId16"/>
    <p:sldId id="310" r:id="rId17"/>
    <p:sldId id="306" r:id="rId18"/>
    <p:sldId id="311" r:id="rId19"/>
    <p:sldId id="307" r:id="rId20"/>
    <p:sldId id="308" r:id="rId21"/>
  </p:sldIdLst>
  <p:sldSz cx="9144000" cy="5143500" type="screen16x9"/>
  <p:notesSz cx="6858000" cy="9144000"/>
  <p:embeddedFontLst>
    <p:embeddedFont>
      <p:font typeface="Source Code Pro" panose="020B0604020202020204" charset="0"/>
      <p:regular r:id="rId23"/>
      <p:bold r:id="rId24"/>
      <p:italic r:id="rId25"/>
      <p:boldItalic r:id="rId26"/>
    </p:embeddedFont>
    <p:embeddedFont>
      <p:font typeface="Quantico" panose="020B060402020202020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FFBDE3-E720-4D51-908C-4CDF2B09FD3F}">
  <a:tblStyle styleId="{61FFBDE3-E720-4D51-908C-4CDF2B09FD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530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435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64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4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09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30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84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42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89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8067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781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2208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19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37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654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2855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318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6263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7295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69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793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238C-F301-4199-A383-AEA29F8788F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FEA7-1E36-48F6-AD38-6594D8071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1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784860" y="650425"/>
            <a:ext cx="757428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37343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784860" y="1279157"/>
            <a:ext cx="7574280" cy="974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700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27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700" dirty="0">
                <a:latin typeface="Source Code Pro" panose="020B0604020202020204" charset="0"/>
                <a:ea typeface="Source Code Pro" panose="020B0604020202020204" charset="0"/>
              </a:rPr>
              <a:t>М</a:t>
            </a:r>
            <a:r>
              <a:rPr lang="ru-RU" sz="2700" dirty="0" smtClean="0">
                <a:latin typeface="Source Code Pro" panose="020B0604020202020204" charset="0"/>
                <a:ea typeface="Source Code Pro" panose="020B0604020202020204" charset="0"/>
              </a:rPr>
              <a:t>етоды обеспечения</a:t>
            </a:r>
            <a:r>
              <a:rPr lang="en-US" sz="27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700" dirty="0" smtClean="0">
                <a:latin typeface="Source Code Pro" panose="020B0604020202020204" charset="0"/>
                <a:ea typeface="Source Code Pro" panose="020B0604020202020204" charset="0"/>
              </a:rPr>
              <a:t>безопасности и контроля доступа к ИИ системам</a:t>
            </a:r>
            <a:r>
              <a:rPr lang="en-US" sz="27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2700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sz="2700"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347760" y="3091520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33550"/>
            <a:ext cx="7772400" cy="638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pPr>
              <a:buClrTx/>
              <a:buFontTx/>
            </a:pP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Защищенный ресурс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1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2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212630"/>
            <a:ext cx="3245297" cy="16472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432" y="1212630"/>
            <a:ext cx="4432528" cy="2679838"/>
          </a:xfrm>
          <a:prstGeom prst="rect">
            <a:avLst/>
          </a:prstGeom>
        </p:spPr>
      </p:pic>
      <p:sp>
        <p:nvSpPr>
          <p:cNvPr id="14" name="Скругленный прямоугольник 13"/>
          <p:cNvSpPr/>
          <p:nvPr/>
        </p:nvSpPr>
        <p:spPr>
          <a:xfrm>
            <a:off x="5501640" y="3749040"/>
            <a:ext cx="2589585" cy="14342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36" y="1227869"/>
            <a:ext cx="3295976" cy="204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8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Войти с помощью…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10096"/>
          <a:stretch/>
        </p:blipFill>
        <p:spPr>
          <a:xfrm>
            <a:off x="1104182" y="1156756"/>
            <a:ext cx="2213700" cy="3245314"/>
          </a:xfrm>
          <a:prstGeom prst="roundRect">
            <a:avLst>
              <a:gd name="adj" fmla="val 0"/>
            </a:avLst>
          </a:prstGeom>
          <a:ln w="12700">
            <a:noFill/>
          </a:ln>
          <a:effectLst/>
        </p:spPr>
      </p:pic>
      <p:sp>
        <p:nvSpPr>
          <p:cNvPr id="2" name="Скругленный прямоугольник 1"/>
          <p:cNvSpPr/>
          <p:nvPr/>
        </p:nvSpPr>
        <p:spPr>
          <a:xfrm>
            <a:off x="1229360" y="4015740"/>
            <a:ext cx="1991360" cy="3939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21005"/>
          <a:stretch/>
        </p:blipFill>
        <p:spPr>
          <a:xfrm>
            <a:off x="5392395" y="1141516"/>
            <a:ext cx="2032470" cy="3330017"/>
          </a:xfrm>
          <a:prstGeom prst="rect">
            <a:avLst/>
          </a:prstGeom>
        </p:spPr>
      </p:pic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0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90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43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>
                <a:latin typeface="Source Code Pro" panose="020B0604020202020204" charset="0"/>
                <a:ea typeface="Source Code Pro" panose="020B0604020202020204" charset="0"/>
              </a:rPr>
              <a:t>Р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оли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OAuth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2.0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13;p17"/>
          <p:cNvGrpSpPr/>
          <p:nvPr/>
        </p:nvGrpSpPr>
        <p:grpSpPr>
          <a:xfrm>
            <a:off x="1341750" y="2143272"/>
            <a:ext cx="6699780" cy="460011"/>
            <a:chOff x="4883422" y="1469163"/>
            <a:chExt cx="6699780" cy="460011"/>
          </a:xfrm>
        </p:grpSpPr>
        <p:sp>
          <p:nvSpPr>
            <p:cNvPr id="14" name="Google Shape;114;p17"/>
            <p:cNvSpPr txBox="1"/>
            <p:nvPr/>
          </p:nvSpPr>
          <p:spPr>
            <a:xfrm>
              <a:off x="4883422" y="1469163"/>
              <a:ext cx="25643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Клиент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5" name="Google Shape;115;p17"/>
            <p:cNvSpPr txBox="1"/>
            <p:nvPr/>
          </p:nvSpPr>
          <p:spPr>
            <a:xfrm>
              <a:off x="7615702" y="1471974"/>
              <a:ext cx="3967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Осуществляет </a:t>
              </a: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доступ к аккаунту пользователя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6" name="Google Shape;116;p17"/>
          <p:cNvGrpSpPr/>
          <p:nvPr/>
        </p:nvGrpSpPr>
        <p:grpSpPr>
          <a:xfrm>
            <a:off x="1341749" y="1393149"/>
            <a:ext cx="7116451" cy="462193"/>
            <a:chOff x="4883422" y="2286588"/>
            <a:chExt cx="7116451" cy="462193"/>
          </a:xfrm>
        </p:grpSpPr>
        <p:sp>
          <p:nvSpPr>
            <p:cNvPr id="17" name="Google Shape;117;p17"/>
            <p:cNvSpPr txBox="1"/>
            <p:nvPr/>
          </p:nvSpPr>
          <p:spPr>
            <a:xfrm>
              <a:off x="4883422" y="2286588"/>
              <a:ext cx="2939509" cy="45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Владелец ресурса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8" name="Google Shape;118;p17"/>
            <p:cNvSpPr txBox="1"/>
            <p:nvPr/>
          </p:nvSpPr>
          <p:spPr>
            <a:xfrm>
              <a:off x="7620401" y="2291581"/>
              <a:ext cx="437947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Пользователь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9" name="Google Shape;119;p17"/>
          <p:cNvGrpSpPr/>
          <p:nvPr/>
        </p:nvGrpSpPr>
        <p:grpSpPr>
          <a:xfrm>
            <a:off x="1341750" y="2887525"/>
            <a:ext cx="6397858" cy="474834"/>
            <a:chOff x="4883422" y="2997720"/>
            <a:chExt cx="6397858" cy="474834"/>
          </a:xfrm>
        </p:grpSpPr>
        <p:sp>
          <p:nvSpPr>
            <p:cNvPr id="20" name="Google Shape;120;p17"/>
            <p:cNvSpPr txBox="1"/>
            <p:nvPr/>
          </p:nvSpPr>
          <p:spPr>
            <a:xfrm>
              <a:off x="4883422" y="3015354"/>
              <a:ext cx="31785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Сервер ресурсов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21" name="Google Shape;121;p17"/>
            <p:cNvSpPr txBox="1"/>
            <p:nvPr/>
          </p:nvSpPr>
          <p:spPr>
            <a:xfrm>
              <a:off x="7620400" y="2997720"/>
              <a:ext cx="366088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Хранит защищённые данные</a:t>
              </a:r>
            </a:p>
          </p:txBody>
        </p:sp>
      </p:grpSp>
      <p:grpSp>
        <p:nvGrpSpPr>
          <p:cNvPr id="22" name="Google Shape;122;p17"/>
          <p:cNvGrpSpPr/>
          <p:nvPr/>
        </p:nvGrpSpPr>
        <p:grpSpPr>
          <a:xfrm>
            <a:off x="1352173" y="3609638"/>
            <a:ext cx="7106027" cy="550252"/>
            <a:chOff x="4883422" y="3695397"/>
            <a:chExt cx="7106027" cy="550252"/>
          </a:xfrm>
        </p:grpSpPr>
        <p:sp>
          <p:nvSpPr>
            <p:cNvPr id="23" name="Google Shape;123;p17"/>
            <p:cNvSpPr txBox="1"/>
            <p:nvPr/>
          </p:nvSpPr>
          <p:spPr>
            <a:xfrm>
              <a:off x="4883422" y="3788449"/>
              <a:ext cx="292908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err="1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Авторизационный</a:t>
              </a: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 сервер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24" name="Google Shape;124;p17"/>
            <p:cNvSpPr txBox="1"/>
            <p:nvPr/>
          </p:nvSpPr>
          <p:spPr>
            <a:xfrm>
              <a:off x="7609977" y="3695397"/>
              <a:ext cx="437947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Проверяет </a:t>
              </a: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подлинность </a:t>
              </a: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информации, создает </a:t>
              </a:r>
              <a:r>
                <a:rPr lang="ru-RU" sz="1600" dirty="0" err="1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токены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63" name="Google Shape;10795;p87"/>
          <p:cNvGrpSpPr/>
          <p:nvPr/>
        </p:nvGrpSpPr>
        <p:grpSpPr>
          <a:xfrm>
            <a:off x="911366" y="3755209"/>
            <a:ext cx="365052" cy="352162"/>
            <a:chOff x="-32243500" y="2299850"/>
            <a:chExt cx="300900" cy="290275"/>
          </a:xfrm>
        </p:grpSpPr>
        <p:sp>
          <p:nvSpPr>
            <p:cNvPr id="64" name="Google Shape;10796;p87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97;p87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0056;p84"/>
          <p:cNvGrpSpPr/>
          <p:nvPr/>
        </p:nvGrpSpPr>
        <p:grpSpPr>
          <a:xfrm>
            <a:off x="918033" y="1418081"/>
            <a:ext cx="347367" cy="427740"/>
            <a:chOff x="3316000" y="4399325"/>
            <a:chExt cx="392325" cy="483100"/>
          </a:xfrm>
        </p:grpSpPr>
        <p:sp>
          <p:nvSpPr>
            <p:cNvPr id="70" name="Google Shape;10057;p84"/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10058;p84"/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2" name="Google Shape;11767;p90"/>
          <p:cNvGrpSpPr/>
          <p:nvPr/>
        </p:nvGrpSpPr>
        <p:grpSpPr>
          <a:xfrm>
            <a:off x="899803" y="2923379"/>
            <a:ext cx="421914" cy="420759"/>
            <a:chOff x="-2571737" y="2403625"/>
            <a:chExt cx="292225" cy="291425"/>
          </a:xfrm>
        </p:grpSpPr>
        <p:sp>
          <p:nvSpPr>
            <p:cNvPr id="73" name="Google Shape;11768;p9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769;p9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770;p9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771;p9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772;p9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773;p9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774;p9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1317;p88"/>
          <p:cNvGrpSpPr/>
          <p:nvPr/>
        </p:nvGrpSpPr>
        <p:grpSpPr>
          <a:xfrm>
            <a:off x="931645" y="2227119"/>
            <a:ext cx="358229" cy="314961"/>
            <a:chOff x="-45664625" y="2352225"/>
            <a:chExt cx="300125" cy="263875"/>
          </a:xfrm>
        </p:grpSpPr>
        <p:sp>
          <p:nvSpPr>
            <p:cNvPr id="81" name="Google Shape;11318;p88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319;p88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320;p88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321;p88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322;p88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323;p88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324;p88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http://qrcoder.ru/code/?https%3A%2F%2Fhabr.com%2Fru%2Fcompanies%2Fflant%2Farticles%2F475942%2F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384" y="3829152"/>
            <a:ext cx="1291487" cy="129148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94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117;p17"/>
          <p:cNvSpPr txBox="1"/>
          <p:nvPr/>
        </p:nvSpPr>
        <p:spPr>
          <a:xfrm>
            <a:off x="1127760" y="1236038"/>
            <a:ext cx="7322820" cy="30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 авторизации (</a:t>
            </a: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Authorization Code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)+ PKCE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Неявный (</a:t>
            </a: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Implicit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Учётные данные владельца ресурса (</a:t>
            </a: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Resource Owner Password Credentials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Учётные данные клиента (</a:t>
            </a:r>
            <a:r>
              <a:rPr lang="ru-RU" sz="2400" dirty="0" err="1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Client</a:t>
            </a:r>
            <a:r>
              <a:rPr lang="ru-RU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sz="2400" dirty="0" err="1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Credentials</a:t>
            </a: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 устройств (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Device authorization</a:t>
            </a: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Потоки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1860;p90"/>
          <p:cNvSpPr/>
          <p:nvPr/>
        </p:nvSpPr>
        <p:spPr>
          <a:xfrm>
            <a:off x="955292" y="2004661"/>
            <a:ext cx="180782" cy="175228"/>
          </a:xfrm>
          <a:custGeom>
            <a:avLst/>
            <a:gdLst/>
            <a:ahLst/>
            <a:cxnLst/>
            <a:rect l="l" t="t" r="r" b="b"/>
            <a:pathLst>
              <a:path w="2049" h="1986" extrusionOk="0">
                <a:moveTo>
                  <a:pt x="343" y="1"/>
                </a:moveTo>
                <a:cubicBezTo>
                  <a:pt x="252" y="1"/>
                  <a:pt x="158" y="32"/>
                  <a:pt x="95" y="95"/>
                </a:cubicBezTo>
                <a:cubicBezTo>
                  <a:pt x="0" y="221"/>
                  <a:pt x="0" y="442"/>
                  <a:pt x="95" y="568"/>
                </a:cubicBezTo>
                <a:lnTo>
                  <a:pt x="536" y="1009"/>
                </a:lnTo>
                <a:lnTo>
                  <a:pt x="95" y="1418"/>
                </a:lnTo>
                <a:cubicBezTo>
                  <a:pt x="0" y="1544"/>
                  <a:pt x="0" y="1796"/>
                  <a:pt x="95" y="1891"/>
                </a:cubicBezTo>
                <a:cubicBezTo>
                  <a:pt x="158" y="1954"/>
                  <a:pt x="252" y="1985"/>
                  <a:pt x="343" y="1985"/>
                </a:cubicBezTo>
                <a:cubicBezTo>
                  <a:pt x="434" y="1985"/>
                  <a:pt x="520" y="1954"/>
                  <a:pt x="568" y="1891"/>
                </a:cubicBezTo>
                <a:lnTo>
                  <a:pt x="1009" y="1481"/>
                </a:lnTo>
                <a:lnTo>
                  <a:pt x="1450" y="1891"/>
                </a:lnTo>
                <a:cubicBezTo>
                  <a:pt x="1513" y="1954"/>
                  <a:pt x="1599" y="1985"/>
                  <a:pt x="1686" y="1985"/>
                </a:cubicBezTo>
                <a:cubicBezTo>
                  <a:pt x="1773" y="1985"/>
                  <a:pt x="1859" y="1954"/>
                  <a:pt x="1922" y="1891"/>
                </a:cubicBezTo>
                <a:cubicBezTo>
                  <a:pt x="2048" y="1796"/>
                  <a:pt x="2048" y="1544"/>
                  <a:pt x="1922" y="1418"/>
                </a:cubicBezTo>
                <a:lnTo>
                  <a:pt x="1481" y="1009"/>
                </a:lnTo>
                <a:lnTo>
                  <a:pt x="1922" y="568"/>
                </a:lnTo>
                <a:cubicBezTo>
                  <a:pt x="2048" y="410"/>
                  <a:pt x="2048" y="221"/>
                  <a:pt x="1922" y="95"/>
                </a:cubicBezTo>
                <a:cubicBezTo>
                  <a:pt x="1859" y="32"/>
                  <a:pt x="1773" y="1"/>
                  <a:pt x="1686" y="1"/>
                </a:cubicBezTo>
                <a:cubicBezTo>
                  <a:pt x="1599" y="1"/>
                  <a:pt x="1513" y="32"/>
                  <a:pt x="1450" y="95"/>
                </a:cubicBezTo>
                <a:lnTo>
                  <a:pt x="1009" y="536"/>
                </a:lnTo>
                <a:lnTo>
                  <a:pt x="568" y="95"/>
                </a:lnTo>
                <a:cubicBezTo>
                  <a:pt x="520" y="32"/>
                  <a:pt x="434" y="1"/>
                  <a:pt x="3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1841;p90"/>
          <p:cNvSpPr/>
          <p:nvPr/>
        </p:nvSpPr>
        <p:spPr>
          <a:xfrm>
            <a:off x="905161" y="1259609"/>
            <a:ext cx="280351" cy="184116"/>
          </a:xfrm>
          <a:custGeom>
            <a:avLst/>
            <a:gdLst/>
            <a:ahLst/>
            <a:cxnLst/>
            <a:rect l="l" t="t" r="r" b="b"/>
            <a:pathLst>
              <a:path w="4128" h="2711" extrusionOk="0">
                <a:moveTo>
                  <a:pt x="3785" y="1"/>
                </a:moveTo>
                <a:cubicBezTo>
                  <a:pt x="3695" y="1"/>
                  <a:pt x="3608" y="32"/>
                  <a:pt x="3561" y="95"/>
                </a:cubicBezTo>
                <a:lnTo>
                  <a:pt x="1733" y="1923"/>
                </a:lnTo>
                <a:lnTo>
                  <a:pt x="599" y="757"/>
                </a:lnTo>
                <a:cubicBezTo>
                  <a:pt x="536" y="710"/>
                  <a:pt x="450" y="686"/>
                  <a:pt x="363" y="686"/>
                </a:cubicBezTo>
                <a:cubicBezTo>
                  <a:pt x="276" y="686"/>
                  <a:pt x="190" y="710"/>
                  <a:pt x="127" y="757"/>
                </a:cubicBezTo>
                <a:cubicBezTo>
                  <a:pt x="1" y="883"/>
                  <a:pt x="1" y="1135"/>
                  <a:pt x="127" y="1229"/>
                </a:cubicBezTo>
                <a:lnTo>
                  <a:pt x="1513" y="2616"/>
                </a:lnTo>
                <a:cubicBezTo>
                  <a:pt x="1560" y="2679"/>
                  <a:pt x="1647" y="2710"/>
                  <a:pt x="1737" y="2710"/>
                </a:cubicBezTo>
                <a:cubicBezTo>
                  <a:pt x="1828" y="2710"/>
                  <a:pt x="1922" y="2679"/>
                  <a:pt x="1985" y="2616"/>
                </a:cubicBezTo>
                <a:lnTo>
                  <a:pt x="4033" y="568"/>
                </a:lnTo>
                <a:cubicBezTo>
                  <a:pt x="4128" y="442"/>
                  <a:pt x="4128" y="221"/>
                  <a:pt x="4033" y="95"/>
                </a:cubicBezTo>
                <a:cubicBezTo>
                  <a:pt x="3970" y="32"/>
                  <a:pt x="3876" y="1"/>
                  <a:pt x="37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718;p86"/>
          <p:cNvSpPr/>
          <p:nvPr/>
        </p:nvSpPr>
        <p:spPr>
          <a:xfrm>
            <a:off x="1011293" y="2278845"/>
            <a:ext cx="63004" cy="193306"/>
          </a:xfrm>
          <a:custGeom>
            <a:avLst/>
            <a:gdLst/>
            <a:ahLst/>
            <a:cxnLst/>
            <a:rect l="l" t="t" r="r" b="b"/>
            <a:pathLst>
              <a:path w="726" h="2112" extrusionOk="0">
                <a:moveTo>
                  <a:pt x="379" y="1"/>
                </a:moveTo>
                <a:cubicBezTo>
                  <a:pt x="158" y="1"/>
                  <a:pt x="1" y="158"/>
                  <a:pt x="1" y="379"/>
                </a:cubicBezTo>
                <a:lnTo>
                  <a:pt x="1" y="1733"/>
                </a:lnTo>
                <a:cubicBezTo>
                  <a:pt x="1" y="1954"/>
                  <a:pt x="158" y="2111"/>
                  <a:pt x="379" y="2111"/>
                </a:cubicBezTo>
                <a:cubicBezTo>
                  <a:pt x="568" y="2111"/>
                  <a:pt x="725" y="1954"/>
                  <a:pt x="725" y="1733"/>
                </a:cubicBezTo>
                <a:lnTo>
                  <a:pt x="725" y="379"/>
                </a:lnTo>
                <a:cubicBezTo>
                  <a:pt x="725" y="158"/>
                  <a:pt x="568" y="1"/>
                  <a:pt x="3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0717;p86"/>
          <p:cNvSpPr/>
          <p:nvPr/>
        </p:nvSpPr>
        <p:spPr>
          <a:xfrm>
            <a:off x="1011293" y="2507423"/>
            <a:ext cx="63004" cy="62094"/>
          </a:xfrm>
          <a:custGeom>
            <a:avLst/>
            <a:gdLst/>
            <a:ahLst/>
            <a:cxnLst/>
            <a:rect l="l" t="t" r="r" b="b"/>
            <a:pathLst>
              <a:path w="726" h="695" extrusionOk="0">
                <a:moveTo>
                  <a:pt x="379" y="1"/>
                </a:moveTo>
                <a:cubicBezTo>
                  <a:pt x="158" y="1"/>
                  <a:pt x="1" y="158"/>
                  <a:pt x="1" y="348"/>
                </a:cubicBezTo>
                <a:cubicBezTo>
                  <a:pt x="1" y="537"/>
                  <a:pt x="158" y="694"/>
                  <a:pt x="379" y="694"/>
                </a:cubicBezTo>
                <a:cubicBezTo>
                  <a:pt x="568" y="694"/>
                  <a:pt x="725" y="537"/>
                  <a:pt x="725" y="348"/>
                </a:cubicBezTo>
                <a:cubicBezTo>
                  <a:pt x="725" y="158"/>
                  <a:pt x="568" y="1"/>
                  <a:pt x="3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1841;p90"/>
          <p:cNvSpPr/>
          <p:nvPr/>
        </p:nvSpPr>
        <p:spPr>
          <a:xfrm>
            <a:off x="905161" y="3111269"/>
            <a:ext cx="280351" cy="184116"/>
          </a:xfrm>
          <a:custGeom>
            <a:avLst/>
            <a:gdLst/>
            <a:ahLst/>
            <a:cxnLst/>
            <a:rect l="l" t="t" r="r" b="b"/>
            <a:pathLst>
              <a:path w="4128" h="2711" extrusionOk="0">
                <a:moveTo>
                  <a:pt x="3785" y="1"/>
                </a:moveTo>
                <a:cubicBezTo>
                  <a:pt x="3695" y="1"/>
                  <a:pt x="3608" y="32"/>
                  <a:pt x="3561" y="95"/>
                </a:cubicBezTo>
                <a:lnTo>
                  <a:pt x="1733" y="1923"/>
                </a:lnTo>
                <a:lnTo>
                  <a:pt x="599" y="757"/>
                </a:lnTo>
                <a:cubicBezTo>
                  <a:pt x="536" y="710"/>
                  <a:pt x="450" y="686"/>
                  <a:pt x="363" y="686"/>
                </a:cubicBezTo>
                <a:cubicBezTo>
                  <a:pt x="276" y="686"/>
                  <a:pt x="190" y="710"/>
                  <a:pt x="127" y="757"/>
                </a:cubicBezTo>
                <a:cubicBezTo>
                  <a:pt x="1" y="883"/>
                  <a:pt x="1" y="1135"/>
                  <a:pt x="127" y="1229"/>
                </a:cubicBezTo>
                <a:lnTo>
                  <a:pt x="1513" y="2616"/>
                </a:lnTo>
                <a:cubicBezTo>
                  <a:pt x="1560" y="2679"/>
                  <a:pt x="1647" y="2710"/>
                  <a:pt x="1737" y="2710"/>
                </a:cubicBezTo>
                <a:cubicBezTo>
                  <a:pt x="1828" y="2710"/>
                  <a:pt x="1922" y="2679"/>
                  <a:pt x="1985" y="2616"/>
                </a:cubicBezTo>
                <a:lnTo>
                  <a:pt x="4033" y="568"/>
                </a:lnTo>
                <a:cubicBezTo>
                  <a:pt x="4128" y="442"/>
                  <a:pt x="4128" y="221"/>
                  <a:pt x="4033" y="95"/>
                </a:cubicBezTo>
                <a:cubicBezTo>
                  <a:pt x="3970" y="32"/>
                  <a:pt x="3876" y="1"/>
                  <a:pt x="37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1841;p90"/>
          <p:cNvSpPr/>
          <p:nvPr/>
        </p:nvSpPr>
        <p:spPr>
          <a:xfrm>
            <a:off x="905161" y="3801144"/>
            <a:ext cx="280351" cy="184116"/>
          </a:xfrm>
          <a:custGeom>
            <a:avLst/>
            <a:gdLst/>
            <a:ahLst/>
            <a:cxnLst/>
            <a:rect l="l" t="t" r="r" b="b"/>
            <a:pathLst>
              <a:path w="4128" h="2711" extrusionOk="0">
                <a:moveTo>
                  <a:pt x="3785" y="1"/>
                </a:moveTo>
                <a:cubicBezTo>
                  <a:pt x="3695" y="1"/>
                  <a:pt x="3608" y="32"/>
                  <a:pt x="3561" y="95"/>
                </a:cubicBezTo>
                <a:lnTo>
                  <a:pt x="1733" y="1923"/>
                </a:lnTo>
                <a:lnTo>
                  <a:pt x="599" y="757"/>
                </a:lnTo>
                <a:cubicBezTo>
                  <a:pt x="536" y="710"/>
                  <a:pt x="450" y="686"/>
                  <a:pt x="363" y="686"/>
                </a:cubicBezTo>
                <a:cubicBezTo>
                  <a:pt x="276" y="686"/>
                  <a:pt x="190" y="710"/>
                  <a:pt x="127" y="757"/>
                </a:cubicBezTo>
                <a:cubicBezTo>
                  <a:pt x="1" y="883"/>
                  <a:pt x="1" y="1135"/>
                  <a:pt x="127" y="1229"/>
                </a:cubicBezTo>
                <a:lnTo>
                  <a:pt x="1513" y="2616"/>
                </a:lnTo>
                <a:cubicBezTo>
                  <a:pt x="1560" y="2679"/>
                  <a:pt x="1647" y="2710"/>
                  <a:pt x="1737" y="2710"/>
                </a:cubicBezTo>
                <a:cubicBezTo>
                  <a:pt x="1828" y="2710"/>
                  <a:pt x="1922" y="2679"/>
                  <a:pt x="1985" y="2616"/>
                </a:cubicBezTo>
                <a:lnTo>
                  <a:pt x="4033" y="568"/>
                </a:lnTo>
                <a:cubicBezTo>
                  <a:pt x="4128" y="442"/>
                  <a:pt x="4128" y="221"/>
                  <a:pt x="4033" y="95"/>
                </a:cubicBezTo>
                <a:cubicBezTo>
                  <a:pt x="3970" y="32"/>
                  <a:pt x="3876" y="1"/>
                  <a:pt x="37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4" name="Picture 4" descr="http://qrcoder.ru/code/?https%3A%2F%2Fhabr.com%2Fru%2Fcompanies%2Fdododev%2Farticles%2F520046%2F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3550920"/>
            <a:ext cx="1562100" cy="15621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</a:t>
            </a:r>
            <a:r>
              <a:rPr lang="en-US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Процесс с кодом авторизаци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33" y="1127090"/>
            <a:ext cx="4114800" cy="336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qrcoder.ru/code/?https%3A%2F%2Fwww.digitalocean.com%2Fcommunity%2Ftutorials%2Foauth-2-ru%23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3550920"/>
            <a:ext cx="1562100" cy="156210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4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13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</a:t>
            </a:r>
            <a:r>
              <a:rPr lang="en-US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6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7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://qrcoder.ru/code/?https%3A%2F%2Fblog.hanchon.live%2Fguides%2Fgoogle-login-with-fastapi%2F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540" y="3749040"/>
            <a:ext cx="1379220" cy="13792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63" y="1290776"/>
            <a:ext cx="6265286" cy="2887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34" y="1211806"/>
            <a:ext cx="2638486" cy="12594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607" y="1209263"/>
            <a:ext cx="4330923" cy="10541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93" y="1209263"/>
            <a:ext cx="6490034" cy="16891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482" y="2938478"/>
            <a:ext cx="4794496" cy="15304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3069" y="1127760"/>
            <a:ext cx="2939346" cy="32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4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13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Код</a:t>
            </a:r>
            <a:r>
              <a:rPr lang="en-US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авторизации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6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7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82" y="1199250"/>
            <a:ext cx="5807872" cy="15886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538" y="2770322"/>
            <a:ext cx="4927853" cy="17018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28" y="1183609"/>
            <a:ext cx="4870612" cy="9310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055" y="1727763"/>
            <a:ext cx="3747704" cy="250172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089" y="1174382"/>
            <a:ext cx="3086259" cy="14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sym typeface="Quantico"/>
              </a:rPr>
              <a:t>Т</a:t>
            </a:r>
            <a:r>
              <a:rPr lang="ru-RU" dirty="0" err="1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окен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79" y="1220088"/>
            <a:ext cx="4175762" cy="3140812"/>
          </a:xfrm>
          <a:prstGeom prst="rect">
            <a:avLst/>
          </a:prstGeom>
        </p:spPr>
      </p:pic>
      <p:sp>
        <p:nvSpPr>
          <p:cNvPr id="14" name="Google Shape;117;p17"/>
          <p:cNvSpPr txBox="1"/>
          <p:nvPr/>
        </p:nvSpPr>
        <p:spPr>
          <a:xfrm>
            <a:off x="701040" y="1409700"/>
            <a:ext cx="4061460" cy="188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Передача </a:t>
            </a:r>
            <a:r>
              <a:rPr lang="ru-RU" sz="2400" dirty="0" err="1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токена</a:t>
            </a: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Через 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cookie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Внутри заголовка 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Authorization (Bearer)</a:t>
            </a:r>
            <a:endParaRPr lang="ru-RU" sz="2400" dirty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</p:txBody>
      </p:sp>
      <p:sp>
        <p:nvSpPr>
          <p:cNvPr id="15" name="Google Shape;117;p17"/>
          <p:cNvSpPr txBox="1"/>
          <p:nvPr/>
        </p:nvSpPr>
        <p:spPr>
          <a:xfrm>
            <a:off x="4914901" y="1409700"/>
            <a:ext cx="3383280" cy="188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Стратегии: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Хранение в БД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JSON Web Token (JWT</a:t>
            </a:r>
            <a:r>
              <a:rPr lang="en-US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)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Хранилище </a:t>
            </a:r>
            <a:r>
              <a:rPr lang="en-US" sz="2400" dirty="0" err="1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Redis</a:t>
            </a:r>
            <a:endParaRPr lang="ru-RU" sz="2400" dirty="0" smtClean="0">
              <a:solidFill>
                <a:schemeClr val="dk1"/>
              </a:solidFill>
              <a:latin typeface="Source Code Pro" panose="020B0604020202020204" charset="0"/>
              <a:ea typeface="Source Code Pro" panose="020B0604020202020204" charset="0"/>
              <a:cs typeface="Quantico"/>
              <a:sym typeface="Quantico"/>
            </a:endParaRPr>
          </a:p>
        </p:txBody>
      </p:sp>
      <p:pic>
        <p:nvPicPr>
          <p:cNvPr id="2050" name="Picture 2" descr="http://qrcoder.ru/code/?https%3A%2F%2Fhabr.com%2Fru%2Farticles%2F340146%2F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060" y="3707784"/>
            <a:ext cx="1409700" cy="140970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3573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sym typeface="Quantico"/>
              </a:rPr>
              <a:t>Разграничение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https://habrastorage.org/r/w1560/files/9c3/eea/eb3/9c3eeaeb31264bf9ba8195f4eb1e705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" y="1303655"/>
            <a:ext cx="4538345" cy="17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habrastorage.org/r/w1560/files/e56/b1b/131/e56b1b131fbd40778880deddcae6b9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855" y="2263507"/>
            <a:ext cx="4333875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habrastorage.org/r/w1560/files/1cb/49f/e1a/1cb49fe1ac844c0bb3782538d7643f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42" y="1282969"/>
            <a:ext cx="538162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habrastorage.org/r/w1560/files/9a8/5c7/03b/9a85c703b2834ba696f2c47d38819d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75" y="1971212"/>
            <a:ext cx="3578225" cy="236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qrcoder.ru/code/?https%3A%2F%2Fhabr.com%2Fru%2Fcompanies%2Fcustis%2Farticles%2F248649%2F&amp;4&amp;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3556436"/>
            <a:ext cx="1562100" cy="15621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2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85800" y="433550"/>
            <a:ext cx="7772400" cy="638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ru-RU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rPr>
              <a:t>Решения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0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1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25" y="1357740"/>
            <a:ext cx="763295" cy="73851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896085" y="1496163"/>
            <a:ext cx="2965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Source Code Pro" panose="020B0604020202020204" charset="0"/>
                <a:ea typeface="Source Code Pro" panose="020B0604020202020204" charset="0"/>
              </a:rPr>
              <a:t>FastAPI</a:t>
            </a:r>
            <a:r>
              <a:rPr lang="en-US" sz="2400" dirty="0">
                <a:latin typeface="Source Code Pro" panose="020B0604020202020204" charset="0"/>
                <a:ea typeface="Source Code Pro" panose="020B0604020202020204" charset="0"/>
              </a:rPr>
              <a:t> Users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537" y="1375269"/>
            <a:ext cx="1184297" cy="7034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820" y="3265154"/>
            <a:ext cx="2635991" cy="6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76;p15"/>
          <p:cNvGrpSpPr/>
          <p:nvPr/>
        </p:nvGrpSpPr>
        <p:grpSpPr>
          <a:xfrm>
            <a:off x="685800" y="433551"/>
            <a:ext cx="7772400" cy="4075386"/>
            <a:chOff x="772525" y="726624"/>
            <a:chExt cx="6578100" cy="3438301"/>
          </a:xfrm>
        </p:grpSpPr>
        <p:sp>
          <p:nvSpPr>
            <p:cNvPr id="4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1341750" y="2143272"/>
            <a:ext cx="6459860" cy="462004"/>
            <a:chOff x="4883422" y="1469163"/>
            <a:chExt cx="6459860" cy="462004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4883422" y="1469163"/>
              <a:ext cx="25643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Авторизация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6980320" y="1473967"/>
              <a:ext cx="43629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Определение возможных действий пользователя в системе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1341750" y="1390993"/>
            <a:ext cx="5723370" cy="457200"/>
            <a:chOff x="4883423" y="2284432"/>
            <a:chExt cx="5723370" cy="45720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4883423" y="2286588"/>
              <a:ext cx="2289926" cy="450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err="1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Аутенфикация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6980321" y="2284432"/>
              <a:ext cx="362647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Удостоверение личности пользователя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1341750" y="2905159"/>
            <a:ext cx="6907009" cy="457200"/>
            <a:chOff x="4883422" y="3015354"/>
            <a:chExt cx="6907009" cy="457200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4883422" y="3015354"/>
              <a:ext cx="31785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Шифрование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6980320" y="3015354"/>
              <a:ext cx="48101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Защита конфиденциальной информации от несанкционированного доступа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1352173" y="3702690"/>
            <a:ext cx="6896585" cy="457200"/>
            <a:chOff x="4883422" y="3788449"/>
            <a:chExt cx="6896585" cy="4572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4883422" y="3788449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200" dirty="0" err="1" smtClean="0">
                  <a:solidFill>
                    <a:schemeClr val="dk1"/>
                  </a:solidFill>
                  <a:latin typeface="Source Code Pro" panose="020B0604020202020204" charset="0"/>
                  <a:ea typeface="Source Code Pro" panose="020B0604020202020204" charset="0"/>
                  <a:cs typeface="Quantico"/>
                  <a:sym typeface="Quantico"/>
                </a:rPr>
                <a:t>Блокчейн</a:t>
              </a:r>
              <a:endParaRPr sz="2200" dirty="0">
                <a:solidFill>
                  <a:schemeClr val="dk1"/>
                </a:solidFill>
                <a:latin typeface="Source Code Pro" panose="020B0604020202020204" charset="0"/>
                <a:ea typeface="Source Code Pro" panose="020B0604020202020204" charset="0"/>
                <a:cs typeface="Quantico"/>
                <a:sym typeface="Quantic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6969896" y="3788449"/>
              <a:ext cx="48101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r>
                <a:rPr lang="ru-RU" sz="1600" dirty="0" smtClean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Цепочка блоков, содержащая информацию о действиях в системе</a:t>
              </a:r>
              <a:endParaRPr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41" name="Заголовок 1"/>
          <p:cNvSpPr txBox="1">
            <a:spLocks/>
          </p:cNvSpPr>
          <p:nvPr/>
        </p:nvSpPr>
        <p:spPr>
          <a:xfrm>
            <a:off x="685800" y="426244"/>
            <a:ext cx="7772400" cy="653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" sz="2800" b="1" dirty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2800" dirty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800" dirty="0">
                <a:latin typeface="Source Code Pro" panose="020B0604020202020204" charset="0"/>
                <a:ea typeface="Source Code Pro" panose="020B0604020202020204" charset="0"/>
              </a:rPr>
              <a:t>Способы</a:t>
            </a:r>
            <a:r>
              <a:rPr lang="en-US" sz="2800" dirty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42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43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1712;p90"/>
          <p:cNvSpPr/>
          <p:nvPr/>
        </p:nvSpPr>
        <p:spPr>
          <a:xfrm>
            <a:off x="903167" y="3721507"/>
            <a:ext cx="418498" cy="408352"/>
          </a:xfrm>
          <a:custGeom>
            <a:avLst/>
            <a:gdLst/>
            <a:ahLst/>
            <a:cxnLst/>
            <a:rect l="l" t="t" r="r" b="b"/>
            <a:pathLst>
              <a:path w="12004" h="11713" extrusionOk="0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10056;p84"/>
          <p:cNvGrpSpPr/>
          <p:nvPr/>
        </p:nvGrpSpPr>
        <p:grpSpPr>
          <a:xfrm>
            <a:off x="918033" y="1418081"/>
            <a:ext cx="347367" cy="427740"/>
            <a:chOff x="3316000" y="4399325"/>
            <a:chExt cx="392325" cy="483100"/>
          </a:xfrm>
        </p:grpSpPr>
        <p:sp>
          <p:nvSpPr>
            <p:cNvPr id="50" name="Google Shape;10057;p84"/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10058;p84"/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" name="Google Shape;10472;p86"/>
          <p:cNvGrpSpPr/>
          <p:nvPr/>
        </p:nvGrpSpPr>
        <p:grpSpPr>
          <a:xfrm>
            <a:off x="921503" y="2184642"/>
            <a:ext cx="368987" cy="358056"/>
            <a:chOff x="-59481900" y="2290800"/>
            <a:chExt cx="319000" cy="309550"/>
          </a:xfrm>
        </p:grpSpPr>
        <p:sp>
          <p:nvSpPr>
            <p:cNvPr id="53" name="Google Shape;10473;p86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474;p86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475;p86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76;p86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477;p86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478;p86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0795;p87"/>
          <p:cNvGrpSpPr/>
          <p:nvPr/>
        </p:nvGrpSpPr>
        <p:grpSpPr>
          <a:xfrm>
            <a:off x="933042" y="2957678"/>
            <a:ext cx="365052" cy="352162"/>
            <a:chOff x="-32243500" y="2299850"/>
            <a:chExt cx="300900" cy="290275"/>
          </a:xfrm>
        </p:grpSpPr>
        <p:sp>
          <p:nvSpPr>
            <p:cNvPr id="60" name="Google Shape;10796;p87"/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97;p87"/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76;p15"/>
          <p:cNvGrpSpPr/>
          <p:nvPr/>
        </p:nvGrpSpPr>
        <p:grpSpPr>
          <a:xfrm>
            <a:off x="784860" y="650425"/>
            <a:ext cx="7574280" cy="3438300"/>
            <a:chOff x="772525" y="726625"/>
            <a:chExt cx="6578100" cy="3438300"/>
          </a:xfrm>
        </p:grpSpPr>
        <p:sp>
          <p:nvSpPr>
            <p:cNvPr id="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;p15"/>
            <p:cNvSpPr/>
            <p:nvPr/>
          </p:nvSpPr>
          <p:spPr>
            <a:xfrm>
              <a:off x="772525" y="726625"/>
              <a:ext cx="6578100" cy="37343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84;p15"/>
          <p:cNvSpPr txBox="1">
            <a:spLocks noGrp="1"/>
          </p:cNvSpPr>
          <p:nvPr>
            <p:ph type="ctrTitle"/>
          </p:nvPr>
        </p:nvSpPr>
        <p:spPr>
          <a:xfrm>
            <a:off x="784860" y="1279157"/>
            <a:ext cx="7574280" cy="974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44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4400" dirty="0" smtClean="0">
                <a:latin typeface="Source Code Pro" panose="020B0604020202020204" charset="0"/>
                <a:ea typeface="Source Code Pro" panose="020B0604020202020204" charset="0"/>
              </a:rPr>
              <a:t>Вопросы? </a:t>
            </a:r>
            <a:r>
              <a:rPr lang="en-US" sz="4400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sz="4400"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grpSp>
        <p:nvGrpSpPr>
          <p:cNvPr id="10" name="Google Shape;86;p15"/>
          <p:cNvGrpSpPr/>
          <p:nvPr/>
        </p:nvGrpSpPr>
        <p:grpSpPr>
          <a:xfrm>
            <a:off x="347760" y="3091520"/>
            <a:ext cx="1864800" cy="718498"/>
            <a:chOff x="488525" y="3093501"/>
            <a:chExt cx="1864800" cy="718498"/>
          </a:xfrm>
        </p:grpSpPr>
        <p:grpSp>
          <p:nvGrpSpPr>
            <p:cNvPr id="11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20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17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14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http://qrcoder.ru/code/?https%3A%2F%2Fgithub.com%2FVaynbaum%2Flecture-oauth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060" y="3707173"/>
            <a:ext cx="1409700" cy="140970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76;p15"/>
          <p:cNvGrpSpPr/>
          <p:nvPr/>
        </p:nvGrpSpPr>
        <p:grpSpPr>
          <a:xfrm>
            <a:off x="685800" y="433551"/>
            <a:ext cx="7772400" cy="4075386"/>
            <a:chOff x="772525" y="726624"/>
            <a:chExt cx="6578100" cy="3438301"/>
          </a:xfrm>
        </p:grpSpPr>
        <p:sp>
          <p:nvSpPr>
            <p:cNvPr id="40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sz="28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sz="2800" dirty="0" smtClean="0">
                <a:latin typeface="Source Code Pro" panose="020B0604020202020204" charset="0"/>
                <a:ea typeface="Source Code Pro" panose="020B0604020202020204" charset="0"/>
              </a:rPr>
              <a:t>Пример</a:t>
            </a:r>
            <a:r>
              <a:rPr lang="en-US" sz="2800" dirty="0" smtClean="0">
                <a:latin typeface="Source Code Pro" panose="020B0604020202020204" charset="0"/>
                <a:ea typeface="Source Code Pro" panose="020B0604020202020204" charset="0"/>
              </a:rPr>
              <a:t> API</a:t>
            </a:r>
            <a:r>
              <a:rPr lang="ru-RU" sz="2800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sz="2800"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52" y="1266847"/>
            <a:ext cx="2770589" cy="2980401"/>
          </a:xfrm>
          <a:prstGeom prst="rect">
            <a:avLst/>
          </a:prstGeom>
        </p:spPr>
      </p:pic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6061" y="1268016"/>
            <a:ext cx="2994091" cy="2979232"/>
          </a:xfrm>
          <a:prstGeom prst="rect">
            <a:avLst/>
          </a:prstGeom>
        </p:spPr>
      </p:pic>
      <p:sp>
        <p:nvSpPr>
          <p:cNvPr id="42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43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958" y="1707392"/>
            <a:ext cx="2533786" cy="2112812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5"/>
          <a:srcRect l="2032" t="7048" r="1453"/>
          <a:stretch/>
        </p:blipFill>
        <p:spPr>
          <a:xfrm>
            <a:off x="738336" y="1280160"/>
            <a:ext cx="3982424" cy="1149466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485" y="1236257"/>
            <a:ext cx="3543035" cy="1046466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 rotWithShape="1">
          <a:blip r:embed="rId7"/>
          <a:srcRect t="8914"/>
          <a:stretch/>
        </p:blipFill>
        <p:spPr>
          <a:xfrm>
            <a:off x="781176" y="2637732"/>
            <a:ext cx="3968759" cy="7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1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Взаимодействие с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9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997" y="1304519"/>
            <a:ext cx="3988005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Ключ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7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8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96" y="1318802"/>
            <a:ext cx="6744029" cy="985397"/>
          </a:xfrm>
          <a:prstGeom prst="roundRect">
            <a:avLst>
              <a:gd name="adj" fmla="val 0"/>
            </a:avLst>
          </a:prstGeom>
        </p:spPr>
      </p:pic>
      <p:sp>
        <p:nvSpPr>
          <p:cNvPr id="12" name="Скругленный прямоугольник 11"/>
          <p:cNvSpPr/>
          <p:nvPr/>
        </p:nvSpPr>
        <p:spPr>
          <a:xfrm>
            <a:off x="4838700" y="1718733"/>
            <a:ext cx="1549400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96" y="2460297"/>
            <a:ext cx="6527373" cy="901085"/>
          </a:xfrm>
          <a:prstGeom prst="rect">
            <a:avLst/>
          </a:prstGeom>
        </p:spPr>
      </p:pic>
      <p:sp>
        <p:nvSpPr>
          <p:cNvPr id="13" name="Скругленный прямоугольник 12"/>
          <p:cNvSpPr/>
          <p:nvPr/>
        </p:nvSpPr>
        <p:spPr>
          <a:xfrm>
            <a:off x="6468479" y="2722268"/>
            <a:ext cx="1216250" cy="272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12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Ключ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7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8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69" y="1437279"/>
            <a:ext cx="5412862" cy="27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3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33550"/>
            <a:ext cx="7772400" cy="638504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Ключ 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API </a:t>
            </a:r>
            <a:r>
              <a:rPr lang="en-US" b="1" dirty="0" smtClean="0">
                <a:solidFill>
                  <a:srgbClr val="00B05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00B05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7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8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093" y="1209308"/>
            <a:ext cx="4932107" cy="2888052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3"/>
          <a:srcRect r="17104"/>
          <a:stretch/>
        </p:blipFill>
        <p:spPr>
          <a:xfrm>
            <a:off x="777240" y="3462327"/>
            <a:ext cx="3848100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492" t="3250" r="1860" b="1729"/>
          <a:stretch/>
        </p:blipFill>
        <p:spPr>
          <a:xfrm>
            <a:off x="3375025" y="1264920"/>
            <a:ext cx="2409826" cy="3100705"/>
          </a:xfrm>
          <a:prstGeom prst="roundRect">
            <a:avLst>
              <a:gd name="adj" fmla="val 12004"/>
            </a:avLst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33550"/>
            <a:ext cx="7772400" cy="638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pPr>
              <a:buClrTx/>
              <a:buFontTx/>
            </a:pP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Логин-пароль </a:t>
            </a:r>
            <a:r>
              <a:rPr lang="en-US" b="1" dirty="0" smtClean="0">
                <a:solidFill>
                  <a:srgbClr val="FFC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C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1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2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89" y="1121609"/>
            <a:ext cx="6449822" cy="2999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6;p15"/>
          <p:cNvGrpSpPr/>
          <p:nvPr/>
        </p:nvGrpSpPr>
        <p:grpSpPr>
          <a:xfrm>
            <a:off x="685800" y="433550"/>
            <a:ext cx="7772400" cy="4075386"/>
            <a:chOff x="772525" y="726624"/>
            <a:chExt cx="6578100" cy="3438301"/>
          </a:xfrm>
        </p:grpSpPr>
        <p:sp>
          <p:nvSpPr>
            <p:cNvPr id="6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;p15"/>
            <p:cNvSpPr/>
            <p:nvPr/>
          </p:nvSpPr>
          <p:spPr>
            <a:xfrm>
              <a:off x="772525" y="726624"/>
              <a:ext cx="6578100" cy="53868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33550"/>
            <a:ext cx="7772400" cy="638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pPr>
              <a:buClrTx/>
              <a:buFontTx/>
            </a:pP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&lt;</a:t>
            </a:r>
            <a:r>
              <a:rPr lang="en-US" dirty="0" smtClean="0"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ru-RU" dirty="0" smtClean="0">
                <a:latin typeface="Source Code Pro" panose="020B0604020202020204" charset="0"/>
                <a:ea typeface="Source Code Pro" panose="020B0604020202020204" charset="0"/>
              </a:rPr>
              <a:t>Логин-пароль </a:t>
            </a:r>
            <a:r>
              <a:rPr lang="en-US" b="1" dirty="0" smtClean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/&gt;</a:t>
            </a:r>
            <a:endParaRPr lang="ru-RU" b="1" dirty="0">
              <a:solidFill>
                <a:srgbClr val="FF0000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sp>
        <p:nvSpPr>
          <p:cNvPr id="11" name="Google Shape;95;p15"/>
          <p:cNvSpPr/>
          <p:nvPr/>
        </p:nvSpPr>
        <p:spPr>
          <a:xfrm>
            <a:off x="7684729" y="682754"/>
            <a:ext cx="144656" cy="142550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4" y="1"/>
                </a:moveTo>
                <a:cubicBezTo>
                  <a:pt x="500" y="1"/>
                  <a:pt x="0" y="501"/>
                  <a:pt x="0" y="1101"/>
                </a:cubicBezTo>
                <a:cubicBezTo>
                  <a:pt x="0" y="1735"/>
                  <a:pt x="500" y="2236"/>
                  <a:pt x="1134" y="2236"/>
                </a:cubicBezTo>
                <a:cubicBezTo>
                  <a:pt x="1768" y="2236"/>
                  <a:pt x="2268" y="1735"/>
                  <a:pt x="2268" y="1101"/>
                </a:cubicBezTo>
                <a:cubicBezTo>
                  <a:pt x="2268" y="501"/>
                  <a:pt x="1768" y="1"/>
                  <a:pt x="1134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2" name="Google Shape;96;p15"/>
          <p:cNvSpPr/>
          <p:nvPr/>
        </p:nvSpPr>
        <p:spPr>
          <a:xfrm>
            <a:off x="7894320" y="680300"/>
            <a:ext cx="147210" cy="145004"/>
          </a:xfrm>
          <a:custGeom>
            <a:avLst/>
            <a:gdLst/>
            <a:ahLst/>
            <a:cxnLst/>
            <a:rect l="l" t="t" r="r" b="b"/>
            <a:pathLst>
              <a:path w="2270" h="2236" extrusionOk="0">
                <a:moveTo>
                  <a:pt x="1135" y="1"/>
                </a:moveTo>
                <a:cubicBezTo>
                  <a:pt x="501" y="1"/>
                  <a:pt x="1" y="501"/>
                  <a:pt x="1" y="1101"/>
                </a:cubicBezTo>
                <a:cubicBezTo>
                  <a:pt x="1" y="1735"/>
                  <a:pt x="501" y="2236"/>
                  <a:pt x="1135" y="2236"/>
                </a:cubicBezTo>
                <a:cubicBezTo>
                  <a:pt x="1769" y="2236"/>
                  <a:pt x="2269" y="1735"/>
                  <a:pt x="2269" y="1101"/>
                </a:cubicBezTo>
                <a:cubicBezTo>
                  <a:pt x="2269" y="501"/>
                  <a:pt x="1736" y="1"/>
                  <a:pt x="1135" y="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7;p15"/>
          <p:cNvSpPr/>
          <p:nvPr/>
        </p:nvSpPr>
        <p:spPr>
          <a:xfrm>
            <a:off x="8106465" y="682689"/>
            <a:ext cx="142294" cy="140226"/>
          </a:xfrm>
          <a:custGeom>
            <a:avLst/>
            <a:gdLst/>
            <a:ahLst/>
            <a:cxnLst/>
            <a:rect l="l" t="t" r="r" b="b"/>
            <a:pathLst>
              <a:path w="2269" h="2236" extrusionOk="0">
                <a:moveTo>
                  <a:pt x="1135" y="1"/>
                </a:moveTo>
                <a:cubicBezTo>
                  <a:pt x="501" y="1"/>
                  <a:pt x="0" y="501"/>
                  <a:pt x="0" y="1101"/>
                </a:cubicBezTo>
                <a:cubicBezTo>
                  <a:pt x="0" y="1735"/>
                  <a:pt x="501" y="2236"/>
                  <a:pt x="1135" y="2236"/>
                </a:cubicBezTo>
                <a:cubicBezTo>
                  <a:pt x="1768" y="2236"/>
                  <a:pt x="2269" y="1735"/>
                  <a:pt x="2269" y="1101"/>
                </a:cubicBezTo>
                <a:cubicBezTo>
                  <a:pt x="2269" y="501"/>
                  <a:pt x="1768" y="1"/>
                  <a:pt x="1135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71" y="1286457"/>
            <a:ext cx="3213731" cy="19520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107" y="1298941"/>
            <a:ext cx="4276817" cy="102595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71" y="1253222"/>
            <a:ext cx="4967663" cy="110135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328" y="2834323"/>
            <a:ext cx="2838498" cy="114891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7"/>
          <a:srcRect t="4622"/>
          <a:stretch/>
        </p:blipFill>
        <p:spPr>
          <a:xfrm>
            <a:off x="4032902" y="2820825"/>
            <a:ext cx="4037406" cy="9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5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194</Words>
  <Application>Microsoft Office PowerPoint</Application>
  <PresentationFormat>Экран (16:9)</PresentationFormat>
  <Paragraphs>49</Paragraphs>
  <Slides>20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Source Code Pro</vt:lpstr>
      <vt:lpstr>Quantico</vt:lpstr>
      <vt:lpstr>Calibri Light</vt:lpstr>
      <vt:lpstr>Calibri</vt:lpstr>
      <vt:lpstr>Тема Office</vt:lpstr>
      <vt:lpstr>&lt; Методы обеспечения безопасности и контроля доступа к ИИ системам /&gt;</vt:lpstr>
      <vt:lpstr>Презентация PowerPoint</vt:lpstr>
      <vt:lpstr>&lt; Пример API /&gt;</vt:lpstr>
      <vt:lpstr>&lt; Взаимодействие с API /&gt;</vt:lpstr>
      <vt:lpstr>&lt; Ключ API /&gt;</vt:lpstr>
      <vt:lpstr>&lt; Ключ API /&gt;</vt:lpstr>
      <vt:lpstr>&lt; Ключ API /&gt;</vt:lpstr>
      <vt:lpstr>Презентация PowerPoint</vt:lpstr>
      <vt:lpstr>Презентация PowerPoint</vt:lpstr>
      <vt:lpstr>Презентация PowerPoint</vt:lpstr>
      <vt:lpstr>&lt; Войти с помощью… /&gt;</vt:lpstr>
      <vt:lpstr>&lt; Роли OAuth2.0 /&gt;</vt:lpstr>
      <vt:lpstr>&lt; Потоки /&gt;</vt:lpstr>
      <vt:lpstr>&lt; Код авторизации /&gt;</vt:lpstr>
      <vt:lpstr>&lt; Код авторизации /&gt;</vt:lpstr>
      <vt:lpstr>&lt; Код авторизации /&gt;</vt:lpstr>
      <vt:lpstr>&lt; Токен /&gt;</vt:lpstr>
      <vt:lpstr>&lt; Разграничение /&gt;</vt:lpstr>
      <vt:lpstr>&lt; Решения /&gt;</vt:lpstr>
      <vt:lpstr>&lt; Вопросы? 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New Operating System Design Pitch Deck Infographics</dc:title>
  <cp:lastModifiedBy>Денис Вайнбаум</cp:lastModifiedBy>
  <cp:revision>70</cp:revision>
  <dcterms:modified xsi:type="dcterms:W3CDTF">2023-09-29T07:56:23Z</dcterms:modified>
</cp:coreProperties>
</file>