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g3yDQxFdC9fJxDNrh1+STsiwrn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C13B8D-6CD2-4F6A-B145-DF8315AF054F}">
  <a:tblStyle styleId="{1BC13B8D-6CD2-4F6A-B145-DF8315AF054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6E9E7"/>
          </a:solidFill>
        </a:fill>
      </a:tcStyle>
    </a:wholeTbl>
    <a:band1H>
      <a:tcTxStyle/>
      <a:tcStyle>
        <a:tcBdr/>
        <a:fill>
          <a:solidFill>
            <a:srgbClr val="EDD0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DD0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a0cc6e471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g1a0cc6e4718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581" name="Google Shape;581;g1a0cc6e4718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a0cc6e4718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a0cc6e4718_1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g1a0cc6e4718_1_1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7f7843de3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7" name="Google Shape;697;g17f7843de37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698" name="Google Shape;698;g17f7843de37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7f7843de37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5" name="Google Shape;705;g17f7843de37_0_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706" name="Google Shape;706;g17f7843de37_0_8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7f7843de37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7f7843de37_0_7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g17f7843de37_0_7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7f7843de37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7f7843de37_0_6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g17f7843de37_0_6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7f7843de3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7f7843de37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g17f7843de37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7f7843de37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7f7843de37_0_7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g17f7843de37_0_7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7f7843de37_0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6" name="Google Shape;806;g17f7843de37_0_7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807" name="Google Shape;807;g17f7843de37_0_7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a08ebc403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a08ebc4038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g1a08ebc4038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a08ebc403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a08ebc4038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g1a08ebc4038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a0cc6e471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a0cc6e4718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g1a0cc6e4718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a08ebc403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a08ebc4038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g1a08ebc4038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a08ebc403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a08ebc4038_0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g1a08ebc4038_0_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a08ebc403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a08ebc4038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g1a08ebc4038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a08ebc403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a08ebc4038_0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g1a08ebc4038_0_1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a08ebc403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a08ebc4038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g1a08ebc4038_0_1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a08ebc4038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a08ebc4038_0_1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g1a08ebc4038_0_1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a08ebc4038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a08ebc4038_0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g1a08ebc4038_0_2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a08ebc4038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a08ebc4038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g1a08ebc4038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a0b239d5e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1a0b239d5e6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g1a0b239d5e6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a08ebc4038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a08ebc4038_0_2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g1a08ebc4038_0_2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a0cc6e4718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a0cc6e4718_1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g1a0cc6e4718_1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17f7843de37_0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9" name="Google Shape;989;g17f7843de37_0_8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990" name="Google Shape;990;g17f7843de37_0_8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a0b239d5e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a0b239d5e6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g1a0b239d5e6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a0b239d5e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1a0b239d5e6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g1a0b239d5e6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a0cc6e4718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a0cc6e4718_1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g1a0cc6e4718_1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a0cc6e4718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a0cc6e4718_1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g1a0cc6e4718_1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a0cc6e4718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a0cc6e4718_1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g1a0cc6e4718_1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a0cc6e4718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a0cc6e4718_1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g1a0cc6e4718_1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a0cc6e4718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a0cc6e4718_1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g1a0cc6e4718_1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a0cc6e4718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a0cc6e4718_1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g1a0cc6e4718_1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Transition #1" type="secHead">
  <p:cSld name="SECTION_HEADER">
    <p:bg>
      <p:bgPr>
        <a:solidFill>
          <a:srgbClr val="1E263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24"/>
          <p:cNvGrpSpPr/>
          <p:nvPr/>
        </p:nvGrpSpPr>
        <p:grpSpPr>
          <a:xfrm>
            <a:off x="7721447" y="0"/>
            <a:ext cx="4474944" cy="5277736"/>
            <a:chOff x="-3062669" y="0"/>
            <a:chExt cx="4474944" cy="5277736"/>
          </a:xfrm>
        </p:grpSpPr>
        <p:sp>
          <p:nvSpPr>
            <p:cNvPr id="48" name="Google Shape;48;p24"/>
            <p:cNvSpPr/>
            <p:nvPr/>
          </p:nvSpPr>
          <p:spPr>
            <a:xfrm rot="-5400000" flipH="1">
              <a:off x="-3360001" y="505459"/>
              <a:ext cx="5277736" cy="4266817"/>
            </a:xfrm>
            <a:custGeom>
              <a:avLst/>
              <a:gdLst/>
              <a:ahLst/>
              <a:cxnLst/>
              <a:rect l="l" t="t" r="r" b="b"/>
              <a:pathLst>
                <a:path w="7205100" h="5785515" extrusionOk="0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4"/>
            <p:cNvSpPr/>
            <p:nvPr/>
          </p:nvSpPr>
          <p:spPr>
            <a:xfrm rot="-5400000" flipH="1">
              <a:off x="-2490814" y="3246222"/>
              <a:ext cx="522600" cy="522600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4"/>
            <p:cNvSpPr/>
            <p:nvPr/>
          </p:nvSpPr>
          <p:spPr>
            <a:xfrm rot="-5400000" flipH="1">
              <a:off x="218906" y="3951667"/>
              <a:ext cx="522600" cy="522000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4"/>
            <p:cNvSpPr/>
            <p:nvPr/>
          </p:nvSpPr>
          <p:spPr>
            <a:xfrm rot="-5400000" flipH="1">
              <a:off x="-1891512" y="1866635"/>
              <a:ext cx="991800" cy="43950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4"/>
            <p:cNvSpPr/>
            <p:nvPr/>
          </p:nvSpPr>
          <p:spPr>
            <a:xfrm rot="-5400000" flipH="1">
              <a:off x="-991109" y="1493749"/>
              <a:ext cx="420600" cy="420600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4"/>
            <p:cNvSpPr/>
            <p:nvPr/>
          </p:nvSpPr>
          <p:spPr>
            <a:xfrm rot="-5400000" flipH="1">
              <a:off x="-394444" y="589070"/>
              <a:ext cx="663600" cy="345600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4"/>
            <p:cNvSpPr/>
            <p:nvPr/>
          </p:nvSpPr>
          <p:spPr>
            <a:xfrm rot="-5400000" flipH="1">
              <a:off x="-3081851" y="589070"/>
              <a:ext cx="663600" cy="345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4"/>
            <p:cNvSpPr/>
            <p:nvPr/>
          </p:nvSpPr>
          <p:spPr>
            <a:xfrm rot="-5400000" flipH="1">
              <a:off x="-1570260" y="2091746"/>
              <a:ext cx="349200" cy="34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4"/>
            <p:cNvSpPr/>
            <p:nvPr/>
          </p:nvSpPr>
          <p:spPr>
            <a:xfrm rot="-5400000" flipH="1">
              <a:off x="-2240833" y="-821836"/>
              <a:ext cx="2826881" cy="4470553"/>
            </a:xfrm>
            <a:custGeom>
              <a:avLst/>
              <a:gdLst/>
              <a:ahLst/>
              <a:cxnLst/>
              <a:rect l="l" t="t" r="r" b="b"/>
              <a:pathLst>
                <a:path w="2826881" h="4470553" extrusionOk="0">
                  <a:moveTo>
                    <a:pt x="0" y="3260030"/>
                  </a:moveTo>
                  <a:lnTo>
                    <a:pt x="0" y="3384683"/>
                  </a:lnTo>
                  <a:lnTo>
                    <a:pt x="0" y="3529331"/>
                  </a:lnTo>
                  <a:lnTo>
                    <a:pt x="0" y="4113841"/>
                  </a:lnTo>
                  <a:lnTo>
                    <a:pt x="0" y="4470553"/>
                  </a:lnTo>
                  <a:lnTo>
                    <a:pt x="1713210" y="4470553"/>
                  </a:lnTo>
                  <a:cubicBezTo>
                    <a:pt x="1811714" y="4470553"/>
                    <a:pt x="1891567" y="4390700"/>
                    <a:pt x="1891567" y="4292197"/>
                  </a:cubicBezTo>
                  <a:lnTo>
                    <a:pt x="1891567" y="4292197"/>
                  </a:lnTo>
                  <a:cubicBezTo>
                    <a:pt x="1891567" y="4193693"/>
                    <a:pt x="1811714" y="4113841"/>
                    <a:pt x="1713211" y="4113841"/>
                  </a:cubicBezTo>
                  <a:lnTo>
                    <a:pt x="813536" y="4113841"/>
                  </a:lnTo>
                  <a:lnTo>
                    <a:pt x="625836" y="4113841"/>
                  </a:lnTo>
                  <a:cubicBezTo>
                    <a:pt x="531524" y="4113841"/>
                    <a:pt x="455070" y="4037386"/>
                    <a:pt x="455070" y="3943075"/>
                  </a:cubicBezTo>
                  <a:cubicBezTo>
                    <a:pt x="455070" y="3848764"/>
                    <a:pt x="531524" y="3772310"/>
                    <a:pt x="625836" y="3772310"/>
                  </a:cubicBezTo>
                  <a:lnTo>
                    <a:pt x="813536" y="3772310"/>
                  </a:lnTo>
                  <a:lnTo>
                    <a:pt x="2656115" y="3772310"/>
                  </a:lnTo>
                  <a:cubicBezTo>
                    <a:pt x="2750426" y="3772310"/>
                    <a:pt x="2826880" y="3695856"/>
                    <a:pt x="2826880" y="3601545"/>
                  </a:cubicBezTo>
                  <a:cubicBezTo>
                    <a:pt x="2826880" y="3507234"/>
                    <a:pt x="2750426" y="3430779"/>
                    <a:pt x="2656115" y="3430779"/>
                  </a:cubicBezTo>
                  <a:lnTo>
                    <a:pt x="2452322" y="3430779"/>
                  </a:lnTo>
                  <a:lnTo>
                    <a:pt x="813536" y="3430779"/>
                  </a:lnTo>
                  <a:lnTo>
                    <a:pt x="170764" y="3430779"/>
                  </a:lnTo>
                  <a:cubicBezTo>
                    <a:pt x="88241" y="3430779"/>
                    <a:pt x="19392" y="3372245"/>
                    <a:pt x="3468" y="3294430"/>
                  </a:cubicBezTo>
                  <a:close/>
                  <a:moveTo>
                    <a:pt x="0" y="2746989"/>
                  </a:moveTo>
                  <a:lnTo>
                    <a:pt x="0" y="3088519"/>
                  </a:lnTo>
                  <a:lnTo>
                    <a:pt x="0" y="3260000"/>
                  </a:lnTo>
                  <a:lnTo>
                    <a:pt x="3468" y="3225599"/>
                  </a:lnTo>
                  <a:cubicBezTo>
                    <a:pt x="19392" y="3147785"/>
                    <a:pt x="88241" y="3089249"/>
                    <a:pt x="170764" y="3089249"/>
                  </a:cubicBezTo>
                  <a:lnTo>
                    <a:pt x="199300" y="3089249"/>
                  </a:lnTo>
                  <a:lnTo>
                    <a:pt x="199300" y="3088519"/>
                  </a:lnTo>
                  <a:lnTo>
                    <a:pt x="242110" y="3088519"/>
                  </a:lnTo>
                  <a:cubicBezTo>
                    <a:pt x="336420" y="3088519"/>
                    <a:pt x="412874" y="3012065"/>
                    <a:pt x="412874" y="2917754"/>
                  </a:cubicBezTo>
                  <a:cubicBezTo>
                    <a:pt x="412874" y="2823443"/>
                    <a:pt x="336420" y="2746989"/>
                    <a:pt x="242110" y="2746989"/>
                  </a:cubicBezTo>
                  <a:close/>
                  <a:moveTo>
                    <a:pt x="0" y="1922876"/>
                  </a:moveTo>
                  <a:lnTo>
                    <a:pt x="0" y="2435894"/>
                  </a:lnTo>
                  <a:lnTo>
                    <a:pt x="1189288" y="2435894"/>
                  </a:lnTo>
                  <a:cubicBezTo>
                    <a:pt x="1283599" y="2435894"/>
                    <a:pt x="1360053" y="2359440"/>
                    <a:pt x="1360053" y="2265129"/>
                  </a:cubicBezTo>
                  <a:cubicBezTo>
                    <a:pt x="1360053" y="2170818"/>
                    <a:pt x="1283599" y="2094364"/>
                    <a:pt x="1189288" y="2094364"/>
                  </a:cubicBezTo>
                  <a:lnTo>
                    <a:pt x="1103255" y="2094364"/>
                  </a:lnTo>
                  <a:lnTo>
                    <a:pt x="1103255" y="2093634"/>
                  </a:lnTo>
                  <a:lnTo>
                    <a:pt x="170765" y="2093634"/>
                  </a:lnTo>
                  <a:cubicBezTo>
                    <a:pt x="88242" y="2093634"/>
                    <a:pt x="19392" y="2035099"/>
                    <a:pt x="3468" y="1957284"/>
                  </a:cubicBezTo>
                  <a:close/>
                  <a:moveTo>
                    <a:pt x="0" y="530369"/>
                  </a:moveTo>
                  <a:lnTo>
                    <a:pt x="0" y="1409843"/>
                  </a:lnTo>
                  <a:lnTo>
                    <a:pt x="0" y="1922862"/>
                  </a:lnTo>
                  <a:lnTo>
                    <a:pt x="3468" y="1888454"/>
                  </a:lnTo>
                  <a:cubicBezTo>
                    <a:pt x="19392" y="1810639"/>
                    <a:pt x="88242" y="1752104"/>
                    <a:pt x="170765" y="1752104"/>
                  </a:cubicBezTo>
                  <a:lnTo>
                    <a:pt x="1103255" y="1752104"/>
                  </a:lnTo>
                  <a:lnTo>
                    <a:pt x="1103255" y="1751374"/>
                  </a:lnTo>
                  <a:lnTo>
                    <a:pt x="1720802" y="1751374"/>
                  </a:lnTo>
                  <a:cubicBezTo>
                    <a:pt x="1815113" y="1751374"/>
                    <a:pt x="1891567" y="1674920"/>
                    <a:pt x="1891567" y="1580608"/>
                  </a:cubicBezTo>
                  <a:cubicBezTo>
                    <a:pt x="1891567" y="1486297"/>
                    <a:pt x="1815113" y="1409843"/>
                    <a:pt x="1720802" y="1409843"/>
                  </a:cubicBezTo>
                  <a:lnTo>
                    <a:pt x="846055" y="1409843"/>
                  </a:lnTo>
                  <a:lnTo>
                    <a:pt x="638538" y="1409843"/>
                  </a:lnTo>
                  <a:cubicBezTo>
                    <a:pt x="537212" y="1409843"/>
                    <a:pt x="455070" y="1327702"/>
                    <a:pt x="455070" y="1226376"/>
                  </a:cubicBezTo>
                  <a:cubicBezTo>
                    <a:pt x="455070" y="1137715"/>
                    <a:pt x="517959" y="1063743"/>
                    <a:pt x="601563" y="1046636"/>
                  </a:cubicBezTo>
                  <a:lnTo>
                    <a:pt x="636124" y="1043151"/>
                  </a:lnTo>
                  <a:lnTo>
                    <a:pt x="2655873" y="1043151"/>
                  </a:lnTo>
                  <a:cubicBezTo>
                    <a:pt x="2750318" y="1043151"/>
                    <a:pt x="2826881" y="966588"/>
                    <a:pt x="2826881" y="872143"/>
                  </a:cubicBezTo>
                  <a:cubicBezTo>
                    <a:pt x="2826881" y="777698"/>
                    <a:pt x="2750318" y="701134"/>
                    <a:pt x="2655873" y="701134"/>
                  </a:cubicBezTo>
                  <a:lnTo>
                    <a:pt x="374801" y="701134"/>
                  </a:lnTo>
                  <a:lnTo>
                    <a:pt x="372388" y="701378"/>
                  </a:lnTo>
                  <a:lnTo>
                    <a:pt x="171009" y="701378"/>
                  </a:lnTo>
                  <a:cubicBezTo>
                    <a:pt x="76563" y="701378"/>
                    <a:pt x="0" y="624814"/>
                    <a:pt x="0" y="530369"/>
                  </a:cubicBezTo>
                  <a:close/>
                  <a:moveTo>
                    <a:pt x="0" y="0"/>
                  </a:moveTo>
                  <a:lnTo>
                    <a:pt x="0" y="359361"/>
                  </a:lnTo>
                  <a:lnTo>
                    <a:pt x="0" y="530369"/>
                  </a:lnTo>
                  <a:cubicBezTo>
                    <a:pt x="0" y="435924"/>
                    <a:pt x="76563" y="359361"/>
                    <a:pt x="171009" y="359361"/>
                  </a:cubicBezTo>
                  <a:lnTo>
                    <a:pt x="233193" y="359361"/>
                  </a:lnTo>
                  <a:lnTo>
                    <a:pt x="243664" y="359361"/>
                  </a:lnTo>
                  <a:lnTo>
                    <a:pt x="243664" y="358306"/>
                  </a:lnTo>
                  <a:lnTo>
                    <a:pt x="269406" y="355711"/>
                  </a:lnTo>
                  <a:cubicBezTo>
                    <a:pt x="351283" y="338956"/>
                    <a:pt x="412874" y="266511"/>
                    <a:pt x="412874" y="179680"/>
                  </a:cubicBezTo>
                  <a:cubicBezTo>
                    <a:pt x="412874" y="80445"/>
                    <a:pt x="332428" y="0"/>
                    <a:pt x="233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24"/>
          <p:cNvSpPr txBox="1">
            <a:spLocks noGrp="1"/>
          </p:cNvSpPr>
          <p:nvPr>
            <p:ph type="title"/>
          </p:nvPr>
        </p:nvSpPr>
        <p:spPr>
          <a:xfrm>
            <a:off x="831850" y="1909569"/>
            <a:ext cx="71160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  <a:defRPr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1"/>
          </p:nvPr>
        </p:nvSpPr>
        <p:spPr>
          <a:xfrm>
            <a:off x="831850" y="4810275"/>
            <a:ext cx="71160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D5727"/>
              </a:buClr>
              <a:buSzPts val="3600"/>
              <a:buNone/>
              <a:defRPr sz="3600">
                <a:solidFill>
                  <a:srgbClr val="CD5727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-Transition #2">
  <p:cSld name="04-Transition #2">
    <p:bg>
      <p:bgPr>
        <a:solidFill>
          <a:srgbClr val="1E263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/>
          <p:nvPr/>
        </p:nvSpPr>
        <p:spPr>
          <a:xfrm rot="-8100000">
            <a:off x="6531053" y="-394132"/>
            <a:ext cx="8032236" cy="6061904"/>
          </a:xfrm>
          <a:custGeom>
            <a:avLst/>
            <a:gdLst/>
            <a:ahLst/>
            <a:cxnLst/>
            <a:rect l="l" t="t" r="r" b="b"/>
            <a:pathLst>
              <a:path w="8027772" h="6058535" extrusionOk="0">
                <a:moveTo>
                  <a:pt x="4738218" y="627539"/>
                </a:moveTo>
                <a:cubicBezTo>
                  <a:pt x="4671525" y="694062"/>
                  <a:pt x="4579390" y="735207"/>
                  <a:pt x="4477620" y="735207"/>
                </a:cubicBezTo>
                <a:lnTo>
                  <a:pt x="342216" y="735207"/>
                </a:lnTo>
                <a:lnTo>
                  <a:pt x="1077423" y="0"/>
                </a:lnTo>
                <a:lnTo>
                  <a:pt x="4477620" y="0"/>
                </a:lnTo>
                <a:cubicBezTo>
                  <a:pt x="4681159" y="1"/>
                  <a:pt x="4846161" y="164582"/>
                  <a:pt x="4846159" y="367604"/>
                </a:cubicBezTo>
                <a:cubicBezTo>
                  <a:pt x="4846161" y="469115"/>
                  <a:pt x="4804910" y="561015"/>
                  <a:pt x="4738218" y="627539"/>
                </a:cubicBezTo>
                <a:close/>
                <a:moveTo>
                  <a:pt x="4843046" y="5933050"/>
                </a:moveTo>
                <a:lnTo>
                  <a:pt x="4717562" y="6058535"/>
                </a:lnTo>
                <a:lnTo>
                  <a:pt x="4183413" y="5524386"/>
                </a:lnTo>
                <a:lnTo>
                  <a:pt x="4477620" y="5524386"/>
                </a:lnTo>
                <a:cubicBezTo>
                  <a:pt x="4681160" y="5524385"/>
                  <a:pt x="4846161" y="5688967"/>
                  <a:pt x="4846161" y="5891989"/>
                </a:cubicBezTo>
                <a:close/>
                <a:moveTo>
                  <a:pt x="8027772" y="2748325"/>
                </a:moveTo>
                <a:lnTo>
                  <a:pt x="7339240" y="3436856"/>
                </a:lnTo>
                <a:lnTo>
                  <a:pt x="3154177" y="3436855"/>
                </a:lnTo>
                <a:lnTo>
                  <a:pt x="3138765" y="3441626"/>
                </a:lnTo>
                <a:cubicBezTo>
                  <a:pt x="3006491" y="3497432"/>
                  <a:pt x="2913678" y="3628075"/>
                  <a:pt x="2913678" y="3780342"/>
                </a:cubicBezTo>
                <a:cubicBezTo>
                  <a:pt x="2913678" y="3932609"/>
                  <a:pt x="3006490" y="4063253"/>
                  <a:pt x="3138766" y="4119057"/>
                </a:cubicBezTo>
                <a:lnTo>
                  <a:pt x="3171042" y="4129052"/>
                </a:lnTo>
                <a:lnTo>
                  <a:pt x="5763883" y="4129052"/>
                </a:lnTo>
                <a:cubicBezTo>
                  <a:pt x="5967423" y="4129052"/>
                  <a:pt x="6132423" y="4293633"/>
                  <a:pt x="6132423" y="4496656"/>
                </a:cubicBezTo>
                <a:cubicBezTo>
                  <a:pt x="6132423" y="4572789"/>
                  <a:pt x="6109220" y="4643516"/>
                  <a:pt x="6069482" y="4702186"/>
                </a:cubicBezTo>
                <a:lnTo>
                  <a:pt x="6048288" y="4727809"/>
                </a:lnTo>
                <a:lnTo>
                  <a:pt x="5996381" y="4779716"/>
                </a:lnTo>
                <a:lnTo>
                  <a:pt x="5969937" y="4801478"/>
                </a:lnTo>
                <a:cubicBezTo>
                  <a:pt x="5911118" y="4841114"/>
                  <a:pt x="5840210" y="4864259"/>
                  <a:pt x="5763883" y="4864259"/>
                </a:cubicBezTo>
                <a:lnTo>
                  <a:pt x="3523286" y="4864259"/>
                </a:lnTo>
                <a:lnTo>
                  <a:pt x="0" y="1340972"/>
                </a:lnTo>
                <a:lnTo>
                  <a:pt x="2402543" y="1340972"/>
                </a:lnTo>
                <a:cubicBezTo>
                  <a:pt x="2606082" y="1340972"/>
                  <a:pt x="2771083" y="1505553"/>
                  <a:pt x="2771083" y="1708576"/>
                </a:cubicBezTo>
                <a:cubicBezTo>
                  <a:pt x="2771083" y="1911598"/>
                  <a:pt x="2606082" y="2076179"/>
                  <a:pt x="2402543" y="2076179"/>
                </a:cubicBezTo>
                <a:lnTo>
                  <a:pt x="2084137" y="2076179"/>
                </a:lnTo>
                <a:lnTo>
                  <a:pt x="2076057" y="2080554"/>
                </a:lnTo>
                <a:cubicBezTo>
                  <a:pt x="1978026" y="2146614"/>
                  <a:pt x="1913572" y="2258487"/>
                  <a:pt x="1913572" y="2385376"/>
                </a:cubicBezTo>
                <a:cubicBezTo>
                  <a:pt x="1913571" y="2512264"/>
                  <a:pt x="1978026" y="2624137"/>
                  <a:pt x="2076057" y="2690198"/>
                </a:cubicBezTo>
                <a:lnTo>
                  <a:pt x="2097207" y="2701649"/>
                </a:lnTo>
                <a:lnTo>
                  <a:pt x="7851466" y="2701649"/>
                </a:lnTo>
                <a:cubicBezTo>
                  <a:pt x="7902350" y="2701649"/>
                  <a:pt x="7950826" y="2711936"/>
                  <a:pt x="7994917" y="2730537"/>
                </a:cubicBezTo>
                <a:close/>
              </a:path>
            </a:pathLst>
          </a:custGeom>
          <a:solidFill>
            <a:srgbClr val="CD57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5"/>
          <p:cNvSpPr txBox="1">
            <a:spLocks noGrp="1"/>
          </p:cNvSpPr>
          <p:nvPr>
            <p:ph type="title"/>
          </p:nvPr>
        </p:nvSpPr>
        <p:spPr>
          <a:xfrm>
            <a:off x="831850" y="1909569"/>
            <a:ext cx="71160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  <a:defRPr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1"/>
          </p:nvPr>
        </p:nvSpPr>
        <p:spPr>
          <a:xfrm>
            <a:off x="831850" y="4810275"/>
            <a:ext cx="71160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D5727"/>
              </a:buClr>
              <a:buSzPts val="3600"/>
              <a:buNone/>
              <a:defRPr sz="3600">
                <a:solidFill>
                  <a:srgbClr val="CD5727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/>
          <p:nvPr/>
        </p:nvSpPr>
        <p:spPr>
          <a:xfrm rot="-8100000">
            <a:off x="7477697" y="2739850"/>
            <a:ext cx="713188" cy="713188"/>
          </a:xfrm>
          <a:prstGeom prst="ellipse">
            <a:avLst/>
          </a:prstGeom>
          <a:solidFill>
            <a:srgbClr val="B5492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5"/>
          <p:cNvSpPr/>
          <p:nvPr/>
        </p:nvSpPr>
        <p:spPr>
          <a:xfrm rot="-8100000">
            <a:off x="9556235" y="-207859"/>
            <a:ext cx="425199" cy="425122"/>
          </a:xfrm>
          <a:custGeom>
            <a:avLst/>
            <a:gdLst/>
            <a:ahLst/>
            <a:cxnLst/>
            <a:rect l="l" t="t" r="r" b="b"/>
            <a:pathLst>
              <a:path w="424963" h="424886" extrusionOk="0">
                <a:moveTo>
                  <a:pt x="424963" y="6848"/>
                </a:moveTo>
                <a:lnTo>
                  <a:pt x="6924" y="424886"/>
                </a:lnTo>
                <a:lnTo>
                  <a:pt x="0" y="356196"/>
                </a:lnTo>
                <a:cubicBezTo>
                  <a:pt x="0" y="159474"/>
                  <a:pt x="159474" y="0"/>
                  <a:pt x="356196" y="0"/>
                </a:cubicBezTo>
                <a:lnTo>
                  <a:pt x="357036" y="0"/>
                </a:lnTo>
                <a:close/>
              </a:path>
            </a:pathLst>
          </a:custGeom>
          <a:solidFill>
            <a:srgbClr val="93341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5"/>
          <p:cNvSpPr/>
          <p:nvPr/>
        </p:nvSpPr>
        <p:spPr>
          <a:xfrm rot="-8100000">
            <a:off x="9333470" y="3363475"/>
            <a:ext cx="1353402" cy="599485"/>
          </a:xfrm>
          <a:prstGeom prst="roundRect">
            <a:avLst>
              <a:gd name="adj" fmla="val 50000"/>
            </a:avLst>
          </a:prstGeom>
          <a:solidFill>
            <a:srgbClr val="CD57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5"/>
          <p:cNvSpPr/>
          <p:nvPr/>
        </p:nvSpPr>
        <p:spPr>
          <a:xfrm rot="-8100000">
            <a:off x="10685412" y="3151734"/>
            <a:ext cx="574029" cy="574029"/>
          </a:xfrm>
          <a:prstGeom prst="ellipse">
            <a:avLst/>
          </a:prstGeom>
          <a:solidFill>
            <a:srgbClr val="B549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5"/>
          <p:cNvSpPr/>
          <p:nvPr/>
        </p:nvSpPr>
        <p:spPr>
          <a:xfrm rot="-8100000">
            <a:off x="9528451" y="6012092"/>
            <a:ext cx="905804" cy="471782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5"/>
          <p:cNvSpPr/>
          <p:nvPr/>
        </p:nvSpPr>
        <p:spPr>
          <a:xfrm rot="-8100000">
            <a:off x="8751211" y="1110014"/>
            <a:ext cx="4790732" cy="6811707"/>
          </a:xfrm>
          <a:custGeom>
            <a:avLst/>
            <a:gdLst/>
            <a:ahLst/>
            <a:cxnLst/>
            <a:rect l="l" t="t" r="r" b="b"/>
            <a:pathLst>
              <a:path w="4788069" h="6807921" extrusionOk="0">
                <a:moveTo>
                  <a:pt x="2734105" y="464925"/>
                </a:moveTo>
                <a:cubicBezTo>
                  <a:pt x="2687009" y="512021"/>
                  <a:pt x="2621947" y="541150"/>
                  <a:pt x="2550081" y="541150"/>
                </a:cubicBezTo>
                <a:lnTo>
                  <a:pt x="1947791" y="541150"/>
                </a:lnTo>
                <a:lnTo>
                  <a:pt x="2468287" y="20653"/>
                </a:lnTo>
                <a:lnTo>
                  <a:pt x="2550081" y="20653"/>
                </a:lnTo>
                <a:cubicBezTo>
                  <a:pt x="2675847" y="20653"/>
                  <a:pt x="2780775" y="109861"/>
                  <a:pt x="2805043" y="228452"/>
                </a:cubicBezTo>
                <a:lnTo>
                  <a:pt x="2810330" y="280900"/>
                </a:lnTo>
                <a:lnTo>
                  <a:pt x="2805043" y="333350"/>
                </a:lnTo>
                <a:cubicBezTo>
                  <a:pt x="2794642" y="384175"/>
                  <a:pt x="2769426" y="429603"/>
                  <a:pt x="2734105" y="464925"/>
                </a:cubicBezTo>
                <a:close/>
                <a:moveTo>
                  <a:pt x="3484890" y="559684"/>
                </a:moveTo>
                <a:cubicBezTo>
                  <a:pt x="3425560" y="619014"/>
                  <a:pt x="3343596" y="655711"/>
                  <a:pt x="3253062" y="655711"/>
                </a:cubicBezTo>
                <a:cubicBezTo>
                  <a:pt x="3071993" y="655711"/>
                  <a:pt x="2925207" y="508924"/>
                  <a:pt x="2925207" y="327856"/>
                </a:cubicBezTo>
                <a:cubicBezTo>
                  <a:pt x="2925207" y="146787"/>
                  <a:pt x="3071993" y="1"/>
                  <a:pt x="3253062" y="0"/>
                </a:cubicBezTo>
                <a:cubicBezTo>
                  <a:pt x="3434131" y="0"/>
                  <a:pt x="3580916" y="146786"/>
                  <a:pt x="3580917" y="327856"/>
                </a:cubicBezTo>
                <a:cubicBezTo>
                  <a:pt x="3580916" y="418390"/>
                  <a:pt x="3544220" y="500354"/>
                  <a:pt x="3484890" y="559684"/>
                </a:cubicBezTo>
                <a:close/>
                <a:moveTo>
                  <a:pt x="2685145" y="4214172"/>
                </a:moveTo>
                <a:lnTo>
                  <a:pt x="2604777" y="4249955"/>
                </a:lnTo>
                <a:lnTo>
                  <a:pt x="2558414" y="4252061"/>
                </a:lnTo>
                <a:lnTo>
                  <a:pt x="1763122" y="4252062"/>
                </a:lnTo>
                <a:lnTo>
                  <a:pt x="1278980" y="3767920"/>
                </a:lnTo>
                <a:lnTo>
                  <a:pt x="2558414" y="3767919"/>
                </a:lnTo>
                <a:lnTo>
                  <a:pt x="2604779" y="3774235"/>
                </a:lnTo>
                <a:lnTo>
                  <a:pt x="2685146" y="3810019"/>
                </a:lnTo>
                <a:cubicBezTo>
                  <a:pt x="2705752" y="3832472"/>
                  <a:pt x="2726359" y="3854223"/>
                  <a:pt x="2746965" y="3876675"/>
                </a:cubicBezTo>
                <a:cubicBezTo>
                  <a:pt x="2758299" y="3905443"/>
                  <a:pt x="2768602" y="3934211"/>
                  <a:pt x="2779937" y="3962981"/>
                </a:cubicBezTo>
                <a:cubicBezTo>
                  <a:pt x="2780967" y="3979819"/>
                  <a:pt x="2780967" y="3996658"/>
                  <a:pt x="2781997" y="4013499"/>
                </a:cubicBezTo>
                <a:cubicBezTo>
                  <a:pt x="2780966" y="4028935"/>
                  <a:pt x="2780967" y="4043671"/>
                  <a:pt x="2779937" y="4059105"/>
                </a:cubicBezTo>
                <a:cubicBezTo>
                  <a:pt x="2768603" y="4087874"/>
                  <a:pt x="2758299" y="4116642"/>
                  <a:pt x="2746966" y="4145410"/>
                </a:cubicBezTo>
                <a:cubicBezTo>
                  <a:pt x="2726359" y="4168563"/>
                  <a:pt x="2705751" y="4191016"/>
                  <a:pt x="2685145" y="4214172"/>
                </a:cubicBezTo>
                <a:close/>
                <a:moveTo>
                  <a:pt x="4688125" y="2321107"/>
                </a:moveTo>
                <a:cubicBezTo>
                  <a:pt x="4662368" y="2333737"/>
                  <a:pt x="4635578" y="2345665"/>
                  <a:pt x="4609820" y="2358295"/>
                </a:cubicBezTo>
                <a:lnTo>
                  <a:pt x="4562424" y="2360399"/>
                </a:lnTo>
                <a:lnTo>
                  <a:pt x="1771234" y="2360400"/>
                </a:lnTo>
                <a:cubicBezTo>
                  <a:pt x="1757840" y="2363909"/>
                  <a:pt x="1745476" y="2367418"/>
                  <a:pt x="1732081" y="2370927"/>
                </a:cubicBezTo>
                <a:cubicBezTo>
                  <a:pt x="1710444" y="2384958"/>
                  <a:pt x="1689837" y="2398992"/>
                  <a:pt x="1668200" y="2413026"/>
                </a:cubicBezTo>
                <a:cubicBezTo>
                  <a:pt x="1651715" y="2434074"/>
                  <a:pt x="1636259" y="2455126"/>
                  <a:pt x="1619774" y="2476174"/>
                </a:cubicBezTo>
                <a:cubicBezTo>
                  <a:pt x="1611532" y="2502135"/>
                  <a:pt x="1603288" y="2527395"/>
                  <a:pt x="1595046" y="2553356"/>
                </a:cubicBezTo>
                <a:cubicBezTo>
                  <a:pt x="1594015" y="2568092"/>
                  <a:pt x="1591955" y="2582824"/>
                  <a:pt x="1590925" y="2597560"/>
                </a:cubicBezTo>
                <a:cubicBezTo>
                  <a:pt x="1591955" y="2612998"/>
                  <a:pt x="1594015" y="2628432"/>
                  <a:pt x="1595046" y="2643870"/>
                </a:cubicBezTo>
                <a:cubicBezTo>
                  <a:pt x="1604319" y="2670532"/>
                  <a:pt x="1612561" y="2696494"/>
                  <a:pt x="1621835" y="2723156"/>
                </a:cubicBezTo>
                <a:cubicBezTo>
                  <a:pt x="1640380" y="2745610"/>
                  <a:pt x="1657897" y="2768062"/>
                  <a:pt x="1676442" y="2790515"/>
                </a:cubicBezTo>
                <a:cubicBezTo>
                  <a:pt x="1700141" y="2803145"/>
                  <a:pt x="1724869" y="2815774"/>
                  <a:pt x="1748566" y="2828405"/>
                </a:cubicBezTo>
                <a:lnTo>
                  <a:pt x="1789779" y="2836825"/>
                </a:lnTo>
                <a:lnTo>
                  <a:pt x="3292015" y="2836824"/>
                </a:lnTo>
                <a:lnTo>
                  <a:pt x="3337350" y="2843138"/>
                </a:lnTo>
                <a:lnTo>
                  <a:pt x="3418747" y="2878924"/>
                </a:lnTo>
                <a:cubicBezTo>
                  <a:pt x="3439354" y="2900675"/>
                  <a:pt x="3459961" y="2921723"/>
                  <a:pt x="3480568" y="2943476"/>
                </a:cubicBezTo>
                <a:cubicBezTo>
                  <a:pt x="3491901" y="2972243"/>
                  <a:pt x="3502204" y="3001010"/>
                  <a:pt x="3513538" y="3029780"/>
                </a:cubicBezTo>
                <a:cubicBezTo>
                  <a:pt x="3514569" y="3046619"/>
                  <a:pt x="3514569" y="3063458"/>
                  <a:pt x="3515598" y="3080298"/>
                </a:cubicBezTo>
                <a:cubicBezTo>
                  <a:pt x="3514569" y="3096436"/>
                  <a:pt x="3514569" y="3111872"/>
                  <a:pt x="3513539" y="3128011"/>
                </a:cubicBezTo>
                <a:cubicBezTo>
                  <a:pt x="3502205" y="3156778"/>
                  <a:pt x="3491901" y="3185546"/>
                  <a:pt x="3480567" y="3214313"/>
                </a:cubicBezTo>
                <a:cubicBezTo>
                  <a:pt x="3459961" y="3236065"/>
                  <a:pt x="3439353" y="3257114"/>
                  <a:pt x="3418747" y="3278867"/>
                </a:cubicBezTo>
                <a:lnTo>
                  <a:pt x="3337350" y="3318861"/>
                </a:lnTo>
                <a:lnTo>
                  <a:pt x="3292015" y="3320966"/>
                </a:lnTo>
                <a:lnTo>
                  <a:pt x="1114908" y="3320966"/>
                </a:lnTo>
                <a:cubicBezTo>
                  <a:pt x="1105634" y="3326579"/>
                  <a:pt x="1095331" y="3332192"/>
                  <a:pt x="1086058" y="3337806"/>
                </a:cubicBezTo>
                <a:lnTo>
                  <a:pt x="1039693" y="3382010"/>
                </a:lnTo>
                <a:cubicBezTo>
                  <a:pt x="1028358" y="3400955"/>
                  <a:pt x="1015994" y="3419898"/>
                  <a:pt x="1004661" y="3438844"/>
                </a:cubicBezTo>
                <a:lnTo>
                  <a:pt x="992440" y="3481380"/>
                </a:lnTo>
                <a:lnTo>
                  <a:pt x="0" y="2488941"/>
                </a:lnTo>
                <a:lnTo>
                  <a:pt x="1456978" y="1031963"/>
                </a:lnTo>
                <a:lnTo>
                  <a:pt x="1475526" y="1052517"/>
                </a:lnTo>
                <a:cubicBezTo>
                  <a:pt x="1486860" y="1081284"/>
                  <a:pt x="1497164" y="1109352"/>
                  <a:pt x="1508497" y="1138119"/>
                </a:cubicBezTo>
                <a:cubicBezTo>
                  <a:pt x="1509527" y="1154959"/>
                  <a:pt x="1511588" y="1171798"/>
                  <a:pt x="1512618" y="1188637"/>
                </a:cubicBezTo>
                <a:cubicBezTo>
                  <a:pt x="1511588" y="1204775"/>
                  <a:pt x="1509529" y="1220914"/>
                  <a:pt x="1508497" y="1237052"/>
                </a:cubicBezTo>
                <a:cubicBezTo>
                  <a:pt x="1497164" y="1265819"/>
                  <a:pt x="1486860" y="1293887"/>
                  <a:pt x="1475527" y="1322654"/>
                </a:cubicBezTo>
                <a:cubicBezTo>
                  <a:pt x="1454920" y="1345107"/>
                  <a:pt x="1435344" y="1367560"/>
                  <a:pt x="1414736" y="1390013"/>
                </a:cubicBezTo>
                <a:lnTo>
                  <a:pt x="1332309" y="1425799"/>
                </a:lnTo>
                <a:lnTo>
                  <a:pt x="1286974" y="1427901"/>
                </a:lnTo>
                <a:lnTo>
                  <a:pt x="1129332" y="1427903"/>
                </a:lnTo>
                <a:cubicBezTo>
                  <a:pt x="1119029" y="1433517"/>
                  <a:pt x="1108725" y="1438426"/>
                  <a:pt x="1098422" y="1444041"/>
                </a:cubicBezTo>
                <a:lnTo>
                  <a:pt x="1045875" y="1488246"/>
                </a:lnTo>
                <a:cubicBezTo>
                  <a:pt x="1032480" y="1507891"/>
                  <a:pt x="1020116" y="1527536"/>
                  <a:pt x="1006722" y="1547184"/>
                </a:cubicBezTo>
                <a:cubicBezTo>
                  <a:pt x="999509" y="1570337"/>
                  <a:pt x="993328" y="1592791"/>
                  <a:pt x="986115" y="1615947"/>
                </a:cubicBezTo>
                <a:cubicBezTo>
                  <a:pt x="985085" y="1629277"/>
                  <a:pt x="985084" y="1642609"/>
                  <a:pt x="984055" y="1655940"/>
                </a:cubicBezTo>
                <a:cubicBezTo>
                  <a:pt x="985085" y="1668571"/>
                  <a:pt x="985084" y="1681200"/>
                  <a:pt x="986115" y="1693829"/>
                </a:cubicBezTo>
                <a:lnTo>
                  <a:pt x="1004661" y="1761188"/>
                </a:lnTo>
                <a:cubicBezTo>
                  <a:pt x="1018056" y="1780134"/>
                  <a:pt x="1030419" y="1798376"/>
                  <a:pt x="1043814" y="1817320"/>
                </a:cubicBezTo>
                <a:lnTo>
                  <a:pt x="1090179" y="1863630"/>
                </a:lnTo>
                <a:cubicBezTo>
                  <a:pt x="1099452" y="1868540"/>
                  <a:pt x="1109756" y="1873452"/>
                  <a:pt x="1119029" y="1878366"/>
                </a:cubicBezTo>
                <a:lnTo>
                  <a:pt x="4562425" y="1878364"/>
                </a:lnTo>
                <a:lnTo>
                  <a:pt x="4609820" y="1880469"/>
                </a:lnTo>
                <a:lnTo>
                  <a:pt x="4688126" y="1918358"/>
                </a:lnTo>
                <a:lnTo>
                  <a:pt x="4748916" y="1982910"/>
                </a:lnTo>
                <a:cubicBezTo>
                  <a:pt x="4760248" y="2011678"/>
                  <a:pt x="4772614" y="2040447"/>
                  <a:pt x="4783948" y="2069213"/>
                </a:cubicBezTo>
                <a:cubicBezTo>
                  <a:pt x="4784978" y="2086054"/>
                  <a:pt x="4787037" y="2102893"/>
                  <a:pt x="4788069" y="2119734"/>
                </a:cubicBezTo>
                <a:cubicBezTo>
                  <a:pt x="4787039" y="2136572"/>
                  <a:pt x="4784978" y="2152711"/>
                  <a:pt x="4783948" y="2169550"/>
                </a:cubicBezTo>
                <a:cubicBezTo>
                  <a:pt x="4772614" y="2198318"/>
                  <a:pt x="4760250" y="2227087"/>
                  <a:pt x="4748916" y="2255853"/>
                </a:cubicBezTo>
                <a:cubicBezTo>
                  <a:pt x="4728309" y="2277606"/>
                  <a:pt x="4708732" y="2299355"/>
                  <a:pt x="4688125" y="2321107"/>
                </a:cubicBezTo>
                <a:close/>
                <a:moveTo>
                  <a:pt x="4688126" y="6046893"/>
                </a:moveTo>
                <a:lnTo>
                  <a:pt x="4609819" y="6082677"/>
                </a:lnTo>
                <a:lnTo>
                  <a:pt x="4562424" y="6084783"/>
                </a:lnTo>
                <a:lnTo>
                  <a:pt x="3595844" y="6084784"/>
                </a:lnTo>
                <a:lnTo>
                  <a:pt x="3115911" y="5604851"/>
                </a:lnTo>
                <a:lnTo>
                  <a:pt x="4562425" y="5604850"/>
                </a:lnTo>
                <a:lnTo>
                  <a:pt x="4609819" y="5606956"/>
                </a:lnTo>
                <a:lnTo>
                  <a:pt x="4688126" y="5642739"/>
                </a:lnTo>
                <a:cubicBezTo>
                  <a:pt x="4708733" y="5665193"/>
                  <a:pt x="4728309" y="5686944"/>
                  <a:pt x="4748916" y="5709398"/>
                </a:cubicBezTo>
                <a:cubicBezTo>
                  <a:pt x="4760250" y="5738165"/>
                  <a:pt x="4772613" y="5766933"/>
                  <a:pt x="4783948" y="5795700"/>
                </a:cubicBezTo>
                <a:cubicBezTo>
                  <a:pt x="4784978" y="5811839"/>
                  <a:pt x="4787039" y="5827977"/>
                  <a:pt x="4788069" y="5844115"/>
                </a:cubicBezTo>
                <a:cubicBezTo>
                  <a:pt x="4787039" y="5860955"/>
                  <a:pt x="4784978" y="5877092"/>
                  <a:pt x="4783948" y="5893932"/>
                </a:cubicBezTo>
                <a:cubicBezTo>
                  <a:pt x="4772613" y="5922700"/>
                  <a:pt x="4760250" y="5951468"/>
                  <a:pt x="4748915" y="5980236"/>
                </a:cubicBezTo>
                <a:cubicBezTo>
                  <a:pt x="4728308" y="6002689"/>
                  <a:pt x="4708733" y="6024440"/>
                  <a:pt x="4688126" y="6046893"/>
                </a:cubicBezTo>
                <a:close/>
                <a:moveTo>
                  <a:pt x="4318980" y="6807921"/>
                </a:moveTo>
                <a:lnTo>
                  <a:pt x="4096894" y="6585834"/>
                </a:lnTo>
                <a:lnTo>
                  <a:pt x="4144467" y="6600601"/>
                </a:lnTo>
                <a:cubicBezTo>
                  <a:pt x="4216293" y="6630981"/>
                  <a:pt x="4273834" y="6688522"/>
                  <a:pt x="4304213" y="676034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5"/>
          <p:cNvSpPr/>
          <p:nvPr/>
        </p:nvSpPr>
        <p:spPr>
          <a:xfrm rot="-8100000">
            <a:off x="9598332" y="3251339"/>
            <a:ext cx="476449" cy="47644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5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-Title and Content">
  <p:cSld name="05-Title and Content">
    <p:bg>
      <p:bgPr>
        <a:solidFill>
          <a:srgbClr val="1E263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838200" y="1993900"/>
            <a:ext cx="8747100" cy="42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 sz="3600">
                <a:solidFill>
                  <a:schemeClr val="lt1"/>
                </a:solidFill>
              </a:defRPr>
            </a:lvl1pPr>
            <a:lvl2pPr marL="914400" lvl="1" indent="-431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2pPr>
            <a:lvl3pPr marL="1371600" lvl="2" indent="-406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3pPr>
            <a:lvl4pPr marL="1828800" lvl="3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9" name="Google Shape;79;p26"/>
          <p:cNvGrpSpPr/>
          <p:nvPr/>
        </p:nvGrpSpPr>
        <p:grpSpPr>
          <a:xfrm>
            <a:off x="9300098" y="3328221"/>
            <a:ext cx="2891926" cy="3529778"/>
            <a:chOff x="9300098" y="3328221"/>
            <a:chExt cx="2891926" cy="3529778"/>
          </a:xfrm>
        </p:grpSpPr>
        <p:grpSp>
          <p:nvGrpSpPr>
            <p:cNvPr id="80" name="Google Shape;80;p26"/>
            <p:cNvGrpSpPr/>
            <p:nvPr/>
          </p:nvGrpSpPr>
          <p:grpSpPr>
            <a:xfrm rot="-5400000">
              <a:off x="8980518" y="3647801"/>
              <a:ext cx="3529778" cy="2890618"/>
              <a:chOff x="0" y="948182"/>
              <a:chExt cx="7205100" cy="5907661"/>
            </a:xfrm>
          </p:grpSpPr>
          <p:sp>
            <p:nvSpPr>
              <p:cNvPr id="81" name="Google Shape;81;p26"/>
              <p:cNvSpPr/>
              <p:nvPr/>
            </p:nvSpPr>
            <p:spPr>
              <a:xfrm>
                <a:off x="0" y="1041400"/>
                <a:ext cx="7205100" cy="5814443"/>
              </a:xfrm>
              <a:custGeom>
                <a:avLst/>
                <a:gdLst/>
                <a:ahLst/>
                <a:cxnLst/>
                <a:rect l="l" t="t" r="r" b="b"/>
                <a:pathLst>
                  <a:path w="7205100" h="5785515" extrusionOk="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26"/>
              <p:cNvSpPr/>
              <p:nvPr/>
            </p:nvSpPr>
            <p:spPr>
              <a:xfrm>
                <a:off x="4429866" y="1537751"/>
                <a:ext cx="713100" cy="713100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26"/>
              <p:cNvSpPr/>
              <p:nvPr/>
            </p:nvSpPr>
            <p:spPr>
              <a:xfrm>
                <a:off x="5392123" y="5235904"/>
                <a:ext cx="713100" cy="712500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6"/>
              <p:cNvSpPr/>
              <p:nvPr/>
            </p:nvSpPr>
            <p:spPr>
              <a:xfrm>
                <a:off x="2170410" y="2732413"/>
                <a:ext cx="1353300" cy="59970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26"/>
              <p:cNvSpPr/>
              <p:nvPr/>
            </p:nvSpPr>
            <p:spPr>
              <a:xfrm>
                <a:off x="2038403" y="3584282"/>
                <a:ext cx="573900" cy="573900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26"/>
              <p:cNvSpPr/>
              <p:nvPr/>
            </p:nvSpPr>
            <p:spPr>
              <a:xfrm>
                <a:off x="586882" y="4615478"/>
                <a:ext cx="905700" cy="471600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26"/>
              <p:cNvSpPr/>
              <p:nvPr/>
            </p:nvSpPr>
            <p:spPr>
              <a:xfrm>
                <a:off x="586882" y="948182"/>
                <a:ext cx="905700" cy="4716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26"/>
              <p:cNvSpPr/>
              <p:nvPr/>
            </p:nvSpPr>
            <p:spPr>
              <a:xfrm>
                <a:off x="2854443" y="2793959"/>
                <a:ext cx="476400" cy="476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" name="Google Shape;89;p26"/>
            <p:cNvSpPr/>
            <p:nvPr/>
          </p:nvSpPr>
          <p:spPr>
            <a:xfrm rot="-5400000">
              <a:off x="11933695" y="5241188"/>
              <a:ext cx="294176" cy="222481"/>
            </a:xfrm>
            <a:custGeom>
              <a:avLst/>
              <a:gdLst/>
              <a:ahLst/>
              <a:cxnLst/>
              <a:rect l="l" t="t" r="r" b="b"/>
              <a:pathLst>
                <a:path w="600360" h="454042" extrusionOk="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26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-Chart Dark">
  <p:cSld name="13-Chart Dark">
    <p:bg>
      <p:bgPr>
        <a:solidFill>
          <a:srgbClr val="1E263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34"/>
          <p:cNvGrpSpPr/>
          <p:nvPr/>
        </p:nvGrpSpPr>
        <p:grpSpPr>
          <a:xfrm>
            <a:off x="9300098" y="3328221"/>
            <a:ext cx="2891926" cy="3529778"/>
            <a:chOff x="9300098" y="3328221"/>
            <a:chExt cx="2891926" cy="3529778"/>
          </a:xfrm>
        </p:grpSpPr>
        <p:grpSp>
          <p:nvGrpSpPr>
            <p:cNvPr id="170" name="Google Shape;170;p34"/>
            <p:cNvGrpSpPr/>
            <p:nvPr/>
          </p:nvGrpSpPr>
          <p:grpSpPr>
            <a:xfrm rot="-5400000">
              <a:off x="8980518" y="3647801"/>
              <a:ext cx="3529778" cy="2890618"/>
              <a:chOff x="0" y="948182"/>
              <a:chExt cx="7205100" cy="5907661"/>
            </a:xfrm>
          </p:grpSpPr>
          <p:sp>
            <p:nvSpPr>
              <p:cNvPr id="171" name="Google Shape;171;p34"/>
              <p:cNvSpPr/>
              <p:nvPr/>
            </p:nvSpPr>
            <p:spPr>
              <a:xfrm>
                <a:off x="0" y="1041400"/>
                <a:ext cx="7205100" cy="5814443"/>
              </a:xfrm>
              <a:custGeom>
                <a:avLst/>
                <a:gdLst/>
                <a:ahLst/>
                <a:cxnLst/>
                <a:rect l="l" t="t" r="r" b="b"/>
                <a:pathLst>
                  <a:path w="7205100" h="5785515" extrusionOk="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34"/>
              <p:cNvSpPr/>
              <p:nvPr/>
            </p:nvSpPr>
            <p:spPr>
              <a:xfrm>
                <a:off x="4429866" y="1537751"/>
                <a:ext cx="713100" cy="713100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34"/>
              <p:cNvSpPr/>
              <p:nvPr/>
            </p:nvSpPr>
            <p:spPr>
              <a:xfrm>
                <a:off x="5392123" y="5235904"/>
                <a:ext cx="713100" cy="712500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34"/>
              <p:cNvSpPr/>
              <p:nvPr/>
            </p:nvSpPr>
            <p:spPr>
              <a:xfrm>
                <a:off x="2170410" y="2732413"/>
                <a:ext cx="1353300" cy="59970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34"/>
              <p:cNvSpPr/>
              <p:nvPr/>
            </p:nvSpPr>
            <p:spPr>
              <a:xfrm>
                <a:off x="2038403" y="3584282"/>
                <a:ext cx="573900" cy="573900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34"/>
              <p:cNvSpPr/>
              <p:nvPr/>
            </p:nvSpPr>
            <p:spPr>
              <a:xfrm>
                <a:off x="586882" y="4615478"/>
                <a:ext cx="905700" cy="471600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34"/>
              <p:cNvSpPr/>
              <p:nvPr/>
            </p:nvSpPr>
            <p:spPr>
              <a:xfrm>
                <a:off x="586882" y="948182"/>
                <a:ext cx="905700" cy="4716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34"/>
              <p:cNvSpPr/>
              <p:nvPr/>
            </p:nvSpPr>
            <p:spPr>
              <a:xfrm>
                <a:off x="2854443" y="2793959"/>
                <a:ext cx="476400" cy="476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9" name="Google Shape;179;p34"/>
            <p:cNvSpPr/>
            <p:nvPr/>
          </p:nvSpPr>
          <p:spPr>
            <a:xfrm rot="-5400000">
              <a:off x="11933695" y="5241188"/>
              <a:ext cx="294176" cy="222481"/>
            </a:xfrm>
            <a:custGeom>
              <a:avLst/>
              <a:gdLst/>
              <a:ahLst/>
              <a:cxnLst/>
              <a:rect l="l" t="t" r="r" b="b"/>
              <a:pathLst>
                <a:path w="600360" h="454042" extrusionOk="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838200" y="1825626"/>
            <a:ext cx="8747100" cy="30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 sz="3600">
                <a:solidFill>
                  <a:schemeClr val="lt1"/>
                </a:solidFill>
              </a:defRPr>
            </a:lvl1pPr>
            <a:lvl2pPr marL="91440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2pPr>
            <a:lvl3pPr marL="1371600" lvl="2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3pPr>
            <a:lvl4pPr marL="182880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marL="228600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dt" idx="10"/>
          </p:nvPr>
        </p:nvSpPr>
        <p:spPr>
          <a:xfrm>
            <a:off x="838200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ftr" idx="11"/>
          </p:nvPr>
        </p:nvSpPr>
        <p:spPr>
          <a:xfrm>
            <a:off x="4038600" y="641440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838200" y="5131574"/>
            <a:ext cx="8204100" cy="11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7f7843de37_0_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g17f7843de37_0_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g17f7843de37_0_5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1"/>
          <p:cNvSpPr/>
          <p:nvPr/>
        </p:nvSpPr>
        <p:spPr>
          <a:xfrm rot="5400000">
            <a:off x="11604665" y="5800045"/>
            <a:ext cx="1839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1" r:id="rId4"/>
    <p:sldLayoutId id="214748366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imilarity:3002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1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a0cc6e4718_1_0"/>
          <p:cNvSpPr txBox="1">
            <a:spLocks noGrp="1"/>
          </p:cNvSpPr>
          <p:nvPr>
            <p:ph type="title"/>
          </p:nvPr>
        </p:nvSpPr>
        <p:spPr>
          <a:xfrm>
            <a:off x="594925" y="1452375"/>
            <a:ext cx="76971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/>
              <a:t>Микросервисная архитектура</a:t>
            </a:r>
            <a:endParaRPr/>
          </a:p>
        </p:txBody>
      </p:sp>
      <p:sp>
        <p:nvSpPr>
          <p:cNvPr id="584" name="Google Shape;584;g1a0cc6e4718_1_0"/>
          <p:cNvSpPr txBox="1">
            <a:spLocks noGrp="1"/>
          </p:cNvSpPr>
          <p:nvPr>
            <p:ph type="body" idx="1"/>
          </p:nvPr>
        </p:nvSpPr>
        <p:spPr>
          <a:xfrm>
            <a:off x="679450" y="4734075"/>
            <a:ext cx="7116000" cy="17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5727"/>
              </a:buClr>
              <a:buSzPts val="3600"/>
              <a:buNone/>
            </a:pPr>
            <a:r>
              <a:rPr lang="en-US"/>
              <a:t>- Теоретическая часть</a:t>
            </a:r>
            <a:endParaRPr/>
          </a:p>
        </p:txBody>
      </p:sp>
      <p:sp>
        <p:nvSpPr>
          <p:cNvPr id="585" name="Google Shape;585;g1a0cc6e4718_1_0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a0cc6e4718_1_148"/>
          <p:cNvSpPr/>
          <p:nvPr/>
        </p:nvSpPr>
        <p:spPr>
          <a:xfrm>
            <a:off x="8902925" y="224450"/>
            <a:ext cx="2979900" cy="2967600"/>
          </a:xfrm>
          <a:prstGeom prst="rect">
            <a:avLst/>
          </a:prstGeom>
          <a:solidFill>
            <a:srgbClr val="CD572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9" name="Google Shape;689;g1a0cc6e4718_1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0550" y="290250"/>
            <a:ext cx="2840176" cy="2840176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g1a0cc6e4718_1_148"/>
          <p:cNvSpPr txBox="1">
            <a:spLocks noGrp="1"/>
          </p:cNvSpPr>
          <p:nvPr>
            <p:ph type="title"/>
          </p:nvPr>
        </p:nvSpPr>
        <p:spPr>
          <a:xfrm>
            <a:off x="738800" y="-147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Немного про Docker</a:t>
            </a:r>
            <a:endParaRPr/>
          </a:p>
        </p:txBody>
      </p:sp>
      <p:sp>
        <p:nvSpPr>
          <p:cNvPr id="691" name="Google Shape;691;g1a0cc6e4718_1_148"/>
          <p:cNvSpPr txBox="1">
            <a:spLocks noGrp="1"/>
          </p:cNvSpPr>
          <p:nvPr>
            <p:ph type="body" idx="1"/>
          </p:nvPr>
        </p:nvSpPr>
        <p:spPr>
          <a:xfrm>
            <a:off x="963275" y="1789563"/>
            <a:ext cx="80796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/>
              <a:t>Что такое контейнеры?</a:t>
            </a:r>
            <a:endParaRPr sz="320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/>
              <a:t>Что такое образы?</a:t>
            </a:r>
            <a:endParaRPr sz="320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/>
              <a:t>Как происходит запуск приложения?</a:t>
            </a:r>
            <a:endParaRPr sz="3200"/>
          </a:p>
        </p:txBody>
      </p:sp>
      <p:sp>
        <p:nvSpPr>
          <p:cNvPr id="692" name="Google Shape;692;g1a0cc6e4718_1_148"/>
          <p:cNvSpPr/>
          <p:nvPr/>
        </p:nvSpPr>
        <p:spPr>
          <a:xfrm>
            <a:off x="660875" y="2106813"/>
            <a:ext cx="302400" cy="2871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693" name="Google Shape;693;g1a0cc6e4718_1_148"/>
          <p:cNvSpPr/>
          <p:nvPr/>
        </p:nvSpPr>
        <p:spPr>
          <a:xfrm>
            <a:off x="660875" y="2793313"/>
            <a:ext cx="302400" cy="2871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694" name="Google Shape;694;g1a0cc6e4718_1_148"/>
          <p:cNvSpPr/>
          <p:nvPr/>
        </p:nvSpPr>
        <p:spPr>
          <a:xfrm>
            <a:off x="660875" y="3531738"/>
            <a:ext cx="302400" cy="2871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7f7843de37_0_62"/>
          <p:cNvSpPr txBox="1">
            <a:spLocks noGrp="1"/>
          </p:cNvSpPr>
          <p:nvPr>
            <p:ph type="title"/>
          </p:nvPr>
        </p:nvSpPr>
        <p:spPr>
          <a:xfrm>
            <a:off x="594925" y="1452375"/>
            <a:ext cx="76971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/>
              <a:t>Микросервисная архитектура</a:t>
            </a:r>
            <a:endParaRPr/>
          </a:p>
        </p:txBody>
      </p:sp>
      <p:sp>
        <p:nvSpPr>
          <p:cNvPr id="701" name="Google Shape;701;g17f7843de37_0_62"/>
          <p:cNvSpPr txBox="1">
            <a:spLocks noGrp="1"/>
          </p:cNvSpPr>
          <p:nvPr>
            <p:ph type="body" idx="1"/>
          </p:nvPr>
        </p:nvSpPr>
        <p:spPr>
          <a:xfrm>
            <a:off x="679450" y="4734075"/>
            <a:ext cx="7116000" cy="17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5727"/>
              </a:buClr>
              <a:buSzPts val="3600"/>
              <a:buNone/>
            </a:pPr>
            <a:r>
              <a:rPr lang="en-US"/>
              <a:t>- Практическая часть</a:t>
            </a:r>
            <a:endParaRPr/>
          </a:p>
        </p:txBody>
      </p:sp>
      <p:sp>
        <p:nvSpPr>
          <p:cNvPr id="702" name="Google Shape;702;g17f7843de37_0_62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7f7843de37_0_801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709" name="Google Shape;709;g17f7843de37_0_801"/>
          <p:cNvSpPr txBox="1">
            <a:spLocks noGrp="1"/>
          </p:cNvSpPr>
          <p:nvPr>
            <p:ph type="body" idx="1"/>
          </p:nvPr>
        </p:nvSpPr>
        <p:spPr>
          <a:xfrm>
            <a:off x="755650" y="4530050"/>
            <a:ext cx="8129100" cy="1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D5727"/>
              </a:buClr>
              <a:buSzPct val="100000"/>
              <a:buNone/>
            </a:pPr>
            <a:r>
              <a:rPr lang="en-US"/>
              <a:t>- “Разбиение по бизнес-возможностям”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- “API-шлюз”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- “Цепочка”</a:t>
            </a:r>
            <a:endParaRPr/>
          </a:p>
        </p:txBody>
      </p:sp>
      <p:sp>
        <p:nvSpPr>
          <p:cNvPr id="710" name="Google Shape;710;g17f7843de37_0_801"/>
          <p:cNvSpPr txBox="1">
            <a:spLocks noGrp="1"/>
          </p:cNvSpPr>
          <p:nvPr>
            <p:ph type="title"/>
          </p:nvPr>
        </p:nvSpPr>
        <p:spPr>
          <a:xfrm>
            <a:off x="594925" y="1452375"/>
            <a:ext cx="76971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/>
              <a:t>Паттерны проектирования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7f7843de37_0_7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12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Шаблон “Разбиение по бизнес-возможностям”</a:t>
            </a:r>
            <a:endParaRPr/>
          </a:p>
        </p:txBody>
      </p:sp>
      <p:sp>
        <p:nvSpPr>
          <p:cNvPr id="717" name="Google Shape;717;g17f7843de37_0_760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718" name="Google Shape;718;g17f7843de37_0_760"/>
          <p:cNvGrpSpPr/>
          <p:nvPr/>
        </p:nvGrpSpPr>
        <p:grpSpPr>
          <a:xfrm>
            <a:off x="980000" y="2070675"/>
            <a:ext cx="10227700" cy="4343875"/>
            <a:chOff x="980000" y="2070675"/>
            <a:chExt cx="10227700" cy="4343875"/>
          </a:xfrm>
        </p:grpSpPr>
        <p:sp>
          <p:nvSpPr>
            <p:cNvPr id="719" name="Google Shape;719;g17f7843de37_0_760"/>
            <p:cNvSpPr/>
            <p:nvPr/>
          </p:nvSpPr>
          <p:spPr>
            <a:xfrm>
              <a:off x="5442050" y="3900875"/>
              <a:ext cx="1335600" cy="365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0" name="Google Shape;720;g17f7843de37_0_760"/>
            <p:cNvGrpSpPr/>
            <p:nvPr/>
          </p:nvGrpSpPr>
          <p:grpSpPr>
            <a:xfrm>
              <a:off x="6865800" y="2070675"/>
              <a:ext cx="4341900" cy="4343875"/>
              <a:chOff x="6865800" y="2070675"/>
              <a:chExt cx="4341900" cy="4343875"/>
            </a:xfrm>
          </p:grpSpPr>
          <p:sp>
            <p:nvSpPr>
              <p:cNvPr id="721" name="Google Shape;721;g17f7843de37_0_760"/>
              <p:cNvSpPr/>
              <p:nvPr/>
            </p:nvSpPr>
            <p:spPr>
              <a:xfrm>
                <a:off x="6865800" y="2097250"/>
                <a:ext cx="4341900" cy="43173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g17f7843de37_0_760"/>
              <p:cNvSpPr/>
              <p:nvPr/>
            </p:nvSpPr>
            <p:spPr>
              <a:xfrm>
                <a:off x="9089725" y="2777175"/>
                <a:ext cx="1892700" cy="704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accent3"/>
                    </a:solidFill>
                  </a:rPr>
                  <a:t>Сервис доставки заказов</a:t>
                </a:r>
                <a:endParaRPr sz="16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23" name="Google Shape;723;g17f7843de37_0_760"/>
              <p:cNvSpPr/>
              <p:nvPr/>
            </p:nvSpPr>
            <p:spPr>
              <a:xfrm>
                <a:off x="9089725" y="3691575"/>
                <a:ext cx="1892700" cy="704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accent3"/>
                    </a:solidFill>
                  </a:rPr>
                  <a:t>Сервис предзаказов</a:t>
                </a:r>
                <a:endParaRPr sz="16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24" name="Google Shape;724;g17f7843de37_0_760"/>
              <p:cNvSpPr/>
              <p:nvPr/>
            </p:nvSpPr>
            <p:spPr>
              <a:xfrm>
                <a:off x="9089725" y="4605975"/>
                <a:ext cx="1892700" cy="704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accent3"/>
                    </a:solidFill>
                  </a:rPr>
                  <a:t>Сервис клиентов</a:t>
                </a:r>
                <a:endParaRPr sz="16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25" name="Google Shape;725;g17f7843de37_0_760"/>
              <p:cNvSpPr/>
              <p:nvPr/>
            </p:nvSpPr>
            <p:spPr>
              <a:xfrm>
                <a:off x="9089725" y="5520375"/>
                <a:ext cx="1892700" cy="704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accent3"/>
                    </a:solidFill>
                  </a:rPr>
                  <a:t>Сервис корзин</a:t>
                </a:r>
                <a:endParaRPr sz="16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26" name="Google Shape;726;g17f7843de37_0_760"/>
              <p:cNvSpPr/>
              <p:nvPr/>
            </p:nvSpPr>
            <p:spPr>
              <a:xfrm>
                <a:off x="7050203" y="2777175"/>
                <a:ext cx="1892700" cy="704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accent3"/>
                    </a:solidFill>
                  </a:rPr>
                  <a:t>Сервис создания заказов</a:t>
                </a:r>
                <a:endParaRPr sz="16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27" name="Google Shape;727;g17f7843de37_0_760"/>
              <p:cNvSpPr/>
              <p:nvPr/>
            </p:nvSpPr>
            <p:spPr>
              <a:xfrm>
                <a:off x="7050203" y="3691575"/>
                <a:ext cx="1892700" cy="704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accent3"/>
                    </a:solidFill>
                  </a:rPr>
                  <a:t>Сервис оповещения по заказам</a:t>
                </a:r>
                <a:endParaRPr sz="16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28" name="Google Shape;728;g17f7843de37_0_760"/>
              <p:cNvSpPr/>
              <p:nvPr/>
            </p:nvSpPr>
            <p:spPr>
              <a:xfrm>
                <a:off x="7050203" y="4605975"/>
                <a:ext cx="1892700" cy="704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accent3"/>
                    </a:solidFill>
                  </a:rPr>
                  <a:t>Сервис платежей</a:t>
                </a:r>
                <a:endParaRPr sz="16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29" name="Google Shape;729;g17f7843de37_0_760"/>
              <p:cNvSpPr/>
              <p:nvPr/>
            </p:nvSpPr>
            <p:spPr>
              <a:xfrm>
                <a:off x="7050203" y="5520375"/>
                <a:ext cx="1892700" cy="704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accent3"/>
                    </a:solidFill>
                  </a:rPr>
                  <a:t>Сервис каталогов</a:t>
                </a:r>
                <a:endParaRPr sz="16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30" name="Google Shape;730;g17f7843de37_0_760"/>
              <p:cNvSpPr txBox="1"/>
              <p:nvPr/>
            </p:nvSpPr>
            <p:spPr>
              <a:xfrm>
                <a:off x="6981450" y="2070675"/>
                <a:ext cx="41106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accent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Архитектура приложения</a:t>
                </a:r>
                <a:endParaRPr sz="240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1" name="Google Shape;731;g17f7843de37_0_760"/>
            <p:cNvGrpSpPr/>
            <p:nvPr/>
          </p:nvGrpSpPr>
          <p:grpSpPr>
            <a:xfrm>
              <a:off x="980000" y="2070675"/>
              <a:ext cx="4341900" cy="4343875"/>
              <a:chOff x="980000" y="2070675"/>
              <a:chExt cx="4341900" cy="4343875"/>
            </a:xfrm>
          </p:grpSpPr>
          <p:sp>
            <p:nvSpPr>
              <p:cNvPr id="732" name="Google Shape;732;g17f7843de37_0_760"/>
              <p:cNvSpPr/>
              <p:nvPr/>
            </p:nvSpPr>
            <p:spPr>
              <a:xfrm>
                <a:off x="980000" y="2097250"/>
                <a:ext cx="4341900" cy="43173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g17f7843de37_0_760"/>
              <p:cNvSpPr/>
              <p:nvPr/>
            </p:nvSpPr>
            <p:spPr>
              <a:xfrm>
                <a:off x="3261175" y="5520375"/>
                <a:ext cx="1892700" cy="704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accent3"/>
                    </a:solidFill>
                  </a:rPr>
                  <a:t>Управление корзиной</a:t>
                </a:r>
                <a:endParaRPr sz="16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34" name="Google Shape;734;g17f7843de37_0_760"/>
              <p:cNvSpPr txBox="1"/>
              <p:nvPr/>
            </p:nvSpPr>
            <p:spPr>
              <a:xfrm>
                <a:off x="1084700" y="2070675"/>
                <a:ext cx="41106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accent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Бизнес-возможности</a:t>
                </a:r>
                <a:endParaRPr sz="240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g17f7843de37_0_760"/>
              <p:cNvSpPr/>
              <p:nvPr/>
            </p:nvSpPr>
            <p:spPr>
              <a:xfrm>
                <a:off x="1106603" y="2777175"/>
                <a:ext cx="1892700" cy="704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accent3"/>
                    </a:solidFill>
                  </a:rPr>
                  <a:t>Управление созданием заказов</a:t>
                </a:r>
                <a:endParaRPr sz="16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36" name="Google Shape;736;g17f7843de37_0_760"/>
              <p:cNvSpPr/>
              <p:nvPr/>
            </p:nvSpPr>
            <p:spPr>
              <a:xfrm>
                <a:off x="3261175" y="2777175"/>
                <a:ext cx="1892700" cy="704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accent3"/>
                    </a:solidFill>
                  </a:rPr>
                  <a:t>Управление доставкой заказов</a:t>
                </a:r>
                <a:endParaRPr sz="16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37" name="Google Shape;737;g17f7843de37_0_760"/>
              <p:cNvSpPr/>
              <p:nvPr/>
            </p:nvSpPr>
            <p:spPr>
              <a:xfrm>
                <a:off x="1106603" y="3691575"/>
                <a:ext cx="1892700" cy="704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accent3"/>
                    </a:solidFill>
                  </a:rPr>
                  <a:t>Управление оповещениями</a:t>
                </a:r>
                <a:endParaRPr sz="16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38" name="Google Shape;738;g17f7843de37_0_760"/>
              <p:cNvSpPr/>
              <p:nvPr/>
            </p:nvSpPr>
            <p:spPr>
              <a:xfrm>
                <a:off x="3261175" y="3691575"/>
                <a:ext cx="1892700" cy="704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accent3"/>
                    </a:solidFill>
                  </a:rPr>
                  <a:t>Управление предзаказами</a:t>
                </a:r>
                <a:endParaRPr sz="16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39" name="Google Shape;739;g17f7843de37_0_760"/>
              <p:cNvSpPr/>
              <p:nvPr/>
            </p:nvSpPr>
            <p:spPr>
              <a:xfrm>
                <a:off x="1106603" y="4605975"/>
                <a:ext cx="1892700" cy="704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accent3"/>
                    </a:solidFill>
                  </a:rPr>
                  <a:t>Управление платежами</a:t>
                </a:r>
                <a:endParaRPr sz="16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40" name="Google Shape;740;g17f7843de37_0_760"/>
              <p:cNvSpPr/>
              <p:nvPr/>
            </p:nvSpPr>
            <p:spPr>
              <a:xfrm>
                <a:off x="3261175" y="4605975"/>
                <a:ext cx="1892700" cy="704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accent3"/>
                    </a:solidFill>
                  </a:rPr>
                  <a:t>Управление клиентами</a:t>
                </a:r>
                <a:endParaRPr sz="16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41" name="Google Shape;741;g17f7843de37_0_760"/>
              <p:cNvSpPr/>
              <p:nvPr/>
            </p:nvSpPr>
            <p:spPr>
              <a:xfrm>
                <a:off x="1106603" y="5520375"/>
                <a:ext cx="1892700" cy="704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accent3"/>
                    </a:solidFill>
                  </a:rPr>
                  <a:t>Управление каталогом продукции</a:t>
                </a:r>
                <a:endParaRPr sz="1600">
                  <a:solidFill>
                    <a:schemeClr val="accent3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7f7843de37_0_660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cxnSp>
        <p:nvCxnSpPr>
          <p:cNvPr id="748" name="Google Shape;748;g17f7843de37_0_660"/>
          <p:cNvCxnSpPr>
            <a:stCxn id="749" idx="3"/>
            <a:endCxn id="750" idx="2"/>
          </p:cNvCxnSpPr>
          <p:nvPr/>
        </p:nvCxnSpPr>
        <p:spPr>
          <a:xfrm>
            <a:off x="8355575" y="2054125"/>
            <a:ext cx="9780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751" name="Google Shape;751;g17f7843de37_0_660"/>
          <p:cNvGrpSpPr/>
          <p:nvPr/>
        </p:nvGrpSpPr>
        <p:grpSpPr>
          <a:xfrm>
            <a:off x="946975" y="1644175"/>
            <a:ext cx="9078850" cy="4460135"/>
            <a:chOff x="997775" y="1644175"/>
            <a:chExt cx="9078850" cy="4460135"/>
          </a:xfrm>
        </p:grpSpPr>
        <p:sp>
          <p:nvSpPr>
            <p:cNvPr id="752" name="Google Shape;752;g17f7843de37_0_660"/>
            <p:cNvSpPr/>
            <p:nvPr/>
          </p:nvSpPr>
          <p:spPr>
            <a:xfrm>
              <a:off x="997775" y="3622025"/>
              <a:ext cx="1738500" cy="726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Клиент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3" name="Google Shape;753;g17f7843de37_0_660"/>
            <p:cNvCxnSpPr>
              <a:stCxn id="752" idx="3"/>
              <a:endCxn id="754" idx="1"/>
            </p:cNvCxnSpPr>
            <p:nvPr/>
          </p:nvCxnSpPr>
          <p:spPr>
            <a:xfrm>
              <a:off x="2736275" y="3985325"/>
              <a:ext cx="6159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54" name="Google Shape;754;g17f7843de37_0_660"/>
            <p:cNvSpPr/>
            <p:nvPr/>
          </p:nvSpPr>
          <p:spPr>
            <a:xfrm>
              <a:off x="3352200" y="3622025"/>
              <a:ext cx="1738500" cy="7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API-шлюз</a:t>
              </a:r>
              <a:endParaRPr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g17f7843de37_0_660"/>
            <p:cNvSpPr/>
            <p:nvPr/>
          </p:nvSpPr>
          <p:spPr>
            <a:xfrm>
              <a:off x="5960475" y="1690825"/>
              <a:ext cx="2445900" cy="7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Микросервис А</a:t>
              </a:r>
              <a:endParaRPr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g17f7843de37_0_660"/>
            <p:cNvSpPr/>
            <p:nvPr/>
          </p:nvSpPr>
          <p:spPr>
            <a:xfrm>
              <a:off x="5960475" y="2949213"/>
              <a:ext cx="2445900" cy="7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Микросервис Б</a:t>
              </a:r>
              <a:endParaRPr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g17f7843de37_0_660"/>
            <p:cNvSpPr/>
            <p:nvPr/>
          </p:nvSpPr>
          <p:spPr>
            <a:xfrm>
              <a:off x="5960475" y="4207613"/>
              <a:ext cx="2445900" cy="7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Микросервис В</a:t>
              </a:r>
              <a:endParaRPr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g17f7843de37_0_660"/>
            <p:cNvSpPr/>
            <p:nvPr/>
          </p:nvSpPr>
          <p:spPr>
            <a:xfrm>
              <a:off x="5960475" y="5345950"/>
              <a:ext cx="2445900" cy="7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Микросервис Г</a:t>
              </a:r>
              <a:endParaRPr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8" name="Google Shape;758;g17f7843de37_0_660"/>
            <p:cNvCxnSpPr>
              <a:stCxn id="754" idx="3"/>
              <a:endCxn id="749" idx="1"/>
            </p:cNvCxnSpPr>
            <p:nvPr/>
          </p:nvCxnSpPr>
          <p:spPr>
            <a:xfrm rot="10800000" flipH="1">
              <a:off x="5090700" y="2054225"/>
              <a:ext cx="869700" cy="19311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9" name="Google Shape;759;g17f7843de37_0_660"/>
            <p:cNvCxnSpPr>
              <a:stCxn id="754" idx="3"/>
              <a:endCxn id="755" idx="1"/>
            </p:cNvCxnSpPr>
            <p:nvPr/>
          </p:nvCxnSpPr>
          <p:spPr>
            <a:xfrm rot="10800000" flipH="1">
              <a:off x="5090700" y="3312425"/>
              <a:ext cx="869700" cy="6729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60" name="Google Shape;760;g17f7843de37_0_660"/>
            <p:cNvCxnSpPr>
              <a:stCxn id="754" idx="3"/>
              <a:endCxn id="756" idx="1"/>
            </p:cNvCxnSpPr>
            <p:nvPr/>
          </p:nvCxnSpPr>
          <p:spPr>
            <a:xfrm>
              <a:off x="5090700" y="3985325"/>
              <a:ext cx="869700" cy="5856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61" name="Google Shape;761;g17f7843de37_0_660"/>
            <p:cNvCxnSpPr>
              <a:stCxn id="754" idx="3"/>
              <a:endCxn id="757" idx="1"/>
            </p:cNvCxnSpPr>
            <p:nvPr/>
          </p:nvCxnSpPr>
          <p:spPr>
            <a:xfrm>
              <a:off x="5090700" y="3985325"/>
              <a:ext cx="869700" cy="17238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50" name="Google Shape;750;g17f7843de37_0_660"/>
            <p:cNvSpPr/>
            <p:nvPr/>
          </p:nvSpPr>
          <p:spPr>
            <a:xfrm>
              <a:off x="9384475" y="1644175"/>
              <a:ext cx="692100" cy="819900"/>
            </a:xfrm>
            <a:prstGeom prst="can">
              <a:avLst>
                <a:gd name="adj" fmla="val 25000"/>
              </a:avLst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</a:rPr>
                <a:t>БД</a:t>
              </a: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62" name="Google Shape;762;g17f7843de37_0_660"/>
            <p:cNvSpPr/>
            <p:nvPr/>
          </p:nvSpPr>
          <p:spPr>
            <a:xfrm>
              <a:off x="9384475" y="2899297"/>
              <a:ext cx="692100" cy="819900"/>
            </a:xfrm>
            <a:prstGeom prst="can">
              <a:avLst>
                <a:gd name="adj" fmla="val 25000"/>
              </a:avLst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</a:rPr>
                <a:t>БД</a:t>
              </a:r>
              <a:endParaRPr sz="2400">
                <a:solidFill>
                  <a:schemeClr val="accent2"/>
                </a:solidFill>
              </a:endParaRPr>
            </a:p>
          </p:txBody>
        </p:sp>
        <p:cxnSp>
          <p:nvCxnSpPr>
            <p:cNvPr id="763" name="Google Shape;763;g17f7843de37_0_660"/>
            <p:cNvCxnSpPr>
              <a:stCxn id="755" idx="3"/>
              <a:endCxn id="762" idx="2"/>
            </p:cNvCxnSpPr>
            <p:nvPr/>
          </p:nvCxnSpPr>
          <p:spPr>
            <a:xfrm rot="10800000" flipH="1">
              <a:off x="8406375" y="3309213"/>
              <a:ext cx="978000" cy="3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764" name="Google Shape;764;g17f7843de37_0_660"/>
            <p:cNvSpPr/>
            <p:nvPr/>
          </p:nvSpPr>
          <p:spPr>
            <a:xfrm>
              <a:off x="9384450" y="4154422"/>
              <a:ext cx="692100" cy="819900"/>
            </a:xfrm>
            <a:prstGeom prst="can">
              <a:avLst>
                <a:gd name="adj" fmla="val 25000"/>
              </a:avLst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</a:rPr>
                <a:t>БД</a:t>
              </a:r>
              <a:endParaRPr sz="2400">
                <a:solidFill>
                  <a:schemeClr val="accent2"/>
                </a:solidFill>
              </a:endParaRPr>
            </a:p>
          </p:txBody>
        </p:sp>
        <p:cxnSp>
          <p:nvCxnSpPr>
            <p:cNvPr id="765" name="Google Shape;765;g17f7843de37_0_660"/>
            <p:cNvCxnSpPr>
              <a:stCxn id="756" idx="3"/>
              <a:endCxn id="764" idx="2"/>
            </p:cNvCxnSpPr>
            <p:nvPr/>
          </p:nvCxnSpPr>
          <p:spPr>
            <a:xfrm rot="10800000" flipH="1">
              <a:off x="8406375" y="4564313"/>
              <a:ext cx="978000" cy="66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766" name="Google Shape;766;g17f7843de37_0_660"/>
            <p:cNvSpPr/>
            <p:nvPr/>
          </p:nvSpPr>
          <p:spPr>
            <a:xfrm>
              <a:off x="9384525" y="5284410"/>
              <a:ext cx="692100" cy="819900"/>
            </a:xfrm>
            <a:prstGeom prst="can">
              <a:avLst>
                <a:gd name="adj" fmla="val 25000"/>
              </a:avLst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</a:rPr>
                <a:t>БД</a:t>
              </a:r>
              <a:endParaRPr sz="2400">
                <a:solidFill>
                  <a:schemeClr val="accent2"/>
                </a:solidFill>
              </a:endParaRPr>
            </a:p>
          </p:txBody>
        </p:sp>
        <p:cxnSp>
          <p:nvCxnSpPr>
            <p:cNvPr id="767" name="Google Shape;767;g17f7843de37_0_660"/>
            <p:cNvCxnSpPr>
              <a:stCxn id="757" idx="3"/>
              <a:endCxn id="766" idx="2"/>
            </p:cNvCxnSpPr>
            <p:nvPr/>
          </p:nvCxnSpPr>
          <p:spPr>
            <a:xfrm rot="10800000" flipH="1">
              <a:off x="8406375" y="5694250"/>
              <a:ext cx="978300" cy="150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768" name="Google Shape;768;g17f7843de37_0_6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Паттерн “API-шлюз” (API Gateway)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7f7843de37_0_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Паттерн “API-шлюз” (API Gateway)</a:t>
            </a:r>
            <a:endParaRPr/>
          </a:p>
        </p:txBody>
      </p:sp>
      <p:sp>
        <p:nvSpPr>
          <p:cNvPr id="775" name="Google Shape;775;g17f7843de37_0_72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76" name="Google Shape;776;g17f7843de37_0_72"/>
          <p:cNvSpPr/>
          <p:nvPr/>
        </p:nvSpPr>
        <p:spPr>
          <a:xfrm>
            <a:off x="1532577" y="2720613"/>
            <a:ext cx="726300" cy="7266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3000"/>
          </a:p>
        </p:txBody>
      </p:sp>
      <p:sp>
        <p:nvSpPr>
          <p:cNvPr id="777" name="Google Shape;777;g17f7843de37_0_72"/>
          <p:cNvSpPr txBox="1">
            <a:spLocks noGrp="1"/>
          </p:cNvSpPr>
          <p:nvPr>
            <p:ph type="body" idx="1"/>
          </p:nvPr>
        </p:nvSpPr>
        <p:spPr>
          <a:xfrm>
            <a:off x="2373400" y="2853513"/>
            <a:ext cx="5817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5727"/>
              </a:buClr>
              <a:buSzPts val="3600"/>
              <a:buNone/>
            </a:pPr>
            <a:r>
              <a:rPr lang="en-US" sz="3000"/>
              <a:t>Маршрутизация (Gateway Routing)</a:t>
            </a:r>
            <a:endParaRPr sz="3000"/>
          </a:p>
        </p:txBody>
      </p:sp>
      <p:sp>
        <p:nvSpPr>
          <p:cNvPr id="778" name="Google Shape;778;g17f7843de37_0_72"/>
          <p:cNvSpPr/>
          <p:nvPr/>
        </p:nvSpPr>
        <p:spPr>
          <a:xfrm>
            <a:off x="1532550" y="3931411"/>
            <a:ext cx="726300" cy="7266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3000"/>
          </a:p>
        </p:txBody>
      </p:sp>
      <p:sp>
        <p:nvSpPr>
          <p:cNvPr id="779" name="Google Shape;779;g17f7843de37_0_72"/>
          <p:cNvSpPr txBox="1">
            <a:spLocks noGrp="1"/>
          </p:cNvSpPr>
          <p:nvPr>
            <p:ph type="body" idx="1"/>
          </p:nvPr>
        </p:nvSpPr>
        <p:spPr>
          <a:xfrm>
            <a:off x="2373400" y="4064311"/>
            <a:ext cx="5544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5727"/>
              </a:buClr>
              <a:buSzPts val="3600"/>
              <a:buNone/>
            </a:pPr>
            <a:r>
              <a:rPr lang="en-US" sz="3000"/>
              <a:t>Агрегация (Gateway Routing)</a:t>
            </a:r>
            <a:endParaRPr sz="3000"/>
          </a:p>
        </p:txBody>
      </p:sp>
      <p:sp>
        <p:nvSpPr>
          <p:cNvPr id="780" name="Google Shape;780;g17f7843de37_0_72"/>
          <p:cNvSpPr/>
          <p:nvPr/>
        </p:nvSpPr>
        <p:spPr>
          <a:xfrm>
            <a:off x="1532450" y="5107785"/>
            <a:ext cx="726300" cy="7269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3000"/>
          </a:p>
        </p:txBody>
      </p:sp>
      <p:sp>
        <p:nvSpPr>
          <p:cNvPr id="781" name="Google Shape;781;g17f7843de37_0_72"/>
          <p:cNvSpPr txBox="1">
            <a:spLocks noGrp="1"/>
          </p:cNvSpPr>
          <p:nvPr>
            <p:ph type="body" idx="1"/>
          </p:nvPr>
        </p:nvSpPr>
        <p:spPr>
          <a:xfrm>
            <a:off x="2373400" y="5240835"/>
            <a:ext cx="61107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5727"/>
              </a:buClr>
              <a:buSzPts val="3600"/>
              <a:buNone/>
            </a:pPr>
            <a:r>
              <a:rPr lang="en-US" sz="3000"/>
              <a:t>Разгрузка (Gateway Offloading)</a:t>
            </a:r>
            <a:endParaRPr sz="3000"/>
          </a:p>
        </p:txBody>
      </p:sp>
      <p:sp>
        <p:nvSpPr>
          <p:cNvPr id="782" name="Google Shape;782;g17f7843de37_0_72"/>
          <p:cNvSpPr txBox="1">
            <a:spLocks noGrp="1"/>
          </p:cNvSpPr>
          <p:nvPr>
            <p:ph type="body" idx="1"/>
          </p:nvPr>
        </p:nvSpPr>
        <p:spPr>
          <a:xfrm>
            <a:off x="1143000" y="1821350"/>
            <a:ext cx="34464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5727"/>
              </a:buClr>
              <a:buSzPts val="3600"/>
              <a:buNone/>
            </a:pPr>
            <a:r>
              <a:rPr lang="en-US"/>
              <a:t>Разновидности: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7f7843de37_0_7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Паттерн “Цепочка” (Chained)</a:t>
            </a:r>
            <a:endParaRPr/>
          </a:p>
        </p:txBody>
      </p:sp>
      <p:sp>
        <p:nvSpPr>
          <p:cNvPr id="789" name="Google Shape;789;g17f7843de37_0_711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790" name="Google Shape;790;g17f7843de37_0_711"/>
          <p:cNvGrpSpPr/>
          <p:nvPr/>
        </p:nvGrpSpPr>
        <p:grpSpPr>
          <a:xfrm>
            <a:off x="1425899" y="2219375"/>
            <a:ext cx="9035403" cy="4248350"/>
            <a:chOff x="1067647" y="2219375"/>
            <a:chExt cx="9035403" cy="4248350"/>
          </a:xfrm>
        </p:grpSpPr>
        <p:sp>
          <p:nvSpPr>
            <p:cNvPr id="791" name="Google Shape;791;g17f7843de37_0_711"/>
            <p:cNvSpPr/>
            <p:nvPr/>
          </p:nvSpPr>
          <p:spPr>
            <a:xfrm>
              <a:off x="1067647" y="2219375"/>
              <a:ext cx="2445900" cy="924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Балансировщик нагрузки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2" name="Google Shape;792;g17f7843de37_0_711"/>
            <p:cNvCxnSpPr>
              <a:stCxn id="791" idx="2"/>
              <a:endCxn id="793" idx="0"/>
            </p:cNvCxnSpPr>
            <p:nvPr/>
          </p:nvCxnSpPr>
          <p:spPr>
            <a:xfrm>
              <a:off x="2290597" y="3143975"/>
              <a:ext cx="5700" cy="7722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93" name="Google Shape;793;g17f7843de37_0_711"/>
            <p:cNvSpPr/>
            <p:nvPr/>
          </p:nvSpPr>
          <p:spPr>
            <a:xfrm>
              <a:off x="1073200" y="3916175"/>
              <a:ext cx="2445900" cy="7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Микросервис А</a:t>
              </a:r>
              <a:endParaRPr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g17f7843de37_0_711"/>
            <p:cNvSpPr/>
            <p:nvPr/>
          </p:nvSpPr>
          <p:spPr>
            <a:xfrm>
              <a:off x="4339325" y="3916163"/>
              <a:ext cx="2445900" cy="7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Микросервис Б</a:t>
              </a:r>
              <a:endParaRPr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g17f7843de37_0_711"/>
            <p:cNvSpPr/>
            <p:nvPr/>
          </p:nvSpPr>
          <p:spPr>
            <a:xfrm>
              <a:off x="7657150" y="3916163"/>
              <a:ext cx="2445900" cy="7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Микросервис В</a:t>
              </a:r>
              <a:endParaRPr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6" name="Google Shape;796;g17f7843de37_0_711"/>
            <p:cNvCxnSpPr>
              <a:stCxn id="793" idx="3"/>
              <a:endCxn id="794" idx="1"/>
            </p:cNvCxnSpPr>
            <p:nvPr/>
          </p:nvCxnSpPr>
          <p:spPr>
            <a:xfrm>
              <a:off x="3519100" y="4279475"/>
              <a:ext cx="8202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797" name="Google Shape;797;g17f7843de37_0_711"/>
            <p:cNvCxnSpPr>
              <a:stCxn id="794" idx="3"/>
              <a:endCxn id="795" idx="1"/>
            </p:cNvCxnSpPr>
            <p:nvPr/>
          </p:nvCxnSpPr>
          <p:spPr>
            <a:xfrm>
              <a:off x="6785225" y="4279463"/>
              <a:ext cx="8718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798" name="Google Shape;798;g17f7843de37_0_711"/>
            <p:cNvSpPr/>
            <p:nvPr/>
          </p:nvSpPr>
          <p:spPr>
            <a:xfrm>
              <a:off x="1950100" y="5647825"/>
              <a:ext cx="692100" cy="819900"/>
            </a:xfrm>
            <a:prstGeom prst="can">
              <a:avLst>
                <a:gd name="adj" fmla="val 25000"/>
              </a:avLst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</a:rPr>
                <a:t>БД</a:t>
              </a:r>
              <a:endParaRPr sz="2400">
                <a:solidFill>
                  <a:schemeClr val="accent2"/>
                </a:solidFill>
              </a:endParaRPr>
            </a:p>
          </p:txBody>
        </p:sp>
        <p:sp>
          <p:nvSpPr>
            <p:cNvPr id="799" name="Google Shape;799;g17f7843de37_0_711"/>
            <p:cNvSpPr/>
            <p:nvPr/>
          </p:nvSpPr>
          <p:spPr>
            <a:xfrm>
              <a:off x="5224435" y="5647825"/>
              <a:ext cx="692100" cy="819900"/>
            </a:xfrm>
            <a:prstGeom prst="can">
              <a:avLst>
                <a:gd name="adj" fmla="val 25000"/>
              </a:avLst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</a:rPr>
                <a:t>БД</a:t>
              </a:r>
              <a:endParaRPr sz="2400">
                <a:solidFill>
                  <a:schemeClr val="accent2"/>
                </a:solidFill>
              </a:endParaRPr>
            </a:p>
          </p:txBody>
        </p:sp>
        <p:cxnSp>
          <p:nvCxnSpPr>
            <p:cNvPr id="800" name="Google Shape;800;g17f7843de37_0_711"/>
            <p:cNvCxnSpPr>
              <a:stCxn id="793" idx="2"/>
              <a:endCxn id="798" idx="1"/>
            </p:cNvCxnSpPr>
            <p:nvPr/>
          </p:nvCxnSpPr>
          <p:spPr>
            <a:xfrm>
              <a:off x="2296150" y="4642775"/>
              <a:ext cx="0" cy="10050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801" name="Google Shape;801;g17f7843de37_0_711"/>
            <p:cNvCxnSpPr>
              <a:stCxn id="794" idx="2"/>
              <a:endCxn id="799" idx="1"/>
            </p:cNvCxnSpPr>
            <p:nvPr/>
          </p:nvCxnSpPr>
          <p:spPr>
            <a:xfrm>
              <a:off x="5562275" y="4642763"/>
              <a:ext cx="8100" cy="10050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802" name="Google Shape;802;g17f7843de37_0_711"/>
            <p:cNvSpPr/>
            <p:nvPr/>
          </p:nvSpPr>
          <p:spPr>
            <a:xfrm>
              <a:off x="8534060" y="5647775"/>
              <a:ext cx="692100" cy="819900"/>
            </a:xfrm>
            <a:prstGeom prst="can">
              <a:avLst>
                <a:gd name="adj" fmla="val 25000"/>
              </a:avLst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</a:rPr>
                <a:t>БД</a:t>
              </a:r>
              <a:endParaRPr sz="2400">
                <a:solidFill>
                  <a:schemeClr val="accent2"/>
                </a:solidFill>
              </a:endParaRPr>
            </a:p>
          </p:txBody>
        </p:sp>
        <p:cxnSp>
          <p:nvCxnSpPr>
            <p:cNvPr id="803" name="Google Shape;803;g17f7843de37_0_711"/>
            <p:cNvCxnSpPr>
              <a:stCxn id="795" idx="2"/>
              <a:endCxn id="802" idx="1"/>
            </p:cNvCxnSpPr>
            <p:nvPr/>
          </p:nvCxnSpPr>
          <p:spPr>
            <a:xfrm>
              <a:off x="8880100" y="4642763"/>
              <a:ext cx="0" cy="10050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7f7843de37_0_790"/>
          <p:cNvSpPr txBox="1">
            <a:spLocks noGrp="1"/>
          </p:cNvSpPr>
          <p:nvPr>
            <p:ph type="body" idx="1"/>
          </p:nvPr>
        </p:nvSpPr>
        <p:spPr>
          <a:xfrm>
            <a:off x="685050" y="4467150"/>
            <a:ext cx="71160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D5727"/>
              </a:buClr>
              <a:buSzPts val="3060"/>
              <a:buNone/>
            </a:pPr>
            <a:r>
              <a:rPr lang="en-US" sz="3300"/>
              <a:t>- Архитектура приложения</a:t>
            </a:r>
            <a:endParaRPr sz="33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D5727"/>
              </a:buClr>
              <a:buSzPts val="3060"/>
              <a:buNone/>
            </a:pPr>
            <a:r>
              <a:rPr lang="en-US" sz="3300"/>
              <a:t>- Код</a:t>
            </a:r>
            <a:endParaRPr sz="33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D5727"/>
              </a:buClr>
              <a:buSzPts val="3060"/>
              <a:buNone/>
            </a:pPr>
            <a:r>
              <a:rPr lang="en-US" sz="3300"/>
              <a:t>- Docker</a:t>
            </a:r>
            <a:endParaRPr sz="3300"/>
          </a:p>
        </p:txBody>
      </p:sp>
      <p:sp>
        <p:nvSpPr>
          <p:cNvPr id="810" name="Google Shape;810;g17f7843de37_0_790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811" name="Google Shape;811;g17f7843de37_0_790"/>
          <p:cNvSpPr txBox="1">
            <a:spLocks noGrp="1"/>
          </p:cNvSpPr>
          <p:nvPr>
            <p:ph type="title"/>
          </p:nvPr>
        </p:nvSpPr>
        <p:spPr>
          <a:xfrm>
            <a:off x="594925" y="1452375"/>
            <a:ext cx="89328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Демонстрационный пример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a08ebc4038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Архитектура приложения</a:t>
            </a:r>
            <a:endParaRPr/>
          </a:p>
        </p:txBody>
      </p:sp>
      <p:sp>
        <p:nvSpPr>
          <p:cNvPr id="818" name="Google Shape;818;g1a08ebc4038_0_23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18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819" name="Google Shape;819;g1a08ebc4038_0_23"/>
          <p:cNvGrpSpPr/>
          <p:nvPr/>
        </p:nvGrpSpPr>
        <p:grpSpPr>
          <a:xfrm>
            <a:off x="246425" y="1510025"/>
            <a:ext cx="11699150" cy="4991700"/>
            <a:chOff x="246425" y="1510025"/>
            <a:chExt cx="11699150" cy="4991700"/>
          </a:xfrm>
        </p:grpSpPr>
        <p:sp>
          <p:nvSpPr>
            <p:cNvPr id="820" name="Google Shape;820;g1a08ebc4038_0_23"/>
            <p:cNvSpPr/>
            <p:nvPr/>
          </p:nvSpPr>
          <p:spPr>
            <a:xfrm>
              <a:off x="8909450" y="5380913"/>
              <a:ext cx="692100" cy="819900"/>
            </a:xfrm>
            <a:prstGeom prst="can">
              <a:avLst>
                <a:gd name="adj" fmla="val 25000"/>
              </a:avLst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</a:rPr>
                <a:t>БД</a:t>
              </a:r>
              <a:endParaRPr sz="2400">
                <a:solidFill>
                  <a:schemeClr val="accent2"/>
                </a:solidFill>
              </a:endParaRPr>
            </a:p>
          </p:txBody>
        </p:sp>
        <p:cxnSp>
          <p:nvCxnSpPr>
            <p:cNvPr id="821" name="Google Shape;821;g1a08ebc4038_0_23"/>
            <p:cNvCxnSpPr>
              <a:stCxn id="822" idx="3"/>
              <a:endCxn id="820" idx="2"/>
            </p:cNvCxnSpPr>
            <p:nvPr/>
          </p:nvCxnSpPr>
          <p:spPr>
            <a:xfrm>
              <a:off x="7999975" y="5790863"/>
              <a:ext cx="9096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823" name="Google Shape;823;g1a08ebc4038_0_23"/>
            <p:cNvCxnSpPr/>
            <p:nvPr/>
          </p:nvCxnSpPr>
          <p:spPr>
            <a:xfrm>
              <a:off x="4055175" y="2398250"/>
              <a:ext cx="959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24" name="Google Shape;824;g1a08ebc4038_0_23"/>
            <p:cNvSpPr/>
            <p:nvPr/>
          </p:nvSpPr>
          <p:spPr>
            <a:xfrm>
              <a:off x="294150" y="3622025"/>
              <a:ext cx="1738500" cy="726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Клиент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5" name="Google Shape;825;g1a08ebc4038_0_23"/>
            <p:cNvCxnSpPr>
              <a:stCxn id="824" idx="3"/>
              <a:endCxn id="826" idx="1"/>
            </p:cNvCxnSpPr>
            <p:nvPr/>
          </p:nvCxnSpPr>
          <p:spPr>
            <a:xfrm>
              <a:off x="2032650" y="3985325"/>
              <a:ext cx="6921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26" name="Google Shape;826;g1a08ebc4038_0_23"/>
            <p:cNvSpPr/>
            <p:nvPr/>
          </p:nvSpPr>
          <p:spPr>
            <a:xfrm>
              <a:off x="2724775" y="3622025"/>
              <a:ext cx="1738500" cy="7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API-шлюз</a:t>
              </a:r>
              <a:endParaRPr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g1a08ebc4038_0_23"/>
            <p:cNvSpPr/>
            <p:nvPr/>
          </p:nvSpPr>
          <p:spPr>
            <a:xfrm>
              <a:off x="5256775" y="5427563"/>
              <a:ext cx="2743200" cy="7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Микросервис игры</a:t>
              </a:r>
              <a:endParaRPr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g1a08ebc4038_0_23"/>
            <p:cNvSpPr/>
            <p:nvPr/>
          </p:nvSpPr>
          <p:spPr>
            <a:xfrm>
              <a:off x="5409250" y="2247313"/>
              <a:ext cx="2445900" cy="7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Микросервис постов</a:t>
              </a:r>
              <a:endParaRPr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8" name="Google Shape;828;g1a08ebc4038_0_23"/>
            <p:cNvCxnSpPr>
              <a:stCxn id="826" idx="3"/>
              <a:endCxn id="822" idx="1"/>
            </p:cNvCxnSpPr>
            <p:nvPr/>
          </p:nvCxnSpPr>
          <p:spPr>
            <a:xfrm>
              <a:off x="4463275" y="3985325"/>
              <a:ext cx="793500" cy="18054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829" name="Google Shape;829;g1a08ebc4038_0_23"/>
            <p:cNvCxnSpPr>
              <a:stCxn id="826" idx="3"/>
              <a:endCxn id="827" idx="1"/>
            </p:cNvCxnSpPr>
            <p:nvPr/>
          </p:nvCxnSpPr>
          <p:spPr>
            <a:xfrm rot="10800000" flipH="1">
              <a:off x="4463275" y="2610725"/>
              <a:ext cx="945900" cy="13746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830" name="Google Shape;830;g1a08ebc4038_0_23"/>
            <p:cNvSpPr/>
            <p:nvPr/>
          </p:nvSpPr>
          <p:spPr>
            <a:xfrm>
              <a:off x="6286150" y="3880172"/>
              <a:ext cx="692100" cy="819900"/>
            </a:xfrm>
            <a:prstGeom prst="can">
              <a:avLst>
                <a:gd name="adj" fmla="val 25000"/>
              </a:avLst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</a:rPr>
                <a:t>БД</a:t>
              </a:r>
              <a:endParaRPr sz="2400">
                <a:solidFill>
                  <a:schemeClr val="accent2"/>
                </a:solidFill>
              </a:endParaRPr>
            </a:p>
          </p:txBody>
        </p:sp>
        <p:cxnSp>
          <p:nvCxnSpPr>
            <p:cNvPr id="831" name="Google Shape;831;g1a08ebc4038_0_23"/>
            <p:cNvCxnSpPr>
              <a:stCxn id="827" idx="2"/>
              <a:endCxn id="830" idx="1"/>
            </p:cNvCxnSpPr>
            <p:nvPr/>
          </p:nvCxnSpPr>
          <p:spPr>
            <a:xfrm>
              <a:off x="6632200" y="2973913"/>
              <a:ext cx="0" cy="906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832" name="Google Shape;832;g1a08ebc4038_0_23"/>
            <p:cNvSpPr/>
            <p:nvPr/>
          </p:nvSpPr>
          <p:spPr>
            <a:xfrm>
              <a:off x="8401925" y="2247325"/>
              <a:ext cx="3363900" cy="72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Микросервис оригинальности постов</a:t>
              </a:r>
              <a:endParaRPr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g1a08ebc4038_0_23"/>
            <p:cNvSpPr txBox="1"/>
            <p:nvPr/>
          </p:nvSpPr>
          <p:spPr>
            <a:xfrm>
              <a:off x="2371075" y="5416900"/>
              <a:ext cx="24459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Паттерн 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“API-шлюз”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34" name="Google Shape;834;g1a08ebc4038_0_23"/>
            <p:cNvCxnSpPr>
              <a:stCxn id="832" idx="1"/>
              <a:endCxn id="827" idx="3"/>
            </p:cNvCxnSpPr>
            <p:nvPr/>
          </p:nvCxnSpPr>
          <p:spPr>
            <a:xfrm rot="10800000">
              <a:off x="7855025" y="2610625"/>
              <a:ext cx="5469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835" name="Google Shape;835;g1a08ebc4038_0_23"/>
            <p:cNvSpPr txBox="1"/>
            <p:nvPr/>
          </p:nvSpPr>
          <p:spPr>
            <a:xfrm>
              <a:off x="246425" y="1936550"/>
              <a:ext cx="37122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Паттерн 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“Цепочка”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g1a08ebc4038_0_23"/>
            <p:cNvSpPr/>
            <p:nvPr/>
          </p:nvSpPr>
          <p:spPr>
            <a:xfrm>
              <a:off x="5155400" y="1677800"/>
              <a:ext cx="6690600" cy="32928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7" name="Google Shape;837;g1a08ebc4038_0_23"/>
            <p:cNvCxnSpPr/>
            <p:nvPr/>
          </p:nvCxnSpPr>
          <p:spPr>
            <a:xfrm rot="10800000">
              <a:off x="3594025" y="4546775"/>
              <a:ext cx="0" cy="8808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8" name="Google Shape;838;g1a08ebc4038_0_23"/>
            <p:cNvCxnSpPr/>
            <p:nvPr/>
          </p:nvCxnSpPr>
          <p:spPr>
            <a:xfrm rot="10800000" flipH="1">
              <a:off x="1072950" y="2307025"/>
              <a:ext cx="1218300" cy="3036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39" name="Google Shape;839;g1a08ebc4038_0_23"/>
            <p:cNvSpPr txBox="1"/>
            <p:nvPr/>
          </p:nvSpPr>
          <p:spPr>
            <a:xfrm>
              <a:off x="294150" y="2658225"/>
              <a:ext cx="1403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Бэкенд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g1a08ebc4038_0_23"/>
            <p:cNvSpPr/>
            <p:nvPr/>
          </p:nvSpPr>
          <p:spPr>
            <a:xfrm>
              <a:off x="2371075" y="1510025"/>
              <a:ext cx="9574500" cy="49917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a08ebc4038_0_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Стек технологий</a:t>
            </a:r>
            <a:endParaRPr/>
          </a:p>
        </p:txBody>
      </p:sp>
      <p:sp>
        <p:nvSpPr>
          <p:cNvPr id="847" name="Google Shape;847;g1a08ebc4038_0_92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grpSp>
        <p:nvGrpSpPr>
          <p:cNvPr id="848" name="Google Shape;848;g1a08ebc4038_0_92"/>
          <p:cNvGrpSpPr/>
          <p:nvPr/>
        </p:nvGrpSpPr>
        <p:grpSpPr>
          <a:xfrm>
            <a:off x="251675" y="1587250"/>
            <a:ext cx="11102125" cy="5186450"/>
            <a:chOff x="251675" y="1587250"/>
            <a:chExt cx="11102125" cy="5186450"/>
          </a:xfrm>
        </p:grpSpPr>
        <p:pic>
          <p:nvPicPr>
            <p:cNvPr id="849" name="Google Shape;849;g1a08ebc4038_0_9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6347" y="1592500"/>
              <a:ext cx="1371601" cy="1371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0" name="Google Shape;850;g1a08ebc4038_0_9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67725" y="1587250"/>
              <a:ext cx="2743200" cy="1371600"/>
            </a:xfrm>
            <a:prstGeom prst="rect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851" name="Google Shape;851;g1a08ebc4038_0_9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92225" y="1592500"/>
              <a:ext cx="3802550" cy="137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2" name="Google Shape;852;g1a08ebc4038_0_9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078100" y="4293900"/>
              <a:ext cx="1818177" cy="137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3" name="Google Shape;853;g1a08ebc4038_0_9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830750" y="4198475"/>
              <a:ext cx="3327625" cy="1562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4" name="Google Shape;854;g1a08ebc4038_0_92"/>
            <p:cNvSpPr txBox="1"/>
            <p:nvPr/>
          </p:nvSpPr>
          <p:spPr>
            <a:xfrm>
              <a:off x="251675" y="3067950"/>
              <a:ext cx="44085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Язык программирования Python</a:t>
              </a:r>
              <a:endPara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g1a08ebc4038_0_92"/>
            <p:cNvSpPr txBox="1"/>
            <p:nvPr/>
          </p:nvSpPr>
          <p:spPr>
            <a:xfrm>
              <a:off x="4724400" y="3084838"/>
              <a:ext cx="2743200" cy="11079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Фреймворк </a:t>
              </a:r>
              <a:r>
                <a:rPr lang="en-US" sz="3000" dirty="0" err="1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FastAPI</a:t>
              </a:r>
              <a:endParaRPr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g1a08ebc4038_0_92"/>
            <p:cNvSpPr txBox="1"/>
            <p:nvPr/>
          </p:nvSpPr>
          <p:spPr>
            <a:xfrm>
              <a:off x="8610600" y="3074338"/>
              <a:ext cx="27432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Платформа node.js</a:t>
              </a:r>
              <a:endPara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g1a08ebc4038_0_92"/>
            <p:cNvSpPr txBox="1"/>
            <p:nvPr/>
          </p:nvSpPr>
          <p:spPr>
            <a:xfrm>
              <a:off x="1782938" y="5665500"/>
              <a:ext cx="44085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Движок представления handlebars</a:t>
              </a:r>
              <a:endPara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g1a08ebc4038_0_92"/>
            <p:cNvSpPr txBox="1"/>
            <p:nvPr/>
          </p:nvSpPr>
          <p:spPr>
            <a:xfrm>
              <a:off x="6305675" y="5665500"/>
              <a:ext cx="44085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Инструмент развертки docker</a:t>
              </a:r>
              <a:endPara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a0cc6e4718_1_7"/>
          <p:cNvSpPr txBox="1">
            <a:spLocks noGrp="1"/>
          </p:cNvSpPr>
          <p:nvPr>
            <p:ph type="title"/>
          </p:nvPr>
        </p:nvSpPr>
        <p:spPr>
          <a:xfrm>
            <a:off x="738800" y="-147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Немного микросервисах</a:t>
            </a:r>
            <a:endParaRPr/>
          </a:p>
        </p:txBody>
      </p:sp>
      <p:sp>
        <p:nvSpPr>
          <p:cNvPr id="592" name="Google Shape;592;g1a0cc6e4718_1_7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93" name="Google Shape;593;g1a0cc6e4718_1_7"/>
          <p:cNvSpPr/>
          <p:nvPr/>
        </p:nvSpPr>
        <p:spPr>
          <a:xfrm>
            <a:off x="377175" y="1987302"/>
            <a:ext cx="498300" cy="4608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594" name="Google Shape;594;g1a0cc6e4718_1_7"/>
          <p:cNvSpPr/>
          <p:nvPr/>
        </p:nvSpPr>
        <p:spPr>
          <a:xfrm>
            <a:off x="962425" y="1229950"/>
            <a:ext cx="8976600" cy="213336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g1a0cc6e4718_1_7"/>
          <p:cNvSpPr txBox="1">
            <a:spLocks noGrp="1"/>
          </p:cNvSpPr>
          <p:nvPr>
            <p:ph type="body" idx="1"/>
          </p:nvPr>
        </p:nvSpPr>
        <p:spPr>
          <a:xfrm>
            <a:off x="1061825" y="1417500"/>
            <a:ext cx="88209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/>
              <a:t>Микросервис – автономный компонент системы, способный взаимодействовать с другими автономными компонентами системы.</a:t>
            </a:r>
            <a:endParaRPr sz="3000"/>
          </a:p>
        </p:txBody>
      </p:sp>
      <p:sp>
        <p:nvSpPr>
          <p:cNvPr id="596" name="Google Shape;596;g1a0cc6e4718_1_7"/>
          <p:cNvSpPr/>
          <p:nvPr/>
        </p:nvSpPr>
        <p:spPr>
          <a:xfrm>
            <a:off x="983975" y="3728900"/>
            <a:ext cx="8976600" cy="2440672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g1a0cc6e4718_1_7"/>
          <p:cNvSpPr txBox="1">
            <a:spLocks noGrp="1"/>
          </p:cNvSpPr>
          <p:nvPr>
            <p:ph type="body" idx="1"/>
          </p:nvPr>
        </p:nvSpPr>
        <p:spPr>
          <a:xfrm>
            <a:off x="1061825" y="3728900"/>
            <a:ext cx="88209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 dirty="0" err="1"/>
              <a:t>Микросервисная</a:t>
            </a:r>
            <a:r>
              <a:rPr lang="en-US" sz="3000" dirty="0"/>
              <a:t> </a:t>
            </a:r>
            <a:r>
              <a:rPr lang="en-US" sz="3000" dirty="0" err="1"/>
              <a:t>архитектура</a:t>
            </a:r>
            <a:r>
              <a:rPr lang="en-US" sz="3000" dirty="0"/>
              <a:t> – </a:t>
            </a:r>
            <a:r>
              <a:rPr lang="en-US" sz="3000" dirty="0" err="1"/>
              <a:t>подход</a:t>
            </a:r>
            <a:r>
              <a:rPr lang="en-US" sz="3000" dirty="0"/>
              <a:t> к </a:t>
            </a:r>
            <a:r>
              <a:rPr lang="en-US" sz="3000" dirty="0" err="1"/>
              <a:t>разработке</a:t>
            </a:r>
            <a:r>
              <a:rPr lang="en-US" sz="3000" dirty="0"/>
              <a:t> ПО, в </a:t>
            </a:r>
            <a:r>
              <a:rPr lang="en-US" sz="3000" dirty="0" err="1"/>
              <a:t>котором</a:t>
            </a:r>
            <a:r>
              <a:rPr lang="en-US" sz="3000" dirty="0"/>
              <a:t> </a:t>
            </a:r>
            <a:r>
              <a:rPr lang="en-US" sz="3000" dirty="0" err="1"/>
              <a:t>система</a:t>
            </a:r>
            <a:r>
              <a:rPr lang="en-US" sz="3000" dirty="0"/>
              <a:t> </a:t>
            </a:r>
            <a:r>
              <a:rPr lang="en-US" sz="3000" dirty="0" err="1"/>
              <a:t>разбивается</a:t>
            </a:r>
            <a:r>
              <a:rPr lang="en-US" sz="3000" dirty="0"/>
              <a:t> на </a:t>
            </a:r>
            <a:r>
              <a:rPr lang="en-US" sz="3000" dirty="0" err="1"/>
              <a:t>автономные</a:t>
            </a:r>
            <a:r>
              <a:rPr lang="en-US" sz="3000" dirty="0"/>
              <a:t> </a:t>
            </a:r>
            <a:r>
              <a:rPr lang="en-US" sz="3000" dirty="0" err="1"/>
              <a:t>компоненты</a:t>
            </a:r>
            <a:r>
              <a:rPr lang="en-US" sz="3000" dirty="0"/>
              <a:t>, </a:t>
            </a:r>
            <a:r>
              <a:rPr lang="en-US" sz="3000" dirty="0" err="1"/>
              <a:t>которые</a:t>
            </a:r>
            <a:r>
              <a:rPr lang="en-US" sz="3000" dirty="0"/>
              <a:t> </a:t>
            </a:r>
            <a:r>
              <a:rPr lang="en-US" sz="3000" dirty="0" err="1"/>
              <a:t>взаимодействуют</a:t>
            </a:r>
            <a:r>
              <a:rPr lang="en-US" sz="3000" dirty="0"/>
              <a:t> </a:t>
            </a:r>
            <a:r>
              <a:rPr lang="en-US" sz="3000" dirty="0" err="1"/>
              <a:t>между</a:t>
            </a:r>
            <a:r>
              <a:rPr lang="en-US" sz="3000" dirty="0"/>
              <a:t> </a:t>
            </a:r>
            <a:r>
              <a:rPr lang="en-US" sz="3000" dirty="0" err="1"/>
              <a:t>собой</a:t>
            </a:r>
            <a:r>
              <a:rPr lang="en-US" sz="3000" dirty="0"/>
              <a:t> </a:t>
            </a:r>
            <a:r>
              <a:rPr lang="en-US" sz="3000" dirty="0" err="1"/>
              <a:t>по</a:t>
            </a:r>
            <a:r>
              <a:rPr lang="en-US" sz="3000" dirty="0"/>
              <a:t> </a:t>
            </a:r>
            <a:r>
              <a:rPr lang="en-US" sz="3000" dirty="0" err="1"/>
              <a:t>сети</a:t>
            </a:r>
            <a:r>
              <a:rPr lang="en-US" sz="3000" dirty="0"/>
              <a:t>.</a:t>
            </a:r>
            <a:endParaRPr sz="3000" dirty="0"/>
          </a:p>
        </p:txBody>
      </p:sp>
      <p:sp>
        <p:nvSpPr>
          <p:cNvPr id="598" name="Google Shape;598;g1a0cc6e4718_1_7"/>
          <p:cNvSpPr/>
          <p:nvPr/>
        </p:nvSpPr>
        <p:spPr>
          <a:xfrm>
            <a:off x="377175" y="4566202"/>
            <a:ext cx="498300" cy="4608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cxnSp>
        <p:nvCxnSpPr>
          <p:cNvPr id="599" name="Google Shape;599;g1a0cc6e4718_1_7"/>
          <p:cNvCxnSpPr/>
          <p:nvPr/>
        </p:nvCxnSpPr>
        <p:spPr>
          <a:xfrm>
            <a:off x="621225" y="2658552"/>
            <a:ext cx="24900" cy="1727100"/>
          </a:xfrm>
          <a:prstGeom prst="straightConnector1">
            <a:avLst/>
          </a:prstGeom>
          <a:noFill/>
          <a:ln w="76200" cap="flat" cmpd="sng">
            <a:solidFill>
              <a:srgbClr val="CD5727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a08ebc4038_0_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Микросервис оригинальности постов</a:t>
            </a:r>
            <a:endParaRPr/>
          </a:p>
        </p:txBody>
      </p:sp>
      <p:sp>
        <p:nvSpPr>
          <p:cNvPr id="865" name="Google Shape;865;g1a08ebc4038_0_78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866" name="Google Shape;866;g1a08ebc4038_0_78"/>
          <p:cNvSpPr txBox="1">
            <a:spLocks noGrp="1"/>
          </p:cNvSpPr>
          <p:nvPr>
            <p:ph type="body" idx="1"/>
          </p:nvPr>
        </p:nvSpPr>
        <p:spPr>
          <a:xfrm>
            <a:off x="1371600" y="1673225"/>
            <a:ext cx="5528400" cy="49884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coding: utf-8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импорт библиотек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fastapi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FastAPI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endParaRPr sz="1050">
              <a:solidFill>
                <a:srgbClr val="DCDC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difflib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SequenceMatcher</a:t>
            </a:r>
            <a:endParaRPr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основная точка взаимодействия для создания API.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FastAPI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"/analysis"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analysis_description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new_post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posts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"""Проанализировать описание поста с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сущесвующими описаниями постов"""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final_sim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posts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posts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final_sim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SequenceMatcher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new_post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ratio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 (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final_sim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U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"result"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13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67" name="Google Shape;867;g1a08ebc4038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725" y="1673225"/>
            <a:ext cx="3850910" cy="49884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a08ebc4038_0_1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Микросервис постов</a:t>
            </a:r>
            <a:endParaRPr/>
          </a:p>
        </p:txBody>
      </p:sp>
      <p:sp>
        <p:nvSpPr>
          <p:cNvPr id="874" name="Google Shape;874;g1a08ebc4038_0_111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875" name="Google Shape;875;g1a08ebc4038_0_111"/>
          <p:cNvSpPr txBox="1">
            <a:spLocks noGrp="1"/>
          </p:cNvSpPr>
          <p:nvPr>
            <p:ph type="body" idx="1"/>
          </p:nvPr>
        </p:nvSpPr>
        <p:spPr>
          <a:xfrm>
            <a:off x="1371600" y="1901825"/>
            <a:ext cx="5675100" cy="48777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"express"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9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подключение express</a:t>
            </a:r>
            <a:endParaRPr sz="9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'axios'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              </a:t>
            </a:r>
            <a:r>
              <a:rPr lang="en-US" sz="9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создаем объект приложения</a:t>
            </a:r>
            <a:endParaRPr sz="9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jsonParser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  </a:t>
            </a:r>
            <a:r>
              <a:rPr lang="en-US" sz="9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создаем json парсер для данных</a:t>
            </a:r>
            <a:endParaRPr sz="9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"./db"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9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база данных</a:t>
            </a:r>
            <a:endParaRPr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URL_SIMILARITY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95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http://localhost:3002/</a:t>
            </a:r>
            <a:r>
              <a:rPr lang="en-US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9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определяем обработчик для маршрута "/all" - получить все посты</a:t>
            </a:r>
            <a:endParaRPr sz="9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"/all"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  </a:t>
            </a:r>
            <a:r>
              <a:rPr lang="en-US" sz="9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отправляем ответ</a:t>
            </a:r>
            <a:endParaRPr sz="9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добавить пост</a:t>
            </a:r>
            <a:endParaRPr sz="9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"/add"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jsonParser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endParaRPr sz="9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US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-US" sz="9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URL_SIMILARITY</a:t>
            </a:r>
            <a:r>
              <a:rPr lang="en-US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analysis?`</a:t>
            </a:r>
            <a:endParaRPr sz="9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9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-US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`posts=</a:t>
            </a:r>
            <a:r>
              <a:rPr lang="en-US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-US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&amp;`</a:t>
            </a:r>
            <a:endParaRPr sz="9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US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US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new_post=</a:t>
            </a:r>
            <a:r>
              <a:rPr lang="en-US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-US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9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.</a:t>
            </a:r>
            <a:r>
              <a:rPr lang="en-US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originality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endParaRPr sz="9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})</a:t>
            </a:r>
            <a:endParaRPr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9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начинаем прослушивать подключения на 3001 порту</a:t>
            </a:r>
            <a:endParaRPr sz="9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3001</a:t>
            </a:r>
            <a:r>
              <a:rPr lang="en-US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6" name="Google Shape;876;g1a08ebc4038_0_111"/>
          <p:cNvSpPr txBox="1"/>
          <p:nvPr/>
        </p:nvSpPr>
        <p:spPr>
          <a:xfrm>
            <a:off x="7634000" y="1901825"/>
            <a:ext cx="4257300" cy="23205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база данных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"Пост № 1"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"Описание поста № 1"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"author"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"Иванов Иван"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"originality"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0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77" name="Google Shape;877;g1a08ebc4038_0_111"/>
          <p:cNvCxnSpPr/>
          <p:nvPr/>
        </p:nvCxnSpPr>
        <p:spPr>
          <a:xfrm>
            <a:off x="5222150" y="2823625"/>
            <a:ext cx="22761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8" name="Google Shape;878;g1a08ebc4038_0_111"/>
          <p:cNvSpPr txBox="1"/>
          <p:nvPr/>
        </p:nvSpPr>
        <p:spPr>
          <a:xfrm>
            <a:off x="1371600" y="1289125"/>
            <a:ext cx="1543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post.js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g1a08ebc4038_0_111"/>
          <p:cNvSpPr txBox="1"/>
          <p:nvPr/>
        </p:nvSpPr>
        <p:spPr>
          <a:xfrm>
            <a:off x="7634000" y="1289125"/>
            <a:ext cx="1543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db.js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a08ebc4038_0_1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Микросервис API-шлюз</a:t>
            </a:r>
            <a:endParaRPr/>
          </a:p>
        </p:txBody>
      </p:sp>
      <p:sp>
        <p:nvSpPr>
          <p:cNvPr id="886" name="Google Shape;886;g1a08ebc4038_0_130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887" name="Google Shape;887;g1a08ebc4038_0_130"/>
          <p:cNvSpPr txBox="1">
            <a:spLocks noGrp="1"/>
          </p:cNvSpPr>
          <p:nvPr>
            <p:ph type="body" idx="1"/>
          </p:nvPr>
        </p:nvSpPr>
        <p:spPr>
          <a:xfrm>
            <a:off x="1371600" y="1520825"/>
            <a:ext cx="5654100" cy="51066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импорт библиотек</a:t>
            </a:r>
            <a:endParaRPr sz="105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fastapi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FastAPI</a:t>
            </a:r>
            <a:endParaRPr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pydantic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BaseModel</a:t>
            </a:r>
            <a:endParaRPr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requests</a:t>
            </a:r>
            <a:endParaRPr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URL_GAME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"http://localhost:3000/"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URL_POST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05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http://localhost:3001/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основная точка взаимодействия для создания API.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FastAPI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сыграть с компьютером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"/game/play"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game_play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user_action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URL_GAME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play?user_action=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user_action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получить варианты выбора игры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"/game/choice"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get_all_choices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URL_GAME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choice"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8" name="Google Shape;888;g1a08ebc4038_0_130"/>
          <p:cNvSpPr txBox="1">
            <a:spLocks noGrp="1"/>
          </p:cNvSpPr>
          <p:nvPr>
            <p:ph type="body" idx="1"/>
          </p:nvPr>
        </p:nvSpPr>
        <p:spPr>
          <a:xfrm>
            <a:off x="7552200" y="1520825"/>
            <a:ext cx="2743200" cy="34287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модель поста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BaseModel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author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 получить все посты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.post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"/post/add"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add_post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requests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      f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URL_POST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add"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 json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a08ebc4038_0_1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Клиентский микросервис</a:t>
            </a:r>
            <a:endParaRPr/>
          </a:p>
        </p:txBody>
      </p:sp>
      <p:sp>
        <p:nvSpPr>
          <p:cNvPr id="895" name="Google Shape;895;g1a08ebc4038_0_146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896" name="Google Shape;896;g1a08ebc4038_0_146"/>
          <p:cNvSpPr txBox="1">
            <a:spLocks noGrp="1"/>
          </p:cNvSpPr>
          <p:nvPr>
            <p:ph type="body" idx="1"/>
          </p:nvPr>
        </p:nvSpPr>
        <p:spPr>
          <a:xfrm>
            <a:off x="1371600" y="1901825"/>
            <a:ext cx="5465400" cy="48777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"express"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'axios'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hbs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"hbs"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jsonParser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URL_BACKEND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"http://localhost:3003/"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"view engine"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"hbs"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en-US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движок представлений в Express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hbs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registerPartials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__dirname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"/views/partials"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'.'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-US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URL_BACKEND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post/all`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.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"main.hbs"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   title: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"Главная страница"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posts: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})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.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)});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3004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97" name="Google Shape;897;g1a08ebc4038_0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3628" y="1901825"/>
            <a:ext cx="2175517" cy="48777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98" name="Google Shape;898;g1a08ebc4038_0_146"/>
          <p:cNvSpPr txBox="1"/>
          <p:nvPr/>
        </p:nvSpPr>
        <p:spPr>
          <a:xfrm>
            <a:off x="1371600" y="1347725"/>
            <a:ext cx="1543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index.js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a08ebc4038_0_1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Клиентский микросервис</a:t>
            </a:r>
            <a:endParaRPr/>
          </a:p>
        </p:txBody>
      </p:sp>
      <p:sp>
        <p:nvSpPr>
          <p:cNvPr id="905" name="Google Shape;905;g1a08ebc4038_0_162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906" name="Google Shape;906;g1a08ebc4038_0_162"/>
          <p:cNvSpPr txBox="1">
            <a:spLocks noGrp="1"/>
          </p:cNvSpPr>
          <p:nvPr>
            <p:ph type="body" idx="1"/>
          </p:nvPr>
        </p:nvSpPr>
        <p:spPr>
          <a:xfrm>
            <a:off x="1476450" y="1985725"/>
            <a:ext cx="5046000" cy="46473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{{&gt;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050">
              <a:solidFill>
                <a:srgbClr val="DCDC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"content"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"posts"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#posts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050">
              <a:solidFill>
                <a:srgbClr val="DCDC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"post card"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"post-title"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"post-description"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Автор: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author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}} 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Оригинальность: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originality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-US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/posts</a:t>
            </a:r>
            <a:r>
              <a:rPr lang="en-US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050">
              <a:solidFill>
                <a:srgbClr val="DCDC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US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7" name="Google Shape;907;g1a08ebc4038_0_162"/>
          <p:cNvSpPr txBox="1"/>
          <p:nvPr/>
        </p:nvSpPr>
        <p:spPr>
          <a:xfrm>
            <a:off x="1455500" y="1431625"/>
            <a:ext cx="1543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main.hbs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8" name="Google Shape;908;g1a08ebc4038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3700" y="5219700"/>
            <a:ext cx="1562100" cy="1562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a08ebc4038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Результат</a:t>
            </a:r>
            <a:endParaRPr/>
          </a:p>
        </p:txBody>
      </p:sp>
      <p:sp>
        <p:nvSpPr>
          <p:cNvPr id="915" name="Google Shape;915;g1a08ebc4038_0_186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916" name="Google Shape;916;g1a08ebc4038_0_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6100" y="5372100"/>
            <a:ext cx="1409700" cy="14097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917" name="Google Shape;917;g1a08ebc4038_0_186"/>
          <p:cNvGrpSpPr/>
          <p:nvPr/>
        </p:nvGrpSpPr>
        <p:grpSpPr>
          <a:xfrm>
            <a:off x="2640703" y="1536612"/>
            <a:ext cx="6910594" cy="4905457"/>
            <a:chOff x="2640703" y="1536612"/>
            <a:chExt cx="6910594" cy="4905457"/>
          </a:xfrm>
        </p:grpSpPr>
        <p:grpSp>
          <p:nvGrpSpPr>
            <p:cNvPr id="918" name="Google Shape;918;g1a08ebc4038_0_186"/>
            <p:cNvGrpSpPr/>
            <p:nvPr/>
          </p:nvGrpSpPr>
          <p:grpSpPr>
            <a:xfrm>
              <a:off x="2640703" y="1536612"/>
              <a:ext cx="6910594" cy="4905457"/>
              <a:chOff x="2050337" y="1100678"/>
              <a:chExt cx="5517000" cy="3916220"/>
            </a:xfrm>
          </p:grpSpPr>
          <p:sp>
            <p:nvSpPr>
              <p:cNvPr id="919" name="Google Shape;919;g1a08ebc4038_0_186"/>
              <p:cNvSpPr/>
              <p:nvPr/>
            </p:nvSpPr>
            <p:spPr>
              <a:xfrm>
                <a:off x="2239862" y="1264942"/>
                <a:ext cx="5142600" cy="2922600"/>
              </a:xfrm>
              <a:prstGeom prst="rect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g1a08ebc4038_0_186"/>
              <p:cNvSpPr/>
              <p:nvPr/>
            </p:nvSpPr>
            <p:spPr>
              <a:xfrm>
                <a:off x="2050337" y="1100678"/>
                <a:ext cx="5517000" cy="32532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21" name="Google Shape;921;g1a08ebc4038_0_186"/>
              <p:cNvCxnSpPr/>
              <p:nvPr/>
            </p:nvCxnSpPr>
            <p:spPr>
              <a:xfrm>
                <a:off x="3884897" y="4954129"/>
                <a:ext cx="18567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22" name="Google Shape;922;g1a08ebc4038_0_186"/>
              <p:cNvSpPr/>
              <p:nvPr/>
            </p:nvSpPr>
            <p:spPr>
              <a:xfrm>
                <a:off x="3864535" y="4353742"/>
                <a:ext cx="1883941" cy="663156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23" name="Google Shape;923;g1a08ebc4038_0_18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71645" y="1727506"/>
              <a:ext cx="6441586" cy="3680771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a08ebc4038_0_2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</a:t>
            </a:r>
            <a:endParaRPr/>
          </a:p>
        </p:txBody>
      </p:sp>
      <p:sp>
        <p:nvSpPr>
          <p:cNvPr id="930" name="Google Shape;930;g1a08ebc4038_0_210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931" name="Google Shape;931;g1a08ebc4038_0_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300" y="4350150"/>
            <a:ext cx="3401944" cy="192405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32" name="Google Shape;932;g1a08ebc4038_0_210"/>
          <p:cNvSpPr txBox="1"/>
          <p:nvPr/>
        </p:nvSpPr>
        <p:spPr>
          <a:xfrm>
            <a:off x="1221300" y="148879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Dockerfile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933" name="Google Shape;933;g1a08ebc4038_0_210"/>
          <p:cNvSpPr txBox="1"/>
          <p:nvPr/>
        </p:nvSpPr>
        <p:spPr>
          <a:xfrm>
            <a:off x="1221300" y="2119100"/>
            <a:ext cx="6454500" cy="18030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endParaRPr sz="11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/gateway</a:t>
            </a:r>
            <a:endParaRPr sz="11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1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-m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--upgrade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endParaRPr sz="11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-m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-r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requirements.txt</a:t>
            </a:r>
            <a:endParaRPr sz="11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1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"uvicorn"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"gateway:app"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"--host"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"0.0.0.0"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"--port"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"3003"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EXPOSE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3003</a:t>
            </a:r>
            <a:endParaRPr sz="11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34" name="Google Shape;934;g1a08ebc4038_0_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9675" y="4350150"/>
            <a:ext cx="2504100" cy="192405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35" name="Google Shape;935;g1a08ebc4038_0_210"/>
          <p:cNvSpPr txBox="1"/>
          <p:nvPr/>
        </p:nvSpPr>
        <p:spPr>
          <a:xfrm>
            <a:off x="8050075" y="2119100"/>
            <a:ext cx="3212100" cy="18030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endParaRPr sz="11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/post</a:t>
            </a:r>
            <a:endParaRPr sz="11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1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1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1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"npm"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"run"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"start"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EXPOSE</a:t>
            </a:r>
            <a:r>
              <a:rPr lang="en-US" sz="11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3001</a:t>
            </a:r>
            <a:endParaRPr sz="11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6" name="Google Shape;936;g1a08ebc4038_0_210"/>
          <p:cNvSpPr txBox="1"/>
          <p:nvPr/>
        </p:nvSpPr>
        <p:spPr>
          <a:xfrm>
            <a:off x="8050075" y="148879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Dockerfile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a08ebc4038_0_2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</a:t>
            </a:r>
            <a:endParaRPr/>
          </a:p>
        </p:txBody>
      </p:sp>
      <p:sp>
        <p:nvSpPr>
          <p:cNvPr id="943" name="Google Shape;943;g1a08ebc4038_0_231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grpSp>
        <p:nvGrpSpPr>
          <p:cNvPr id="944" name="Google Shape;944;g1a08ebc4038_0_231"/>
          <p:cNvGrpSpPr/>
          <p:nvPr/>
        </p:nvGrpSpPr>
        <p:grpSpPr>
          <a:xfrm>
            <a:off x="1512925" y="1778772"/>
            <a:ext cx="9166150" cy="3380400"/>
            <a:chOff x="1512925" y="1778772"/>
            <a:chExt cx="9166150" cy="3380400"/>
          </a:xfrm>
        </p:grpSpPr>
        <p:sp>
          <p:nvSpPr>
            <p:cNvPr id="945" name="Google Shape;945;g1a08ebc4038_0_231"/>
            <p:cNvSpPr/>
            <p:nvPr/>
          </p:nvSpPr>
          <p:spPr>
            <a:xfrm>
              <a:off x="1512925" y="1778772"/>
              <a:ext cx="9156300" cy="3380400"/>
            </a:xfrm>
            <a:prstGeom prst="roundRect">
              <a:avLst>
                <a:gd name="adj" fmla="val 6118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g1a08ebc4038_0_231"/>
            <p:cNvSpPr/>
            <p:nvPr/>
          </p:nvSpPr>
          <p:spPr>
            <a:xfrm>
              <a:off x="1522775" y="1778772"/>
              <a:ext cx="9156300" cy="665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g1a08ebc4038_0_231"/>
            <p:cNvSpPr/>
            <p:nvPr/>
          </p:nvSpPr>
          <p:spPr>
            <a:xfrm>
              <a:off x="1771463" y="1928922"/>
              <a:ext cx="336300" cy="3651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g1a08ebc4038_0_231"/>
            <p:cNvSpPr/>
            <p:nvPr/>
          </p:nvSpPr>
          <p:spPr>
            <a:xfrm>
              <a:off x="2297312" y="1928922"/>
              <a:ext cx="336300" cy="3651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g1a08ebc4038_0_231"/>
            <p:cNvSpPr/>
            <p:nvPr/>
          </p:nvSpPr>
          <p:spPr>
            <a:xfrm>
              <a:off x="2860833" y="1928922"/>
              <a:ext cx="336300" cy="3651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g1a08ebc4038_0_231"/>
            <p:cNvSpPr txBox="1"/>
            <p:nvPr/>
          </p:nvSpPr>
          <p:spPr>
            <a:xfrm>
              <a:off x="1833625" y="2650225"/>
              <a:ext cx="8514900" cy="22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.../app&gt; </a:t>
              </a:r>
              <a:r>
                <a:rPr lang="en-US" sz="2400">
                  <a:solidFill>
                    <a:srgbClr val="A4C2F4"/>
                  </a:solidFill>
                  <a:latin typeface="Calibri"/>
                  <a:ea typeface="Calibri"/>
                  <a:cs typeface="Calibri"/>
                  <a:sym typeface="Calibri"/>
                </a:rPr>
                <a:t>docker network create microservice</a:t>
              </a:r>
              <a:endParaRPr sz="2400">
                <a:solidFill>
                  <a:srgbClr val="A4C2F4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.../gateway&gt; </a:t>
              </a:r>
              <a:r>
                <a:rPr lang="en-US" sz="2400">
                  <a:solidFill>
                    <a:srgbClr val="A4C2F4"/>
                  </a:solidFill>
                  <a:latin typeface="Calibri"/>
                  <a:ea typeface="Calibri"/>
                  <a:cs typeface="Calibri"/>
                  <a:sym typeface="Calibri"/>
                </a:rPr>
                <a:t>docker build -t gateway .</a:t>
              </a: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/>
              </a:r>
              <a:b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.../gateway&gt; </a:t>
              </a:r>
              <a:r>
                <a:rPr lang="en-US" sz="2400">
                  <a:solidFill>
                    <a:srgbClr val="A4C2F4"/>
                  </a:solidFill>
                  <a:latin typeface="Calibri"/>
                  <a:ea typeface="Calibri"/>
                  <a:cs typeface="Calibri"/>
                  <a:sym typeface="Calibri"/>
                </a:rPr>
                <a:t>docker run --name gateway -p 3003:3003 gateway</a:t>
              </a:r>
              <a:endParaRPr sz="2400">
                <a:solidFill>
                  <a:srgbClr val="A4C2F4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.../gateway&gt; </a:t>
              </a:r>
              <a:r>
                <a:rPr lang="en-US" sz="2400">
                  <a:solidFill>
                    <a:srgbClr val="A4C2F4"/>
                  </a:solidFill>
                  <a:latin typeface="Calibri"/>
                  <a:ea typeface="Calibri"/>
                  <a:cs typeface="Calibri"/>
                  <a:sym typeface="Calibri"/>
                </a:rPr>
                <a:t>docker network connect microservice gateway</a:t>
              </a:r>
              <a:endParaRPr sz="2400">
                <a:solidFill>
                  <a:srgbClr val="A4C2F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a0b239d5e6_0_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</a:t>
            </a:r>
            <a:endParaRPr/>
          </a:p>
        </p:txBody>
      </p:sp>
      <p:sp>
        <p:nvSpPr>
          <p:cNvPr id="957" name="Google Shape;957;g1a0b239d5e6_0_49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grpSp>
        <p:nvGrpSpPr>
          <p:cNvPr id="958" name="Google Shape;958;g1a0b239d5e6_0_49"/>
          <p:cNvGrpSpPr/>
          <p:nvPr/>
        </p:nvGrpSpPr>
        <p:grpSpPr>
          <a:xfrm>
            <a:off x="5794425" y="1669853"/>
            <a:ext cx="6221650" cy="1576500"/>
            <a:chOff x="5980075" y="1716300"/>
            <a:chExt cx="6221650" cy="1576500"/>
          </a:xfrm>
        </p:grpSpPr>
        <p:sp>
          <p:nvSpPr>
            <p:cNvPr id="959" name="Google Shape;959;g1a0b239d5e6_0_49"/>
            <p:cNvSpPr/>
            <p:nvPr/>
          </p:nvSpPr>
          <p:spPr>
            <a:xfrm>
              <a:off x="5980075" y="1716300"/>
              <a:ext cx="6211800" cy="1576500"/>
            </a:xfrm>
            <a:prstGeom prst="roundRect">
              <a:avLst>
                <a:gd name="adj" fmla="val 6270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g1a0b239d5e6_0_49"/>
            <p:cNvSpPr/>
            <p:nvPr/>
          </p:nvSpPr>
          <p:spPr>
            <a:xfrm>
              <a:off x="5989925" y="1716300"/>
              <a:ext cx="6211800" cy="665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g1a0b239d5e6_0_49"/>
            <p:cNvSpPr/>
            <p:nvPr/>
          </p:nvSpPr>
          <p:spPr>
            <a:xfrm>
              <a:off x="6238613" y="1866435"/>
              <a:ext cx="336300" cy="3651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g1a0b239d5e6_0_49"/>
            <p:cNvSpPr/>
            <p:nvPr/>
          </p:nvSpPr>
          <p:spPr>
            <a:xfrm>
              <a:off x="6764462" y="1866435"/>
              <a:ext cx="336300" cy="3651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g1a0b239d5e6_0_49"/>
            <p:cNvSpPr/>
            <p:nvPr/>
          </p:nvSpPr>
          <p:spPr>
            <a:xfrm>
              <a:off x="7327983" y="1866435"/>
              <a:ext cx="336300" cy="3651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g1a0b239d5e6_0_49"/>
            <p:cNvSpPr txBox="1"/>
            <p:nvPr/>
          </p:nvSpPr>
          <p:spPr>
            <a:xfrm>
              <a:off x="6300775" y="2511538"/>
              <a:ext cx="5779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.../app&gt; </a:t>
              </a:r>
              <a:r>
                <a:rPr lang="en-US" sz="2400">
                  <a:solidFill>
                    <a:srgbClr val="A4C2F4"/>
                  </a:solidFill>
                  <a:latin typeface="Calibri"/>
                  <a:ea typeface="Calibri"/>
                  <a:cs typeface="Calibri"/>
                  <a:sym typeface="Calibri"/>
                </a:rPr>
                <a:t>docker network inspect microservice</a:t>
              </a:r>
              <a:endParaRPr sz="2400">
                <a:solidFill>
                  <a:srgbClr val="A4C2F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g1a0b239d5e6_0_49"/>
          <p:cNvGrpSpPr/>
          <p:nvPr/>
        </p:nvGrpSpPr>
        <p:grpSpPr>
          <a:xfrm>
            <a:off x="991300" y="1690825"/>
            <a:ext cx="3943350" cy="2714625"/>
            <a:chOff x="991300" y="1690825"/>
            <a:chExt cx="3943350" cy="2714625"/>
          </a:xfrm>
        </p:grpSpPr>
        <p:pic>
          <p:nvPicPr>
            <p:cNvPr id="966" name="Google Shape;966;g1a0b239d5e6_0_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91300" y="1690825"/>
              <a:ext cx="3943350" cy="2714625"/>
            </a:xfrm>
            <a:prstGeom prst="rect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967" name="Google Shape;967;g1a0b239d5e6_0_49"/>
            <p:cNvSpPr/>
            <p:nvPr/>
          </p:nvSpPr>
          <p:spPr>
            <a:xfrm>
              <a:off x="2463580" y="1746050"/>
              <a:ext cx="2439000" cy="3651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g1a0b239d5e6_0_49"/>
          <p:cNvGrpSpPr/>
          <p:nvPr/>
        </p:nvGrpSpPr>
        <p:grpSpPr>
          <a:xfrm>
            <a:off x="5794261" y="3680725"/>
            <a:ext cx="6221486" cy="2733675"/>
            <a:chOff x="5794425" y="3780750"/>
            <a:chExt cx="5791200" cy="2733675"/>
          </a:xfrm>
        </p:grpSpPr>
        <p:pic>
          <p:nvPicPr>
            <p:cNvPr id="969" name="Google Shape;969;g1a0b239d5e6_0_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94425" y="3780750"/>
              <a:ext cx="5791200" cy="2733675"/>
            </a:xfrm>
            <a:prstGeom prst="rect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970" name="Google Shape;970;g1a0b239d5e6_0_49"/>
            <p:cNvSpPr/>
            <p:nvPr/>
          </p:nvSpPr>
          <p:spPr>
            <a:xfrm>
              <a:off x="7954175" y="4405450"/>
              <a:ext cx="1483500" cy="3651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" name="Google Shape;971;g1a0b239d5e6_0_49"/>
          <p:cNvSpPr txBox="1"/>
          <p:nvPr/>
        </p:nvSpPr>
        <p:spPr>
          <a:xfrm>
            <a:off x="991375" y="5629300"/>
            <a:ext cx="3943200" cy="785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URL_BACKEND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"http://gateway:3003/"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a08ebc4038_0_2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</a:t>
            </a:r>
            <a:endParaRPr/>
          </a:p>
        </p:txBody>
      </p:sp>
      <p:sp>
        <p:nvSpPr>
          <p:cNvPr id="978" name="Google Shape;978;g1a08ebc4038_0_262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979" name="Google Shape;979;g1a08ebc4038_0_262"/>
          <p:cNvSpPr txBox="1"/>
          <p:nvPr/>
        </p:nvSpPr>
        <p:spPr>
          <a:xfrm>
            <a:off x="1221300" y="1488800"/>
            <a:ext cx="3371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docker-compose.yaml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980" name="Google Shape;980;g1a08ebc4038_0_262"/>
          <p:cNvSpPr txBox="1"/>
          <p:nvPr/>
        </p:nvSpPr>
        <p:spPr>
          <a:xfrm>
            <a:off x="1254750" y="2042900"/>
            <a:ext cx="3000000" cy="45138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"3.6"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game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game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restart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networks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microservices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3000:3000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restart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networks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microservices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3001:3001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...  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networks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microservices</a:t>
            </a:r>
            <a:r>
              <a:rPr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1" name="Google Shape;981;g1a08ebc4038_0_262"/>
          <p:cNvSpPr/>
          <p:nvPr/>
        </p:nvSpPr>
        <p:spPr>
          <a:xfrm>
            <a:off x="4902775" y="1690825"/>
            <a:ext cx="6655200" cy="2835300"/>
          </a:xfrm>
          <a:prstGeom prst="roundRect">
            <a:avLst>
              <a:gd name="adj" fmla="val 534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g1a08ebc4038_0_262"/>
          <p:cNvSpPr/>
          <p:nvPr/>
        </p:nvSpPr>
        <p:spPr>
          <a:xfrm>
            <a:off x="4912625" y="1690825"/>
            <a:ext cx="6655200" cy="6654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g1a08ebc4038_0_262"/>
          <p:cNvSpPr/>
          <p:nvPr/>
        </p:nvSpPr>
        <p:spPr>
          <a:xfrm>
            <a:off x="5161313" y="1840972"/>
            <a:ext cx="336300" cy="365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g1a08ebc4038_0_262"/>
          <p:cNvSpPr/>
          <p:nvPr/>
        </p:nvSpPr>
        <p:spPr>
          <a:xfrm>
            <a:off x="5687162" y="1840972"/>
            <a:ext cx="336300" cy="3651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1a08ebc4038_0_262"/>
          <p:cNvSpPr/>
          <p:nvPr/>
        </p:nvSpPr>
        <p:spPr>
          <a:xfrm>
            <a:off x="6250683" y="1840972"/>
            <a:ext cx="336300" cy="365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g1a08ebc4038_0_262"/>
          <p:cNvSpPr txBox="1"/>
          <p:nvPr/>
        </p:nvSpPr>
        <p:spPr>
          <a:xfrm>
            <a:off x="5223475" y="2562275"/>
            <a:ext cx="63345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.../app&gt; </a:t>
            </a:r>
            <a:r>
              <a:rPr lang="en-US" sz="2400">
                <a:solidFill>
                  <a:srgbClr val="A4C2F4"/>
                </a:solidFill>
                <a:latin typeface="Calibri"/>
                <a:ea typeface="Calibri"/>
                <a:cs typeface="Calibri"/>
                <a:sym typeface="Calibri"/>
              </a:rPr>
              <a:t>docker network create microservice</a:t>
            </a:r>
            <a:endParaRPr sz="2400">
              <a:solidFill>
                <a:srgbClr val="A4C2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.../gateway&gt; </a:t>
            </a:r>
            <a:r>
              <a:rPr lang="en-US" sz="2400">
                <a:solidFill>
                  <a:srgbClr val="A4C2F4"/>
                </a:solidFill>
                <a:latin typeface="Calibri"/>
                <a:ea typeface="Calibri"/>
                <a:cs typeface="Calibri"/>
                <a:sym typeface="Calibri"/>
              </a:rPr>
              <a:t>docker build -t gateway .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.../app&gt; </a:t>
            </a:r>
            <a:r>
              <a:rPr lang="en-US" sz="2400">
                <a:solidFill>
                  <a:srgbClr val="A4C2F4"/>
                </a:solidFill>
                <a:latin typeface="Calibri"/>
                <a:ea typeface="Calibri"/>
                <a:cs typeface="Calibri"/>
                <a:sym typeface="Calibri"/>
              </a:rPr>
              <a:t>docker-compose up</a:t>
            </a:r>
            <a:endParaRPr sz="2400">
              <a:solidFill>
                <a:srgbClr val="A4C2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a0cc6e4718_1_31"/>
          <p:cNvSpPr txBox="1">
            <a:spLocks noGrp="1"/>
          </p:cNvSpPr>
          <p:nvPr>
            <p:ph type="title"/>
          </p:nvPr>
        </p:nvSpPr>
        <p:spPr>
          <a:xfrm>
            <a:off x="738800" y="-147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Характеристика</a:t>
            </a:r>
            <a:r>
              <a:rPr lang="en-US" dirty="0"/>
              <a:t> </a:t>
            </a:r>
            <a:r>
              <a:rPr lang="en-US" dirty="0" err="1"/>
              <a:t>микросервиса</a:t>
            </a:r>
            <a:endParaRPr dirty="0"/>
          </a:p>
        </p:txBody>
      </p:sp>
      <p:sp>
        <p:nvSpPr>
          <p:cNvPr id="606" name="Google Shape;606;g1a0cc6e4718_1_31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07" name="Google Shape;607;g1a0cc6e4718_1_31"/>
          <p:cNvSpPr/>
          <p:nvPr/>
        </p:nvSpPr>
        <p:spPr>
          <a:xfrm>
            <a:off x="1026322" y="2116303"/>
            <a:ext cx="498300" cy="4608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608" name="Google Shape;608;g1a0cc6e4718_1_31"/>
          <p:cNvSpPr txBox="1">
            <a:spLocks noGrp="1"/>
          </p:cNvSpPr>
          <p:nvPr>
            <p:ph type="body" idx="1"/>
          </p:nvPr>
        </p:nvSpPr>
        <p:spPr>
          <a:xfrm>
            <a:off x="1688038" y="1790225"/>
            <a:ext cx="88209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800" dirty="0" err="1"/>
              <a:t>Он</a:t>
            </a:r>
            <a:r>
              <a:rPr lang="en-US" sz="3800" dirty="0"/>
              <a:t> </a:t>
            </a:r>
            <a:r>
              <a:rPr lang="en-US" sz="3800" dirty="0" err="1"/>
              <a:t>небольшой</a:t>
            </a:r>
            <a:r>
              <a:rPr lang="en-US" sz="3800" dirty="0"/>
              <a:t>. </a:t>
            </a:r>
            <a:endParaRPr sz="3800" dirty="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800" dirty="0" err="1"/>
              <a:t>Он</a:t>
            </a:r>
            <a:r>
              <a:rPr lang="en-US" sz="3800" dirty="0"/>
              <a:t> </a:t>
            </a:r>
            <a:r>
              <a:rPr lang="en-US" sz="3800" dirty="0" err="1"/>
              <a:t>независим</a:t>
            </a:r>
            <a:r>
              <a:rPr lang="en-US" sz="3800" dirty="0"/>
              <a:t>. </a:t>
            </a:r>
            <a:endParaRPr sz="3800" dirty="0"/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800" dirty="0" err="1"/>
              <a:t>Он</a:t>
            </a:r>
            <a:r>
              <a:rPr lang="en-US" sz="3800" dirty="0"/>
              <a:t> </a:t>
            </a:r>
            <a:r>
              <a:rPr lang="en-US" sz="3800" dirty="0" err="1"/>
              <a:t>ограничен</a:t>
            </a:r>
            <a:r>
              <a:rPr lang="en-US" sz="3800" dirty="0"/>
              <a:t> </a:t>
            </a:r>
            <a:r>
              <a:rPr lang="en-US" sz="3800" dirty="0" err="1"/>
              <a:t>зоной</a:t>
            </a:r>
            <a:r>
              <a:rPr lang="en-US" sz="3800" dirty="0"/>
              <a:t> </a:t>
            </a:r>
            <a:r>
              <a:rPr lang="en-US" sz="3800" dirty="0" err="1"/>
              <a:t>ответственности</a:t>
            </a:r>
            <a:r>
              <a:rPr lang="en-US" sz="3800" dirty="0"/>
              <a:t>.</a:t>
            </a:r>
            <a:endParaRPr sz="3800" dirty="0"/>
          </a:p>
        </p:txBody>
      </p:sp>
      <p:sp>
        <p:nvSpPr>
          <p:cNvPr id="609" name="Google Shape;609;g1a0cc6e4718_1_31"/>
          <p:cNvSpPr/>
          <p:nvPr/>
        </p:nvSpPr>
        <p:spPr>
          <a:xfrm>
            <a:off x="1026322" y="2914753"/>
            <a:ext cx="498300" cy="4608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610" name="Google Shape;610;g1a0cc6e4718_1_31"/>
          <p:cNvSpPr/>
          <p:nvPr/>
        </p:nvSpPr>
        <p:spPr>
          <a:xfrm>
            <a:off x="1026322" y="3750003"/>
            <a:ext cx="498300" cy="4608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7f7843de37_0_812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rgbClr val="BFBFBF"/>
                </a:solidFill>
              </a:rPr>
              <a:t>30</a:t>
            </a:fld>
            <a:endParaRPr>
              <a:solidFill>
                <a:srgbClr val="BFBFBF"/>
              </a:solidFill>
            </a:endParaRPr>
          </a:p>
        </p:txBody>
      </p:sp>
      <p:sp>
        <p:nvSpPr>
          <p:cNvPr id="993" name="Google Shape;993;g17f7843de37_0_812"/>
          <p:cNvSpPr txBox="1">
            <a:spLocks noGrp="1"/>
          </p:cNvSpPr>
          <p:nvPr>
            <p:ph type="title"/>
          </p:nvPr>
        </p:nvSpPr>
        <p:spPr>
          <a:xfrm>
            <a:off x="594925" y="1452375"/>
            <a:ext cx="89328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Послесловие</a:t>
            </a:r>
            <a:endParaRPr/>
          </a:p>
        </p:txBody>
      </p:sp>
      <p:sp>
        <p:nvSpPr>
          <p:cNvPr id="994" name="Google Shape;994;g17f7843de37_0_812"/>
          <p:cNvSpPr txBox="1">
            <a:spLocks noGrp="1"/>
          </p:cNvSpPr>
          <p:nvPr>
            <p:ph type="body" idx="1"/>
          </p:nvPr>
        </p:nvSpPr>
        <p:spPr>
          <a:xfrm>
            <a:off x="685050" y="4467150"/>
            <a:ext cx="71160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D5727"/>
              </a:buClr>
              <a:buSzPts val="3060"/>
              <a:buNone/>
            </a:pPr>
            <a:r>
              <a:rPr lang="en-US" sz="3300"/>
              <a:t>- Протокол gRPC</a:t>
            </a:r>
            <a:endParaRPr sz="33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D5727"/>
              </a:buClr>
              <a:buSzPts val="3060"/>
              <a:buNone/>
            </a:pPr>
            <a:r>
              <a:rPr lang="en-US" sz="3300"/>
              <a:t>- Проблемы</a:t>
            </a:r>
            <a:endParaRPr sz="3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a0b239d5e6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Фреймворк gRPC и Protocol Buffers</a:t>
            </a:r>
            <a:endParaRPr/>
          </a:p>
        </p:txBody>
      </p:sp>
      <p:sp>
        <p:nvSpPr>
          <p:cNvPr id="1001" name="Google Shape;1001;g1a0b239d5e6_0_8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31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02" name="Google Shape;1002;g1a0b239d5e6_0_8"/>
          <p:cNvSpPr/>
          <p:nvPr/>
        </p:nvSpPr>
        <p:spPr>
          <a:xfrm>
            <a:off x="1427428" y="1843225"/>
            <a:ext cx="567600" cy="5676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g1a0b239d5e6_0_8"/>
          <p:cNvSpPr txBox="1"/>
          <p:nvPr/>
        </p:nvSpPr>
        <p:spPr>
          <a:xfrm>
            <a:off x="2232300" y="1849975"/>
            <a:ext cx="2297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Документация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g1a0b239d5e6_0_8"/>
          <p:cNvSpPr/>
          <p:nvPr/>
        </p:nvSpPr>
        <p:spPr>
          <a:xfrm>
            <a:off x="1427428" y="2861100"/>
            <a:ext cx="567600" cy="5676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g1a0b239d5e6_0_8"/>
          <p:cNvSpPr txBox="1"/>
          <p:nvPr/>
        </p:nvSpPr>
        <p:spPr>
          <a:xfrm>
            <a:off x="2232300" y="2867850"/>
            <a:ext cx="2297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Валидация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g1a0b239d5e6_0_8"/>
          <p:cNvSpPr/>
          <p:nvPr/>
        </p:nvSpPr>
        <p:spPr>
          <a:xfrm>
            <a:off x="1427428" y="3831450"/>
            <a:ext cx="567600" cy="5676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g1a0b239d5e6_0_8"/>
          <p:cNvSpPr txBox="1"/>
          <p:nvPr/>
        </p:nvSpPr>
        <p:spPr>
          <a:xfrm>
            <a:off x="2232300" y="3838200"/>
            <a:ext cx="330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Производительность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g1a0b239d5e6_0_8"/>
          <p:cNvSpPr/>
          <p:nvPr/>
        </p:nvSpPr>
        <p:spPr>
          <a:xfrm>
            <a:off x="1427428" y="4828325"/>
            <a:ext cx="567600" cy="5676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g1a0b239d5e6_0_8"/>
          <p:cNvSpPr txBox="1"/>
          <p:nvPr/>
        </p:nvSpPr>
        <p:spPr>
          <a:xfrm>
            <a:off x="2232300" y="4835075"/>
            <a:ext cx="4164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Удобство для разработчиков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0" name="Google Shape;1010;g1a0b239d5e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1300" y="5067300"/>
            <a:ext cx="1714500" cy="17145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a0b239d5e6_0_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CAP-теорема </a:t>
            </a:r>
            <a:endParaRPr/>
          </a:p>
        </p:txBody>
      </p:sp>
      <p:sp>
        <p:nvSpPr>
          <p:cNvPr id="1017" name="Google Shape;1017;g1a0b239d5e6_0_15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1018" name="Google Shape;1018;g1a0b239d5e6_0_15"/>
          <p:cNvSpPr/>
          <p:nvPr/>
        </p:nvSpPr>
        <p:spPr>
          <a:xfrm>
            <a:off x="3514200" y="2202100"/>
            <a:ext cx="4096800" cy="35430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g1a0b239d5e6_0_15"/>
          <p:cNvSpPr txBox="1"/>
          <p:nvPr/>
        </p:nvSpPr>
        <p:spPr>
          <a:xfrm>
            <a:off x="2853150" y="1555600"/>
            <a:ext cx="541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Согласованность (</a:t>
            </a:r>
            <a:r>
              <a:rPr lang="en-US" sz="3000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onsistency)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g1a0b239d5e6_0_15"/>
          <p:cNvSpPr txBox="1"/>
          <p:nvPr/>
        </p:nvSpPr>
        <p:spPr>
          <a:xfrm>
            <a:off x="975275" y="5191000"/>
            <a:ext cx="2432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Доступность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000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vailability)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g1a0b239d5e6_0_15"/>
          <p:cNvSpPr txBox="1"/>
          <p:nvPr/>
        </p:nvSpPr>
        <p:spPr>
          <a:xfrm>
            <a:off x="7717225" y="5191000"/>
            <a:ext cx="2990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Разделяемость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000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artitioning)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2" name="Google Shape;1022;g1a0b239d5e6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3700" y="5219700"/>
            <a:ext cx="1562100" cy="1562100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a0cc6e4718_1_47"/>
          <p:cNvSpPr txBox="1">
            <a:spLocks noGrp="1"/>
          </p:cNvSpPr>
          <p:nvPr>
            <p:ph type="title"/>
          </p:nvPr>
        </p:nvSpPr>
        <p:spPr>
          <a:xfrm>
            <a:off x="738800" y="-147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Особенности работы с микросервисами</a:t>
            </a:r>
            <a:endParaRPr/>
          </a:p>
        </p:txBody>
      </p:sp>
      <p:sp>
        <p:nvSpPr>
          <p:cNvPr id="617" name="Google Shape;617;g1a0cc6e4718_1_47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18" name="Google Shape;618;g1a0cc6e4718_1_47"/>
          <p:cNvSpPr/>
          <p:nvPr/>
        </p:nvSpPr>
        <p:spPr>
          <a:xfrm>
            <a:off x="984281" y="2105792"/>
            <a:ext cx="498300" cy="4608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619" name="Google Shape;619;g1a0cc6e4718_1_47"/>
          <p:cNvSpPr txBox="1">
            <a:spLocks noGrp="1"/>
          </p:cNvSpPr>
          <p:nvPr>
            <p:ph type="body" idx="1"/>
          </p:nvPr>
        </p:nvSpPr>
        <p:spPr>
          <a:xfrm>
            <a:off x="1688038" y="1790225"/>
            <a:ext cx="88209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800"/>
              <a:t>Smart endpoints and dumb pipes</a:t>
            </a:r>
            <a:endParaRPr sz="380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800"/>
              <a:t>Design for failure</a:t>
            </a:r>
            <a:endParaRPr sz="3800"/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800"/>
              <a:t>Его развитие итерационное</a:t>
            </a:r>
            <a:endParaRPr sz="3800"/>
          </a:p>
        </p:txBody>
      </p:sp>
      <p:sp>
        <p:nvSpPr>
          <p:cNvPr id="620" name="Google Shape;620;g1a0cc6e4718_1_47"/>
          <p:cNvSpPr/>
          <p:nvPr/>
        </p:nvSpPr>
        <p:spPr>
          <a:xfrm>
            <a:off x="984281" y="2904242"/>
            <a:ext cx="498300" cy="4608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621" name="Google Shape;621;g1a0cc6e4718_1_47"/>
          <p:cNvSpPr/>
          <p:nvPr/>
        </p:nvSpPr>
        <p:spPr>
          <a:xfrm>
            <a:off x="984281" y="3739492"/>
            <a:ext cx="498300" cy="4608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a0cc6e4718_1_61"/>
          <p:cNvSpPr txBox="1">
            <a:spLocks noGrp="1"/>
          </p:cNvSpPr>
          <p:nvPr>
            <p:ph type="title"/>
          </p:nvPr>
        </p:nvSpPr>
        <p:spPr>
          <a:xfrm>
            <a:off x="738800" y="-147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Преимущества</a:t>
            </a:r>
            <a:endParaRPr/>
          </a:p>
        </p:txBody>
      </p:sp>
      <p:sp>
        <p:nvSpPr>
          <p:cNvPr id="628" name="Google Shape;628;g1a0cc6e4718_1_61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29" name="Google Shape;629;g1a0cc6e4718_1_61"/>
          <p:cNvSpPr/>
          <p:nvPr/>
        </p:nvSpPr>
        <p:spPr>
          <a:xfrm>
            <a:off x="738800" y="1812699"/>
            <a:ext cx="9459900" cy="3043079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g1a0cc6e4718_1_61"/>
          <p:cNvSpPr txBox="1">
            <a:spLocks noGrp="1"/>
          </p:cNvSpPr>
          <p:nvPr>
            <p:ph type="body" idx="1"/>
          </p:nvPr>
        </p:nvSpPr>
        <p:spPr>
          <a:xfrm>
            <a:off x="1497900" y="2026225"/>
            <a:ext cx="80796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 dirty="0" err="1"/>
              <a:t>Разделение</a:t>
            </a:r>
            <a:r>
              <a:rPr lang="en-US" sz="3000" dirty="0"/>
              <a:t> </a:t>
            </a:r>
            <a:r>
              <a:rPr lang="en-US" sz="3000" dirty="0" err="1"/>
              <a:t>ответственности</a:t>
            </a:r>
            <a:r>
              <a:rPr lang="en-US" sz="3000" dirty="0"/>
              <a:t> </a:t>
            </a:r>
            <a:r>
              <a:rPr lang="en-US" sz="3000" dirty="0" err="1"/>
              <a:t>при</a:t>
            </a:r>
            <a:r>
              <a:rPr lang="en-US" sz="3000" dirty="0"/>
              <a:t> </a:t>
            </a:r>
            <a:r>
              <a:rPr lang="en-US" sz="3000" dirty="0" err="1"/>
              <a:t>разработке</a:t>
            </a:r>
            <a:endParaRPr sz="3000" dirty="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 dirty="0" err="1"/>
              <a:t>Архитектура</a:t>
            </a:r>
            <a:r>
              <a:rPr lang="en-US" sz="3000" dirty="0"/>
              <a:t> </a:t>
            </a:r>
            <a:r>
              <a:rPr lang="en-US" sz="3000" dirty="0" err="1"/>
              <a:t>способствует</a:t>
            </a:r>
            <a:r>
              <a:rPr lang="en-US" sz="3000" dirty="0"/>
              <a:t> </a:t>
            </a:r>
            <a:r>
              <a:rPr lang="en-US" sz="3000" dirty="0" err="1"/>
              <a:t>устойчивости</a:t>
            </a:r>
            <a:r>
              <a:rPr lang="en-US" sz="3000" dirty="0"/>
              <a:t> </a:t>
            </a:r>
            <a:r>
              <a:rPr lang="en-US" sz="3000" dirty="0" err="1"/>
              <a:t>системы</a:t>
            </a:r>
            <a:endParaRPr sz="3000" dirty="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 dirty="0" err="1"/>
              <a:t>Огромный</a:t>
            </a:r>
            <a:r>
              <a:rPr lang="en-US" sz="3000" dirty="0"/>
              <a:t> </a:t>
            </a:r>
            <a:r>
              <a:rPr lang="en-US" sz="3000" dirty="0" err="1"/>
              <a:t>выбор</a:t>
            </a:r>
            <a:r>
              <a:rPr lang="en-US" sz="3000" dirty="0"/>
              <a:t> </a:t>
            </a:r>
            <a:r>
              <a:rPr lang="en-US" sz="3000" dirty="0" err="1"/>
              <a:t>технологий</a:t>
            </a:r>
            <a:endParaRPr sz="3000" dirty="0"/>
          </a:p>
        </p:txBody>
      </p:sp>
      <p:sp>
        <p:nvSpPr>
          <p:cNvPr id="631" name="Google Shape;631;g1a0cc6e4718_1_61"/>
          <p:cNvSpPr/>
          <p:nvPr/>
        </p:nvSpPr>
        <p:spPr>
          <a:xfrm>
            <a:off x="939950" y="2281975"/>
            <a:ext cx="450300" cy="4608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632" name="Google Shape;632;g1a0cc6e4718_1_61"/>
          <p:cNvSpPr/>
          <p:nvPr/>
        </p:nvSpPr>
        <p:spPr>
          <a:xfrm>
            <a:off x="939950" y="3005875"/>
            <a:ext cx="450300" cy="4608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633" name="Google Shape;633;g1a0cc6e4718_1_61"/>
          <p:cNvSpPr/>
          <p:nvPr/>
        </p:nvSpPr>
        <p:spPr>
          <a:xfrm>
            <a:off x="939950" y="4120228"/>
            <a:ext cx="450300" cy="4608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a0cc6e4718_1_74"/>
          <p:cNvSpPr txBox="1">
            <a:spLocks noGrp="1"/>
          </p:cNvSpPr>
          <p:nvPr>
            <p:ph type="title"/>
          </p:nvPr>
        </p:nvSpPr>
        <p:spPr>
          <a:xfrm>
            <a:off x="738800" y="-147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Недостатки</a:t>
            </a:r>
            <a:endParaRPr/>
          </a:p>
        </p:txBody>
      </p:sp>
      <p:sp>
        <p:nvSpPr>
          <p:cNvPr id="640" name="Google Shape;640;g1a0cc6e4718_1_74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41" name="Google Shape;641;g1a0cc6e4718_1_74"/>
          <p:cNvSpPr/>
          <p:nvPr/>
        </p:nvSpPr>
        <p:spPr>
          <a:xfrm>
            <a:off x="738800" y="1812699"/>
            <a:ext cx="9459900" cy="4178197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g1a0cc6e4718_1_74"/>
          <p:cNvSpPr txBox="1">
            <a:spLocks noGrp="1"/>
          </p:cNvSpPr>
          <p:nvPr>
            <p:ph type="body" idx="1"/>
          </p:nvPr>
        </p:nvSpPr>
        <p:spPr>
          <a:xfrm>
            <a:off x="1497900" y="2026225"/>
            <a:ext cx="80796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/>
              <a:t>Удаленные вызовы и передача данных по сети медленнее </a:t>
            </a:r>
            <a:endParaRPr sz="300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/>
              <a:t>По мере увеличения взаимодействий микросервисов друг с другом возрастает и число возможных точек отказа</a:t>
            </a:r>
            <a:endParaRPr sz="300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/>
              <a:t>Сложнее осуществлять мониторинг</a:t>
            </a:r>
            <a:endParaRPr sz="3000"/>
          </a:p>
        </p:txBody>
      </p:sp>
      <p:sp>
        <p:nvSpPr>
          <p:cNvPr id="643" name="Google Shape;643;g1a0cc6e4718_1_74"/>
          <p:cNvSpPr/>
          <p:nvPr/>
        </p:nvSpPr>
        <p:spPr>
          <a:xfrm>
            <a:off x="893200" y="2301751"/>
            <a:ext cx="450300" cy="4608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644" name="Google Shape;644;g1a0cc6e4718_1_74"/>
          <p:cNvSpPr/>
          <p:nvPr/>
        </p:nvSpPr>
        <p:spPr>
          <a:xfrm>
            <a:off x="893200" y="3522626"/>
            <a:ext cx="450300" cy="4608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645" name="Google Shape;645;g1a0cc6e4718_1_74"/>
          <p:cNvSpPr/>
          <p:nvPr/>
        </p:nvSpPr>
        <p:spPr>
          <a:xfrm>
            <a:off x="893200" y="5190726"/>
            <a:ext cx="450300" cy="4608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a0cc6e4718_1_114"/>
          <p:cNvSpPr txBox="1">
            <a:spLocks noGrp="1"/>
          </p:cNvSpPr>
          <p:nvPr>
            <p:ph type="title"/>
          </p:nvPr>
        </p:nvSpPr>
        <p:spPr>
          <a:xfrm>
            <a:off x="738800" y="-147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Где и почему применяется микросервисная архитектура?</a:t>
            </a:r>
            <a:endParaRPr/>
          </a:p>
        </p:txBody>
      </p:sp>
      <p:sp>
        <p:nvSpPr>
          <p:cNvPr id="652" name="Google Shape;652;g1a0cc6e4718_1_114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53" name="Google Shape;653;g1a0cc6e4718_1_114"/>
          <p:cNvSpPr txBox="1">
            <a:spLocks noGrp="1"/>
          </p:cNvSpPr>
          <p:nvPr>
            <p:ph type="body" idx="1"/>
          </p:nvPr>
        </p:nvSpPr>
        <p:spPr>
          <a:xfrm>
            <a:off x="2007275" y="2410950"/>
            <a:ext cx="80796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/>
              <a:t>Рост нагрузки </a:t>
            </a:r>
            <a:endParaRPr sz="300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/>
              <a:t>Рост системы </a:t>
            </a:r>
            <a:endParaRPr sz="300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/>
              <a:t>Градация в данных </a:t>
            </a:r>
            <a:endParaRPr sz="300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/>
              <a:t>Появление новых задач</a:t>
            </a:r>
            <a:endParaRPr sz="3000"/>
          </a:p>
        </p:txBody>
      </p:sp>
      <p:sp>
        <p:nvSpPr>
          <p:cNvPr id="654" name="Google Shape;654;g1a0cc6e4718_1_114"/>
          <p:cNvSpPr/>
          <p:nvPr/>
        </p:nvSpPr>
        <p:spPr>
          <a:xfrm>
            <a:off x="1613701" y="2763325"/>
            <a:ext cx="302400" cy="2871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655" name="Google Shape;655;g1a0cc6e4718_1_114"/>
          <p:cNvSpPr/>
          <p:nvPr/>
        </p:nvSpPr>
        <p:spPr>
          <a:xfrm>
            <a:off x="1613701" y="3437525"/>
            <a:ext cx="302400" cy="2871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656" name="Google Shape;656;g1a0cc6e4718_1_114"/>
          <p:cNvSpPr/>
          <p:nvPr/>
        </p:nvSpPr>
        <p:spPr>
          <a:xfrm>
            <a:off x="1613701" y="4111725"/>
            <a:ext cx="302400" cy="2871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657" name="Google Shape;657;g1a0cc6e4718_1_114"/>
          <p:cNvSpPr/>
          <p:nvPr/>
        </p:nvSpPr>
        <p:spPr>
          <a:xfrm>
            <a:off x="1613701" y="4785925"/>
            <a:ext cx="302400" cy="2871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658" name="Google Shape;658;g1a0cc6e4718_1_114"/>
          <p:cNvSpPr txBox="1">
            <a:spLocks noGrp="1"/>
          </p:cNvSpPr>
          <p:nvPr>
            <p:ph type="body" idx="1"/>
          </p:nvPr>
        </p:nvSpPr>
        <p:spPr>
          <a:xfrm>
            <a:off x="1128475" y="1630538"/>
            <a:ext cx="80796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err="1"/>
              <a:t>Если</a:t>
            </a:r>
            <a:r>
              <a:rPr lang="en-US" sz="3200" dirty="0"/>
              <a:t> в </a:t>
            </a:r>
            <a:r>
              <a:rPr lang="en-US" sz="3200" dirty="0" err="1"/>
              <a:t>работе</a:t>
            </a:r>
            <a:r>
              <a:rPr lang="en-US" sz="3200" dirty="0"/>
              <a:t> </a:t>
            </a:r>
            <a:r>
              <a:rPr lang="en-US" sz="3200" dirty="0" err="1"/>
              <a:t>приложения</a:t>
            </a:r>
            <a:r>
              <a:rPr lang="en-US" sz="3200" dirty="0"/>
              <a:t> </a:t>
            </a:r>
            <a:r>
              <a:rPr lang="en-US" sz="3200" dirty="0" err="1"/>
              <a:t>наблюдаются</a:t>
            </a:r>
            <a:r>
              <a:rPr lang="en-US" sz="3200" dirty="0"/>
              <a:t>: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a0cc6e4718_1_95"/>
          <p:cNvSpPr txBox="1">
            <a:spLocks noGrp="1"/>
          </p:cNvSpPr>
          <p:nvPr>
            <p:ph type="title"/>
          </p:nvPr>
        </p:nvSpPr>
        <p:spPr>
          <a:xfrm>
            <a:off x="738800" y="-147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Где и почему применяется микросервисная архитектура?</a:t>
            </a:r>
            <a:endParaRPr/>
          </a:p>
        </p:txBody>
      </p:sp>
      <p:sp>
        <p:nvSpPr>
          <p:cNvPr id="665" name="Google Shape;665;g1a0cc6e4718_1_95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66" name="Google Shape;666;g1a0cc6e4718_1_95"/>
          <p:cNvSpPr txBox="1">
            <a:spLocks noGrp="1"/>
          </p:cNvSpPr>
          <p:nvPr>
            <p:ph type="body" idx="1"/>
          </p:nvPr>
        </p:nvSpPr>
        <p:spPr>
          <a:xfrm>
            <a:off x="1684250" y="2410950"/>
            <a:ext cx="80796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Есть критичные требования по устойчивости приложения</a:t>
            </a:r>
            <a:endParaRPr sz="260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Необходимость дальнейших частых изменений в отдельных блоках</a:t>
            </a:r>
            <a:endParaRPr sz="260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Использование разнородного технологического стека</a:t>
            </a:r>
            <a:endParaRPr sz="260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600"/>
              <a:t>Повторное использование отдельных модулей</a:t>
            </a:r>
            <a:endParaRPr sz="2600"/>
          </a:p>
        </p:txBody>
      </p:sp>
      <p:sp>
        <p:nvSpPr>
          <p:cNvPr id="667" name="Google Shape;667;g1a0cc6e4718_1_95"/>
          <p:cNvSpPr/>
          <p:nvPr/>
        </p:nvSpPr>
        <p:spPr>
          <a:xfrm>
            <a:off x="1290677" y="2728200"/>
            <a:ext cx="302400" cy="2871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668" name="Google Shape;668;g1a0cc6e4718_1_95"/>
          <p:cNvSpPr/>
          <p:nvPr/>
        </p:nvSpPr>
        <p:spPr>
          <a:xfrm>
            <a:off x="1290677" y="3762700"/>
            <a:ext cx="302400" cy="2871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669" name="Google Shape;669;g1a0cc6e4718_1_95"/>
          <p:cNvSpPr/>
          <p:nvPr/>
        </p:nvSpPr>
        <p:spPr>
          <a:xfrm>
            <a:off x="1290677" y="4797200"/>
            <a:ext cx="302400" cy="2871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670" name="Google Shape;670;g1a0cc6e4718_1_95"/>
          <p:cNvSpPr/>
          <p:nvPr/>
        </p:nvSpPr>
        <p:spPr>
          <a:xfrm>
            <a:off x="1290677" y="5425000"/>
            <a:ext cx="302400" cy="287100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671" name="Google Shape;671;g1a0cc6e4718_1_95"/>
          <p:cNvSpPr txBox="1">
            <a:spLocks noGrp="1"/>
          </p:cNvSpPr>
          <p:nvPr>
            <p:ph type="body" idx="1"/>
          </p:nvPr>
        </p:nvSpPr>
        <p:spPr>
          <a:xfrm>
            <a:off x="1128475" y="1630538"/>
            <a:ext cx="80796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/>
              <a:t>Если существуют потребности: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a0cc6e4718_1_130"/>
          <p:cNvSpPr txBox="1">
            <a:spLocks noGrp="1"/>
          </p:cNvSpPr>
          <p:nvPr>
            <p:ph type="title"/>
          </p:nvPr>
        </p:nvSpPr>
        <p:spPr>
          <a:xfrm>
            <a:off x="366075" y="2710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Какие технологии использовать при реализации микросервисного приложения архитектуры?</a:t>
            </a:r>
            <a:endParaRPr/>
          </a:p>
        </p:txBody>
      </p:sp>
      <p:sp>
        <p:nvSpPr>
          <p:cNvPr id="678" name="Google Shape;678;g1a0cc6e4718_1_130"/>
          <p:cNvSpPr txBox="1">
            <a:spLocks noGrp="1"/>
          </p:cNvSpPr>
          <p:nvPr>
            <p:ph type="sldNum" idx="12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79" name="Google Shape;679;g1a0cc6e4718_1_130"/>
          <p:cNvSpPr/>
          <p:nvPr/>
        </p:nvSpPr>
        <p:spPr>
          <a:xfrm>
            <a:off x="1645925" y="2369125"/>
            <a:ext cx="2979900" cy="2967600"/>
          </a:xfrm>
          <a:prstGeom prst="rect">
            <a:avLst/>
          </a:prstGeom>
          <a:solidFill>
            <a:srgbClr val="CD572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0" name="Google Shape;680;g1a0cc6e4718_1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550" y="2434925"/>
            <a:ext cx="2840176" cy="2840176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g1a0cc6e4718_1_130"/>
          <p:cNvSpPr/>
          <p:nvPr/>
        </p:nvSpPr>
        <p:spPr>
          <a:xfrm>
            <a:off x="6549050" y="2371225"/>
            <a:ext cx="3401400" cy="2967600"/>
          </a:xfrm>
          <a:prstGeom prst="rect">
            <a:avLst/>
          </a:prstGeom>
          <a:solidFill>
            <a:srgbClr val="CD572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2" name="Google Shape;682;g1a0cc6e4718_1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6975" y="2434925"/>
            <a:ext cx="3265796" cy="284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ho-Custom1">
      <a:dk1>
        <a:srgbClr val="231F20"/>
      </a:dk1>
      <a:lt1>
        <a:srgbClr val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1398</Words>
  <Application>Microsoft Office PowerPoint</Application>
  <PresentationFormat>Широкоэкранный</PresentationFormat>
  <Paragraphs>388</Paragraphs>
  <Slides>32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Office Theme</vt:lpstr>
      <vt:lpstr>Микросервисная архитектура</vt:lpstr>
      <vt:lpstr>Немного микросервисах</vt:lpstr>
      <vt:lpstr>Характеристика микросервиса</vt:lpstr>
      <vt:lpstr>Особенности работы с микросервисами</vt:lpstr>
      <vt:lpstr>Преимущества</vt:lpstr>
      <vt:lpstr>Недостатки</vt:lpstr>
      <vt:lpstr>Где и почему применяется микросервисная архитектура?</vt:lpstr>
      <vt:lpstr>Где и почему применяется микросервисная архитектура?</vt:lpstr>
      <vt:lpstr>Какие технологии использовать при реализации микросервисного приложения архитектуры?</vt:lpstr>
      <vt:lpstr>Немного про Docker</vt:lpstr>
      <vt:lpstr>Микросервисная архитектура</vt:lpstr>
      <vt:lpstr>Паттерны проектирования</vt:lpstr>
      <vt:lpstr>Шаблон “Разбиение по бизнес-возможностям”</vt:lpstr>
      <vt:lpstr>Паттерн “API-шлюз” (API Gateway)</vt:lpstr>
      <vt:lpstr>Паттерн “API-шлюз” (API Gateway)</vt:lpstr>
      <vt:lpstr>Паттерн “Цепочка” (Chained)</vt:lpstr>
      <vt:lpstr>Демонстрационный пример</vt:lpstr>
      <vt:lpstr>Архитектура приложения</vt:lpstr>
      <vt:lpstr>Стек технологий</vt:lpstr>
      <vt:lpstr>Микросервис оригинальности постов</vt:lpstr>
      <vt:lpstr>Микросервис постов</vt:lpstr>
      <vt:lpstr>Микросервис API-шлюз</vt:lpstr>
      <vt:lpstr>Клиентский микросервис</vt:lpstr>
      <vt:lpstr>Клиентский микросервис</vt:lpstr>
      <vt:lpstr>Результат</vt:lpstr>
      <vt:lpstr>Docker</vt:lpstr>
      <vt:lpstr>Docker</vt:lpstr>
      <vt:lpstr>Docker</vt:lpstr>
      <vt:lpstr>Docker</vt:lpstr>
      <vt:lpstr>Послесловие</vt:lpstr>
      <vt:lpstr>Фреймворк gRPC и Protocol Buffers</vt:lpstr>
      <vt:lpstr>CAP-теорема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Микросервисная архитектура</dc:title>
  <dc:creator>Showeet.com</dc:creator>
  <cp:lastModifiedBy>Денис Вайнбаум</cp:lastModifiedBy>
  <cp:revision>4</cp:revision>
  <dcterms:created xsi:type="dcterms:W3CDTF">2016-12-16T23:28:33Z</dcterms:created>
  <dcterms:modified xsi:type="dcterms:W3CDTF">2022-12-01T19:00:31Z</dcterms:modified>
</cp:coreProperties>
</file>