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57" r:id="rId3"/>
    <p:sldId id="274" r:id="rId4"/>
    <p:sldId id="27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8" r:id="rId19"/>
    <p:sldId id="276" r:id="rId20"/>
    <p:sldId id="277" r:id="rId21"/>
    <p:sldId id="279" r:id="rId22"/>
    <p:sldId id="280" r:id="rId23"/>
  </p:sldIdLst>
  <p:sldSz cx="10058400" cy="7772400"/>
  <p:notesSz cx="10058400" cy="77724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53387" y="763015"/>
            <a:ext cx="7151625"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1">
                <a:solidFill>
                  <a:srgbClr val="00653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1">
                <a:solidFill>
                  <a:srgbClr val="006532"/>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1">
                <a:solidFill>
                  <a:srgbClr val="00653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257300" y="2454464"/>
            <a:ext cx="7543800" cy="1523494"/>
          </a:xfrm>
        </p:spPr>
        <p:txBody>
          <a:bodyPr anchor="b"/>
          <a:lstStyle>
            <a:lvl1pPr algn="ctr">
              <a:defRPr sz="495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257300" y="4082310"/>
            <a:ext cx="7543800" cy="304699"/>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a:xfrm>
            <a:off x="502920" y="7228332"/>
            <a:ext cx="2313432" cy="276999"/>
          </a:xfrm>
        </p:spPr>
        <p:txBody>
          <a:bodyPr/>
          <a:lstStyle/>
          <a:p>
            <a:fld id="{B9F6ABB8-B749-4EB9-BDAB-B418146BAD95}" type="datetimeFigureOut">
              <a:rPr lang="es-PE" smtClean="0"/>
              <a:t>20/06/2022</a:t>
            </a:fld>
            <a:endParaRPr lang="es-PE"/>
          </a:p>
        </p:txBody>
      </p:sp>
      <p:sp>
        <p:nvSpPr>
          <p:cNvPr id="5" name="Marcador de pie de página 4"/>
          <p:cNvSpPr>
            <a:spLocks noGrp="1"/>
          </p:cNvSpPr>
          <p:nvPr>
            <p:ph type="ftr" sz="quarter" idx="11"/>
          </p:nvPr>
        </p:nvSpPr>
        <p:spPr>
          <a:xfrm>
            <a:off x="3419856" y="7228332"/>
            <a:ext cx="3218688" cy="276999"/>
          </a:xfrm>
        </p:spPr>
        <p:txBody>
          <a:bodyPr/>
          <a:lstStyle/>
          <a:p>
            <a:endParaRPr lang="es-PE"/>
          </a:p>
        </p:txBody>
      </p:sp>
      <p:sp>
        <p:nvSpPr>
          <p:cNvPr id="6" name="Marcador de número de diapositiva 5"/>
          <p:cNvSpPr>
            <a:spLocks noGrp="1"/>
          </p:cNvSpPr>
          <p:nvPr>
            <p:ph type="sldNum" sz="quarter" idx="12"/>
          </p:nvPr>
        </p:nvSpPr>
        <p:spPr>
          <a:xfrm>
            <a:off x="8869676" y="6925792"/>
            <a:ext cx="219709" cy="369332"/>
          </a:xfrm>
        </p:spPr>
        <p:txBody>
          <a:bodyPr/>
          <a:lstStyle/>
          <a:p>
            <a:fld id="{2EF85055-169C-4B11-A36C-7CE5CC03CFA1}" type="slidenum">
              <a:rPr lang="es-PE" smtClean="0"/>
              <a:t>‹Nº›</a:t>
            </a:fld>
            <a:endParaRPr lang="es-PE"/>
          </a:p>
        </p:txBody>
      </p:sp>
    </p:spTree>
    <p:extLst>
      <p:ext uri="{BB962C8B-B14F-4D97-AF65-F5344CB8AC3E}">
        <p14:creationId xmlns:p14="http://schemas.microsoft.com/office/powerpoint/2010/main" val="36947891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9049" y="676649"/>
            <a:ext cx="8239125" cy="619125"/>
          </a:xfrm>
          <a:custGeom>
            <a:avLst/>
            <a:gdLst/>
            <a:ahLst/>
            <a:cxnLst/>
            <a:rect l="l" t="t" r="r" b="b"/>
            <a:pathLst>
              <a:path w="8239125" h="619125">
                <a:moveTo>
                  <a:pt x="8238750" y="19812"/>
                </a:moveTo>
                <a:lnTo>
                  <a:pt x="8238750" y="0"/>
                </a:lnTo>
                <a:lnTo>
                  <a:pt x="0" y="0"/>
                </a:lnTo>
                <a:lnTo>
                  <a:pt x="0" y="618744"/>
                </a:lnTo>
                <a:lnTo>
                  <a:pt x="9144" y="618744"/>
                </a:lnTo>
                <a:lnTo>
                  <a:pt x="9144" y="19812"/>
                </a:lnTo>
                <a:lnTo>
                  <a:pt x="19812" y="9144"/>
                </a:lnTo>
                <a:lnTo>
                  <a:pt x="19812" y="19812"/>
                </a:lnTo>
                <a:lnTo>
                  <a:pt x="8238750" y="19812"/>
                </a:lnTo>
                <a:close/>
              </a:path>
              <a:path w="8239125" h="619125">
                <a:moveTo>
                  <a:pt x="19812" y="19812"/>
                </a:moveTo>
                <a:lnTo>
                  <a:pt x="19812" y="9144"/>
                </a:lnTo>
                <a:lnTo>
                  <a:pt x="9144" y="19812"/>
                </a:lnTo>
                <a:lnTo>
                  <a:pt x="19812" y="19812"/>
                </a:lnTo>
                <a:close/>
              </a:path>
              <a:path w="8239125" h="619125">
                <a:moveTo>
                  <a:pt x="19812" y="618744"/>
                </a:moveTo>
                <a:lnTo>
                  <a:pt x="19812" y="19812"/>
                </a:lnTo>
                <a:lnTo>
                  <a:pt x="9144" y="19812"/>
                </a:lnTo>
                <a:lnTo>
                  <a:pt x="9144" y="618744"/>
                </a:lnTo>
                <a:lnTo>
                  <a:pt x="19812" y="618744"/>
                </a:lnTo>
                <a:close/>
              </a:path>
            </a:pathLst>
          </a:custGeom>
          <a:solidFill>
            <a:srgbClr val="CC9800"/>
          </a:solidFill>
        </p:spPr>
        <p:txBody>
          <a:bodyPr wrap="square" lIns="0" tIns="0" rIns="0" bIns="0" rtlCol="0"/>
          <a:lstStyle/>
          <a:p>
            <a:endParaRPr/>
          </a:p>
        </p:txBody>
      </p:sp>
      <p:sp>
        <p:nvSpPr>
          <p:cNvPr id="2" name="Holder 2"/>
          <p:cNvSpPr>
            <a:spLocks noGrp="1"/>
          </p:cNvSpPr>
          <p:nvPr>
            <p:ph type="title"/>
          </p:nvPr>
        </p:nvSpPr>
        <p:spPr>
          <a:xfrm>
            <a:off x="930649" y="717289"/>
            <a:ext cx="3470275" cy="513715"/>
          </a:xfrm>
          <a:prstGeom prst="rect">
            <a:avLst/>
          </a:prstGeom>
        </p:spPr>
        <p:txBody>
          <a:bodyPr wrap="square" lIns="0" tIns="0" rIns="0" bIns="0">
            <a:spAutoFit/>
          </a:bodyPr>
          <a:lstStyle>
            <a:lvl1pPr>
              <a:defRPr sz="2400" b="0" i="1">
                <a:solidFill>
                  <a:srgbClr val="006532"/>
                </a:solidFill>
                <a:latin typeface="Times New Roman"/>
                <a:cs typeface="Times New Roman"/>
              </a:defRPr>
            </a:lvl1pPr>
          </a:lstStyle>
          <a:p>
            <a:endParaRPr/>
          </a:p>
        </p:txBody>
      </p:sp>
      <p:sp>
        <p:nvSpPr>
          <p:cNvPr id="3" name="Holder 3"/>
          <p:cNvSpPr>
            <a:spLocks noGrp="1"/>
          </p:cNvSpPr>
          <p:nvPr>
            <p:ph type="body" idx="1"/>
          </p:nvPr>
        </p:nvSpPr>
        <p:spPr>
          <a:xfrm>
            <a:off x="634371" y="3507746"/>
            <a:ext cx="8789656" cy="2338704"/>
          </a:xfrm>
          <a:prstGeom prst="rect">
            <a:avLst/>
          </a:prstGeom>
        </p:spPr>
        <p:txBody>
          <a:bodyPr wrap="square" lIns="0" tIns="0" rIns="0" bIns="0">
            <a:spAutoFit/>
          </a:bodyPr>
          <a:lstStyle>
            <a:lvl1pPr>
              <a:defRPr sz="25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a:xfrm>
            <a:off x="8869676" y="6925792"/>
            <a:ext cx="219709" cy="196850"/>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38100">
              <a:lnSpc>
                <a:spcPts val="1375"/>
              </a:lnSpc>
            </a:pPr>
            <a:fld id="{81D60167-4931-47E6-BA6A-407CBD079E47}" type="slidenum">
              <a:rPr spc="-40" dirty="0"/>
              <a:t>‹Nº›</a:t>
            </a:fld>
            <a:endParaRPr spc="-4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www.ionos.es/startupguide/creacion/contenido-y-estructura-de-un-plan-de-negocio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4293" y="4011811"/>
            <a:ext cx="7751325" cy="704895"/>
          </a:xfrm>
        </p:spPr>
        <p:txBody>
          <a:bodyPr>
            <a:noAutofit/>
          </a:bodyPr>
          <a:lstStyle/>
          <a:p>
            <a:r>
              <a:rPr lang="es-ES" sz="2800" b="1" i="0" dirty="0">
                <a:solidFill>
                  <a:schemeClr val="tx1"/>
                </a:solidFill>
              </a:rPr>
              <a:t>Organización </a:t>
            </a:r>
            <a:r>
              <a:rPr lang="es-ES" sz="2800" b="1" i="0">
                <a:solidFill>
                  <a:schemeClr val="tx1"/>
                </a:solidFill>
              </a:rPr>
              <a:t>y </a:t>
            </a:r>
            <a:r>
              <a:rPr lang="es-ES" sz="2800" b="1" i="0" smtClean="0">
                <a:solidFill>
                  <a:schemeClr val="tx1"/>
                </a:solidFill>
              </a:rPr>
              <a:t>Constitución </a:t>
            </a:r>
            <a:r>
              <a:rPr lang="es-ES" sz="2800" b="1" i="0" dirty="0">
                <a:solidFill>
                  <a:schemeClr val="tx1"/>
                </a:solidFill>
              </a:rPr>
              <a:t>de Empresas: </a:t>
            </a:r>
            <a:r>
              <a:rPr lang="es-PE" sz="2800" b="1" i="0" dirty="0" smtClean="0">
                <a:solidFill>
                  <a:schemeClr val="tx1"/>
                </a:solidFill>
              </a:rPr>
              <a:t>Demanda</a:t>
            </a:r>
            <a:r>
              <a:rPr lang="es-PE" sz="2800" b="1" i="0" dirty="0">
                <a:solidFill>
                  <a:schemeClr val="tx1"/>
                </a:solidFill>
              </a:rPr>
              <a:t>, Oferta y  </a:t>
            </a:r>
            <a:r>
              <a:rPr lang="es-PE" sz="2800" b="1" i="0" dirty="0" smtClean="0">
                <a:solidFill>
                  <a:schemeClr val="tx1"/>
                </a:solidFill>
              </a:rPr>
              <a:t>Equilibrio</a:t>
            </a:r>
            <a:endParaRPr lang="es-ES" sz="2800" b="1" i="0" dirty="0">
              <a:solidFill>
                <a:schemeClr val="tx1"/>
              </a:solidFill>
            </a:endParaRPr>
          </a:p>
        </p:txBody>
      </p:sp>
      <p:sp>
        <p:nvSpPr>
          <p:cNvPr id="3" name="Subtítulo 2"/>
          <p:cNvSpPr>
            <a:spLocks noGrp="1"/>
          </p:cNvSpPr>
          <p:nvPr>
            <p:ph type="subTitle" idx="1"/>
          </p:nvPr>
        </p:nvSpPr>
        <p:spPr>
          <a:xfrm>
            <a:off x="1224293" y="5140670"/>
            <a:ext cx="7543800" cy="660181"/>
          </a:xfrm>
        </p:spPr>
        <p:txBody>
          <a:bodyPr/>
          <a:lstStyle/>
          <a:p>
            <a:pPr algn="ctr"/>
            <a:endParaRPr lang="es-ES" b="1" dirty="0" smtClean="0">
              <a:latin typeface="Arial" panose="020B0604020202020204" pitchFamily="34" charset="0"/>
              <a:cs typeface="Arial" panose="020B0604020202020204" pitchFamily="34" charset="0"/>
            </a:endParaRPr>
          </a:p>
          <a:p>
            <a:pPr algn="ctr"/>
            <a:r>
              <a:rPr lang="es-ES" sz="2310" b="1" dirty="0" smtClean="0">
                <a:latin typeface="Arial" panose="020B0604020202020204" pitchFamily="34" charset="0"/>
                <a:cs typeface="Arial" panose="020B0604020202020204" pitchFamily="34" charset="0"/>
              </a:rPr>
              <a:t>Docente. </a:t>
            </a:r>
            <a:r>
              <a:rPr lang="es-ES" sz="2310" b="1" dirty="0">
                <a:latin typeface="Arial" panose="020B0604020202020204" pitchFamily="34" charset="0"/>
                <a:cs typeface="Arial" panose="020B0604020202020204" pitchFamily="34" charset="0"/>
              </a:rPr>
              <a:t>ANGEL CRUZ, CUEVA MANCHEGO</a:t>
            </a:r>
          </a:p>
        </p:txBody>
      </p:sp>
      <p:sp>
        <p:nvSpPr>
          <p:cNvPr id="6" name="Rectángulo 5"/>
          <p:cNvSpPr/>
          <p:nvPr/>
        </p:nvSpPr>
        <p:spPr>
          <a:xfrm>
            <a:off x="2457413" y="2626767"/>
            <a:ext cx="5029200" cy="1006429"/>
          </a:xfrm>
          <a:prstGeom prst="rect">
            <a:avLst/>
          </a:prstGeom>
        </p:spPr>
        <p:txBody>
          <a:bodyPr>
            <a:spAutoFit/>
          </a:bodyPr>
          <a:lstStyle/>
          <a:p>
            <a:pPr algn="ctr" defTabSz="754380">
              <a:defRPr/>
            </a:pPr>
            <a:r>
              <a:rPr lang="es-ES" sz="1980" b="1" cap="small" dirty="0">
                <a:solidFill>
                  <a:prstClr val="black"/>
                </a:solidFill>
                <a:effectLst>
                  <a:outerShdw blurRad="50800" dist="38100" dir="2700000" algn="tl">
                    <a:srgbClr val="000000">
                      <a:alpha val="40000"/>
                    </a:srgbClr>
                  </a:outerShdw>
                </a:effectLst>
                <a:latin typeface="Arial" panose="020B0604020202020204" pitchFamily="34" charset="0"/>
                <a:ea typeface="Times New Roman" panose="02020603050405020304" pitchFamily="18" charset="0"/>
                <a:cs typeface="Arial" panose="020B0604020202020204" pitchFamily="34" charset="0"/>
              </a:rPr>
              <a:t>INSTITUTO DE EDUCACION SUPERIOR TECNOLOGICO PUBLICO HONORIO DELGADO ESPINOZA</a:t>
            </a:r>
          </a:p>
        </p:txBody>
      </p:sp>
      <p:grpSp>
        <p:nvGrpSpPr>
          <p:cNvPr id="8" name="7 Grupo"/>
          <p:cNvGrpSpPr/>
          <p:nvPr/>
        </p:nvGrpSpPr>
        <p:grpSpPr>
          <a:xfrm>
            <a:off x="533400" y="793678"/>
            <a:ext cx="7705453" cy="992317"/>
            <a:chOff x="0" y="0"/>
            <a:chExt cx="6154420" cy="430823"/>
          </a:xfrm>
        </p:grpSpPr>
        <p:pic>
          <p:nvPicPr>
            <p:cNvPr id="9" name="Imagen 8" descr="Resultado de imagen para ministerio de educacion"/>
            <p:cNvPicPr>
              <a:picLocks noChangeAspect="1"/>
            </p:cNvPicPr>
            <p:nvPr/>
          </p:nvPicPr>
          <p:blipFill rotWithShape="1">
            <a:blip r:embed="rId2" cstate="print">
              <a:extLst>
                <a:ext uri="{28A0092B-C50C-407E-A947-70E740481C1C}">
                  <a14:useLocalDpi xmlns:a14="http://schemas.microsoft.com/office/drawing/2010/main" val="0"/>
                </a:ext>
              </a:extLst>
            </a:blip>
            <a:srcRect l="18403" t="34528" r="33134" b="38762"/>
            <a:stretch/>
          </p:blipFill>
          <p:spPr bwMode="auto">
            <a:xfrm>
              <a:off x="0" y="0"/>
              <a:ext cx="1644161" cy="430823"/>
            </a:xfrm>
            <a:prstGeom prst="rect">
              <a:avLst/>
            </a:prstGeom>
            <a:noFill/>
            <a:ln>
              <a:noFill/>
            </a:ln>
            <a:extLst>
              <a:ext uri="{53640926-AAD7-44D8-BBD7-CCE9431645EC}">
                <a14:shadowObscured xmlns:a14="http://schemas.microsoft.com/office/drawing/2010/main"/>
              </a:ext>
            </a:extLst>
          </p:spPr>
        </p:pic>
        <p:sp>
          <p:nvSpPr>
            <p:cNvPr id="10" name="4 Cuadro de texto"/>
            <p:cNvSpPr txBox="1"/>
            <p:nvPr/>
          </p:nvSpPr>
          <p:spPr>
            <a:xfrm>
              <a:off x="1688123" y="26377"/>
              <a:ext cx="1177925" cy="395605"/>
            </a:xfrm>
            <a:prstGeom prst="rect">
              <a:avLst/>
            </a:prstGeom>
            <a:solidFill>
              <a:sysClr val="window" lastClr="FFFFFF">
                <a:lumMod val="85000"/>
              </a:sysClr>
            </a:solidFill>
            <a:ln w="6350">
              <a:solidFill>
                <a:sysClr val="window" lastClr="FFFFFF">
                  <a:lumMod val="75000"/>
                </a:sysClr>
              </a:solidFill>
            </a:ln>
            <a:effectLst/>
          </p:spPr>
          <p:txBody>
            <a:bodyPr rot="0" spcFirstLastPara="0" vert="horz" wrap="square" lIns="75438" tIns="37719" rIns="75438" bIns="37719" numCol="1" spcCol="0" rtlCol="0" fromWordArt="0" anchor="t" anchorCtr="0" forceAA="0" compatLnSpc="1">
              <a:prstTxWarp prst="textNoShape">
                <a:avLst/>
              </a:prstTxWarp>
              <a:noAutofit/>
            </a:bodyPr>
            <a:lstStyle/>
            <a:p>
              <a:pPr defTabSz="754380">
                <a:lnSpc>
                  <a:spcPct val="115000"/>
                </a:lnSpc>
                <a:defRPr/>
              </a:pPr>
              <a:r>
                <a:rPr lang="es-PE" sz="660" kern="0" dirty="0">
                  <a:solidFill>
                    <a:sysClr val="windowText" lastClr="000000"/>
                  </a:solidFill>
                  <a:latin typeface="Calibri"/>
                  <a:ea typeface="Calibri" panose="020F0502020204030204" pitchFamily="34" charset="0"/>
                  <a:cs typeface="Times New Roman" panose="02020603050405020304" pitchFamily="18" charset="0"/>
                </a:rPr>
                <a:t>Viceministerio</a:t>
              </a:r>
              <a:endParaRPr lang="es-ES" sz="907" kern="0" dirty="0">
                <a:solidFill>
                  <a:sysClr val="windowText" lastClr="000000"/>
                </a:solidFill>
                <a:latin typeface="Calibri"/>
                <a:ea typeface="Calibri" panose="020F0502020204030204" pitchFamily="34" charset="0"/>
                <a:cs typeface="Times New Roman" panose="02020603050405020304" pitchFamily="18" charset="0"/>
              </a:endParaRPr>
            </a:p>
            <a:p>
              <a:pPr defTabSz="754380">
                <a:lnSpc>
                  <a:spcPct val="115000"/>
                </a:lnSpc>
                <a:defRPr/>
              </a:pPr>
              <a:r>
                <a:rPr lang="es-PE" sz="660" kern="0" dirty="0">
                  <a:solidFill>
                    <a:sysClr val="windowText" lastClr="000000"/>
                  </a:solidFill>
                  <a:latin typeface="Calibri"/>
                  <a:ea typeface="Calibri" panose="020F0502020204030204" pitchFamily="34" charset="0"/>
                  <a:cs typeface="Times New Roman" panose="02020603050405020304" pitchFamily="18" charset="0"/>
                </a:rPr>
                <a:t>De Gestión Pedagógica</a:t>
              </a:r>
              <a:endParaRPr lang="es-ES" sz="907" kern="0" dirty="0">
                <a:solidFill>
                  <a:sysClr val="windowText" lastClr="000000"/>
                </a:solidFill>
                <a:latin typeface="Calibri"/>
                <a:ea typeface="Calibri" panose="020F0502020204030204" pitchFamily="34" charset="0"/>
                <a:cs typeface="Times New Roman" panose="02020603050405020304" pitchFamily="18" charset="0"/>
              </a:endParaRPr>
            </a:p>
          </p:txBody>
        </p:sp>
        <p:sp>
          <p:nvSpPr>
            <p:cNvPr id="11" name="5 Cuadro de texto"/>
            <p:cNvSpPr txBox="1"/>
            <p:nvPr/>
          </p:nvSpPr>
          <p:spPr>
            <a:xfrm>
              <a:off x="2927838" y="26377"/>
              <a:ext cx="1582420" cy="395605"/>
            </a:xfrm>
            <a:prstGeom prst="rect">
              <a:avLst/>
            </a:prstGeom>
            <a:solidFill>
              <a:sysClr val="window" lastClr="FFFFFF">
                <a:lumMod val="85000"/>
              </a:sysClr>
            </a:solidFill>
            <a:ln w="6350">
              <a:solidFill>
                <a:sysClr val="window" lastClr="FFFFFF">
                  <a:lumMod val="75000"/>
                </a:sysClr>
              </a:solidFill>
            </a:ln>
            <a:effectLst/>
          </p:spPr>
          <p:txBody>
            <a:bodyPr rot="0" spcFirstLastPara="0" vert="horz" wrap="square" lIns="75438" tIns="37719" rIns="75438" bIns="37719" numCol="1" spcCol="0" rtlCol="0" fromWordArt="0" anchor="t" anchorCtr="0" forceAA="0" compatLnSpc="1">
              <a:prstTxWarp prst="textNoShape">
                <a:avLst/>
              </a:prstTxWarp>
              <a:noAutofit/>
            </a:bodyPr>
            <a:lstStyle/>
            <a:p>
              <a:pPr defTabSz="754380">
                <a:lnSpc>
                  <a:spcPct val="115000"/>
                </a:lnSpc>
                <a:defRPr/>
              </a:pPr>
              <a:r>
                <a:rPr lang="es-PE" sz="660" kern="0" dirty="0">
                  <a:solidFill>
                    <a:sysClr val="windowText" lastClr="000000"/>
                  </a:solidFill>
                  <a:latin typeface="Calibri"/>
                  <a:ea typeface="Calibri" panose="020F0502020204030204" pitchFamily="34" charset="0"/>
                  <a:cs typeface="Times New Roman" panose="02020603050405020304" pitchFamily="18" charset="0"/>
                </a:rPr>
                <a:t>Dirección General de Educación Superior y Técnico Profesional</a:t>
              </a:r>
              <a:endParaRPr lang="es-ES" sz="907" kern="0" dirty="0">
                <a:solidFill>
                  <a:sysClr val="windowText" lastClr="000000"/>
                </a:solidFill>
                <a:latin typeface="Calibri"/>
                <a:ea typeface="Calibri" panose="020F0502020204030204" pitchFamily="34" charset="0"/>
                <a:cs typeface="Times New Roman" panose="02020603050405020304" pitchFamily="18" charset="0"/>
              </a:endParaRPr>
            </a:p>
          </p:txBody>
        </p:sp>
        <p:sp>
          <p:nvSpPr>
            <p:cNvPr id="12" name="6 Cuadro de texto"/>
            <p:cNvSpPr txBox="1"/>
            <p:nvPr/>
          </p:nvSpPr>
          <p:spPr>
            <a:xfrm>
              <a:off x="4572000" y="26377"/>
              <a:ext cx="1582420" cy="395605"/>
            </a:xfrm>
            <a:prstGeom prst="rect">
              <a:avLst/>
            </a:prstGeom>
            <a:solidFill>
              <a:sysClr val="window" lastClr="FFFFFF">
                <a:lumMod val="85000"/>
              </a:sysClr>
            </a:solidFill>
            <a:ln w="6350">
              <a:solidFill>
                <a:sysClr val="window" lastClr="FFFFFF">
                  <a:lumMod val="75000"/>
                </a:sysClr>
              </a:solidFill>
            </a:ln>
            <a:effectLst/>
          </p:spPr>
          <p:txBody>
            <a:bodyPr rot="0" spcFirstLastPara="0" vert="horz" wrap="square" lIns="75438" tIns="37719" rIns="75438" bIns="37719" numCol="1" spcCol="0" rtlCol="0" fromWordArt="0" anchor="t" anchorCtr="0" forceAA="0" compatLnSpc="1">
              <a:prstTxWarp prst="textNoShape">
                <a:avLst/>
              </a:prstTxWarp>
              <a:noAutofit/>
            </a:bodyPr>
            <a:lstStyle/>
            <a:p>
              <a:pPr defTabSz="754380">
                <a:lnSpc>
                  <a:spcPct val="115000"/>
                </a:lnSpc>
                <a:defRPr/>
              </a:pPr>
              <a:r>
                <a:rPr lang="es-PE" sz="660" kern="0" dirty="0">
                  <a:solidFill>
                    <a:sysClr val="windowText" lastClr="000000"/>
                  </a:solidFill>
                  <a:latin typeface="Calibri"/>
                  <a:ea typeface="Calibri" panose="020F0502020204030204" pitchFamily="34" charset="0"/>
                  <a:cs typeface="Times New Roman" panose="02020603050405020304" pitchFamily="18" charset="0"/>
                </a:rPr>
                <a:t>Dirección Educación Superior Tecnológica / Técnico Productivo</a:t>
              </a:r>
              <a:endParaRPr lang="es-ES" sz="907" kern="0" dirty="0">
                <a:solidFill>
                  <a:sysClr val="windowText" lastClr="000000"/>
                </a:solidFill>
                <a:latin typeface="Calibri"/>
                <a:ea typeface="Calibri" panose="020F0502020204030204" pitchFamily="34" charset="0"/>
                <a:cs typeface="Times New Roman" panose="02020603050405020304" pitchFamily="18" charset="0"/>
              </a:endParaRPr>
            </a:p>
          </p:txBody>
        </p:sp>
      </p:grpSp>
      <p:pic>
        <p:nvPicPr>
          <p:cNvPr id="14" name="Imagen 13" descr="Descripción: logoisepHDE_2011.JPG"/>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8370267" y="793678"/>
            <a:ext cx="1260892" cy="1214500"/>
          </a:xfrm>
          <a:prstGeom prst="rect">
            <a:avLst/>
          </a:prstGeom>
          <a:noFill/>
          <a:ln>
            <a:noFill/>
          </a:ln>
        </p:spPr>
      </p:pic>
    </p:spTree>
    <p:extLst>
      <p:ext uri="{BB962C8B-B14F-4D97-AF65-F5344CB8AC3E}">
        <p14:creationId xmlns:p14="http://schemas.microsoft.com/office/powerpoint/2010/main" val="156574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7057" y="955033"/>
            <a:ext cx="3492500"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TeX Gyre Bonum"/>
                <a:cs typeface="TeX Gyre Bonum"/>
              </a:rPr>
              <a:t>Ejemplo </a:t>
            </a:r>
            <a:r>
              <a:rPr sz="1800" i="1" dirty="0">
                <a:latin typeface="TeX Gyre Bonum"/>
                <a:cs typeface="TeX Gyre Bonum"/>
              </a:rPr>
              <a:t>de una </a:t>
            </a:r>
            <a:r>
              <a:rPr sz="1800" i="1" spc="-10" dirty="0">
                <a:latin typeface="TeX Gyre Bonum"/>
                <a:cs typeface="TeX Gyre Bonum"/>
              </a:rPr>
              <a:t>demanda</a:t>
            </a:r>
            <a:r>
              <a:rPr sz="1800" i="1" spc="20" dirty="0">
                <a:latin typeface="TeX Gyre Bonum"/>
                <a:cs typeface="TeX Gyre Bonum"/>
              </a:rPr>
              <a:t> </a:t>
            </a:r>
            <a:r>
              <a:rPr sz="1800" i="1" spc="-15" dirty="0">
                <a:latin typeface="TeX Gyre Bonum"/>
                <a:cs typeface="TeX Gyre Bonum"/>
              </a:rPr>
              <a:t>lineal</a:t>
            </a:r>
            <a:endParaRPr sz="1800">
              <a:latin typeface="TeX Gyre Bonum"/>
              <a:cs typeface="TeX Gyre Bonum"/>
            </a:endParaRPr>
          </a:p>
        </p:txBody>
      </p:sp>
      <p:sp>
        <p:nvSpPr>
          <p:cNvPr id="3" name="object 3"/>
          <p:cNvSpPr/>
          <p:nvPr/>
        </p:nvSpPr>
        <p:spPr>
          <a:xfrm>
            <a:off x="2616708" y="1642884"/>
            <a:ext cx="474345" cy="364490"/>
          </a:xfrm>
          <a:custGeom>
            <a:avLst/>
            <a:gdLst/>
            <a:ahLst/>
            <a:cxnLst/>
            <a:rect l="l" t="t" r="r" b="b"/>
            <a:pathLst>
              <a:path w="474344" h="364489">
                <a:moveTo>
                  <a:pt x="76200" y="288036"/>
                </a:moveTo>
                <a:lnTo>
                  <a:pt x="44196" y="288036"/>
                </a:lnTo>
                <a:lnTo>
                  <a:pt x="44196" y="4572"/>
                </a:lnTo>
                <a:lnTo>
                  <a:pt x="32004" y="4572"/>
                </a:lnTo>
                <a:lnTo>
                  <a:pt x="32004" y="288036"/>
                </a:lnTo>
                <a:lnTo>
                  <a:pt x="0" y="288036"/>
                </a:lnTo>
                <a:lnTo>
                  <a:pt x="32004" y="352044"/>
                </a:lnTo>
                <a:lnTo>
                  <a:pt x="38100" y="364236"/>
                </a:lnTo>
                <a:lnTo>
                  <a:pt x="44196" y="352044"/>
                </a:lnTo>
                <a:lnTo>
                  <a:pt x="76200" y="288036"/>
                </a:lnTo>
                <a:close/>
              </a:path>
              <a:path w="474344" h="364489">
                <a:moveTo>
                  <a:pt x="473964" y="9144"/>
                </a:moveTo>
                <a:lnTo>
                  <a:pt x="466344" y="0"/>
                </a:lnTo>
                <a:lnTo>
                  <a:pt x="160020" y="306324"/>
                </a:lnTo>
                <a:lnTo>
                  <a:pt x="137160" y="283464"/>
                </a:lnTo>
                <a:lnTo>
                  <a:pt x="109728" y="364236"/>
                </a:lnTo>
                <a:lnTo>
                  <a:pt x="150876" y="350253"/>
                </a:lnTo>
                <a:lnTo>
                  <a:pt x="190500" y="336804"/>
                </a:lnTo>
                <a:lnTo>
                  <a:pt x="168402" y="314706"/>
                </a:lnTo>
                <a:lnTo>
                  <a:pt x="473964" y="9144"/>
                </a:lnTo>
                <a:close/>
              </a:path>
            </a:pathLst>
          </a:custGeom>
          <a:solidFill>
            <a:srgbClr val="000000"/>
          </a:solidFill>
        </p:spPr>
        <p:txBody>
          <a:bodyPr wrap="square" lIns="0" tIns="0" rIns="0" bIns="0" rtlCol="0"/>
          <a:lstStyle/>
          <a:p>
            <a:endParaRPr/>
          </a:p>
        </p:txBody>
      </p:sp>
      <p:sp>
        <p:nvSpPr>
          <p:cNvPr id="4" name="object 4"/>
          <p:cNvSpPr txBox="1"/>
          <p:nvPr/>
        </p:nvSpPr>
        <p:spPr>
          <a:xfrm>
            <a:off x="2229103" y="1973071"/>
            <a:ext cx="854710" cy="208279"/>
          </a:xfrm>
          <a:prstGeom prst="rect">
            <a:avLst/>
          </a:prstGeom>
        </p:spPr>
        <p:txBody>
          <a:bodyPr vert="horz" wrap="square" lIns="0" tIns="12700" rIns="0" bIns="0" rtlCol="0">
            <a:spAutoFit/>
          </a:bodyPr>
          <a:lstStyle/>
          <a:p>
            <a:pPr marL="12700">
              <a:lnSpc>
                <a:spcPct val="100000"/>
              </a:lnSpc>
              <a:spcBef>
                <a:spcPts val="100"/>
              </a:spcBef>
            </a:pPr>
            <a:r>
              <a:rPr sz="1200" i="1" spc="-10" dirty="0">
                <a:latin typeface="TeX Gyre Bonum"/>
                <a:cs typeface="TeX Gyre Bonum"/>
              </a:rPr>
              <a:t>parámetros</a:t>
            </a:r>
            <a:endParaRPr sz="1200">
              <a:latin typeface="TeX Gyre Bonum"/>
              <a:cs typeface="TeX Gyre Bonum"/>
            </a:endParaRPr>
          </a:p>
        </p:txBody>
      </p:sp>
      <p:sp>
        <p:nvSpPr>
          <p:cNvPr id="5" name="object 5"/>
          <p:cNvSpPr txBox="1"/>
          <p:nvPr/>
        </p:nvSpPr>
        <p:spPr>
          <a:xfrm>
            <a:off x="3237990" y="1973071"/>
            <a:ext cx="612140" cy="208279"/>
          </a:xfrm>
          <a:prstGeom prst="rect">
            <a:avLst/>
          </a:prstGeom>
        </p:spPr>
        <p:txBody>
          <a:bodyPr vert="horz" wrap="square" lIns="0" tIns="12700" rIns="0" bIns="0" rtlCol="0">
            <a:spAutoFit/>
          </a:bodyPr>
          <a:lstStyle/>
          <a:p>
            <a:pPr marL="12700">
              <a:lnSpc>
                <a:spcPct val="100000"/>
              </a:lnSpc>
              <a:spcBef>
                <a:spcPts val="100"/>
              </a:spcBef>
            </a:pPr>
            <a:r>
              <a:rPr sz="1200" i="1" spc="-10" dirty="0">
                <a:latin typeface="TeX Gyre Bonum"/>
                <a:cs typeface="TeX Gyre Bonum"/>
              </a:rPr>
              <a:t>variable</a:t>
            </a:r>
            <a:endParaRPr sz="1200">
              <a:latin typeface="TeX Gyre Bonum"/>
              <a:cs typeface="TeX Gyre Bonum"/>
            </a:endParaRPr>
          </a:p>
        </p:txBody>
      </p:sp>
      <p:sp>
        <p:nvSpPr>
          <p:cNvPr id="6" name="object 6"/>
          <p:cNvSpPr/>
          <p:nvPr/>
        </p:nvSpPr>
        <p:spPr>
          <a:xfrm>
            <a:off x="3224784" y="1644396"/>
            <a:ext cx="157480" cy="363220"/>
          </a:xfrm>
          <a:custGeom>
            <a:avLst/>
            <a:gdLst/>
            <a:ahLst/>
            <a:cxnLst/>
            <a:rect l="l" t="t" r="r" b="b"/>
            <a:pathLst>
              <a:path w="157479" h="363219">
                <a:moveTo>
                  <a:pt x="127597" y="289242"/>
                </a:moveTo>
                <a:lnTo>
                  <a:pt x="12192" y="0"/>
                </a:lnTo>
                <a:lnTo>
                  <a:pt x="0" y="4572"/>
                </a:lnTo>
                <a:lnTo>
                  <a:pt x="115527" y="294122"/>
                </a:lnTo>
                <a:lnTo>
                  <a:pt x="127597" y="289242"/>
                </a:lnTo>
                <a:close/>
              </a:path>
              <a:path w="157479" h="363219">
                <a:moveTo>
                  <a:pt x="132588" y="347943"/>
                </a:moveTo>
                <a:lnTo>
                  <a:pt x="132588" y="301752"/>
                </a:lnTo>
                <a:lnTo>
                  <a:pt x="120396" y="306324"/>
                </a:lnTo>
                <a:lnTo>
                  <a:pt x="115527" y="294122"/>
                </a:lnTo>
                <a:lnTo>
                  <a:pt x="85344" y="306324"/>
                </a:lnTo>
                <a:lnTo>
                  <a:pt x="132588" y="347943"/>
                </a:lnTo>
                <a:close/>
              </a:path>
              <a:path w="157479" h="363219">
                <a:moveTo>
                  <a:pt x="132588" y="301752"/>
                </a:moveTo>
                <a:lnTo>
                  <a:pt x="127597" y="289242"/>
                </a:lnTo>
                <a:lnTo>
                  <a:pt x="115527" y="294122"/>
                </a:lnTo>
                <a:lnTo>
                  <a:pt x="120396" y="306324"/>
                </a:lnTo>
                <a:lnTo>
                  <a:pt x="132588" y="301752"/>
                </a:lnTo>
                <a:close/>
              </a:path>
              <a:path w="157479" h="363219">
                <a:moveTo>
                  <a:pt x="156972" y="277368"/>
                </a:moveTo>
                <a:lnTo>
                  <a:pt x="127597" y="289242"/>
                </a:lnTo>
                <a:lnTo>
                  <a:pt x="132588" y="301752"/>
                </a:lnTo>
                <a:lnTo>
                  <a:pt x="132588" y="347943"/>
                </a:lnTo>
                <a:lnTo>
                  <a:pt x="149352" y="362712"/>
                </a:lnTo>
                <a:lnTo>
                  <a:pt x="156972" y="277368"/>
                </a:lnTo>
                <a:close/>
              </a:path>
            </a:pathLst>
          </a:custGeom>
          <a:solidFill>
            <a:srgbClr val="000000"/>
          </a:solidFill>
        </p:spPr>
        <p:txBody>
          <a:bodyPr wrap="square" lIns="0" tIns="0" rIns="0" bIns="0" rtlCol="0"/>
          <a:lstStyle/>
          <a:p>
            <a:endParaRPr/>
          </a:p>
        </p:txBody>
      </p:sp>
      <p:sp>
        <p:nvSpPr>
          <p:cNvPr id="7" name="object 7"/>
          <p:cNvSpPr txBox="1">
            <a:spLocks noGrp="1"/>
          </p:cNvSpPr>
          <p:nvPr>
            <p:ph type="title"/>
          </p:nvPr>
        </p:nvSpPr>
        <p:spPr>
          <a:xfrm>
            <a:off x="1873504" y="1281687"/>
            <a:ext cx="1517015" cy="407034"/>
          </a:xfrm>
          <a:prstGeom prst="rect">
            <a:avLst/>
          </a:prstGeom>
        </p:spPr>
        <p:txBody>
          <a:bodyPr vert="horz" wrap="square" lIns="0" tIns="12700" rIns="0" bIns="0" rtlCol="0">
            <a:spAutoFit/>
          </a:bodyPr>
          <a:lstStyle/>
          <a:p>
            <a:pPr marL="25400">
              <a:lnSpc>
                <a:spcPct val="100000"/>
              </a:lnSpc>
              <a:spcBef>
                <a:spcPts val="100"/>
              </a:spcBef>
            </a:pPr>
            <a:r>
              <a:rPr sz="2500" spc="-40" dirty="0">
                <a:solidFill>
                  <a:srgbClr val="000000"/>
                </a:solidFill>
              </a:rPr>
              <a:t>Q</a:t>
            </a:r>
            <a:r>
              <a:rPr sz="2175" spc="-60" baseline="-22988" dirty="0">
                <a:solidFill>
                  <a:srgbClr val="000000"/>
                </a:solidFill>
              </a:rPr>
              <a:t>o </a:t>
            </a:r>
            <a:r>
              <a:rPr sz="2500" i="0" spc="5" dirty="0">
                <a:solidFill>
                  <a:srgbClr val="000000"/>
                </a:solidFill>
                <a:latin typeface="Symbol"/>
                <a:cs typeface="Symbol"/>
              </a:rPr>
              <a:t></a:t>
            </a:r>
            <a:r>
              <a:rPr sz="2500" i="0" spc="5" dirty="0">
                <a:solidFill>
                  <a:srgbClr val="000000"/>
                </a:solidFill>
                <a:latin typeface="Times New Roman"/>
                <a:cs typeface="Times New Roman"/>
              </a:rPr>
              <a:t> </a:t>
            </a:r>
            <a:r>
              <a:rPr sz="2500" dirty="0">
                <a:solidFill>
                  <a:srgbClr val="000000"/>
                </a:solidFill>
              </a:rPr>
              <a:t>a </a:t>
            </a:r>
            <a:r>
              <a:rPr sz="2500" i="0" spc="5" dirty="0">
                <a:solidFill>
                  <a:srgbClr val="000000"/>
                </a:solidFill>
                <a:latin typeface="Symbol"/>
                <a:cs typeface="Symbol"/>
              </a:rPr>
              <a:t></a:t>
            </a:r>
            <a:r>
              <a:rPr sz="2500" i="0" spc="-340" dirty="0">
                <a:solidFill>
                  <a:srgbClr val="000000"/>
                </a:solidFill>
                <a:latin typeface="Times New Roman"/>
                <a:cs typeface="Times New Roman"/>
              </a:rPr>
              <a:t> </a:t>
            </a:r>
            <a:r>
              <a:rPr sz="2500" spc="5" dirty="0">
                <a:solidFill>
                  <a:srgbClr val="000000"/>
                </a:solidFill>
              </a:rPr>
              <a:t>bP</a:t>
            </a:r>
            <a:endParaRPr sz="2500">
              <a:latin typeface="Times New Roman"/>
              <a:cs typeface="Times New Roman"/>
            </a:endParaRPr>
          </a:p>
        </p:txBody>
      </p:sp>
      <p:grpSp>
        <p:nvGrpSpPr>
          <p:cNvPr id="8" name="object 8"/>
          <p:cNvGrpSpPr/>
          <p:nvPr/>
        </p:nvGrpSpPr>
        <p:grpSpPr>
          <a:xfrm>
            <a:off x="5364479" y="1387595"/>
            <a:ext cx="2844800" cy="1267460"/>
            <a:chOff x="5364479" y="1387595"/>
            <a:chExt cx="2844800" cy="1267460"/>
          </a:xfrm>
        </p:grpSpPr>
        <p:sp>
          <p:nvSpPr>
            <p:cNvPr id="9" name="object 9"/>
            <p:cNvSpPr/>
            <p:nvPr/>
          </p:nvSpPr>
          <p:spPr>
            <a:xfrm>
              <a:off x="5364479" y="1388357"/>
              <a:ext cx="2844165" cy="1266825"/>
            </a:xfrm>
            <a:custGeom>
              <a:avLst/>
              <a:gdLst/>
              <a:ahLst/>
              <a:cxnLst/>
              <a:rect l="l" t="t" r="r" b="b"/>
              <a:pathLst>
                <a:path w="2844165" h="1266825">
                  <a:moveTo>
                    <a:pt x="28955" y="0"/>
                  </a:moveTo>
                  <a:lnTo>
                    <a:pt x="28955" y="1237494"/>
                  </a:lnTo>
                </a:path>
                <a:path w="2844165" h="1266825">
                  <a:moveTo>
                    <a:pt x="0" y="1237494"/>
                  </a:moveTo>
                  <a:lnTo>
                    <a:pt x="28955" y="1237494"/>
                  </a:lnTo>
                </a:path>
                <a:path w="2844165" h="1266825">
                  <a:moveTo>
                    <a:pt x="0" y="1056138"/>
                  </a:moveTo>
                  <a:lnTo>
                    <a:pt x="28955" y="1056138"/>
                  </a:lnTo>
                </a:path>
                <a:path w="2844165" h="1266825">
                  <a:moveTo>
                    <a:pt x="0" y="885450"/>
                  </a:moveTo>
                  <a:lnTo>
                    <a:pt x="28955" y="885450"/>
                  </a:lnTo>
                </a:path>
                <a:path w="2844165" h="1266825">
                  <a:moveTo>
                    <a:pt x="0" y="704094"/>
                  </a:moveTo>
                  <a:lnTo>
                    <a:pt x="28955" y="704094"/>
                  </a:lnTo>
                </a:path>
                <a:path w="2844165" h="1266825">
                  <a:moveTo>
                    <a:pt x="0" y="533406"/>
                  </a:moveTo>
                  <a:lnTo>
                    <a:pt x="28955" y="533406"/>
                  </a:lnTo>
                </a:path>
                <a:path w="2844165" h="1266825">
                  <a:moveTo>
                    <a:pt x="0" y="352050"/>
                  </a:moveTo>
                  <a:lnTo>
                    <a:pt x="28955" y="352050"/>
                  </a:lnTo>
                </a:path>
                <a:path w="2844165" h="1266825">
                  <a:moveTo>
                    <a:pt x="0" y="181362"/>
                  </a:moveTo>
                  <a:lnTo>
                    <a:pt x="28955" y="181362"/>
                  </a:lnTo>
                </a:path>
                <a:path w="2844165" h="1266825">
                  <a:moveTo>
                    <a:pt x="0" y="0"/>
                  </a:moveTo>
                  <a:lnTo>
                    <a:pt x="28955" y="0"/>
                  </a:lnTo>
                </a:path>
                <a:path w="2844165" h="1266825">
                  <a:moveTo>
                    <a:pt x="28955" y="1237494"/>
                  </a:moveTo>
                  <a:lnTo>
                    <a:pt x="2843783" y="1237494"/>
                  </a:lnTo>
                </a:path>
                <a:path w="2844165" h="1266825">
                  <a:moveTo>
                    <a:pt x="28955" y="1266450"/>
                  </a:moveTo>
                  <a:lnTo>
                    <a:pt x="28955" y="1237494"/>
                  </a:lnTo>
                </a:path>
                <a:path w="2844165" h="1266825">
                  <a:moveTo>
                    <a:pt x="731519" y="1266450"/>
                  </a:moveTo>
                  <a:lnTo>
                    <a:pt x="731519" y="1237494"/>
                  </a:lnTo>
                </a:path>
                <a:path w="2844165" h="1266825">
                  <a:moveTo>
                    <a:pt x="1437131" y="1266450"/>
                  </a:moveTo>
                  <a:lnTo>
                    <a:pt x="1437131" y="1237494"/>
                  </a:lnTo>
                </a:path>
                <a:path w="2844165" h="1266825">
                  <a:moveTo>
                    <a:pt x="2139695" y="1266450"/>
                  </a:moveTo>
                  <a:lnTo>
                    <a:pt x="2139695" y="1237494"/>
                  </a:lnTo>
                </a:path>
                <a:path w="2844165" h="1266825">
                  <a:moveTo>
                    <a:pt x="2843783" y="1266450"/>
                  </a:moveTo>
                  <a:lnTo>
                    <a:pt x="2843783" y="1237494"/>
                  </a:lnTo>
                </a:path>
              </a:pathLst>
            </a:custGeom>
            <a:ln w="3175">
              <a:solidFill>
                <a:srgbClr val="000000"/>
              </a:solidFill>
            </a:ln>
          </p:spPr>
          <p:txBody>
            <a:bodyPr wrap="square" lIns="0" tIns="0" rIns="0" bIns="0" rtlCol="0"/>
            <a:lstStyle/>
            <a:p>
              <a:endParaRPr/>
            </a:p>
          </p:txBody>
        </p:sp>
        <p:sp>
          <p:nvSpPr>
            <p:cNvPr id="10" name="object 10"/>
            <p:cNvSpPr/>
            <p:nvPr/>
          </p:nvSpPr>
          <p:spPr>
            <a:xfrm>
              <a:off x="5812523" y="1569713"/>
              <a:ext cx="1691639" cy="704215"/>
            </a:xfrm>
            <a:custGeom>
              <a:avLst/>
              <a:gdLst/>
              <a:ahLst/>
              <a:cxnLst/>
              <a:rect l="l" t="t" r="r" b="b"/>
              <a:pathLst>
                <a:path w="1691640" h="704214">
                  <a:moveTo>
                    <a:pt x="0" y="704076"/>
                  </a:moveTo>
                  <a:lnTo>
                    <a:pt x="426731" y="522723"/>
                  </a:lnTo>
                </a:path>
                <a:path w="1691640" h="704214">
                  <a:moveTo>
                    <a:pt x="426731" y="522723"/>
                  </a:moveTo>
                  <a:lnTo>
                    <a:pt x="845828" y="352030"/>
                  </a:lnTo>
                </a:path>
                <a:path w="1691640" h="704214">
                  <a:moveTo>
                    <a:pt x="845828" y="352030"/>
                  </a:moveTo>
                  <a:lnTo>
                    <a:pt x="1054608" y="256024"/>
                  </a:lnTo>
                  <a:lnTo>
                    <a:pt x="1274065" y="170678"/>
                  </a:lnTo>
                </a:path>
                <a:path w="1691640" h="704214">
                  <a:moveTo>
                    <a:pt x="1274065" y="170678"/>
                  </a:moveTo>
                  <a:lnTo>
                    <a:pt x="1691641" y="0"/>
                  </a:lnTo>
                </a:path>
              </a:pathLst>
            </a:custGeom>
            <a:ln w="18251">
              <a:solidFill>
                <a:srgbClr val="00007F"/>
              </a:solidFill>
            </a:ln>
          </p:spPr>
          <p:txBody>
            <a:bodyPr wrap="square" lIns="0" tIns="0" rIns="0" bIns="0" rtlCol="0"/>
            <a:lstStyle/>
            <a:p>
              <a:endParaRPr/>
            </a:p>
          </p:txBody>
        </p:sp>
        <p:sp>
          <p:nvSpPr>
            <p:cNvPr id="11" name="object 11"/>
            <p:cNvSpPr/>
            <p:nvPr/>
          </p:nvSpPr>
          <p:spPr>
            <a:xfrm>
              <a:off x="5783579" y="2244851"/>
              <a:ext cx="47625" cy="47625"/>
            </a:xfrm>
            <a:custGeom>
              <a:avLst/>
              <a:gdLst/>
              <a:ahLst/>
              <a:cxnLst/>
              <a:rect l="l" t="t" r="r" b="b"/>
              <a:pathLst>
                <a:path w="47625" h="47625">
                  <a:moveTo>
                    <a:pt x="47243" y="22859"/>
                  </a:moveTo>
                  <a:lnTo>
                    <a:pt x="45362" y="14144"/>
                  </a:lnTo>
                  <a:lnTo>
                    <a:pt x="40195" y="6857"/>
                  </a:lnTo>
                  <a:lnTo>
                    <a:pt x="32456" y="1857"/>
                  </a:lnTo>
                  <a:lnTo>
                    <a:pt x="22859" y="0"/>
                  </a:lnTo>
                  <a:lnTo>
                    <a:pt x="14144" y="1857"/>
                  </a:lnTo>
                  <a:lnTo>
                    <a:pt x="6857" y="6857"/>
                  </a:lnTo>
                  <a:lnTo>
                    <a:pt x="1857" y="14144"/>
                  </a:lnTo>
                  <a:lnTo>
                    <a:pt x="0" y="22859"/>
                  </a:lnTo>
                  <a:lnTo>
                    <a:pt x="1857" y="32456"/>
                  </a:lnTo>
                  <a:lnTo>
                    <a:pt x="6857" y="40195"/>
                  </a:lnTo>
                  <a:lnTo>
                    <a:pt x="14144" y="45362"/>
                  </a:lnTo>
                  <a:lnTo>
                    <a:pt x="22859" y="47243"/>
                  </a:lnTo>
                  <a:lnTo>
                    <a:pt x="32456" y="45362"/>
                  </a:lnTo>
                  <a:lnTo>
                    <a:pt x="40195" y="40195"/>
                  </a:lnTo>
                  <a:lnTo>
                    <a:pt x="45362" y="32456"/>
                  </a:lnTo>
                  <a:lnTo>
                    <a:pt x="47243" y="22859"/>
                  </a:lnTo>
                  <a:close/>
                </a:path>
              </a:pathLst>
            </a:custGeom>
            <a:solidFill>
              <a:srgbClr val="00007F"/>
            </a:solidFill>
          </p:spPr>
          <p:txBody>
            <a:bodyPr wrap="square" lIns="0" tIns="0" rIns="0" bIns="0" rtlCol="0"/>
            <a:lstStyle/>
            <a:p>
              <a:endParaRPr/>
            </a:p>
          </p:txBody>
        </p:sp>
        <p:sp>
          <p:nvSpPr>
            <p:cNvPr id="12" name="object 12"/>
            <p:cNvSpPr/>
            <p:nvPr/>
          </p:nvSpPr>
          <p:spPr>
            <a:xfrm>
              <a:off x="5783579" y="2244836"/>
              <a:ext cx="47625" cy="47625"/>
            </a:xfrm>
            <a:custGeom>
              <a:avLst/>
              <a:gdLst/>
              <a:ahLst/>
              <a:cxnLst/>
              <a:rect l="l" t="t" r="r" b="b"/>
              <a:pathLst>
                <a:path w="47625" h="47625">
                  <a:moveTo>
                    <a:pt x="47240" y="22859"/>
                  </a:moveTo>
                  <a:lnTo>
                    <a:pt x="45358" y="14147"/>
                  </a:lnTo>
                  <a:lnTo>
                    <a:pt x="40189" y="6860"/>
                  </a:lnTo>
                  <a:lnTo>
                    <a:pt x="32450" y="1858"/>
                  </a:lnTo>
                  <a:lnTo>
                    <a:pt x="22859" y="0"/>
                  </a:lnTo>
                  <a:lnTo>
                    <a:pt x="14141" y="1858"/>
                  </a:lnTo>
                  <a:lnTo>
                    <a:pt x="6855" y="6860"/>
                  </a:lnTo>
                  <a:lnTo>
                    <a:pt x="1856" y="14147"/>
                  </a:lnTo>
                  <a:lnTo>
                    <a:pt x="0" y="22859"/>
                  </a:lnTo>
                  <a:lnTo>
                    <a:pt x="1856" y="32455"/>
                  </a:lnTo>
                  <a:lnTo>
                    <a:pt x="6855" y="40195"/>
                  </a:lnTo>
                  <a:lnTo>
                    <a:pt x="14141" y="45364"/>
                  </a:lnTo>
                  <a:lnTo>
                    <a:pt x="22859" y="47246"/>
                  </a:lnTo>
                  <a:lnTo>
                    <a:pt x="32450" y="45364"/>
                  </a:lnTo>
                  <a:lnTo>
                    <a:pt x="40189" y="40195"/>
                  </a:lnTo>
                  <a:lnTo>
                    <a:pt x="45358" y="32455"/>
                  </a:lnTo>
                  <a:lnTo>
                    <a:pt x="47240" y="22859"/>
                  </a:lnTo>
                  <a:close/>
                </a:path>
              </a:pathLst>
            </a:custGeom>
            <a:ln w="9125">
              <a:solidFill>
                <a:srgbClr val="00007F"/>
              </a:solidFill>
            </a:ln>
          </p:spPr>
          <p:txBody>
            <a:bodyPr wrap="square" lIns="0" tIns="0" rIns="0" bIns="0" rtlCol="0"/>
            <a:lstStyle/>
            <a:p>
              <a:endParaRPr/>
            </a:p>
          </p:txBody>
        </p:sp>
        <p:sp>
          <p:nvSpPr>
            <p:cNvPr id="13" name="object 13"/>
            <p:cNvSpPr/>
            <p:nvPr/>
          </p:nvSpPr>
          <p:spPr>
            <a:xfrm>
              <a:off x="6210299" y="2063495"/>
              <a:ext cx="48895" cy="48895"/>
            </a:xfrm>
            <a:custGeom>
              <a:avLst/>
              <a:gdLst/>
              <a:ahLst/>
              <a:cxnLst/>
              <a:rect l="l" t="t" r="r" b="b"/>
              <a:pathLst>
                <a:path w="48895" h="48894">
                  <a:moveTo>
                    <a:pt x="48767" y="24383"/>
                  </a:moveTo>
                  <a:lnTo>
                    <a:pt x="46886" y="14787"/>
                  </a:lnTo>
                  <a:lnTo>
                    <a:pt x="41719" y="7048"/>
                  </a:lnTo>
                  <a:lnTo>
                    <a:pt x="33980" y="1881"/>
                  </a:lnTo>
                  <a:lnTo>
                    <a:pt x="24383" y="0"/>
                  </a:lnTo>
                  <a:lnTo>
                    <a:pt x="14787" y="1881"/>
                  </a:lnTo>
                  <a:lnTo>
                    <a:pt x="7048" y="7048"/>
                  </a:lnTo>
                  <a:lnTo>
                    <a:pt x="1881" y="14787"/>
                  </a:lnTo>
                  <a:lnTo>
                    <a:pt x="0" y="24383"/>
                  </a:lnTo>
                  <a:lnTo>
                    <a:pt x="1881" y="33337"/>
                  </a:lnTo>
                  <a:lnTo>
                    <a:pt x="7048" y="41147"/>
                  </a:lnTo>
                  <a:lnTo>
                    <a:pt x="14787" y="46672"/>
                  </a:lnTo>
                  <a:lnTo>
                    <a:pt x="24383" y="48767"/>
                  </a:lnTo>
                  <a:lnTo>
                    <a:pt x="33980" y="46672"/>
                  </a:lnTo>
                  <a:lnTo>
                    <a:pt x="41719" y="41147"/>
                  </a:lnTo>
                  <a:lnTo>
                    <a:pt x="46886" y="33337"/>
                  </a:lnTo>
                  <a:lnTo>
                    <a:pt x="48767" y="24383"/>
                  </a:lnTo>
                  <a:close/>
                </a:path>
              </a:pathLst>
            </a:custGeom>
            <a:solidFill>
              <a:srgbClr val="00007F"/>
            </a:solidFill>
          </p:spPr>
          <p:txBody>
            <a:bodyPr wrap="square" lIns="0" tIns="0" rIns="0" bIns="0" rtlCol="0"/>
            <a:lstStyle/>
            <a:p>
              <a:endParaRPr/>
            </a:p>
          </p:txBody>
        </p:sp>
        <p:sp>
          <p:nvSpPr>
            <p:cNvPr id="14" name="object 14"/>
            <p:cNvSpPr/>
            <p:nvPr/>
          </p:nvSpPr>
          <p:spPr>
            <a:xfrm>
              <a:off x="6210296" y="2063484"/>
              <a:ext cx="48895" cy="48895"/>
            </a:xfrm>
            <a:custGeom>
              <a:avLst/>
              <a:gdLst/>
              <a:ahLst/>
              <a:cxnLst/>
              <a:rect l="l" t="t" r="r" b="b"/>
              <a:pathLst>
                <a:path w="48895" h="48894">
                  <a:moveTo>
                    <a:pt x="48761" y="24386"/>
                  </a:moveTo>
                  <a:lnTo>
                    <a:pt x="46881" y="14784"/>
                  </a:lnTo>
                  <a:lnTo>
                    <a:pt x="41715" y="7045"/>
                  </a:lnTo>
                  <a:lnTo>
                    <a:pt x="33977" y="1879"/>
                  </a:lnTo>
                  <a:lnTo>
                    <a:pt x="24380" y="0"/>
                  </a:lnTo>
                  <a:lnTo>
                    <a:pt x="14783" y="1879"/>
                  </a:lnTo>
                  <a:lnTo>
                    <a:pt x="7045" y="7045"/>
                  </a:lnTo>
                  <a:lnTo>
                    <a:pt x="1880" y="14784"/>
                  </a:lnTo>
                  <a:lnTo>
                    <a:pt x="0" y="24386"/>
                  </a:lnTo>
                  <a:lnTo>
                    <a:pt x="1880" y="33335"/>
                  </a:lnTo>
                  <a:lnTo>
                    <a:pt x="7045" y="41142"/>
                  </a:lnTo>
                  <a:lnTo>
                    <a:pt x="14783" y="46664"/>
                  </a:lnTo>
                  <a:lnTo>
                    <a:pt x="24380" y="48758"/>
                  </a:lnTo>
                  <a:lnTo>
                    <a:pt x="33977" y="46664"/>
                  </a:lnTo>
                  <a:lnTo>
                    <a:pt x="41715" y="41142"/>
                  </a:lnTo>
                  <a:lnTo>
                    <a:pt x="46881" y="33335"/>
                  </a:lnTo>
                  <a:lnTo>
                    <a:pt x="48761" y="24386"/>
                  </a:lnTo>
                  <a:close/>
                </a:path>
              </a:pathLst>
            </a:custGeom>
            <a:ln w="9125">
              <a:solidFill>
                <a:srgbClr val="00007F"/>
              </a:solidFill>
            </a:ln>
          </p:spPr>
          <p:txBody>
            <a:bodyPr wrap="square" lIns="0" tIns="0" rIns="0" bIns="0" rtlCol="0"/>
            <a:lstStyle/>
            <a:p>
              <a:endParaRPr/>
            </a:p>
          </p:txBody>
        </p:sp>
        <p:sp>
          <p:nvSpPr>
            <p:cNvPr id="15" name="object 15"/>
            <p:cNvSpPr/>
            <p:nvPr/>
          </p:nvSpPr>
          <p:spPr>
            <a:xfrm>
              <a:off x="6629399" y="1892807"/>
              <a:ext cx="47625" cy="47625"/>
            </a:xfrm>
            <a:custGeom>
              <a:avLst/>
              <a:gdLst/>
              <a:ahLst/>
              <a:cxnLst/>
              <a:rect l="l" t="t" r="r" b="b"/>
              <a:pathLst>
                <a:path w="47625" h="47625">
                  <a:moveTo>
                    <a:pt x="47243" y="22859"/>
                  </a:moveTo>
                  <a:lnTo>
                    <a:pt x="45362" y="14144"/>
                  </a:lnTo>
                  <a:lnTo>
                    <a:pt x="40195" y="6857"/>
                  </a:lnTo>
                  <a:lnTo>
                    <a:pt x="32456" y="1857"/>
                  </a:lnTo>
                  <a:lnTo>
                    <a:pt x="22859" y="0"/>
                  </a:lnTo>
                  <a:lnTo>
                    <a:pt x="14144" y="1857"/>
                  </a:lnTo>
                  <a:lnTo>
                    <a:pt x="6857" y="6857"/>
                  </a:lnTo>
                  <a:lnTo>
                    <a:pt x="1857" y="14144"/>
                  </a:lnTo>
                  <a:lnTo>
                    <a:pt x="0" y="22859"/>
                  </a:lnTo>
                  <a:lnTo>
                    <a:pt x="1881" y="32456"/>
                  </a:lnTo>
                  <a:lnTo>
                    <a:pt x="7048" y="40195"/>
                  </a:lnTo>
                  <a:lnTo>
                    <a:pt x="14787" y="45362"/>
                  </a:lnTo>
                  <a:lnTo>
                    <a:pt x="24383" y="47243"/>
                  </a:lnTo>
                  <a:lnTo>
                    <a:pt x="33099" y="45362"/>
                  </a:lnTo>
                  <a:lnTo>
                    <a:pt x="40385" y="40195"/>
                  </a:lnTo>
                  <a:lnTo>
                    <a:pt x="45386" y="32456"/>
                  </a:lnTo>
                  <a:lnTo>
                    <a:pt x="47243" y="22859"/>
                  </a:lnTo>
                  <a:close/>
                </a:path>
              </a:pathLst>
            </a:custGeom>
            <a:solidFill>
              <a:srgbClr val="00007F"/>
            </a:solidFill>
          </p:spPr>
          <p:txBody>
            <a:bodyPr wrap="square" lIns="0" tIns="0" rIns="0" bIns="0" rtlCol="0"/>
            <a:lstStyle/>
            <a:p>
              <a:endParaRPr/>
            </a:p>
          </p:txBody>
        </p:sp>
        <p:sp>
          <p:nvSpPr>
            <p:cNvPr id="16" name="object 16"/>
            <p:cNvSpPr/>
            <p:nvPr/>
          </p:nvSpPr>
          <p:spPr>
            <a:xfrm>
              <a:off x="6629392" y="1892791"/>
              <a:ext cx="47625" cy="47625"/>
            </a:xfrm>
            <a:custGeom>
              <a:avLst/>
              <a:gdLst/>
              <a:ahLst/>
              <a:cxnLst/>
              <a:rect l="l" t="t" r="r" b="b"/>
              <a:pathLst>
                <a:path w="47625" h="47625">
                  <a:moveTo>
                    <a:pt x="47240" y="22859"/>
                  </a:moveTo>
                  <a:lnTo>
                    <a:pt x="45360" y="14147"/>
                  </a:lnTo>
                  <a:lnTo>
                    <a:pt x="40194" y="6860"/>
                  </a:lnTo>
                  <a:lnTo>
                    <a:pt x="32456" y="1858"/>
                  </a:lnTo>
                  <a:lnTo>
                    <a:pt x="22859" y="0"/>
                  </a:lnTo>
                  <a:lnTo>
                    <a:pt x="14148" y="1858"/>
                  </a:lnTo>
                  <a:lnTo>
                    <a:pt x="6861" y="6860"/>
                  </a:lnTo>
                  <a:lnTo>
                    <a:pt x="1858" y="14147"/>
                  </a:lnTo>
                  <a:lnTo>
                    <a:pt x="0" y="22859"/>
                  </a:lnTo>
                  <a:lnTo>
                    <a:pt x="1882" y="32455"/>
                  </a:lnTo>
                  <a:lnTo>
                    <a:pt x="7051" y="40195"/>
                  </a:lnTo>
                  <a:lnTo>
                    <a:pt x="14790" y="45364"/>
                  </a:lnTo>
                  <a:lnTo>
                    <a:pt x="24380" y="47246"/>
                  </a:lnTo>
                  <a:lnTo>
                    <a:pt x="33098" y="45364"/>
                  </a:lnTo>
                  <a:lnTo>
                    <a:pt x="40384" y="40195"/>
                  </a:lnTo>
                  <a:lnTo>
                    <a:pt x="45384" y="32455"/>
                  </a:lnTo>
                  <a:lnTo>
                    <a:pt x="47240" y="22859"/>
                  </a:lnTo>
                  <a:close/>
                </a:path>
              </a:pathLst>
            </a:custGeom>
            <a:ln w="9125">
              <a:solidFill>
                <a:srgbClr val="00007F"/>
              </a:solidFill>
            </a:ln>
          </p:spPr>
          <p:txBody>
            <a:bodyPr wrap="square" lIns="0" tIns="0" rIns="0" bIns="0" rtlCol="0"/>
            <a:lstStyle/>
            <a:p>
              <a:endParaRPr/>
            </a:p>
          </p:txBody>
        </p:sp>
        <p:sp>
          <p:nvSpPr>
            <p:cNvPr id="17" name="object 17"/>
            <p:cNvSpPr/>
            <p:nvPr/>
          </p:nvSpPr>
          <p:spPr>
            <a:xfrm>
              <a:off x="7057643" y="1711451"/>
              <a:ext cx="48895" cy="48895"/>
            </a:xfrm>
            <a:custGeom>
              <a:avLst/>
              <a:gdLst/>
              <a:ahLst/>
              <a:cxnLst/>
              <a:rect l="l" t="t" r="r" b="b"/>
              <a:pathLst>
                <a:path w="48895" h="48894">
                  <a:moveTo>
                    <a:pt x="48767" y="24383"/>
                  </a:moveTo>
                  <a:lnTo>
                    <a:pt x="46886" y="14787"/>
                  </a:lnTo>
                  <a:lnTo>
                    <a:pt x="41719" y="7048"/>
                  </a:lnTo>
                  <a:lnTo>
                    <a:pt x="33980" y="1881"/>
                  </a:lnTo>
                  <a:lnTo>
                    <a:pt x="24383" y="0"/>
                  </a:lnTo>
                  <a:lnTo>
                    <a:pt x="14787" y="1881"/>
                  </a:lnTo>
                  <a:lnTo>
                    <a:pt x="7048" y="7048"/>
                  </a:lnTo>
                  <a:lnTo>
                    <a:pt x="1881" y="14787"/>
                  </a:lnTo>
                  <a:lnTo>
                    <a:pt x="0" y="24383"/>
                  </a:lnTo>
                  <a:lnTo>
                    <a:pt x="1881" y="33337"/>
                  </a:lnTo>
                  <a:lnTo>
                    <a:pt x="7048" y="41147"/>
                  </a:lnTo>
                  <a:lnTo>
                    <a:pt x="14787" y="46672"/>
                  </a:lnTo>
                  <a:lnTo>
                    <a:pt x="24383" y="48767"/>
                  </a:lnTo>
                  <a:lnTo>
                    <a:pt x="33980" y="46672"/>
                  </a:lnTo>
                  <a:lnTo>
                    <a:pt x="41719" y="41147"/>
                  </a:lnTo>
                  <a:lnTo>
                    <a:pt x="46886" y="33337"/>
                  </a:lnTo>
                  <a:lnTo>
                    <a:pt x="48767" y="24383"/>
                  </a:lnTo>
                  <a:close/>
                </a:path>
              </a:pathLst>
            </a:custGeom>
            <a:solidFill>
              <a:srgbClr val="00007F"/>
            </a:solidFill>
          </p:spPr>
          <p:txBody>
            <a:bodyPr wrap="square" lIns="0" tIns="0" rIns="0" bIns="0" rtlCol="0"/>
            <a:lstStyle/>
            <a:p>
              <a:endParaRPr/>
            </a:p>
          </p:txBody>
        </p:sp>
        <p:sp>
          <p:nvSpPr>
            <p:cNvPr id="18" name="object 18"/>
            <p:cNvSpPr/>
            <p:nvPr/>
          </p:nvSpPr>
          <p:spPr>
            <a:xfrm>
              <a:off x="7057645" y="1711439"/>
              <a:ext cx="48895" cy="48895"/>
            </a:xfrm>
            <a:custGeom>
              <a:avLst/>
              <a:gdLst/>
              <a:ahLst/>
              <a:cxnLst/>
              <a:rect l="l" t="t" r="r" b="b"/>
              <a:pathLst>
                <a:path w="48895" h="48894">
                  <a:moveTo>
                    <a:pt x="48761" y="24386"/>
                  </a:moveTo>
                  <a:lnTo>
                    <a:pt x="46881" y="14791"/>
                  </a:lnTo>
                  <a:lnTo>
                    <a:pt x="41715" y="7051"/>
                  </a:lnTo>
                  <a:lnTo>
                    <a:pt x="33977" y="1882"/>
                  </a:lnTo>
                  <a:lnTo>
                    <a:pt x="24380" y="0"/>
                  </a:lnTo>
                  <a:lnTo>
                    <a:pt x="14783" y="1882"/>
                  </a:lnTo>
                  <a:lnTo>
                    <a:pt x="7045" y="7051"/>
                  </a:lnTo>
                  <a:lnTo>
                    <a:pt x="1880" y="14791"/>
                  </a:lnTo>
                  <a:lnTo>
                    <a:pt x="0" y="24386"/>
                  </a:lnTo>
                  <a:lnTo>
                    <a:pt x="1880" y="33338"/>
                  </a:lnTo>
                  <a:lnTo>
                    <a:pt x="7045" y="41150"/>
                  </a:lnTo>
                  <a:lnTo>
                    <a:pt x="14783" y="46677"/>
                  </a:lnTo>
                  <a:lnTo>
                    <a:pt x="24380" y="48773"/>
                  </a:lnTo>
                  <a:lnTo>
                    <a:pt x="33977" y="46677"/>
                  </a:lnTo>
                  <a:lnTo>
                    <a:pt x="41715" y="41150"/>
                  </a:lnTo>
                  <a:lnTo>
                    <a:pt x="46881" y="33338"/>
                  </a:lnTo>
                  <a:lnTo>
                    <a:pt x="48761" y="24386"/>
                  </a:lnTo>
                  <a:close/>
                </a:path>
              </a:pathLst>
            </a:custGeom>
            <a:ln w="9125">
              <a:solidFill>
                <a:srgbClr val="00007F"/>
              </a:solidFill>
            </a:ln>
          </p:spPr>
          <p:txBody>
            <a:bodyPr wrap="square" lIns="0" tIns="0" rIns="0" bIns="0" rtlCol="0"/>
            <a:lstStyle/>
            <a:p>
              <a:endParaRPr/>
            </a:p>
          </p:txBody>
        </p:sp>
        <p:sp>
          <p:nvSpPr>
            <p:cNvPr id="19" name="object 19"/>
            <p:cNvSpPr/>
            <p:nvPr/>
          </p:nvSpPr>
          <p:spPr>
            <a:xfrm>
              <a:off x="7475219" y="1540763"/>
              <a:ext cx="47625" cy="47625"/>
            </a:xfrm>
            <a:custGeom>
              <a:avLst/>
              <a:gdLst/>
              <a:ahLst/>
              <a:cxnLst/>
              <a:rect l="l" t="t" r="r" b="b"/>
              <a:pathLst>
                <a:path w="47625" h="47625">
                  <a:moveTo>
                    <a:pt x="47243" y="22859"/>
                  </a:moveTo>
                  <a:lnTo>
                    <a:pt x="45386" y="14144"/>
                  </a:lnTo>
                  <a:lnTo>
                    <a:pt x="40385" y="6857"/>
                  </a:lnTo>
                  <a:lnTo>
                    <a:pt x="33099" y="1857"/>
                  </a:lnTo>
                  <a:lnTo>
                    <a:pt x="24383" y="0"/>
                  </a:lnTo>
                  <a:lnTo>
                    <a:pt x="14787" y="1857"/>
                  </a:lnTo>
                  <a:lnTo>
                    <a:pt x="7048" y="6857"/>
                  </a:lnTo>
                  <a:lnTo>
                    <a:pt x="1881" y="14144"/>
                  </a:lnTo>
                  <a:lnTo>
                    <a:pt x="0" y="22859"/>
                  </a:lnTo>
                  <a:lnTo>
                    <a:pt x="1881" y="32456"/>
                  </a:lnTo>
                  <a:lnTo>
                    <a:pt x="7048" y="40195"/>
                  </a:lnTo>
                  <a:lnTo>
                    <a:pt x="14787" y="45362"/>
                  </a:lnTo>
                  <a:lnTo>
                    <a:pt x="24383" y="47243"/>
                  </a:lnTo>
                  <a:lnTo>
                    <a:pt x="33099" y="45362"/>
                  </a:lnTo>
                  <a:lnTo>
                    <a:pt x="40385" y="40195"/>
                  </a:lnTo>
                  <a:lnTo>
                    <a:pt x="45386" y="32456"/>
                  </a:lnTo>
                  <a:lnTo>
                    <a:pt x="47243" y="22859"/>
                  </a:lnTo>
                  <a:close/>
                </a:path>
              </a:pathLst>
            </a:custGeom>
            <a:solidFill>
              <a:srgbClr val="00007F"/>
            </a:solidFill>
          </p:spPr>
          <p:txBody>
            <a:bodyPr wrap="square" lIns="0" tIns="0" rIns="0" bIns="0" rtlCol="0"/>
            <a:lstStyle/>
            <a:p>
              <a:endParaRPr/>
            </a:p>
          </p:txBody>
        </p:sp>
        <p:sp>
          <p:nvSpPr>
            <p:cNvPr id="20" name="object 20"/>
            <p:cNvSpPr/>
            <p:nvPr/>
          </p:nvSpPr>
          <p:spPr>
            <a:xfrm>
              <a:off x="7475221" y="1540745"/>
              <a:ext cx="47625" cy="47625"/>
            </a:xfrm>
            <a:custGeom>
              <a:avLst/>
              <a:gdLst/>
              <a:ahLst/>
              <a:cxnLst/>
              <a:rect l="l" t="t" r="r" b="b"/>
              <a:pathLst>
                <a:path w="47625" h="47625">
                  <a:moveTo>
                    <a:pt x="47240" y="22859"/>
                  </a:moveTo>
                  <a:lnTo>
                    <a:pt x="45381" y="14147"/>
                  </a:lnTo>
                  <a:lnTo>
                    <a:pt x="40379" y="6860"/>
                  </a:lnTo>
                  <a:lnTo>
                    <a:pt x="33092" y="1858"/>
                  </a:lnTo>
                  <a:lnTo>
                    <a:pt x="24380" y="0"/>
                  </a:lnTo>
                  <a:lnTo>
                    <a:pt x="14783" y="1858"/>
                  </a:lnTo>
                  <a:lnTo>
                    <a:pt x="7045" y="6860"/>
                  </a:lnTo>
                  <a:lnTo>
                    <a:pt x="1880" y="14147"/>
                  </a:lnTo>
                  <a:lnTo>
                    <a:pt x="0" y="22859"/>
                  </a:lnTo>
                  <a:lnTo>
                    <a:pt x="1880" y="32461"/>
                  </a:lnTo>
                  <a:lnTo>
                    <a:pt x="7045" y="40201"/>
                  </a:lnTo>
                  <a:lnTo>
                    <a:pt x="14783" y="45366"/>
                  </a:lnTo>
                  <a:lnTo>
                    <a:pt x="24380" y="47246"/>
                  </a:lnTo>
                  <a:lnTo>
                    <a:pt x="33092" y="45366"/>
                  </a:lnTo>
                  <a:lnTo>
                    <a:pt x="40379" y="40201"/>
                  </a:lnTo>
                  <a:lnTo>
                    <a:pt x="45381" y="32461"/>
                  </a:lnTo>
                  <a:lnTo>
                    <a:pt x="47240" y="22859"/>
                  </a:lnTo>
                  <a:close/>
                </a:path>
              </a:pathLst>
            </a:custGeom>
            <a:ln w="9125">
              <a:solidFill>
                <a:srgbClr val="00007F"/>
              </a:solidFill>
            </a:ln>
          </p:spPr>
          <p:txBody>
            <a:bodyPr wrap="square" lIns="0" tIns="0" rIns="0" bIns="0" rtlCol="0"/>
            <a:lstStyle/>
            <a:p>
              <a:endParaRPr/>
            </a:p>
          </p:txBody>
        </p:sp>
      </p:grpSp>
      <p:sp>
        <p:nvSpPr>
          <p:cNvPr id="21" name="object 21"/>
          <p:cNvSpPr txBox="1"/>
          <p:nvPr/>
        </p:nvSpPr>
        <p:spPr>
          <a:xfrm>
            <a:off x="6046721" y="1204975"/>
            <a:ext cx="1169035" cy="173990"/>
          </a:xfrm>
          <a:prstGeom prst="rect">
            <a:avLst/>
          </a:prstGeom>
        </p:spPr>
        <p:txBody>
          <a:bodyPr vert="horz" wrap="square" lIns="0" tIns="15240" rIns="0" bIns="0" rtlCol="0">
            <a:spAutoFit/>
          </a:bodyPr>
          <a:lstStyle/>
          <a:p>
            <a:pPr marL="12700">
              <a:lnSpc>
                <a:spcPct val="100000"/>
              </a:lnSpc>
              <a:spcBef>
                <a:spcPts val="120"/>
              </a:spcBef>
            </a:pPr>
            <a:r>
              <a:rPr sz="950" b="1" spc="10" dirty="0">
                <a:latin typeface="Arial"/>
                <a:cs typeface="Arial"/>
              </a:rPr>
              <a:t>Oferta </a:t>
            </a:r>
            <a:r>
              <a:rPr sz="950" b="1" spc="15" dirty="0">
                <a:latin typeface="Arial"/>
                <a:cs typeface="Arial"/>
              </a:rPr>
              <a:t>de</a:t>
            </a:r>
            <a:r>
              <a:rPr sz="950" b="1" spc="85" dirty="0">
                <a:latin typeface="Arial"/>
                <a:cs typeface="Arial"/>
              </a:rPr>
              <a:t> </a:t>
            </a:r>
            <a:r>
              <a:rPr sz="950" b="1" spc="30" dirty="0">
                <a:latin typeface="Arial"/>
                <a:cs typeface="Arial"/>
              </a:rPr>
              <a:t>Naranjas</a:t>
            </a:r>
            <a:endParaRPr sz="950">
              <a:latin typeface="Arial"/>
              <a:cs typeface="Arial"/>
            </a:endParaRPr>
          </a:p>
        </p:txBody>
      </p:sp>
      <p:sp>
        <p:nvSpPr>
          <p:cNvPr id="22" name="object 22"/>
          <p:cNvSpPr txBox="1"/>
          <p:nvPr/>
        </p:nvSpPr>
        <p:spPr>
          <a:xfrm>
            <a:off x="5885175" y="2183383"/>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3</a:t>
            </a:r>
            <a:endParaRPr sz="800">
              <a:latin typeface="Arial"/>
              <a:cs typeface="Arial"/>
            </a:endParaRPr>
          </a:p>
        </p:txBody>
      </p:sp>
      <p:sp>
        <p:nvSpPr>
          <p:cNvPr id="23" name="object 23"/>
          <p:cNvSpPr txBox="1"/>
          <p:nvPr/>
        </p:nvSpPr>
        <p:spPr>
          <a:xfrm>
            <a:off x="6313423" y="2002027"/>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6</a:t>
            </a:r>
            <a:endParaRPr sz="800">
              <a:latin typeface="Arial"/>
              <a:cs typeface="Arial"/>
            </a:endParaRPr>
          </a:p>
        </p:txBody>
      </p:sp>
      <p:sp>
        <p:nvSpPr>
          <p:cNvPr id="24" name="object 24"/>
          <p:cNvSpPr txBox="1"/>
          <p:nvPr/>
        </p:nvSpPr>
        <p:spPr>
          <a:xfrm>
            <a:off x="6731003" y="1831339"/>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9</a:t>
            </a:r>
            <a:endParaRPr sz="800">
              <a:latin typeface="Arial"/>
              <a:cs typeface="Arial"/>
            </a:endParaRPr>
          </a:p>
        </p:txBody>
      </p:sp>
      <p:sp>
        <p:nvSpPr>
          <p:cNvPr id="25" name="object 25"/>
          <p:cNvSpPr txBox="1"/>
          <p:nvPr/>
        </p:nvSpPr>
        <p:spPr>
          <a:xfrm>
            <a:off x="7159252" y="1649983"/>
            <a:ext cx="14224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1</a:t>
            </a:r>
            <a:r>
              <a:rPr sz="800" spc="15" dirty="0">
                <a:latin typeface="Arial"/>
                <a:cs typeface="Arial"/>
              </a:rPr>
              <a:t>2</a:t>
            </a:r>
            <a:endParaRPr sz="800">
              <a:latin typeface="Arial"/>
              <a:cs typeface="Arial"/>
            </a:endParaRPr>
          </a:p>
        </p:txBody>
      </p:sp>
      <p:sp>
        <p:nvSpPr>
          <p:cNvPr id="26" name="object 26"/>
          <p:cNvSpPr txBox="1"/>
          <p:nvPr/>
        </p:nvSpPr>
        <p:spPr>
          <a:xfrm>
            <a:off x="7578356" y="1479295"/>
            <a:ext cx="14224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1</a:t>
            </a:r>
            <a:r>
              <a:rPr sz="800" spc="15" dirty="0">
                <a:latin typeface="Arial"/>
                <a:cs typeface="Arial"/>
              </a:rPr>
              <a:t>5</a:t>
            </a:r>
            <a:endParaRPr sz="800">
              <a:latin typeface="Arial"/>
              <a:cs typeface="Arial"/>
            </a:endParaRPr>
          </a:p>
        </p:txBody>
      </p:sp>
      <p:sp>
        <p:nvSpPr>
          <p:cNvPr id="27" name="object 27"/>
          <p:cNvSpPr txBox="1"/>
          <p:nvPr/>
        </p:nvSpPr>
        <p:spPr>
          <a:xfrm>
            <a:off x="5191746" y="1242770"/>
            <a:ext cx="142240" cy="1444625"/>
          </a:xfrm>
          <a:prstGeom prst="rect">
            <a:avLst/>
          </a:prstGeom>
        </p:spPr>
        <p:txBody>
          <a:bodyPr vert="horz" wrap="square" lIns="0" tIns="71120" rIns="0" bIns="0" rtlCol="0">
            <a:spAutoFit/>
          </a:bodyPr>
          <a:lstStyle/>
          <a:p>
            <a:pPr marL="12700">
              <a:lnSpc>
                <a:spcPct val="100000"/>
              </a:lnSpc>
              <a:spcBef>
                <a:spcPts val="560"/>
              </a:spcBef>
            </a:pPr>
            <a:r>
              <a:rPr sz="800" spc="5" dirty="0">
                <a:latin typeface="Arial"/>
                <a:cs typeface="Arial"/>
              </a:rPr>
              <a:t>1</a:t>
            </a:r>
            <a:r>
              <a:rPr sz="800" spc="15" dirty="0">
                <a:latin typeface="Arial"/>
                <a:cs typeface="Arial"/>
              </a:rPr>
              <a:t>4</a:t>
            </a:r>
            <a:endParaRPr sz="800">
              <a:latin typeface="Arial"/>
              <a:cs typeface="Arial"/>
            </a:endParaRPr>
          </a:p>
          <a:p>
            <a:pPr marL="12700">
              <a:lnSpc>
                <a:spcPct val="100000"/>
              </a:lnSpc>
              <a:spcBef>
                <a:spcPts val="470"/>
              </a:spcBef>
            </a:pPr>
            <a:r>
              <a:rPr sz="800" spc="5" dirty="0">
                <a:latin typeface="Arial"/>
                <a:cs typeface="Arial"/>
              </a:rPr>
              <a:t>1</a:t>
            </a:r>
            <a:r>
              <a:rPr sz="800" spc="15" dirty="0">
                <a:latin typeface="Arial"/>
                <a:cs typeface="Arial"/>
              </a:rPr>
              <a:t>2</a:t>
            </a:r>
            <a:endParaRPr sz="800">
              <a:latin typeface="Arial"/>
              <a:cs typeface="Arial"/>
            </a:endParaRPr>
          </a:p>
          <a:p>
            <a:pPr marL="12700">
              <a:lnSpc>
                <a:spcPct val="100000"/>
              </a:lnSpc>
              <a:spcBef>
                <a:spcPts val="384"/>
              </a:spcBef>
            </a:pPr>
            <a:r>
              <a:rPr sz="800" spc="5" dirty="0">
                <a:latin typeface="Arial"/>
                <a:cs typeface="Arial"/>
              </a:rPr>
              <a:t>1</a:t>
            </a:r>
            <a:r>
              <a:rPr sz="800" spc="15" dirty="0">
                <a:latin typeface="Arial"/>
                <a:cs typeface="Arial"/>
              </a:rPr>
              <a:t>0</a:t>
            </a:r>
            <a:endParaRPr sz="800">
              <a:latin typeface="Arial"/>
              <a:cs typeface="Arial"/>
            </a:endParaRPr>
          </a:p>
          <a:p>
            <a:pPr marL="70485">
              <a:lnSpc>
                <a:spcPct val="100000"/>
              </a:lnSpc>
              <a:spcBef>
                <a:spcPts val="465"/>
              </a:spcBef>
            </a:pPr>
            <a:r>
              <a:rPr sz="800" spc="15" dirty="0">
                <a:latin typeface="Arial"/>
                <a:cs typeface="Arial"/>
              </a:rPr>
              <a:t>8</a:t>
            </a:r>
            <a:endParaRPr sz="800">
              <a:latin typeface="Arial"/>
              <a:cs typeface="Arial"/>
            </a:endParaRPr>
          </a:p>
          <a:p>
            <a:pPr marL="70485">
              <a:lnSpc>
                <a:spcPct val="100000"/>
              </a:lnSpc>
              <a:spcBef>
                <a:spcPts val="385"/>
              </a:spcBef>
            </a:pPr>
            <a:r>
              <a:rPr sz="800" spc="15" dirty="0">
                <a:latin typeface="Arial"/>
                <a:cs typeface="Arial"/>
              </a:rPr>
              <a:t>6</a:t>
            </a:r>
            <a:endParaRPr sz="800">
              <a:latin typeface="Arial"/>
              <a:cs typeface="Arial"/>
            </a:endParaRPr>
          </a:p>
          <a:p>
            <a:pPr marL="70485">
              <a:lnSpc>
                <a:spcPct val="100000"/>
              </a:lnSpc>
              <a:spcBef>
                <a:spcPts val="470"/>
              </a:spcBef>
            </a:pPr>
            <a:r>
              <a:rPr sz="800" spc="15" dirty="0">
                <a:latin typeface="Arial"/>
                <a:cs typeface="Arial"/>
              </a:rPr>
              <a:t>4</a:t>
            </a:r>
            <a:endParaRPr sz="800">
              <a:latin typeface="Arial"/>
              <a:cs typeface="Arial"/>
            </a:endParaRPr>
          </a:p>
          <a:p>
            <a:pPr marL="70485">
              <a:lnSpc>
                <a:spcPct val="100000"/>
              </a:lnSpc>
              <a:spcBef>
                <a:spcPts val="380"/>
              </a:spcBef>
            </a:pPr>
            <a:r>
              <a:rPr sz="800" spc="15" dirty="0">
                <a:latin typeface="Arial"/>
                <a:cs typeface="Arial"/>
              </a:rPr>
              <a:t>2</a:t>
            </a:r>
            <a:endParaRPr sz="800">
              <a:latin typeface="Arial"/>
              <a:cs typeface="Arial"/>
            </a:endParaRPr>
          </a:p>
          <a:p>
            <a:pPr marL="70485">
              <a:lnSpc>
                <a:spcPct val="100000"/>
              </a:lnSpc>
              <a:spcBef>
                <a:spcPts val="470"/>
              </a:spcBef>
            </a:pPr>
            <a:r>
              <a:rPr sz="800" spc="15" dirty="0">
                <a:latin typeface="Arial"/>
                <a:cs typeface="Arial"/>
              </a:rPr>
              <a:t>0</a:t>
            </a:r>
            <a:endParaRPr sz="800">
              <a:latin typeface="Arial"/>
              <a:cs typeface="Arial"/>
            </a:endParaRPr>
          </a:p>
        </p:txBody>
      </p:sp>
      <p:sp>
        <p:nvSpPr>
          <p:cNvPr id="28" name="object 28"/>
          <p:cNvSpPr txBox="1"/>
          <p:nvPr/>
        </p:nvSpPr>
        <p:spPr>
          <a:xfrm>
            <a:off x="5353292" y="2687827"/>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0</a:t>
            </a:r>
            <a:endParaRPr sz="800">
              <a:latin typeface="Arial"/>
              <a:cs typeface="Arial"/>
            </a:endParaRPr>
          </a:p>
        </p:txBody>
      </p:sp>
      <p:sp>
        <p:nvSpPr>
          <p:cNvPr id="29" name="object 29"/>
          <p:cNvSpPr txBox="1"/>
          <p:nvPr/>
        </p:nvSpPr>
        <p:spPr>
          <a:xfrm>
            <a:off x="6057387" y="2687827"/>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5</a:t>
            </a:r>
            <a:endParaRPr sz="800">
              <a:latin typeface="Arial"/>
              <a:cs typeface="Arial"/>
            </a:endParaRPr>
          </a:p>
        </p:txBody>
      </p:sp>
      <p:sp>
        <p:nvSpPr>
          <p:cNvPr id="30" name="object 30"/>
          <p:cNvSpPr txBox="1"/>
          <p:nvPr/>
        </p:nvSpPr>
        <p:spPr>
          <a:xfrm>
            <a:off x="6523725" y="2687827"/>
            <a:ext cx="565785" cy="289560"/>
          </a:xfrm>
          <a:prstGeom prst="rect">
            <a:avLst/>
          </a:prstGeom>
        </p:spPr>
        <p:txBody>
          <a:bodyPr vert="horz" wrap="square" lIns="0" tIns="15875" rIns="0" bIns="0" rtlCol="0">
            <a:spAutoFit/>
          </a:bodyPr>
          <a:lstStyle/>
          <a:p>
            <a:pPr marR="1270" algn="ctr">
              <a:lnSpc>
                <a:spcPts val="935"/>
              </a:lnSpc>
              <a:spcBef>
                <a:spcPts val="125"/>
              </a:spcBef>
            </a:pPr>
            <a:r>
              <a:rPr sz="800" spc="10" dirty="0">
                <a:latin typeface="Arial"/>
                <a:cs typeface="Arial"/>
              </a:rPr>
              <a:t>10</a:t>
            </a:r>
            <a:endParaRPr sz="800">
              <a:latin typeface="Arial"/>
              <a:cs typeface="Arial"/>
            </a:endParaRPr>
          </a:p>
          <a:p>
            <a:pPr algn="ctr">
              <a:lnSpc>
                <a:spcPts val="1115"/>
              </a:lnSpc>
            </a:pPr>
            <a:r>
              <a:rPr sz="950" b="1" spc="-20" dirty="0">
                <a:latin typeface="Arial"/>
                <a:cs typeface="Arial"/>
              </a:rPr>
              <a:t>C</a:t>
            </a:r>
            <a:r>
              <a:rPr sz="950" b="1" spc="55" dirty="0">
                <a:latin typeface="Arial"/>
                <a:cs typeface="Arial"/>
              </a:rPr>
              <a:t>a</a:t>
            </a:r>
            <a:r>
              <a:rPr sz="950" b="1" spc="15" dirty="0">
                <a:latin typeface="Arial"/>
                <a:cs typeface="Arial"/>
              </a:rPr>
              <a:t>n</a:t>
            </a:r>
            <a:r>
              <a:rPr sz="950" b="1" spc="-20" dirty="0">
                <a:latin typeface="Arial"/>
                <a:cs typeface="Arial"/>
              </a:rPr>
              <a:t>t</a:t>
            </a:r>
            <a:r>
              <a:rPr sz="950" b="1" spc="30" dirty="0">
                <a:latin typeface="Arial"/>
                <a:cs typeface="Arial"/>
              </a:rPr>
              <a:t>i</a:t>
            </a:r>
            <a:r>
              <a:rPr sz="950" b="1" spc="15" dirty="0">
                <a:latin typeface="Arial"/>
                <a:cs typeface="Arial"/>
              </a:rPr>
              <a:t>d</a:t>
            </a:r>
            <a:r>
              <a:rPr sz="950" b="1" spc="65" dirty="0">
                <a:latin typeface="Arial"/>
                <a:cs typeface="Arial"/>
              </a:rPr>
              <a:t>a</a:t>
            </a:r>
            <a:r>
              <a:rPr sz="950" b="1" spc="10" dirty="0">
                <a:latin typeface="Arial"/>
                <a:cs typeface="Arial"/>
              </a:rPr>
              <a:t>d</a:t>
            </a:r>
            <a:endParaRPr sz="950">
              <a:latin typeface="Arial"/>
              <a:cs typeface="Arial"/>
            </a:endParaRPr>
          </a:p>
        </p:txBody>
      </p:sp>
      <p:sp>
        <p:nvSpPr>
          <p:cNvPr id="31" name="object 31"/>
          <p:cNvSpPr txBox="1"/>
          <p:nvPr/>
        </p:nvSpPr>
        <p:spPr>
          <a:xfrm>
            <a:off x="7435097" y="2687827"/>
            <a:ext cx="14224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1</a:t>
            </a:r>
            <a:r>
              <a:rPr sz="800" spc="15" dirty="0">
                <a:latin typeface="Arial"/>
                <a:cs typeface="Arial"/>
              </a:rPr>
              <a:t>5</a:t>
            </a:r>
            <a:endParaRPr sz="800">
              <a:latin typeface="Arial"/>
              <a:cs typeface="Arial"/>
            </a:endParaRPr>
          </a:p>
        </p:txBody>
      </p:sp>
      <p:sp>
        <p:nvSpPr>
          <p:cNvPr id="32" name="object 32"/>
          <p:cNvSpPr txBox="1"/>
          <p:nvPr/>
        </p:nvSpPr>
        <p:spPr>
          <a:xfrm>
            <a:off x="8139192" y="2687827"/>
            <a:ext cx="14097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2</a:t>
            </a:r>
            <a:r>
              <a:rPr sz="800" spc="15" dirty="0">
                <a:latin typeface="Arial"/>
                <a:cs typeface="Arial"/>
              </a:rPr>
              <a:t>0</a:t>
            </a:r>
            <a:endParaRPr sz="800">
              <a:latin typeface="Arial"/>
              <a:cs typeface="Arial"/>
            </a:endParaRPr>
          </a:p>
        </p:txBody>
      </p:sp>
      <p:sp>
        <p:nvSpPr>
          <p:cNvPr id="33" name="object 33"/>
          <p:cNvSpPr txBox="1"/>
          <p:nvPr/>
        </p:nvSpPr>
        <p:spPr>
          <a:xfrm>
            <a:off x="4896368" y="1804540"/>
            <a:ext cx="149225" cy="415290"/>
          </a:xfrm>
          <a:prstGeom prst="rect">
            <a:avLst/>
          </a:prstGeom>
        </p:spPr>
        <p:txBody>
          <a:bodyPr vert="vert270" wrap="square" lIns="0" tIns="0" rIns="0" bIns="0" rtlCol="0">
            <a:spAutoFit/>
          </a:bodyPr>
          <a:lstStyle/>
          <a:p>
            <a:pPr marL="12700">
              <a:lnSpc>
                <a:spcPts val="1045"/>
              </a:lnSpc>
            </a:pPr>
            <a:r>
              <a:rPr sz="950" b="1" spc="20" dirty="0">
                <a:latin typeface="Arial"/>
                <a:cs typeface="Arial"/>
              </a:rPr>
              <a:t>Precio</a:t>
            </a:r>
            <a:endParaRPr sz="950">
              <a:latin typeface="Arial"/>
              <a:cs typeface="Arial"/>
            </a:endParaRPr>
          </a:p>
        </p:txBody>
      </p:sp>
      <p:sp>
        <p:nvSpPr>
          <p:cNvPr id="34" name="object 34"/>
          <p:cNvSpPr txBox="1"/>
          <p:nvPr/>
        </p:nvSpPr>
        <p:spPr>
          <a:xfrm>
            <a:off x="2335785" y="2619805"/>
            <a:ext cx="97155" cy="196850"/>
          </a:xfrm>
          <a:prstGeom prst="rect">
            <a:avLst/>
          </a:prstGeom>
        </p:spPr>
        <p:txBody>
          <a:bodyPr vert="horz" wrap="square" lIns="0" tIns="15240" rIns="0" bIns="0" rtlCol="0">
            <a:spAutoFit/>
          </a:bodyPr>
          <a:lstStyle/>
          <a:p>
            <a:pPr marL="12700">
              <a:lnSpc>
                <a:spcPct val="100000"/>
              </a:lnSpc>
              <a:spcBef>
                <a:spcPts val="120"/>
              </a:spcBef>
            </a:pPr>
            <a:r>
              <a:rPr sz="1100" i="1" spc="10" dirty="0">
                <a:latin typeface="Times New Roman"/>
                <a:cs typeface="Times New Roman"/>
              </a:rPr>
              <a:t>o</a:t>
            </a:r>
            <a:endParaRPr sz="1100">
              <a:latin typeface="Times New Roman"/>
              <a:cs typeface="Times New Roman"/>
            </a:endParaRPr>
          </a:p>
        </p:txBody>
      </p:sp>
      <p:sp>
        <p:nvSpPr>
          <p:cNvPr id="35" name="object 35"/>
          <p:cNvSpPr txBox="1"/>
          <p:nvPr/>
        </p:nvSpPr>
        <p:spPr>
          <a:xfrm>
            <a:off x="2168149" y="2454096"/>
            <a:ext cx="1445895" cy="320675"/>
          </a:xfrm>
          <a:prstGeom prst="rect">
            <a:avLst/>
          </a:prstGeom>
        </p:spPr>
        <p:txBody>
          <a:bodyPr vert="horz" wrap="square" lIns="0" tIns="17145" rIns="0" bIns="0" rtlCol="0">
            <a:spAutoFit/>
          </a:bodyPr>
          <a:lstStyle/>
          <a:p>
            <a:pPr marL="12700">
              <a:lnSpc>
                <a:spcPct val="100000"/>
              </a:lnSpc>
              <a:spcBef>
                <a:spcPts val="135"/>
              </a:spcBef>
              <a:tabLst>
                <a:tab pos="344805" algn="l"/>
              </a:tabLst>
            </a:pPr>
            <a:r>
              <a:rPr sz="1900" i="1" spc="25" dirty="0">
                <a:latin typeface="Times New Roman"/>
                <a:cs typeface="Times New Roman"/>
              </a:rPr>
              <a:t>Q	</a:t>
            </a:r>
            <a:r>
              <a:rPr sz="1900" spc="20" dirty="0">
                <a:latin typeface="Symbol"/>
                <a:cs typeface="Symbol"/>
              </a:rPr>
              <a:t></a:t>
            </a:r>
            <a:r>
              <a:rPr sz="1900" spc="-80" dirty="0">
                <a:latin typeface="Times New Roman"/>
                <a:cs typeface="Times New Roman"/>
              </a:rPr>
              <a:t> </a:t>
            </a:r>
            <a:r>
              <a:rPr sz="1900" spc="25" dirty="0">
                <a:latin typeface="Symbol"/>
                <a:cs typeface="Symbol"/>
              </a:rPr>
              <a:t></a:t>
            </a:r>
            <a:r>
              <a:rPr sz="1900" spc="25" dirty="0">
                <a:latin typeface="Times New Roman"/>
                <a:cs typeface="Times New Roman"/>
              </a:rPr>
              <a:t>3</a:t>
            </a:r>
            <a:r>
              <a:rPr sz="1900" spc="-215" dirty="0">
                <a:latin typeface="Times New Roman"/>
                <a:cs typeface="Times New Roman"/>
              </a:rPr>
              <a:t> </a:t>
            </a:r>
            <a:r>
              <a:rPr sz="1900" spc="20" dirty="0">
                <a:latin typeface="Symbol"/>
                <a:cs typeface="Symbol"/>
              </a:rPr>
              <a:t></a:t>
            </a:r>
            <a:r>
              <a:rPr sz="1900" spc="-310" dirty="0">
                <a:latin typeface="Times New Roman"/>
                <a:cs typeface="Times New Roman"/>
              </a:rPr>
              <a:t> </a:t>
            </a:r>
            <a:r>
              <a:rPr sz="1900" spc="-20" dirty="0">
                <a:latin typeface="Times New Roman"/>
                <a:cs typeface="Times New Roman"/>
              </a:rPr>
              <a:t>1,5</a:t>
            </a:r>
            <a:r>
              <a:rPr sz="1900" i="1" spc="-20" dirty="0">
                <a:latin typeface="Times New Roman"/>
                <a:cs typeface="Times New Roman"/>
              </a:rPr>
              <a:t>P</a:t>
            </a:r>
            <a:endParaRPr sz="1900">
              <a:latin typeface="Times New Roman"/>
              <a:cs typeface="Times New Roman"/>
            </a:endParaRPr>
          </a:p>
        </p:txBody>
      </p:sp>
      <p:sp>
        <p:nvSpPr>
          <p:cNvPr id="36" name="object 36"/>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37" name="object 37"/>
          <p:cNvSpPr txBox="1"/>
          <p:nvPr/>
        </p:nvSpPr>
        <p:spPr>
          <a:xfrm>
            <a:off x="1651507" y="3821682"/>
            <a:ext cx="7000875" cy="1397000"/>
          </a:xfrm>
          <a:prstGeom prst="rect">
            <a:avLst/>
          </a:prstGeom>
        </p:spPr>
        <p:txBody>
          <a:bodyPr vert="horz" wrap="square" lIns="0" tIns="12700" rIns="0" bIns="0" rtlCol="0">
            <a:spAutoFit/>
          </a:bodyPr>
          <a:lstStyle/>
          <a:p>
            <a:pPr marL="12700">
              <a:lnSpc>
                <a:spcPct val="100000"/>
              </a:lnSpc>
              <a:spcBef>
                <a:spcPts val="100"/>
              </a:spcBef>
            </a:pPr>
            <a:r>
              <a:rPr sz="1800" u="heavy" dirty="0">
                <a:uFill>
                  <a:solidFill>
                    <a:srgbClr val="000000"/>
                  </a:solidFill>
                </a:uFill>
                <a:latin typeface="TeX Gyre Bonum"/>
                <a:cs typeface="TeX Gyre Bonum"/>
              </a:rPr>
              <a:t>ACLARACIÓN</a:t>
            </a:r>
            <a:endParaRPr sz="1800">
              <a:latin typeface="TeX Gyre Bonum"/>
              <a:cs typeface="TeX Gyre Bonum"/>
            </a:endParaRPr>
          </a:p>
          <a:p>
            <a:pPr marL="735965" marR="82550" indent="-100965">
              <a:lnSpc>
                <a:spcPct val="100000"/>
              </a:lnSpc>
            </a:pPr>
            <a:r>
              <a:rPr sz="1800" dirty="0">
                <a:latin typeface="TeX Gyre Bonum"/>
                <a:cs typeface="TeX Gyre Bonum"/>
              </a:rPr>
              <a:t>•Si Varía </a:t>
            </a:r>
            <a:r>
              <a:rPr sz="1800" spc="5" dirty="0">
                <a:latin typeface="TeX Gyre Bonum"/>
                <a:cs typeface="TeX Gyre Bonum"/>
              </a:rPr>
              <a:t>el </a:t>
            </a:r>
            <a:r>
              <a:rPr sz="1800" dirty="0">
                <a:latin typeface="TeX Gyre Bonum"/>
                <a:cs typeface="TeX Gyre Bonum"/>
              </a:rPr>
              <a:t>precio, se produce una </a:t>
            </a:r>
            <a:r>
              <a:rPr sz="1800" b="1" i="1" dirty="0">
                <a:latin typeface="TeX Gyre Bonum"/>
                <a:cs typeface="TeX Gyre Bonum"/>
              </a:rPr>
              <a:t>variación en la  “Cantidad Ofrecida” </a:t>
            </a:r>
            <a:r>
              <a:rPr sz="1800" dirty="0">
                <a:latin typeface="TeX Gyre Bonum"/>
                <a:cs typeface="TeX Gyre Bonum"/>
              </a:rPr>
              <a:t>(Desplazamiento sobre la</a:t>
            </a:r>
            <a:r>
              <a:rPr sz="1800" spc="-95" dirty="0">
                <a:latin typeface="TeX Gyre Bonum"/>
                <a:cs typeface="TeX Gyre Bonum"/>
              </a:rPr>
              <a:t> </a:t>
            </a:r>
            <a:r>
              <a:rPr sz="1800" dirty="0">
                <a:latin typeface="TeX Gyre Bonum"/>
                <a:cs typeface="TeX Gyre Bonum"/>
              </a:rPr>
              <a:t>Curva)</a:t>
            </a:r>
            <a:endParaRPr sz="1800">
              <a:latin typeface="TeX Gyre Bonum"/>
              <a:cs typeface="TeX Gyre Bonum"/>
            </a:endParaRPr>
          </a:p>
          <a:p>
            <a:pPr marL="635635">
              <a:lnSpc>
                <a:spcPct val="100000"/>
              </a:lnSpc>
            </a:pPr>
            <a:r>
              <a:rPr sz="1800" dirty="0">
                <a:latin typeface="TeX Gyre Bonum"/>
                <a:cs typeface="TeX Gyre Bonum"/>
              </a:rPr>
              <a:t>•Si Varía cualquier otro determinante se produce</a:t>
            </a:r>
            <a:r>
              <a:rPr sz="1800" spc="-90" dirty="0">
                <a:latin typeface="TeX Gyre Bonum"/>
                <a:cs typeface="TeX Gyre Bonum"/>
              </a:rPr>
              <a:t> </a:t>
            </a:r>
            <a:r>
              <a:rPr sz="1800" dirty="0">
                <a:latin typeface="TeX Gyre Bonum"/>
                <a:cs typeface="TeX Gyre Bonum"/>
              </a:rPr>
              <a:t>una</a:t>
            </a:r>
            <a:endParaRPr sz="1800">
              <a:latin typeface="TeX Gyre Bonum"/>
              <a:cs typeface="TeX Gyre Bonum"/>
            </a:endParaRPr>
          </a:p>
          <a:p>
            <a:pPr marL="735965">
              <a:lnSpc>
                <a:spcPct val="100000"/>
              </a:lnSpc>
            </a:pPr>
            <a:r>
              <a:rPr sz="1800" b="1" i="1" dirty="0">
                <a:latin typeface="TeX Gyre Bonum"/>
                <a:cs typeface="TeX Gyre Bonum"/>
              </a:rPr>
              <a:t>variación en la “Oferta” </a:t>
            </a:r>
            <a:r>
              <a:rPr sz="1800" dirty="0">
                <a:latin typeface="TeX Gyre Bonum"/>
                <a:cs typeface="TeX Gyre Bonum"/>
              </a:rPr>
              <a:t>(Desplazamiento de la</a:t>
            </a:r>
            <a:r>
              <a:rPr sz="1800" spc="-140" dirty="0">
                <a:latin typeface="TeX Gyre Bonum"/>
                <a:cs typeface="TeX Gyre Bonum"/>
              </a:rPr>
              <a:t> </a:t>
            </a:r>
            <a:r>
              <a:rPr sz="1800" dirty="0">
                <a:latin typeface="TeX Gyre Bonum"/>
                <a:cs typeface="TeX Gyre Bonum"/>
              </a:rPr>
              <a:t>Curva)</a:t>
            </a:r>
            <a:endParaRPr sz="1800">
              <a:latin typeface="TeX Gyre Bonum"/>
              <a:cs typeface="TeX Gyre Bonum"/>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3241040"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Oferta: </a:t>
            </a:r>
            <a:r>
              <a:rPr spc="-185" dirty="0"/>
              <a:t>Oferta </a:t>
            </a:r>
            <a:r>
              <a:rPr spc="-300" dirty="0"/>
              <a:t>de</a:t>
            </a:r>
            <a:r>
              <a:rPr spc="-340" dirty="0"/>
              <a:t> </a:t>
            </a:r>
            <a:r>
              <a:rPr spc="-260" dirty="0"/>
              <a:t>Mercado</a:t>
            </a:r>
            <a:endParaRPr sz="3200">
              <a:latin typeface="Times New Roman"/>
              <a:cs typeface="Times New Roman"/>
            </a:endParaRPr>
          </a:p>
        </p:txBody>
      </p:sp>
      <p:sp>
        <p:nvSpPr>
          <p:cNvPr id="3" name="object 3"/>
          <p:cNvSpPr txBox="1"/>
          <p:nvPr/>
        </p:nvSpPr>
        <p:spPr>
          <a:xfrm>
            <a:off x="2011171" y="1454911"/>
            <a:ext cx="43205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eX Gyre Bonum"/>
                <a:cs typeface="TeX Gyre Bonum"/>
              </a:rPr>
              <a:t>Es la suma de las Ofertas</a:t>
            </a:r>
            <a:r>
              <a:rPr sz="1800" spc="-100" dirty="0">
                <a:latin typeface="TeX Gyre Bonum"/>
                <a:cs typeface="TeX Gyre Bonum"/>
              </a:rPr>
              <a:t> </a:t>
            </a:r>
            <a:r>
              <a:rPr sz="1800" dirty="0">
                <a:latin typeface="TeX Gyre Bonum"/>
                <a:cs typeface="TeX Gyre Bonum"/>
              </a:rPr>
              <a:t>individuales</a:t>
            </a:r>
            <a:endParaRPr sz="1800">
              <a:latin typeface="TeX Gyre Bonum"/>
              <a:cs typeface="TeX Gyre Bonum"/>
            </a:endParaRPr>
          </a:p>
        </p:txBody>
      </p:sp>
      <p:sp>
        <p:nvSpPr>
          <p:cNvPr id="4" name="object 4"/>
          <p:cNvSpPr txBox="1"/>
          <p:nvPr/>
        </p:nvSpPr>
        <p:spPr>
          <a:xfrm>
            <a:off x="2805174" y="1950211"/>
            <a:ext cx="508634" cy="239395"/>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TeX Gyre Bonum"/>
                <a:cs typeface="TeX Gyre Bonum"/>
              </a:rPr>
              <a:t>T</a:t>
            </a:r>
            <a:r>
              <a:rPr sz="1400" u="sng" dirty="0">
                <a:uFill>
                  <a:solidFill>
                    <a:srgbClr val="000000"/>
                  </a:solidFill>
                </a:uFill>
                <a:latin typeface="TeX Gyre Bonum"/>
                <a:cs typeface="TeX Gyre Bonum"/>
              </a:rPr>
              <a:t>a</a:t>
            </a:r>
            <a:r>
              <a:rPr sz="1400" u="sng" spc="5" dirty="0">
                <a:uFill>
                  <a:solidFill>
                    <a:srgbClr val="000000"/>
                  </a:solidFill>
                </a:uFill>
                <a:latin typeface="TeX Gyre Bonum"/>
                <a:cs typeface="TeX Gyre Bonum"/>
              </a:rPr>
              <a:t>b</a:t>
            </a:r>
            <a:r>
              <a:rPr sz="1400" u="sng" spc="-5" dirty="0">
                <a:uFill>
                  <a:solidFill>
                    <a:srgbClr val="000000"/>
                  </a:solidFill>
                </a:uFill>
                <a:latin typeface="TeX Gyre Bonum"/>
                <a:cs typeface="TeX Gyre Bonum"/>
              </a:rPr>
              <a:t>l</a:t>
            </a:r>
            <a:r>
              <a:rPr sz="1400" u="sng" dirty="0">
                <a:uFill>
                  <a:solidFill>
                    <a:srgbClr val="000000"/>
                  </a:solidFill>
                </a:uFill>
                <a:latin typeface="TeX Gyre Bonum"/>
                <a:cs typeface="TeX Gyre Bonum"/>
              </a:rPr>
              <a:t>a</a:t>
            </a:r>
            <a:endParaRPr sz="1400">
              <a:latin typeface="TeX Gyre Bonum"/>
              <a:cs typeface="TeX Gyre Bonum"/>
            </a:endParaRPr>
          </a:p>
        </p:txBody>
      </p:sp>
      <p:sp>
        <p:nvSpPr>
          <p:cNvPr id="5" name="object 5"/>
          <p:cNvSpPr txBox="1"/>
          <p:nvPr/>
        </p:nvSpPr>
        <p:spPr>
          <a:xfrm>
            <a:off x="6692897" y="1965451"/>
            <a:ext cx="652780" cy="239395"/>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TeX Gyre Bonum"/>
                <a:cs typeface="TeX Gyre Bonum"/>
              </a:rPr>
              <a:t>Gráfico</a:t>
            </a:r>
            <a:endParaRPr sz="1400">
              <a:latin typeface="TeX Gyre Bonum"/>
              <a:cs typeface="TeX Gyre Bonum"/>
            </a:endParaRPr>
          </a:p>
        </p:txBody>
      </p:sp>
      <p:graphicFrame>
        <p:nvGraphicFramePr>
          <p:cNvPr id="6" name="object 6"/>
          <p:cNvGraphicFramePr>
            <a:graphicFrameLocks noGrp="1"/>
          </p:cNvGraphicFramePr>
          <p:nvPr/>
        </p:nvGraphicFramePr>
        <p:xfrm>
          <a:off x="1202429" y="2590800"/>
          <a:ext cx="3352800" cy="1200906"/>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184403">
                <a:tc>
                  <a:txBody>
                    <a:bodyPr/>
                    <a:lstStyle/>
                    <a:p>
                      <a:pPr>
                        <a:lnSpc>
                          <a:spcPct val="100000"/>
                        </a:lnSpc>
                      </a:pPr>
                      <a:endParaRPr sz="10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gridSpan="2">
                  <a:txBody>
                    <a:bodyPr/>
                    <a:lstStyle/>
                    <a:p>
                      <a:pPr marL="367030">
                        <a:lnSpc>
                          <a:spcPts val="1190"/>
                        </a:lnSpc>
                        <a:spcBef>
                          <a:spcPts val="165"/>
                        </a:spcBef>
                      </a:pPr>
                      <a:r>
                        <a:rPr sz="1000" b="1" spc="-5" dirty="0">
                          <a:latin typeface="Arial"/>
                          <a:cs typeface="Arial"/>
                        </a:rPr>
                        <a:t>Cantidad</a:t>
                      </a:r>
                      <a:r>
                        <a:rPr sz="1000" b="1" spc="-10" dirty="0">
                          <a:latin typeface="Arial"/>
                          <a:cs typeface="Arial"/>
                        </a:rPr>
                        <a:t> </a:t>
                      </a:r>
                      <a:r>
                        <a:rPr sz="1000" b="1" spc="-5" dirty="0">
                          <a:latin typeface="Arial"/>
                          <a:cs typeface="Arial"/>
                        </a:rPr>
                        <a:t>Ofrecida</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rowSpan="2">
                  <a:txBody>
                    <a:bodyPr/>
                    <a:lstStyle/>
                    <a:p>
                      <a:pPr marL="118745" marR="95250" indent="-17145">
                        <a:lnSpc>
                          <a:spcPts val="1150"/>
                        </a:lnSpc>
                        <a:spcBef>
                          <a:spcPts val="229"/>
                        </a:spcBef>
                      </a:pPr>
                      <a:r>
                        <a:rPr sz="1000" b="1" spc="-5" dirty="0">
                          <a:latin typeface="Arial"/>
                          <a:cs typeface="Arial"/>
                        </a:rPr>
                        <a:t>Oferta</a:t>
                      </a:r>
                      <a:r>
                        <a:rPr sz="1000" b="1" spc="-80" dirty="0">
                          <a:latin typeface="Arial"/>
                          <a:cs typeface="Arial"/>
                        </a:rPr>
                        <a:t> </a:t>
                      </a:r>
                      <a:r>
                        <a:rPr sz="1000" b="1" spc="-5" dirty="0">
                          <a:latin typeface="Arial"/>
                          <a:cs typeface="Arial"/>
                        </a:rPr>
                        <a:t>de  Mercado</a:t>
                      </a:r>
                      <a:endParaRPr sz="10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403">
                <a:tc>
                  <a:txBody>
                    <a:bodyPr/>
                    <a:lstStyle/>
                    <a:p>
                      <a:pPr marL="5715">
                        <a:lnSpc>
                          <a:spcPts val="1190"/>
                        </a:lnSpc>
                        <a:spcBef>
                          <a:spcPts val="165"/>
                        </a:spcBef>
                      </a:pPr>
                      <a:r>
                        <a:rPr sz="1000" b="1" spc="-5" dirty="0">
                          <a:latin typeface="Arial"/>
                          <a:cs typeface="Arial"/>
                        </a:rPr>
                        <a:t>Precio</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nSpc>
                          <a:spcPts val="1190"/>
                        </a:lnSpc>
                        <a:spcBef>
                          <a:spcPts val="165"/>
                        </a:spcBef>
                      </a:pPr>
                      <a:r>
                        <a:rPr sz="1000" b="1" spc="-5" dirty="0">
                          <a:latin typeface="Arial"/>
                          <a:cs typeface="Arial"/>
                        </a:rPr>
                        <a:t>Productor</a:t>
                      </a:r>
                      <a:r>
                        <a:rPr sz="1000" b="1" spc="-10" dirty="0">
                          <a:latin typeface="Arial"/>
                          <a:cs typeface="Arial"/>
                        </a:rPr>
                        <a:t> </a:t>
                      </a:r>
                      <a:r>
                        <a:rPr sz="1000" b="1" spc="-5" dirty="0">
                          <a:latin typeface="Arial"/>
                          <a:cs typeface="Arial"/>
                        </a:rPr>
                        <a:t>1</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nSpc>
                          <a:spcPts val="1190"/>
                        </a:lnSpc>
                        <a:spcBef>
                          <a:spcPts val="165"/>
                        </a:spcBef>
                      </a:pPr>
                      <a:r>
                        <a:rPr sz="1000" b="1" spc="-5" dirty="0">
                          <a:latin typeface="Arial"/>
                          <a:cs typeface="Arial"/>
                        </a:rPr>
                        <a:t>Productor</a:t>
                      </a:r>
                      <a:r>
                        <a:rPr sz="1000" b="1" spc="-10" dirty="0">
                          <a:latin typeface="Arial"/>
                          <a:cs typeface="Arial"/>
                        </a:rPr>
                        <a:t> </a:t>
                      </a:r>
                      <a:r>
                        <a:rPr sz="1000" b="1" spc="-5" dirty="0">
                          <a:latin typeface="Arial"/>
                          <a:cs typeface="Arial"/>
                        </a:rPr>
                        <a:t>2</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60948">
                <a:tc>
                  <a:txBody>
                    <a:bodyPr/>
                    <a:lstStyle/>
                    <a:p>
                      <a:pPr algn="ctr">
                        <a:lnSpc>
                          <a:spcPts val="1065"/>
                        </a:lnSpc>
                        <a:spcBef>
                          <a:spcPts val="105"/>
                        </a:spcBef>
                      </a:pPr>
                      <a:r>
                        <a:rPr sz="1000" dirty="0">
                          <a:latin typeface="Arial"/>
                          <a:cs typeface="Arial"/>
                        </a:rPr>
                        <a:t>4</a:t>
                      </a:r>
                      <a:endParaRPr sz="1000">
                        <a:latin typeface="Arial"/>
                        <a:cs typeface="Arial"/>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3175" algn="ctr">
                        <a:lnSpc>
                          <a:spcPts val="1065"/>
                        </a:lnSpc>
                        <a:spcBef>
                          <a:spcPts val="105"/>
                        </a:spcBef>
                      </a:pPr>
                      <a:r>
                        <a:rPr sz="1000" dirty="0">
                          <a:latin typeface="Arial"/>
                          <a:cs typeface="Arial"/>
                        </a:rPr>
                        <a:t>5</a:t>
                      </a:r>
                      <a:endParaRPr sz="1000">
                        <a:latin typeface="Arial"/>
                        <a:cs typeface="Arial"/>
                      </a:endParaRPr>
                    </a:p>
                  </a:txBody>
                  <a:tcPr marL="0" marR="0" marT="13335" marB="0">
                    <a:lnL w="12700">
                      <a:solidFill>
                        <a:srgbClr val="000000"/>
                      </a:solidFill>
                      <a:prstDash val="solid"/>
                    </a:lnL>
                    <a:lnR w="6350">
                      <a:solidFill>
                        <a:srgbClr val="000000"/>
                      </a:solidFill>
                      <a:prstDash val="solid"/>
                    </a:lnR>
                    <a:lnT w="12700">
                      <a:solidFill>
                        <a:srgbClr val="000000"/>
                      </a:solidFill>
                      <a:prstDash val="solid"/>
                    </a:lnT>
                  </a:tcPr>
                </a:tc>
                <a:tc>
                  <a:txBody>
                    <a:bodyPr/>
                    <a:lstStyle/>
                    <a:p>
                      <a:pPr algn="ctr">
                        <a:lnSpc>
                          <a:spcPts val="1065"/>
                        </a:lnSpc>
                        <a:spcBef>
                          <a:spcPts val="105"/>
                        </a:spcBef>
                      </a:pPr>
                      <a:r>
                        <a:rPr sz="1000" dirty="0">
                          <a:latin typeface="Arial"/>
                          <a:cs typeface="Arial"/>
                        </a:rPr>
                        <a:t>6</a:t>
                      </a:r>
                      <a:endParaRPr sz="1000">
                        <a:latin typeface="Arial"/>
                        <a:cs typeface="Arial"/>
                      </a:endParaRPr>
                    </a:p>
                  </a:txBody>
                  <a:tcPr marL="0" marR="0" marT="13335" marB="0">
                    <a:lnL w="635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ts val="1065"/>
                        </a:lnSpc>
                        <a:spcBef>
                          <a:spcPts val="105"/>
                        </a:spcBef>
                      </a:pPr>
                      <a:r>
                        <a:rPr sz="1000" spc="-5" dirty="0">
                          <a:latin typeface="Arial"/>
                          <a:cs typeface="Arial"/>
                        </a:rPr>
                        <a:t>11</a:t>
                      </a:r>
                      <a:endParaRPr sz="1000">
                        <a:latin typeface="Arial"/>
                        <a:cs typeface="Arial"/>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161543">
                <a:tc>
                  <a:txBody>
                    <a:bodyPr/>
                    <a:lstStyle/>
                    <a:p>
                      <a:pPr algn="ctr">
                        <a:lnSpc>
                          <a:spcPts val="1075"/>
                        </a:lnSpc>
                        <a:spcBef>
                          <a:spcPts val="95"/>
                        </a:spcBef>
                      </a:pPr>
                      <a:r>
                        <a:rPr sz="1000" dirty="0">
                          <a:latin typeface="Arial"/>
                          <a:cs typeface="Arial"/>
                        </a:rPr>
                        <a:t>6</a:t>
                      </a:r>
                      <a:endParaRPr sz="1000">
                        <a:latin typeface="Arial"/>
                        <a:cs typeface="Arial"/>
                      </a:endParaRPr>
                    </a:p>
                  </a:txBody>
                  <a:tcPr marL="0" marR="0" marT="12065" marB="0">
                    <a:lnL w="12700">
                      <a:solidFill>
                        <a:srgbClr val="000000"/>
                      </a:solidFill>
                      <a:prstDash val="solid"/>
                    </a:lnL>
                    <a:lnR w="12700">
                      <a:solidFill>
                        <a:srgbClr val="000000"/>
                      </a:solidFill>
                      <a:prstDash val="solid"/>
                    </a:lnR>
                  </a:tcPr>
                </a:tc>
                <a:tc>
                  <a:txBody>
                    <a:bodyPr/>
                    <a:lstStyle/>
                    <a:p>
                      <a:pPr marL="3175" algn="ctr">
                        <a:lnSpc>
                          <a:spcPts val="1075"/>
                        </a:lnSpc>
                        <a:spcBef>
                          <a:spcPts val="95"/>
                        </a:spcBef>
                      </a:pPr>
                      <a:r>
                        <a:rPr sz="1000" dirty="0">
                          <a:latin typeface="Arial"/>
                          <a:cs typeface="Arial"/>
                        </a:rPr>
                        <a:t>7</a:t>
                      </a:r>
                      <a:endParaRPr sz="1000">
                        <a:latin typeface="Arial"/>
                        <a:cs typeface="Arial"/>
                      </a:endParaRPr>
                    </a:p>
                  </a:txBody>
                  <a:tcPr marL="0" marR="0" marT="12065" marB="0">
                    <a:lnL w="12700">
                      <a:solidFill>
                        <a:srgbClr val="000000"/>
                      </a:solidFill>
                      <a:prstDash val="solid"/>
                    </a:lnL>
                    <a:lnR w="6350">
                      <a:solidFill>
                        <a:srgbClr val="000000"/>
                      </a:solidFill>
                      <a:prstDash val="solid"/>
                    </a:lnR>
                  </a:tcPr>
                </a:tc>
                <a:tc>
                  <a:txBody>
                    <a:bodyPr/>
                    <a:lstStyle/>
                    <a:p>
                      <a:pPr algn="ctr">
                        <a:lnSpc>
                          <a:spcPts val="1075"/>
                        </a:lnSpc>
                        <a:spcBef>
                          <a:spcPts val="95"/>
                        </a:spcBef>
                      </a:pPr>
                      <a:r>
                        <a:rPr sz="1000" dirty="0">
                          <a:latin typeface="Arial"/>
                          <a:cs typeface="Arial"/>
                        </a:rPr>
                        <a:t>7</a:t>
                      </a:r>
                      <a:endParaRPr sz="1000">
                        <a:latin typeface="Arial"/>
                        <a:cs typeface="Arial"/>
                      </a:endParaRPr>
                    </a:p>
                  </a:txBody>
                  <a:tcPr marL="0" marR="0" marT="12065" marB="0">
                    <a:lnL w="6350">
                      <a:solidFill>
                        <a:srgbClr val="000000"/>
                      </a:solidFill>
                      <a:prstDash val="solid"/>
                    </a:lnL>
                    <a:lnR w="12700">
                      <a:solidFill>
                        <a:srgbClr val="000000"/>
                      </a:solidFill>
                      <a:prstDash val="solid"/>
                    </a:lnR>
                  </a:tcPr>
                </a:tc>
                <a:tc>
                  <a:txBody>
                    <a:bodyPr/>
                    <a:lstStyle/>
                    <a:p>
                      <a:pPr algn="ctr">
                        <a:lnSpc>
                          <a:spcPts val="1075"/>
                        </a:lnSpc>
                        <a:spcBef>
                          <a:spcPts val="95"/>
                        </a:spcBef>
                      </a:pPr>
                      <a:r>
                        <a:rPr sz="1000" spc="-5" dirty="0">
                          <a:latin typeface="Arial"/>
                          <a:cs typeface="Arial"/>
                        </a:rPr>
                        <a:t>14</a:t>
                      </a:r>
                      <a:endParaRPr sz="1000">
                        <a:latin typeface="Arial"/>
                        <a:cs typeface="Arial"/>
                      </a:endParaRPr>
                    </a:p>
                  </a:txBody>
                  <a:tcPr marL="0" marR="0" marT="1206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162305">
                <a:tc>
                  <a:txBody>
                    <a:bodyPr/>
                    <a:lstStyle/>
                    <a:p>
                      <a:pPr algn="ctr">
                        <a:lnSpc>
                          <a:spcPts val="1070"/>
                        </a:lnSpc>
                        <a:spcBef>
                          <a:spcPts val="105"/>
                        </a:spcBef>
                      </a:pPr>
                      <a:r>
                        <a:rPr sz="1000" dirty="0">
                          <a:latin typeface="Arial"/>
                          <a:cs typeface="Arial"/>
                        </a:rPr>
                        <a:t>8</a:t>
                      </a:r>
                      <a:endParaRPr sz="1000">
                        <a:latin typeface="Arial"/>
                        <a:cs typeface="Arial"/>
                      </a:endParaRPr>
                    </a:p>
                  </a:txBody>
                  <a:tcPr marL="0" marR="0" marT="13335" marB="0">
                    <a:lnL w="12700">
                      <a:solidFill>
                        <a:srgbClr val="000000"/>
                      </a:solidFill>
                      <a:prstDash val="solid"/>
                    </a:lnL>
                    <a:lnR w="12700">
                      <a:solidFill>
                        <a:srgbClr val="000000"/>
                      </a:solidFill>
                      <a:prstDash val="solid"/>
                    </a:lnR>
                  </a:tcPr>
                </a:tc>
                <a:tc>
                  <a:txBody>
                    <a:bodyPr/>
                    <a:lstStyle/>
                    <a:p>
                      <a:pPr marL="3175" algn="ctr">
                        <a:lnSpc>
                          <a:spcPts val="1070"/>
                        </a:lnSpc>
                        <a:spcBef>
                          <a:spcPts val="105"/>
                        </a:spcBef>
                      </a:pPr>
                      <a:r>
                        <a:rPr sz="1000" dirty="0">
                          <a:latin typeface="Arial"/>
                          <a:cs typeface="Arial"/>
                        </a:rPr>
                        <a:t>9</a:t>
                      </a:r>
                      <a:endParaRPr sz="1000">
                        <a:latin typeface="Arial"/>
                        <a:cs typeface="Arial"/>
                      </a:endParaRPr>
                    </a:p>
                  </a:txBody>
                  <a:tcPr marL="0" marR="0" marT="13335" marB="0">
                    <a:lnL w="12700">
                      <a:solidFill>
                        <a:srgbClr val="000000"/>
                      </a:solidFill>
                      <a:prstDash val="solid"/>
                    </a:lnL>
                    <a:lnR w="6350">
                      <a:solidFill>
                        <a:srgbClr val="000000"/>
                      </a:solidFill>
                      <a:prstDash val="solid"/>
                    </a:lnR>
                  </a:tcPr>
                </a:tc>
                <a:tc>
                  <a:txBody>
                    <a:bodyPr/>
                    <a:lstStyle/>
                    <a:p>
                      <a:pPr algn="ctr">
                        <a:lnSpc>
                          <a:spcPts val="1070"/>
                        </a:lnSpc>
                        <a:spcBef>
                          <a:spcPts val="105"/>
                        </a:spcBef>
                      </a:pPr>
                      <a:r>
                        <a:rPr sz="1000" dirty="0">
                          <a:latin typeface="Arial"/>
                          <a:cs typeface="Arial"/>
                        </a:rPr>
                        <a:t>8</a:t>
                      </a:r>
                      <a:endParaRPr sz="1000">
                        <a:latin typeface="Arial"/>
                        <a:cs typeface="Arial"/>
                      </a:endParaRPr>
                    </a:p>
                  </a:txBody>
                  <a:tcPr marL="0" marR="0" marT="13335" marB="0">
                    <a:lnL w="6350">
                      <a:solidFill>
                        <a:srgbClr val="000000"/>
                      </a:solidFill>
                      <a:prstDash val="solid"/>
                    </a:lnL>
                    <a:lnR w="12700">
                      <a:solidFill>
                        <a:srgbClr val="000000"/>
                      </a:solidFill>
                      <a:prstDash val="solid"/>
                    </a:lnR>
                  </a:tcPr>
                </a:tc>
                <a:tc>
                  <a:txBody>
                    <a:bodyPr/>
                    <a:lstStyle/>
                    <a:p>
                      <a:pPr algn="ctr">
                        <a:lnSpc>
                          <a:spcPts val="1070"/>
                        </a:lnSpc>
                        <a:spcBef>
                          <a:spcPts val="105"/>
                        </a:spcBef>
                      </a:pPr>
                      <a:r>
                        <a:rPr sz="1000" spc="-5" dirty="0">
                          <a:latin typeface="Arial"/>
                          <a:cs typeface="Arial"/>
                        </a:rPr>
                        <a:t>17</a:t>
                      </a:r>
                      <a:endParaRPr sz="1000">
                        <a:latin typeface="Arial"/>
                        <a:cs typeface="Arial"/>
                      </a:endParaRPr>
                    </a:p>
                  </a:txBody>
                  <a:tcPr marL="0" marR="0" marT="1333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166877">
                <a:tc>
                  <a:txBody>
                    <a:bodyPr/>
                    <a:lstStyle/>
                    <a:p>
                      <a:pPr marR="302895" algn="r">
                        <a:lnSpc>
                          <a:spcPts val="1110"/>
                        </a:lnSpc>
                        <a:spcBef>
                          <a:spcPts val="100"/>
                        </a:spcBef>
                      </a:pPr>
                      <a:r>
                        <a:rPr sz="1000" spc="-5" dirty="0">
                          <a:latin typeface="Arial"/>
                          <a:cs typeface="Arial"/>
                        </a:rPr>
                        <a:t>1</a:t>
                      </a:r>
                      <a:r>
                        <a:rPr sz="1000" dirty="0">
                          <a:latin typeface="Arial"/>
                          <a:cs typeface="Arial"/>
                        </a:rPr>
                        <a:t>0</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tc>
                  <a:txBody>
                    <a:bodyPr/>
                    <a:lstStyle/>
                    <a:p>
                      <a:pPr marL="3175" algn="ctr">
                        <a:lnSpc>
                          <a:spcPts val="1110"/>
                        </a:lnSpc>
                        <a:spcBef>
                          <a:spcPts val="100"/>
                        </a:spcBef>
                      </a:pPr>
                      <a:r>
                        <a:rPr sz="1000" spc="-5" dirty="0">
                          <a:latin typeface="Arial"/>
                          <a:cs typeface="Arial"/>
                        </a:rPr>
                        <a:t>11</a:t>
                      </a:r>
                      <a:endParaRPr sz="1000">
                        <a:latin typeface="Arial"/>
                        <a:cs typeface="Arial"/>
                      </a:endParaRPr>
                    </a:p>
                  </a:txBody>
                  <a:tcPr marL="0" marR="0" marT="12700" marB="0">
                    <a:lnL w="12700">
                      <a:solidFill>
                        <a:srgbClr val="000000"/>
                      </a:solidFill>
                      <a:prstDash val="solid"/>
                    </a:lnL>
                    <a:lnR w="6350">
                      <a:solidFill>
                        <a:srgbClr val="000000"/>
                      </a:solidFill>
                      <a:prstDash val="solid"/>
                    </a:lnR>
                  </a:tcPr>
                </a:tc>
                <a:tc>
                  <a:txBody>
                    <a:bodyPr/>
                    <a:lstStyle/>
                    <a:p>
                      <a:pPr algn="ctr">
                        <a:lnSpc>
                          <a:spcPts val="1110"/>
                        </a:lnSpc>
                        <a:spcBef>
                          <a:spcPts val="100"/>
                        </a:spcBef>
                      </a:pPr>
                      <a:r>
                        <a:rPr sz="1000" dirty="0">
                          <a:latin typeface="Arial"/>
                          <a:cs typeface="Arial"/>
                        </a:rPr>
                        <a:t>9</a:t>
                      </a:r>
                      <a:endParaRPr sz="1000">
                        <a:latin typeface="Arial"/>
                        <a:cs typeface="Arial"/>
                      </a:endParaRPr>
                    </a:p>
                  </a:txBody>
                  <a:tcPr marL="0" marR="0" marT="12700" marB="0">
                    <a:lnL w="6350">
                      <a:solidFill>
                        <a:srgbClr val="000000"/>
                      </a:solidFill>
                      <a:prstDash val="solid"/>
                    </a:lnL>
                    <a:lnR w="12700">
                      <a:solidFill>
                        <a:srgbClr val="000000"/>
                      </a:solidFill>
                      <a:prstDash val="solid"/>
                    </a:lnR>
                  </a:tcPr>
                </a:tc>
                <a:tc>
                  <a:txBody>
                    <a:bodyPr/>
                    <a:lstStyle/>
                    <a:p>
                      <a:pPr algn="ctr">
                        <a:lnSpc>
                          <a:spcPts val="1110"/>
                        </a:lnSpc>
                        <a:spcBef>
                          <a:spcPts val="100"/>
                        </a:spcBef>
                      </a:pPr>
                      <a:r>
                        <a:rPr sz="1000" spc="-5" dirty="0">
                          <a:latin typeface="Arial"/>
                          <a:cs typeface="Arial"/>
                        </a:rPr>
                        <a:t>20</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180427">
                <a:tc>
                  <a:txBody>
                    <a:bodyPr/>
                    <a:lstStyle/>
                    <a:p>
                      <a:pPr marR="302895" algn="r">
                        <a:lnSpc>
                          <a:spcPts val="1175"/>
                        </a:lnSpc>
                        <a:spcBef>
                          <a:spcPts val="145"/>
                        </a:spcBef>
                      </a:pPr>
                      <a:r>
                        <a:rPr sz="1000" spc="-5" dirty="0">
                          <a:latin typeface="Arial"/>
                          <a:cs typeface="Arial"/>
                        </a:rPr>
                        <a:t>1</a:t>
                      </a:r>
                      <a:r>
                        <a:rPr sz="1000" dirty="0">
                          <a:latin typeface="Arial"/>
                          <a:cs typeface="Arial"/>
                        </a:rPr>
                        <a:t>2</a:t>
                      </a:r>
                      <a:endParaRPr sz="1000">
                        <a:latin typeface="Arial"/>
                        <a:cs typeface="Arial"/>
                      </a:endParaRPr>
                    </a:p>
                  </a:txBody>
                  <a:tcPr marL="0" marR="0" marT="1841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3175" algn="ctr">
                        <a:lnSpc>
                          <a:spcPts val="1175"/>
                        </a:lnSpc>
                        <a:spcBef>
                          <a:spcPts val="145"/>
                        </a:spcBef>
                      </a:pPr>
                      <a:r>
                        <a:rPr sz="1000" spc="-5" dirty="0">
                          <a:latin typeface="Arial"/>
                          <a:cs typeface="Arial"/>
                        </a:rPr>
                        <a:t>13</a:t>
                      </a:r>
                      <a:endParaRPr sz="1000">
                        <a:latin typeface="Arial"/>
                        <a:cs typeface="Arial"/>
                      </a:endParaRPr>
                    </a:p>
                  </a:txBody>
                  <a:tcPr marL="0" marR="0" marT="18415" marB="0">
                    <a:lnL w="12700">
                      <a:solidFill>
                        <a:srgbClr val="000000"/>
                      </a:solidFill>
                      <a:prstDash val="solid"/>
                    </a:lnL>
                    <a:lnR w="6350">
                      <a:solidFill>
                        <a:srgbClr val="000000"/>
                      </a:solidFill>
                      <a:prstDash val="solid"/>
                    </a:lnR>
                    <a:lnB w="12700">
                      <a:solidFill>
                        <a:srgbClr val="000000"/>
                      </a:solidFill>
                      <a:prstDash val="solid"/>
                    </a:lnB>
                  </a:tcPr>
                </a:tc>
                <a:tc>
                  <a:txBody>
                    <a:bodyPr/>
                    <a:lstStyle/>
                    <a:p>
                      <a:pPr algn="ctr">
                        <a:lnSpc>
                          <a:spcPts val="1175"/>
                        </a:lnSpc>
                        <a:spcBef>
                          <a:spcPts val="145"/>
                        </a:spcBef>
                      </a:pPr>
                      <a:r>
                        <a:rPr sz="1000" spc="-5" dirty="0">
                          <a:latin typeface="Arial"/>
                          <a:cs typeface="Arial"/>
                        </a:rPr>
                        <a:t>10</a:t>
                      </a:r>
                      <a:endParaRPr sz="1000">
                        <a:latin typeface="Arial"/>
                        <a:cs typeface="Arial"/>
                      </a:endParaRPr>
                    </a:p>
                  </a:txBody>
                  <a:tcPr marL="0" marR="0" marT="18415" marB="0">
                    <a:lnL w="635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ts val="1175"/>
                        </a:lnSpc>
                        <a:spcBef>
                          <a:spcPts val="145"/>
                        </a:spcBef>
                      </a:pPr>
                      <a:r>
                        <a:rPr sz="1000" spc="-5" dirty="0">
                          <a:latin typeface="Arial"/>
                          <a:cs typeface="Arial"/>
                        </a:rPr>
                        <a:t>23</a:t>
                      </a:r>
                      <a:endParaRPr sz="1000">
                        <a:latin typeface="Arial"/>
                        <a:cs typeface="Arial"/>
                      </a:endParaRPr>
                    </a:p>
                  </a:txBody>
                  <a:tcPr marL="0" marR="0" marT="18415"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6"/>
                  </a:ext>
                </a:extLst>
              </a:tr>
            </a:tbl>
          </a:graphicData>
        </a:graphic>
      </p:graphicFrame>
      <p:grpSp>
        <p:nvGrpSpPr>
          <p:cNvPr id="7" name="object 7"/>
          <p:cNvGrpSpPr/>
          <p:nvPr/>
        </p:nvGrpSpPr>
        <p:grpSpPr>
          <a:xfrm>
            <a:off x="5559551" y="2554985"/>
            <a:ext cx="3112770" cy="1388110"/>
            <a:chOff x="5559551" y="2554985"/>
            <a:chExt cx="3112770" cy="1388110"/>
          </a:xfrm>
        </p:grpSpPr>
        <p:sp>
          <p:nvSpPr>
            <p:cNvPr id="8" name="object 8"/>
            <p:cNvSpPr/>
            <p:nvPr/>
          </p:nvSpPr>
          <p:spPr>
            <a:xfrm>
              <a:off x="5591555" y="2555747"/>
              <a:ext cx="0" cy="1330960"/>
            </a:xfrm>
            <a:custGeom>
              <a:avLst/>
              <a:gdLst/>
              <a:ahLst/>
              <a:cxnLst/>
              <a:rect l="l" t="t" r="r" b="b"/>
              <a:pathLst>
                <a:path h="1330960">
                  <a:moveTo>
                    <a:pt x="0" y="0"/>
                  </a:moveTo>
                  <a:lnTo>
                    <a:pt x="0" y="1330451"/>
                  </a:lnTo>
                </a:path>
              </a:pathLst>
            </a:custGeom>
            <a:ln w="3175">
              <a:solidFill>
                <a:srgbClr val="000000"/>
              </a:solidFill>
            </a:ln>
          </p:spPr>
          <p:txBody>
            <a:bodyPr wrap="square" lIns="0" tIns="0" rIns="0" bIns="0" rtlCol="0"/>
            <a:lstStyle/>
            <a:p>
              <a:endParaRPr/>
            </a:p>
          </p:txBody>
        </p:sp>
        <p:sp>
          <p:nvSpPr>
            <p:cNvPr id="9" name="object 9"/>
            <p:cNvSpPr/>
            <p:nvPr/>
          </p:nvSpPr>
          <p:spPr>
            <a:xfrm>
              <a:off x="5559551" y="2555747"/>
              <a:ext cx="32384" cy="1156970"/>
            </a:xfrm>
            <a:custGeom>
              <a:avLst/>
              <a:gdLst/>
              <a:ahLst/>
              <a:cxnLst/>
              <a:rect l="l" t="t" r="r" b="b"/>
              <a:pathLst>
                <a:path w="32385" h="1156970">
                  <a:moveTo>
                    <a:pt x="0" y="1156715"/>
                  </a:moveTo>
                  <a:lnTo>
                    <a:pt x="32003" y="1156715"/>
                  </a:lnTo>
                </a:path>
                <a:path w="32385" h="1156970">
                  <a:moveTo>
                    <a:pt x="0" y="969263"/>
                  </a:moveTo>
                  <a:lnTo>
                    <a:pt x="32003" y="969263"/>
                  </a:lnTo>
                </a:path>
                <a:path w="32385" h="1156970">
                  <a:moveTo>
                    <a:pt x="0" y="771143"/>
                  </a:moveTo>
                  <a:lnTo>
                    <a:pt x="32003" y="771143"/>
                  </a:lnTo>
                </a:path>
                <a:path w="32385" h="1156970">
                  <a:moveTo>
                    <a:pt x="0" y="583691"/>
                  </a:moveTo>
                  <a:lnTo>
                    <a:pt x="32003" y="583691"/>
                  </a:lnTo>
                </a:path>
                <a:path w="32385" h="1156970">
                  <a:moveTo>
                    <a:pt x="0" y="385571"/>
                  </a:moveTo>
                  <a:lnTo>
                    <a:pt x="32003" y="385571"/>
                  </a:lnTo>
                </a:path>
                <a:path w="32385" h="1156970">
                  <a:moveTo>
                    <a:pt x="0" y="199643"/>
                  </a:moveTo>
                  <a:lnTo>
                    <a:pt x="32003" y="199643"/>
                  </a:lnTo>
                </a:path>
                <a:path w="32385" h="1156970">
                  <a:moveTo>
                    <a:pt x="0" y="0"/>
                  </a:moveTo>
                  <a:lnTo>
                    <a:pt x="32003" y="0"/>
                  </a:lnTo>
                </a:path>
              </a:pathLst>
            </a:custGeom>
            <a:ln w="3175">
              <a:solidFill>
                <a:srgbClr val="000000"/>
              </a:solidFill>
            </a:ln>
          </p:spPr>
          <p:txBody>
            <a:bodyPr wrap="square" lIns="0" tIns="0" rIns="0" bIns="0" rtlCol="0"/>
            <a:lstStyle/>
            <a:p>
              <a:endParaRPr/>
            </a:p>
          </p:txBody>
        </p:sp>
        <p:sp>
          <p:nvSpPr>
            <p:cNvPr id="10" name="object 10"/>
            <p:cNvSpPr/>
            <p:nvPr/>
          </p:nvSpPr>
          <p:spPr>
            <a:xfrm>
              <a:off x="5591555" y="3886199"/>
              <a:ext cx="0" cy="24765"/>
            </a:xfrm>
            <a:custGeom>
              <a:avLst/>
              <a:gdLst/>
              <a:ahLst/>
              <a:cxnLst/>
              <a:rect l="l" t="t" r="r" b="b"/>
              <a:pathLst>
                <a:path h="24764">
                  <a:moveTo>
                    <a:pt x="0" y="0"/>
                  </a:moveTo>
                  <a:lnTo>
                    <a:pt x="0" y="24384"/>
                  </a:lnTo>
                </a:path>
              </a:pathLst>
            </a:custGeom>
            <a:ln w="3175">
              <a:solidFill>
                <a:srgbClr val="000000"/>
              </a:solidFill>
            </a:ln>
          </p:spPr>
          <p:txBody>
            <a:bodyPr wrap="square" lIns="0" tIns="0" rIns="0" bIns="0" rtlCol="0"/>
            <a:lstStyle/>
            <a:p>
              <a:endParaRPr/>
            </a:p>
          </p:txBody>
        </p:sp>
        <p:sp>
          <p:nvSpPr>
            <p:cNvPr id="11" name="object 11"/>
            <p:cNvSpPr/>
            <p:nvPr/>
          </p:nvSpPr>
          <p:spPr>
            <a:xfrm>
              <a:off x="5559551" y="3910583"/>
              <a:ext cx="3112135" cy="32384"/>
            </a:xfrm>
            <a:custGeom>
              <a:avLst/>
              <a:gdLst/>
              <a:ahLst/>
              <a:cxnLst/>
              <a:rect l="l" t="t" r="r" b="b"/>
              <a:pathLst>
                <a:path w="3112134" h="32385">
                  <a:moveTo>
                    <a:pt x="0" y="0"/>
                  </a:moveTo>
                  <a:lnTo>
                    <a:pt x="32003" y="0"/>
                  </a:lnTo>
                </a:path>
                <a:path w="3112134" h="32385">
                  <a:moveTo>
                    <a:pt x="32003" y="0"/>
                  </a:moveTo>
                  <a:lnTo>
                    <a:pt x="3112007" y="0"/>
                  </a:lnTo>
                </a:path>
                <a:path w="3112134" h="32385">
                  <a:moveTo>
                    <a:pt x="32003" y="32003"/>
                  </a:moveTo>
                  <a:lnTo>
                    <a:pt x="32003" y="0"/>
                  </a:lnTo>
                </a:path>
                <a:path w="3112134" h="32385">
                  <a:moveTo>
                    <a:pt x="271271" y="32003"/>
                  </a:moveTo>
                  <a:lnTo>
                    <a:pt x="271271" y="0"/>
                  </a:lnTo>
                </a:path>
                <a:path w="3112134" h="32385">
                  <a:moveTo>
                    <a:pt x="510539" y="32003"/>
                  </a:moveTo>
                  <a:lnTo>
                    <a:pt x="510539" y="0"/>
                  </a:lnTo>
                </a:path>
                <a:path w="3112134" h="32385">
                  <a:moveTo>
                    <a:pt x="739139" y="32003"/>
                  </a:moveTo>
                  <a:lnTo>
                    <a:pt x="739139" y="0"/>
                  </a:lnTo>
                </a:path>
                <a:path w="3112134" h="32385">
                  <a:moveTo>
                    <a:pt x="979931" y="32003"/>
                  </a:moveTo>
                  <a:lnTo>
                    <a:pt x="979931" y="0"/>
                  </a:lnTo>
                </a:path>
                <a:path w="3112134" h="32385">
                  <a:moveTo>
                    <a:pt x="1217675" y="32003"/>
                  </a:moveTo>
                  <a:lnTo>
                    <a:pt x="1217675" y="0"/>
                  </a:lnTo>
                </a:path>
                <a:path w="3112134" h="32385">
                  <a:moveTo>
                    <a:pt x="1456943" y="32003"/>
                  </a:moveTo>
                  <a:lnTo>
                    <a:pt x="1456943" y="0"/>
                  </a:lnTo>
                </a:path>
                <a:path w="3112134" h="32385">
                  <a:moveTo>
                    <a:pt x="1685543" y="32003"/>
                  </a:moveTo>
                  <a:lnTo>
                    <a:pt x="1685543" y="0"/>
                  </a:lnTo>
                </a:path>
                <a:path w="3112134" h="32385">
                  <a:moveTo>
                    <a:pt x="1926335" y="32003"/>
                  </a:moveTo>
                  <a:lnTo>
                    <a:pt x="1926335" y="0"/>
                  </a:lnTo>
                </a:path>
                <a:path w="3112134" h="32385">
                  <a:moveTo>
                    <a:pt x="2165603" y="32003"/>
                  </a:moveTo>
                  <a:lnTo>
                    <a:pt x="2165603" y="0"/>
                  </a:lnTo>
                </a:path>
                <a:path w="3112134" h="32385">
                  <a:moveTo>
                    <a:pt x="2403347" y="32003"/>
                  </a:moveTo>
                  <a:lnTo>
                    <a:pt x="2403347" y="0"/>
                  </a:lnTo>
                </a:path>
                <a:path w="3112134" h="32385">
                  <a:moveTo>
                    <a:pt x="2633471" y="32003"/>
                  </a:moveTo>
                  <a:lnTo>
                    <a:pt x="2633471" y="0"/>
                  </a:lnTo>
                </a:path>
                <a:path w="3112134" h="32385">
                  <a:moveTo>
                    <a:pt x="2872739" y="32003"/>
                  </a:moveTo>
                  <a:lnTo>
                    <a:pt x="2872739" y="0"/>
                  </a:lnTo>
                </a:path>
                <a:path w="3112134" h="32385">
                  <a:moveTo>
                    <a:pt x="3112007" y="32003"/>
                  </a:moveTo>
                  <a:lnTo>
                    <a:pt x="3112007" y="0"/>
                  </a:lnTo>
                </a:path>
              </a:pathLst>
            </a:custGeom>
            <a:ln w="3175">
              <a:solidFill>
                <a:srgbClr val="000000"/>
              </a:solidFill>
            </a:ln>
          </p:spPr>
          <p:txBody>
            <a:bodyPr wrap="square" lIns="0" tIns="0" rIns="0" bIns="0" rtlCol="0"/>
            <a:lstStyle/>
            <a:p>
              <a:endParaRPr/>
            </a:p>
          </p:txBody>
        </p:sp>
      </p:grpSp>
      <p:grpSp>
        <p:nvGrpSpPr>
          <p:cNvPr id="12" name="object 12"/>
          <p:cNvGrpSpPr/>
          <p:nvPr/>
        </p:nvGrpSpPr>
        <p:grpSpPr>
          <a:xfrm>
            <a:off x="6147386" y="2718386"/>
            <a:ext cx="2195830" cy="831850"/>
            <a:chOff x="6147386" y="2718386"/>
            <a:chExt cx="2195830" cy="831850"/>
          </a:xfrm>
        </p:grpSpPr>
        <p:sp>
          <p:nvSpPr>
            <p:cNvPr id="13" name="object 13"/>
            <p:cNvSpPr/>
            <p:nvPr/>
          </p:nvSpPr>
          <p:spPr>
            <a:xfrm>
              <a:off x="6184386" y="2755380"/>
              <a:ext cx="948055" cy="769620"/>
            </a:xfrm>
            <a:custGeom>
              <a:avLst/>
              <a:gdLst/>
              <a:ahLst/>
              <a:cxnLst/>
              <a:rect l="l" t="t" r="r" b="b"/>
              <a:pathLst>
                <a:path w="948054" h="769620">
                  <a:moveTo>
                    <a:pt x="0" y="769623"/>
                  </a:moveTo>
                  <a:lnTo>
                    <a:pt x="239271" y="571507"/>
                  </a:lnTo>
                </a:path>
                <a:path w="948054" h="769620">
                  <a:moveTo>
                    <a:pt x="239271" y="571507"/>
                  </a:moveTo>
                  <a:lnTo>
                    <a:pt x="467878" y="384048"/>
                  </a:lnTo>
                </a:path>
                <a:path w="948054" h="769620">
                  <a:moveTo>
                    <a:pt x="467878" y="384048"/>
                  </a:moveTo>
                  <a:lnTo>
                    <a:pt x="583688" y="280410"/>
                  </a:lnTo>
                  <a:lnTo>
                    <a:pt x="708670" y="185932"/>
                  </a:lnTo>
                </a:path>
                <a:path w="948054" h="769620">
                  <a:moveTo>
                    <a:pt x="708670" y="185932"/>
                  </a:moveTo>
                  <a:lnTo>
                    <a:pt x="947926" y="0"/>
                  </a:lnTo>
                </a:path>
              </a:pathLst>
            </a:custGeom>
            <a:ln w="19970">
              <a:solidFill>
                <a:srgbClr val="00007F"/>
              </a:solidFill>
            </a:ln>
          </p:spPr>
          <p:txBody>
            <a:bodyPr wrap="square" lIns="0" tIns="0" rIns="0" bIns="0" rtlCol="0"/>
            <a:lstStyle/>
            <a:p>
              <a:endParaRPr/>
            </a:p>
          </p:txBody>
        </p:sp>
        <p:sp>
          <p:nvSpPr>
            <p:cNvPr id="14" name="object 14"/>
            <p:cNvSpPr/>
            <p:nvPr/>
          </p:nvSpPr>
          <p:spPr>
            <a:xfrm>
              <a:off x="6298689" y="2755380"/>
              <a:ext cx="478790" cy="769620"/>
            </a:xfrm>
            <a:custGeom>
              <a:avLst/>
              <a:gdLst/>
              <a:ahLst/>
              <a:cxnLst/>
              <a:rect l="l" t="t" r="r" b="b"/>
              <a:pathLst>
                <a:path w="478790" h="769620">
                  <a:moveTo>
                    <a:pt x="0" y="769623"/>
                  </a:moveTo>
                  <a:lnTo>
                    <a:pt x="124967" y="571507"/>
                  </a:lnTo>
                </a:path>
                <a:path w="478790" h="769620">
                  <a:moveTo>
                    <a:pt x="124967" y="571507"/>
                  </a:moveTo>
                  <a:lnTo>
                    <a:pt x="240792" y="384048"/>
                  </a:lnTo>
                </a:path>
                <a:path w="478790" h="769620">
                  <a:moveTo>
                    <a:pt x="240792" y="384048"/>
                  </a:moveTo>
                  <a:lnTo>
                    <a:pt x="292604" y="280410"/>
                  </a:lnTo>
                  <a:lnTo>
                    <a:pt x="353574" y="185932"/>
                  </a:lnTo>
                </a:path>
                <a:path w="478790" h="769620">
                  <a:moveTo>
                    <a:pt x="353574" y="185932"/>
                  </a:moveTo>
                  <a:lnTo>
                    <a:pt x="478542" y="0"/>
                  </a:lnTo>
                </a:path>
              </a:pathLst>
            </a:custGeom>
            <a:ln w="9985">
              <a:solidFill>
                <a:srgbClr val="FF00FF"/>
              </a:solidFill>
            </a:ln>
          </p:spPr>
          <p:txBody>
            <a:bodyPr wrap="square" lIns="0" tIns="0" rIns="0" bIns="0" rtlCol="0"/>
            <a:lstStyle/>
            <a:p>
              <a:endParaRPr/>
            </a:p>
          </p:txBody>
        </p:sp>
        <p:sp>
          <p:nvSpPr>
            <p:cNvPr id="15" name="object 15"/>
            <p:cNvSpPr/>
            <p:nvPr/>
          </p:nvSpPr>
          <p:spPr>
            <a:xfrm>
              <a:off x="6893056" y="2755380"/>
              <a:ext cx="1424940" cy="769620"/>
            </a:xfrm>
            <a:custGeom>
              <a:avLst/>
              <a:gdLst/>
              <a:ahLst/>
              <a:cxnLst/>
              <a:rect l="l" t="t" r="r" b="b"/>
              <a:pathLst>
                <a:path w="1424940" h="769620">
                  <a:moveTo>
                    <a:pt x="0" y="769623"/>
                  </a:moveTo>
                  <a:lnTo>
                    <a:pt x="352038" y="571507"/>
                  </a:lnTo>
                </a:path>
                <a:path w="1424940" h="769620">
                  <a:moveTo>
                    <a:pt x="352038" y="571507"/>
                  </a:moveTo>
                  <a:lnTo>
                    <a:pt x="717797" y="384048"/>
                  </a:lnTo>
                </a:path>
                <a:path w="1424940" h="769620">
                  <a:moveTo>
                    <a:pt x="717797" y="384048"/>
                  </a:moveTo>
                  <a:lnTo>
                    <a:pt x="893056" y="280410"/>
                  </a:lnTo>
                  <a:lnTo>
                    <a:pt x="1069836" y="185932"/>
                  </a:lnTo>
                </a:path>
                <a:path w="1424940" h="769620">
                  <a:moveTo>
                    <a:pt x="1069836" y="185932"/>
                  </a:moveTo>
                  <a:lnTo>
                    <a:pt x="1424932" y="0"/>
                  </a:lnTo>
                </a:path>
              </a:pathLst>
            </a:custGeom>
            <a:ln w="9985">
              <a:solidFill>
                <a:srgbClr val="000000"/>
              </a:solidFill>
            </a:ln>
          </p:spPr>
          <p:txBody>
            <a:bodyPr wrap="square" lIns="0" tIns="0" rIns="0" bIns="0" rtlCol="0"/>
            <a:lstStyle/>
            <a:p>
              <a:endParaRPr/>
            </a:p>
          </p:txBody>
        </p:sp>
        <p:sp>
          <p:nvSpPr>
            <p:cNvPr id="16" name="object 16"/>
            <p:cNvSpPr/>
            <p:nvPr/>
          </p:nvSpPr>
          <p:spPr>
            <a:xfrm>
              <a:off x="6152387" y="3494531"/>
              <a:ext cx="53340" cy="50800"/>
            </a:xfrm>
            <a:custGeom>
              <a:avLst/>
              <a:gdLst/>
              <a:ahLst/>
              <a:cxnLst/>
              <a:rect l="l" t="t" r="r" b="b"/>
              <a:pathLst>
                <a:path w="53339" h="50800">
                  <a:moveTo>
                    <a:pt x="53339" y="25907"/>
                  </a:moveTo>
                  <a:lnTo>
                    <a:pt x="51220" y="15430"/>
                  </a:lnTo>
                  <a:lnTo>
                    <a:pt x="45529" y="7238"/>
                  </a:lnTo>
                  <a:lnTo>
                    <a:pt x="37266" y="1904"/>
                  </a:lnTo>
                  <a:lnTo>
                    <a:pt x="27431" y="0"/>
                  </a:lnTo>
                  <a:lnTo>
                    <a:pt x="16716" y="1881"/>
                  </a:lnTo>
                  <a:lnTo>
                    <a:pt x="8000" y="7048"/>
                  </a:lnTo>
                  <a:lnTo>
                    <a:pt x="2143" y="14787"/>
                  </a:lnTo>
                  <a:lnTo>
                    <a:pt x="0" y="24383"/>
                  </a:lnTo>
                  <a:lnTo>
                    <a:pt x="2143" y="34861"/>
                  </a:lnTo>
                  <a:lnTo>
                    <a:pt x="8000" y="43052"/>
                  </a:lnTo>
                  <a:lnTo>
                    <a:pt x="16716" y="48386"/>
                  </a:lnTo>
                  <a:lnTo>
                    <a:pt x="27431" y="50291"/>
                  </a:lnTo>
                  <a:lnTo>
                    <a:pt x="37266" y="48410"/>
                  </a:lnTo>
                  <a:lnTo>
                    <a:pt x="45529" y="43243"/>
                  </a:lnTo>
                  <a:lnTo>
                    <a:pt x="51220" y="35504"/>
                  </a:lnTo>
                  <a:lnTo>
                    <a:pt x="53339" y="25907"/>
                  </a:lnTo>
                  <a:close/>
                </a:path>
              </a:pathLst>
            </a:custGeom>
            <a:solidFill>
              <a:srgbClr val="00007F"/>
            </a:solidFill>
          </p:spPr>
          <p:txBody>
            <a:bodyPr wrap="square" lIns="0" tIns="0" rIns="0" bIns="0" rtlCol="0"/>
            <a:lstStyle/>
            <a:p>
              <a:endParaRPr/>
            </a:p>
          </p:txBody>
        </p:sp>
        <p:sp>
          <p:nvSpPr>
            <p:cNvPr id="17" name="object 17"/>
            <p:cNvSpPr/>
            <p:nvPr/>
          </p:nvSpPr>
          <p:spPr>
            <a:xfrm>
              <a:off x="6152379" y="3494514"/>
              <a:ext cx="53975" cy="50800"/>
            </a:xfrm>
            <a:custGeom>
              <a:avLst/>
              <a:gdLst/>
              <a:ahLst/>
              <a:cxnLst/>
              <a:rect l="l" t="t" r="r" b="b"/>
              <a:pathLst>
                <a:path w="53975" h="50800">
                  <a:moveTo>
                    <a:pt x="53348" y="25909"/>
                  </a:moveTo>
                  <a:lnTo>
                    <a:pt x="51228" y="15432"/>
                  </a:lnTo>
                  <a:lnTo>
                    <a:pt x="45535" y="7240"/>
                  </a:lnTo>
                  <a:lnTo>
                    <a:pt x="37272" y="1905"/>
                  </a:lnTo>
                  <a:lnTo>
                    <a:pt x="27442" y="0"/>
                  </a:lnTo>
                  <a:lnTo>
                    <a:pt x="16724" y="1881"/>
                  </a:lnTo>
                  <a:lnTo>
                    <a:pt x="8005" y="7049"/>
                  </a:lnTo>
                  <a:lnTo>
                    <a:pt x="2144" y="14788"/>
                  </a:lnTo>
                  <a:lnTo>
                    <a:pt x="0" y="24382"/>
                  </a:lnTo>
                  <a:lnTo>
                    <a:pt x="2144" y="34865"/>
                  </a:lnTo>
                  <a:lnTo>
                    <a:pt x="8005" y="43057"/>
                  </a:lnTo>
                  <a:lnTo>
                    <a:pt x="16724" y="48388"/>
                  </a:lnTo>
                  <a:lnTo>
                    <a:pt x="27442" y="50292"/>
                  </a:lnTo>
                  <a:lnTo>
                    <a:pt x="37272" y="48412"/>
                  </a:lnTo>
                  <a:lnTo>
                    <a:pt x="45535" y="43248"/>
                  </a:lnTo>
                  <a:lnTo>
                    <a:pt x="51228" y="35510"/>
                  </a:lnTo>
                  <a:lnTo>
                    <a:pt x="53348" y="25909"/>
                  </a:lnTo>
                  <a:close/>
                </a:path>
              </a:pathLst>
            </a:custGeom>
            <a:ln w="9986">
              <a:solidFill>
                <a:srgbClr val="00007F"/>
              </a:solidFill>
            </a:ln>
          </p:spPr>
          <p:txBody>
            <a:bodyPr wrap="square" lIns="0" tIns="0" rIns="0" bIns="0" rtlCol="0"/>
            <a:lstStyle/>
            <a:p>
              <a:endParaRPr/>
            </a:p>
          </p:txBody>
        </p:sp>
        <p:sp>
          <p:nvSpPr>
            <p:cNvPr id="18" name="object 18"/>
            <p:cNvSpPr/>
            <p:nvPr/>
          </p:nvSpPr>
          <p:spPr>
            <a:xfrm>
              <a:off x="6393179" y="3294887"/>
              <a:ext cx="52069" cy="53340"/>
            </a:xfrm>
            <a:custGeom>
              <a:avLst/>
              <a:gdLst/>
              <a:ahLst/>
              <a:cxnLst/>
              <a:rect l="l" t="t" r="r" b="b"/>
              <a:pathLst>
                <a:path w="52070" h="53339">
                  <a:moveTo>
                    <a:pt x="51815" y="27431"/>
                  </a:moveTo>
                  <a:lnTo>
                    <a:pt x="49696" y="16716"/>
                  </a:lnTo>
                  <a:lnTo>
                    <a:pt x="44005" y="8000"/>
                  </a:lnTo>
                  <a:lnTo>
                    <a:pt x="35742" y="2143"/>
                  </a:lnTo>
                  <a:lnTo>
                    <a:pt x="25907" y="0"/>
                  </a:lnTo>
                  <a:lnTo>
                    <a:pt x="15430" y="2143"/>
                  </a:lnTo>
                  <a:lnTo>
                    <a:pt x="7238" y="8000"/>
                  </a:lnTo>
                  <a:lnTo>
                    <a:pt x="1904" y="16716"/>
                  </a:lnTo>
                  <a:lnTo>
                    <a:pt x="0" y="27431"/>
                  </a:lnTo>
                  <a:lnTo>
                    <a:pt x="1904" y="37266"/>
                  </a:lnTo>
                  <a:lnTo>
                    <a:pt x="7238" y="45529"/>
                  </a:lnTo>
                  <a:lnTo>
                    <a:pt x="15430" y="51220"/>
                  </a:lnTo>
                  <a:lnTo>
                    <a:pt x="25907" y="53339"/>
                  </a:lnTo>
                  <a:lnTo>
                    <a:pt x="35742" y="51220"/>
                  </a:lnTo>
                  <a:lnTo>
                    <a:pt x="44005" y="45529"/>
                  </a:lnTo>
                  <a:lnTo>
                    <a:pt x="49696" y="37266"/>
                  </a:lnTo>
                  <a:lnTo>
                    <a:pt x="51815" y="27431"/>
                  </a:lnTo>
                  <a:close/>
                </a:path>
              </a:pathLst>
            </a:custGeom>
            <a:solidFill>
              <a:srgbClr val="00007F"/>
            </a:solidFill>
          </p:spPr>
          <p:txBody>
            <a:bodyPr wrap="square" lIns="0" tIns="0" rIns="0" bIns="0" rtlCol="0"/>
            <a:lstStyle/>
            <a:p>
              <a:endParaRPr/>
            </a:p>
          </p:txBody>
        </p:sp>
        <p:sp>
          <p:nvSpPr>
            <p:cNvPr id="19" name="object 19"/>
            <p:cNvSpPr/>
            <p:nvPr/>
          </p:nvSpPr>
          <p:spPr>
            <a:xfrm>
              <a:off x="6393172" y="3294871"/>
              <a:ext cx="52069" cy="53340"/>
            </a:xfrm>
            <a:custGeom>
              <a:avLst/>
              <a:gdLst/>
              <a:ahLst/>
              <a:cxnLst/>
              <a:rect l="l" t="t" r="r" b="b"/>
              <a:pathLst>
                <a:path w="52070" h="53339">
                  <a:moveTo>
                    <a:pt x="51827" y="27436"/>
                  </a:moveTo>
                  <a:lnTo>
                    <a:pt x="49706" y="16721"/>
                  </a:lnTo>
                  <a:lnTo>
                    <a:pt x="44012" y="8004"/>
                  </a:lnTo>
                  <a:lnTo>
                    <a:pt x="35745" y="2144"/>
                  </a:lnTo>
                  <a:lnTo>
                    <a:pt x="25906" y="0"/>
                  </a:lnTo>
                  <a:lnTo>
                    <a:pt x="15434" y="2144"/>
                  </a:lnTo>
                  <a:lnTo>
                    <a:pt x="7242" y="8004"/>
                  </a:lnTo>
                  <a:lnTo>
                    <a:pt x="1906" y="16721"/>
                  </a:lnTo>
                  <a:lnTo>
                    <a:pt x="0" y="27436"/>
                  </a:lnTo>
                  <a:lnTo>
                    <a:pt x="1906" y="37268"/>
                  </a:lnTo>
                  <a:lnTo>
                    <a:pt x="7242" y="45532"/>
                  </a:lnTo>
                  <a:lnTo>
                    <a:pt x="15434" y="51225"/>
                  </a:lnTo>
                  <a:lnTo>
                    <a:pt x="25906" y="53346"/>
                  </a:lnTo>
                  <a:lnTo>
                    <a:pt x="35745" y="51225"/>
                  </a:lnTo>
                  <a:lnTo>
                    <a:pt x="44012" y="45532"/>
                  </a:lnTo>
                  <a:lnTo>
                    <a:pt x="49706" y="37268"/>
                  </a:lnTo>
                  <a:lnTo>
                    <a:pt x="51827" y="27436"/>
                  </a:lnTo>
                  <a:close/>
                </a:path>
              </a:pathLst>
            </a:custGeom>
            <a:ln w="9984">
              <a:solidFill>
                <a:srgbClr val="00007F"/>
              </a:solidFill>
            </a:ln>
          </p:spPr>
          <p:txBody>
            <a:bodyPr wrap="square" lIns="0" tIns="0" rIns="0" bIns="0" rtlCol="0"/>
            <a:lstStyle/>
            <a:p>
              <a:endParaRPr/>
            </a:p>
          </p:txBody>
        </p:sp>
        <p:sp>
          <p:nvSpPr>
            <p:cNvPr id="20" name="object 20"/>
            <p:cNvSpPr/>
            <p:nvPr/>
          </p:nvSpPr>
          <p:spPr>
            <a:xfrm>
              <a:off x="6621779" y="3108959"/>
              <a:ext cx="52069" cy="52069"/>
            </a:xfrm>
            <a:custGeom>
              <a:avLst/>
              <a:gdLst/>
              <a:ahLst/>
              <a:cxnLst/>
              <a:rect l="l" t="t" r="r" b="b"/>
              <a:pathLst>
                <a:path w="52070" h="52069">
                  <a:moveTo>
                    <a:pt x="51815" y="25907"/>
                  </a:moveTo>
                  <a:lnTo>
                    <a:pt x="49910" y="15430"/>
                  </a:lnTo>
                  <a:lnTo>
                    <a:pt x="44576" y="7238"/>
                  </a:lnTo>
                  <a:lnTo>
                    <a:pt x="36385" y="1904"/>
                  </a:lnTo>
                  <a:lnTo>
                    <a:pt x="25907" y="0"/>
                  </a:lnTo>
                  <a:lnTo>
                    <a:pt x="16073" y="1904"/>
                  </a:lnTo>
                  <a:lnTo>
                    <a:pt x="7810" y="7238"/>
                  </a:lnTo>
                  <a:lnTo>
                    <a:pt x="2119" y="15430"/>
                  </a:lnTo>
                  <a:lnTo>
                    <a:pt x="0" y="25907"/>
                  </a:lnTo>
                  <a:lnTo>
                    <a:pt x="2119" y="35742"/>
                  </a:lnTo>
                  <a:lnTo>
                    <a:pt x="7810" y="44005"/>
                  </a:lnTo>
                  <a:lnTo>
                    <a:pt x="16073" y="49696"/>
                  </a:lnTo>
                  <a:lnTo>
                    <a:pt x="25907" y="51815"/>
                  </a:lnTo>
                  <a:lnTo>
                    <a:pt x="36385" y="49696"/>
                  </a:lnTo>
                  <a:lnTo>
                    <a:pt x="44576" y="44005"/>
                  </a:lnTo>
                  <a:lnTo>
                    <a:pt x="49910" y="35742"/>
                  </a:lnTo>
                  <a:lnTo>
                    <a:pt x="51815" y="25907"/>
                  </a:lnTo>
                  <a:close/>
                </a:path>
              </a:pathLst>
            </a:custGeom>
            <a:solidFill>
              <a:srgbClr val="00007F"/>
            </a:solidFill>
          </p:spPr>
          <p:txBody>
            <a:bodyPr wrap="square" lIns="0" tIns="0" rIns="0" bIns="0" rtlCol="0"/>
            <a:lstStyle/>
            <a:p>
              <a:endParaRPr/>
            </a:p>
          </p:txBody>
        </p:sp>
        <p:sp>
          <p:nvSpPr>
            <p:cNvPr id="21" name="object 21"/>
            <p:cNvSpPr/>
            <p:nvPr/>
          </p:nvSpPr>
          <p:spPr>
            <a:xfrm>
              <a:off x="6621779" y="3108954"/>
              <a:ext cx="52069" cy="52069"/>
            </a:xfrm>
            <a:custGeom>
              <a:avLst/>
              <a:gdLst/>
              <a:ahLst/>
              <a:cxnLst/>
              <a:rect l="l" t="t" r="r" b="b"/>
              <a:pathLst>
                <a:path w="52070" h="52069">
                  <a:moveTo>
                    <a:pt x="51812" y="25909"/>
                  </a:moveTo>
                  <a:lnTo>
                    <a:pt x="49908" y="15426"/>
                  </a:lnTo>
                  <a:lnTo>
                    <a:pt x="44575" y="7235"/>
                  </a:lnTo>
                  <a:lnTo>
                    <a:pt x="36384" y="1903"/>
                  </a:lnTo>
                  <a:lnTo>
                    <a:pt x="25906" y="0"/>
                  </a:lnTo>
                  <a:lnTo>
                    <a:pt x="16069" y="1903"/>
                  </a:lnTo>
                  <a:lnTo>
                    <a:pt x="7807" y="7235"/>
                  </a:lnTo>
                  <a:lnTo>
                    <a:pt x="2118" y="15426"/>
                  </a:lnTo>
                  <a:lnTo>
                    <a:pt x="0" y="25909"/>
                  </a:lnTo>
                  <a:lnTo>
                    <a:pt x="2118" y="35739"/>
                  </a:lnTo>
                  <a:lnTo>
                    <a:pt x="7807" y="43998"/>
                  </a:lnTo>
                  <a:lnTo>
                    <a:pt x="16069" y="49686"/>
                  </a:lnTo>
                  <a:lnTo>
                    <a:pt x="25906" y="51803"/>
                  </a:lnTo>
                  <a:lnTo>
                    <a:pt x="36384" y="49686"/>
                  </a:lnTo>
                  <a:lnTo>
                    <a:pt x="44575" y="43998"/>
                  </a:lnTo>
                  <a:lnTo>
                    <a:pt x="49908" y="35739"/>
                  </a:lnTo>
                  <a:lnTo>
                    <a:pt x="51812" y="25909"/>
                  </a:lnTo>
                  <a:close/>
                </a:path>
              </a:pathLst>
            </a:custGeom>
            <a:ln w="9985">
              <a:solidFill>
                <a:srgbClr val="00007F"/>
              </a:solidFill>
            </a:ln>
          </p:spPr>
          <p:txBody>
            <a:bodyPr wrap="square" lIns="0" tIns="0" rIns="0" bIns="0" rtlCol="0"/>
            <a:lstStyle/>
            <a:p>
              <a:endParaRPr/>
            </a:p>
          </p:txBody>
        </p:sp>
        <p:sp>
          <p:nvSpPr>
            <p:cNvPr id="22" name="object 22"/>
            <p:cNvSpPr/>
            <p:nvPr/>
          </p:nvSpPr>
          <p:spPr>
            <a:xfrm>
              <a:off x="6861047" y="2909315"/>
              <a:ext cx="52069" cy="53340"/>
            </a:xfrm>
            <a:custGeom>
              <a:avLst/>
              <a:gdLst/>
              <a:ahLst/>
              <a:cxnLst/>
              <a:rect l="l" t="t" r="r" b="b"/>
              <a:pathLst>
                <a:path w="52070" h="53339">
                  <a:moveTo>
                    <a:pt x="51815" y="27431"/>
                  </a:moveTo>
                  <a:lnTo>
                    <a:pt x="49696" y="16716"/>
                  </a:lnTo>
                  <a:lnTo>
                    <a:pt x="44005" y="8000"/>
                  </a:lnTo>
                  <a:lnTo>
                    <a:pt x="35742" y="2143"/>
                  </a:lnTo>
                  <a:lnTo>
                    <a:pt x="25907" y="0"/>
                  </a:lnTo>
                  <a:lnTo>
                    <a:pt x="15430" y="2143"/>
                  </a:lnTo>
                  <a:lnTo>
                    <a:pt x="7238" y="8000"/>
                  </a:lnTo>
                  <a:lnTo>
                    <a:pt x="1904" y="16716"/>
                  </a:lnTo>
                  <a:lnTo>
                    <a:pt x="0" y="27431"/>
                  </a:lnTo>
                  <a:lnTo>
                    <a:pt x="1904" y="37909"/>
                  </a:lnTo>
                  <a:lnTo>
                    <a:pt x="7238" y="46100"/>
                  </a:lnTo>
                  <a:lnTo>
                    <a:pt x="15430" y="51434"/>
                  </a:lnTo>
                  <a:lnTo>
                    <a:pt x="25907" y="53339"/>
                  </a:lnTo>
                  <a:lnTo>
                    <a:pt x="35742" y="51434"/>
                  </a:lnTo>
                  <a:lnTo>
                    <a:pt x="44005" y="46100"/>
                  </a:lnTo>
                  <a:lnTo>
                    <a:pt x="49696" y="37909"/>
                  </a:lnTo>
                  <a:lnTo>
                    <a:pt x="51815" y="27431"/>
                  </a:lnTo>
                  <a:close/>
                </a:path>
              </a:pathLst>
            </a:custGeom>
            <a:solidFill>
              <a:srgbClr val="00007F"/>
            </a:solidFill>
          </p:spPr>
          <p:txBody>
            <a:bodyPr wrap="square" lIns="0" tIns="0" rIns="0" bIns="0" rtlCol="0"/>
            <a:lstStyle/>
            <a:p>
              <a:endParaRPr/>
            </a:p>
          </p:txBody>
        </p:sp>
        <p:sp>
          <p:nvSpPr>
            <p:cNvPr id="23" name="object 23"/>
            <p:cNvSpPr/>
            <p:nvPr/>
          </p:nvSpPr>
          <p:spPr>
            <a:xfrm>
              <a:off x="6861050" y="2909311"/>
              <a:ext cx="52069" cy="53340"/>
            </a:xfrm>
            <a:custGeom>
              <a:avLst/>
              <a:gdLst/>
              <a:ahLst/>
              <a:cxnLst/>
              <a:rect l="l" t="t" r="r" b="b"/>
              <a:pathLst>
                <a:path w="52070" h="53339">
                  <a:moveTo>
                    <a:pt x="51812" y="27421"/>
                  </a:moveTo>
                  <a:lnTo>
                    <a:pt x="49691" y="16708"/>
                  </a:lnTo>
                  <a:lnTo>
                    <a:pt x="43999" y="7996"/>
                  </a:lnTo>
                  <a:lnTo>
                    <a:pt x="35736" y="2141"/>
                  </a:lnTo>
                  <a:lnTo>
                    <a:pt x="25906" y="0"/>
                  </a:lnTo>
                  <a:lnTo>
                    <a:pt x="15427" y="2141"/>
                  </a:lnTo>
                  <a:lnTo>
                    <a:pt x="7237" y="7996"/>
                  </a:lnTo>
                  <a:lnTo>
                    <a:pt x="1904" y="16708"/>
                  </a:lnTo>
                  <a:lnTo>
                    <a:pt x="0" y="27421"/>
                  </a:lnTo>
                  <a:lnTo>
                    <a:pt x="1904" y="37897"/>
                  </a:lnTo>
                  <a:lnTo>
                    <a:pt x="7237" y="46089"/>
                  </a:lnTo>
                  <a:lnTo>
                    <a:pt x="15427" y="51425"/>
                  </a:lnTo>
                  <a:lnTo>
                    <a:pt x="25906" y="53330"/>
                  </a:lnTo>
                  <a:lnTo>
                    <a:pt x="35736" y="51425"/>
                  </a:lnTo>
                  <a:lnTo>
                    <a:pt x="43999" y="46089"/>
                  </a:lnTo>
                  <a:lnTo>
                    <a:pt x="49691" y="37897"/>
                  </a:lnTo>
                  <a:lnTo>
                    <a:pt x="51812" y="27421"/>
                  </a:lnTo>
                  <a:close/>
                </a:path>
              </a:pathLst>
            </a:custGeom>
            <a:ln w="9984">
              <a:solidFill>
                <a:srgbClr val="00007F"/>
              </a:solidFill>
            </a:ln>
          </p:spPr>
          <p:txBody>
            <a:bodyPr wrap="square" lIns="0" tIns="0" rIns="0" bIns="0" rtlCol="0"/>
            <a:lstStyle/>
            <a:p>
              <a:endParaRPr/>
            </a:p>
          </p:txBody>
        </p:sp>
        <p:sp>
          <p:nvSpPr>
            <p:cNvPr id="24" name="object 24"/>
            <p:cNvSpPr/>
            <p:nvPr/>
          </p:nvSpPr>
          <p:spPr>
            <a:xfrm>
              <a:off x="7100315" y="2723387"/>
              <a:ext cx="52069" cy="52069"/>
            </a:xfrm>
            <a:custGeom>
              <a:avLst/>
              <a:gdLst/>
              <a:ahLst/>
              <a:cxnLst/>
              <a:rect l="l" t="t" r="r" b="b"/>
              <a:pathLst>
                <a:path w="52070" h="52069">
                  <a:moveTo>
                    <a:pt x="51815" y="25907"/>
                  </a:moveTo>
                  <a:lnTo>
                    <a:pt x="49696" y="15430"/>
                  </a:lnTo>
                  <a:lnTo>
                    <a:pt x="44005" y="7238"/>
                  </a:lnTo>
                  <a:lnTo>
                    <a:pt x="35742" y="1904"/>
                  </a:lnTo>
                  <a:lnTo>
                    <a:pt x="25907" y="0"/>
                  </a:lnTo>
                  <a:lnTo>
                    <a:pt x="16073" y="1904"/>
                  </a:lnTo>
                  <a:lnTo>
                    <a:pt x="7810" y="7238"/>
                  </a:lnTo>
                  <a:lnTo>
                    <a:pt x="2119" y="15430"/>
                  </a:lnTo>
                  <a:lnTo>
                    <a:pt x="0" y="25907"/>
                  </a:lnTo>
                  <a:lnTo>
                    <a:pt x="2119" y="35742"/>
                  </a:lnTo>
                  <a:lnTo>
                    <a:pt x="7810" y="44005"/>
                  </a:lnTo>
                  <a:lnTo>
                    <a:pt x="16073" y="49696"/>
                  </a:lnTo>
                  <a:lnTo>
                    <a:pt x="25907" y="51815"/>
                  </a:lnTo>
                  <a:lnTo>
                    <a:pt x="35742" y="49696"/>
                  </a:lnTo>
                  <a:lnTo>
                    <a:pt x="44005" y="44005"/>
                  </a:lnTo>
                  <a:lnTo>
                    <a:pt x="49696" y="35742"/>
                  </a:lnTo>
                  <a:lnTo>
                    <a:pt x="51815" y="25907"/>
                  </a:lnTo>
                  <a:close/>
                </a:path>
              </a:pathLst>
            </a:custGeom>
            <a:solidFill>
              <a:srgbClr val="00007F"/>
            </a:solidFill>
          </p:spPr>
          <p:txBody>
            <a:bodyPr wrap="square" lIns="0" tIns="0" rIns="0" bIns="0" rtlCol="0"/>
            <a:lstStyle/>
            <a:p>
              <a:endParaRPr/>
            </a:p>
          </p:txBody>
        </p:sp>
        <p:sp>
          <p:nvSpPr>
            <p:cNvPr id="25" name="object 25"/>
            <p:cNvSpPr/>
            <p:nvPr/>
          </p:nvSpPr>
          <p:spPr>
            <a:xfrm>
              <a:off x="7100306" y="2723379"/>
              <a:ext cx="52069" cy="52069"/>
            </a:xfrm>
            <a:custGeom>
              <a:avLst/>
              <a:gdLst/>
              <a:ahLst/>
              <a:cxnLst/>
              <a:rect l="l" t="t" r="r" b="b"/>
              <a:pathLst>
                <a:path w="52070" h="52069">
                  <a:moveTo>
                    <a:pt x="51827" y="25909"/>
                  </a:moveTo>
                  <a:lnTo>
                    <a:pt x="49707" y="15432"/>
                  </a:lnTo>
                  <a:lnTo>
                    <a:pt x="44014" y="7240"/>
                  </a:lnTo>
                  <a:lnTo>
                    <a:pt x="35751" y="1905"/>
                  </a:lnTo>
                  <a:lnTo>
                    <a:pt x="25921" y="0"/>
                  </a:lnTo>
                  <a:lnTo>
                    <a:pt x="16082" y="1905"/>
                  </a:lnTo>
                  <a:lnTo>
                    <a:pt x="7815" y="7240"/>
                  </a:lnTo>
                  <a:lnTo>
                    <a:pt x="2120" y="15432"/>
                  </a:lnTo>
                  <a:lnTo>
                    <a:pt x="0" y="25909"/>
                  </a:lnTo>
                  <a:lnTo>
                    <a:pt x="2120" y="35742"/>
                  </a:lnTo>
                  <a:lnTo>
                    <a:pt x="7815" y="44005"/>
                  </a:lnTo>
                  <a:lnTo>
                    <a:pt x="16082" y="49698"/>
                  </a:lnTo>
                  <a:lnTo>
                    <a:pt x="25921" y="51819"/>
                  </a:lnTo>
                  <a:lnTo>
                    <a:pt x="35751" y="49698"/>
                  </a:lnTo>
                  <a:lnTo>
                    <a:pt x="44014" y="44005"/>
                  </a:lnTo>
                  <a:lnTo>
                    <a:pt x="49707" y="35742"/>
                  </a:lnTo>
                  <a:lnTo>
                    <a:pt x="51827" y="25909"/>
                  </a:lnTo>
                  <a:close/>
                </a:path>
              </a:pathLst>
            </a:custGeom>
            <a:ln w="9985">
              <a:solidFill>
                <a:srgbClr val="00007F"/>
              </a:solidFill>
            </a:ln>
          </p:spPr>
          <p:txBody>
            <a:bodyPr wrap="square" lIns="0" tIns="0" rIns="0" bIns="0" rtlCol="0"/>
            <a:lstStyle/>
            <a:p>
              <a:endParaRPr/>
            </a:p>
          </p:txBody>
        </p:sp>
        <p:sp>
          <p:nvSpPr>
            <p:cNvPr id="26" name="object 26"/>
            <p:cNvSpPr/>
            <p:nvPr/>
          </p:nvSpPr>
          <p:spPr>
            <a:xfrm>
              <a:off x="6268211" y="3494531"/>
              <a:ext cx="52069" cy="50800"/>
            </a:xfrm>
            <a:custGeom>
              <a:avLst/>
              <a:gdLst/>
              <a:ahLst/>
              <a:cxnLst/>
              <a:rect l="l" t="t" r="r" b="b"/>
              <a:pathLst>
                <a:path w="52070" h="50800">
                  <a:moveTo>
                    <a:pt x="51815" y="50291"/>
                  </a:moveTo>
                  <a:lnTo>
                    <a:pt x="51815" y="0"/>
                  </a:lnTo>
                  <a:lnTo>
                    <a:pt x="0" y="0"/>
                  </a:lnTo>
                  <a:lnTo>
                    <a:pt x="0" y="50291"/>
                  </a:lnTo>
                  <a:lnTo>
                    <a:pt x="51815" y="50291"/>
                  </a:lnTo>
                  <a:close/>
                </a:path>
              </a:pathLst>
            </a:custGeom>
            <a:solidFill>
              <a:srgbClr val="FF00FF"/>
            </a:solidFill>
          </p:spPr>
          <p:txBody>
            <a:bodyPr wrap="square" lIns="0" tIns="0" rIns="0" bIns="0" rtlCol="0"/>
            <a:lstStyle/>
            <a:p>
              <a:endParaRPr/>
            </a:p>
          </p:txBody>
        </p:sp>
        <p:sp>
          <p:nvSpPr>
            <p:cNvPr id="27" name="object 27"/>
            <p:cNvSpPr/>
            <p:nvPr/>
          </p:nvSpPr>
          <p:spPr>
            <a:xfrm>
              <a:off x="6268204" y="3494514"/>
              <a:ext cx="52069" cy="50800"/>
            </a:xfrm>
            <a:custGeom>
              <a:avLst/>
              <a:gdLst/>
              <a:ahLst/>
              <a:cxnLst/>
              <a:rect l="l" t="t" r="r" b="b"/>
              <a:pathLst>
                <a:path w="52070" h="50800">
                  <a:moveTo>
                    <a:pt x="51827" y="0"/>
                  </a:moveTo>
                  <a:lnTo>
                    <a:pt x="0" y="0"/>
                  </a:lnTo>
                  <a:lnTo>
                    <a:pt x="0" y="50292"/>
                  </a:lnTo>
                  <a:lnTo>
                    <a:pt x="51827" y="50292"/>
                  </a:lnTo>
                  <a:lnTo>
                    <a:pt x="51827" y="0"/>
                  </a:lnTo>
                  <a:close/>
                </a:path>
              </a:pathLst>
            </a:custGeom>
            <a:ln w="9985">
              <a:solidFill>
                <a:srgbClr val="FF00FF"/>
              </a:solidFill>
            </a:ln>
          </p:spPr>
          <p:txBody>
            <a:bodyPr wrap="square" lIns="0" tIns="0" rIns="0" bIns="0" rtlCol="0"/>
            <a:lstStyle/>
            <a:p>
              <a:endParaRPr/>
            </a:p>
          </p:txBody>
        </p:sp>
        <p:sp>
          <p:nvSpPr>
            <p:cNvPr id="28" name="object 28"/>
            <p:cNvSpPr/>
            <p:nvPr/>
          </p:nvSpPr>
          <p:spPr>
            <a:xfrm>
              <a:off x="6393179" y="3294887"/>
              <a:ext cx="52069" cy="53340"/>
            </a:xfrm>
            <a:custGeom>
              <a:avLst/>
              <a:gdLst/>
              <a:ahLst/>
              <a:cxnLst/>
              <a:rect l="l" t="t" r="r" b="b"/>
              <a:pathLst>
                <a:path w="52070" h="53339">
                  <a:moveTo>
                    <a:pt x="51815" y="53339"/>
                  </a:moveTo>
                  <a:lnTo>
                    <a:pt x="51815" y="0"/>
                  </a:lnTo>
                  <a:lnTo>
                    <a:pt x="0" y="0"/>
                  </a:lnTo>
                  <a:lnTo>
                    <a:pt x="0" y="53339"/>
                  </a:lnTo>
                  <a:lnTo>
                    <a:pt x="51815" y="53339"/>
                  </a:lnTo>
                  <a:close/>
                </a:path>
              </a:pathLst>
            </a:custGeom>
            <a:solidFill>
              <a:srgbClr val="FF00FF"/>
            </a:solidFill>
          </p:spPr>
          <p:txBody>
            <a:bodyPr wrap="square" lIns="0" tIns="0" rIns="0" bIns="0" rtlCol="0"/>
            <a:lstStyle/>
            <a:p>
              <a:endParaRPr/>
            </a:p>
          </p:txBody>
        </p:sp>
        <p:sp>
          <p:nvSpPr>
            <p:cNvPr id="29" name="object 29"/>
            <p:cNvSpPr/>
            <p:nvPr/>
          </p:nvSpPr>
          <p:spPr>
            <a:xfrm>
              <a:off x="6393172" y="3294871"/>
              <a:ext cx="52069" cy="53340"/>
            </a:xfrm>
            <a:custGeom>
              <a:avLst/>
              <a:gdLst/>
              <a:ahLst/>
              <a:cxnLst/>
              <a:rect l="l" t="t" r="r" b="b"/>
              <a:pathLst>
                <a:path w="52070" h="53339">
                  <a:moveTo>
                    <a:pt x="51827" y="0"/>
                  </a:moveTo>
                  <a:lnTo>
                    <a:pt x="0" y="0"/>
                  </a:lnTo>
                  <a:lnTo>
                    <a:pt x="0" y="53346"/>
                  </a:lnTo>
                  <a:lnTo>
                    <a:pt x="51827" y="53346"/>
                  </a:lnTo>
                  <a:lnTo>
                    <a:pt x="51827" y="0"/>
                  </a:lnTo>
                  <a:close/>
                </a:path>
              </a:pathLst>
            </a:custGeom>
            <a:ln w="9984">
              <a:solidFill>
                <a:srgbClr val="FF00FF"/>
              </a:solidFill>
            </a:ln>
          </p:spPr>
          <p:txBody>
            <a:bodyPr wrap="square" lIns="0" tIns="0" rIns="0" bIns="0" rtlCol="0"/>
            <a:lstStyle/>
            <a:p>
              <a:endParaRPr/>
            </a:p>
          </p:txBody>
        </p:sp>
        <p:sp>
          <p:nvSpPr>
            <p:cNvPr id="30" name="object 30"/>
            <p:cNvSpPr/>
            <p:nvPr/>
          </p:nvSpPr>
          <p:spPr>
            <a:xfrm>
              <a:off x="6507479" y="3108959"/>
              <a:ext cx="52069" cy="52069"/>
            </a:xfrm>
            <a:custGeom>
              <a:avLst/>
              <a:gdLst/>
              <a:ahLst/>
              <a:cxnLst/>
              <a:rect l="l" t="t" r="r" b="b"/>
              <a:pathLst>
                <a:path w="52070" h="52069">
                  <a:moveTo>
                    <a:pt x="51815" y="51815"/>
                  </a:moveTo>
                  <a:lnTo>
                    <a:pt x="51815" y="0"/>
                  </a:lnTo>
                  <a:lnTo>
                    <a:pt x="0" y="0"/>
                  </a:lnTo>
                  <a:lnTo>
                    <a:pt x="0" y="51815"/>
                  </a:lnTo>
                  <a:lnTo>
                    <a:pt x="51815" y="51815"/>
                  </a:lnTo>
                  <a:close/>
                </a:path>
              </a:pathLst>
            </a:custGeom>
            <a:solidFill>
              <a:srgbClr val="FF00FF"/>
            </a:solidFill>
          </p:spPr>
          <p:txBody>
            <a:bodyPr wrap="square" lIns="0" tIns="0" rIns="0" bIns="0" rtlCol="0"/>
            <a:lstStyle/>
            <a:p>
              <a:endParaRPr/>
            </a:p>
          </p:txBody>
        </p:sp>
        <p:sp>
          <p:nvSpPr>
            <p:cNvPr id="31" name="object 31"/>
            <p:cNvSpPr/>
            <p:nvPr/>
          </p:nvSpPr>
          <p:spPr>
            <a:xfrm>
              <a:off x="6507475" y="3108954"/>
              <a:ext cx="52069" cy="52069"/>
            </a:xfrm>
            <a:custGeom>
              <a:avLst/>
              <a:gdLst/>
              <a:ahLst/>
              <a:cxnLst/>
              <a:rect l="l" t="t" r="r" b="b"/>
              <a:pathLst>
                <a:path w="52070" h="52069">
                  <a:moveTo>
                    <a:pt x="51812" y="0"/>
                  </a:moveTo>
                  <a:lnTo>
                    <a:pt x="0" y="0"/>
                  </a:lnTo>
                  <a:lnTo>
                    <a:pt x="0" y="51803"/>
                  </a:lnTo>
                  <a:lnTo>
                    <a:pt x="51812" y="51803"/>
                  </a:lnTo>
                  <a:lnTo>
                    <a:pt x="51812" y="0"/>
                  </a:lnTo>
                  <a:close/>
                </a:path>
              </a:pathLst>
            </a:custGeom>
            <a:ln w="9985">
              <a:solidFill>
                <a:srgbClr val="FF00FF"/>
              </a:solidFill>
            </a:ln>
          </p:spPr>
          <p:txBody>
            <a:bodyPr wrap="square" lIns="0" tIns="0" rIns="0" bIns="0" rtlCol="0"/>
            <a:lstStyle/>
            <a:p>
              <a:endParaRPr/>
            </a:p>
          </p:txBody>
        </p:sp>
        <p:sp>
          <p:nvSpPr>
            <p:cNvPr id="32" name="object 32"/>
            <p:cNvSpPr/>
            <p:nvPr/>
          </p:nvSpPr>
          <p:spPr>
            <a:xfrm>
              <a:off x="6621779" y="2909315"/>
              <a:ext cx="52069" cy="53340"/>
            </a:xfrm>
            <a:custGeom>
              <a:avLst/>
              <a:gdLst/>
              <a:ahLst/>
              <a:cxnLst/>
              <a:rect l="l" t="t" r="r" b="b"/>
              <a:pathLst>
                <a:path w="52070" h="53339">
                  <a:moveTo>
                    <a:pt x="51815" y="53339"/>
                  </a:moveTo>
                  <a:lnTo>
                    <a:pt x="51815" y="0"/>
                  </a:lnTo>
                  <a:lnTo>
                    <a:pt x="0" y="0"/>
                  </a:lnTo>
                  <a:lnTo>
                    <a:pt x="0" y="53339"/>
                  </a:lnTo>
                  <a:lnTo>
                    <a:pt x="51815" y="53339"/>
                  </a:lnTo>
                  <a:close/>
                </a:path>
              </a:pathLst>
            </a:custGeom>
            <a:solidFill>
              <a:srgbClr val="FF00FF"/>
            </a:solidFill>
          </p:spPr>
          <p:txBody>
            <a:bodyPr wrap="square" lIns="0" tIns="0" rIns="0" bIns="0" rtlCol="0"/>
            <a:lstStyle/>
            <a:p>
              <a:endParaRPr/>
            </a:p>
          </p:txBody>
        </p:sp>
        <p:sp>
          <p:nvSpPr>
            <p:cNvPr id="33" name="object 33"/>
            <p:cNvSpPr/>
            <p:nvPr/>
          </p:nvSpPr>
          <p:spPr>
            <a:xfrm>
              <a:off x="6621779" y="2909311"/>
              <a:ext cx="52069" cy="53340"/>
            </a:xfrm>
            <a:custGeom>
              <a:avLst/>
              <a:gdLst/>
              <a:ahLst/>
              <a:cxnLst/>
              <a:rect l="l" t="t" r="r" b="b"/>
              <a:pathLst>
                <a:path w="52070" h="53339">
                  <a:moveTo>
                    <a:pt x="51812" y="0"/>
                  </a:moveTo>
                  <a:lnTo>
                    <a:pt x="0" y="0"/>
                  </a:lnTo>
                  <a:lnTo>
                    <a:pt x="0" y="53330"/>
                  </a:lnTo>
                  <a:lnTo>
                    <a:pt x="51812" y="53330"/>
                  </a:lnTo>
                  <a:lnTo>
                    <a:pt x="51812" y="0"/>
                  </a:lnTo>
                  <a:close/>
                </a:path>
              </a:pathLst>
            </a:custGeom>
            <a:ln w="9984">
              <a:solidFill>
                <a:srgbClr val="FF00FF"/>
              </a:solidFill>
            </a:ln>
          </p:spPr>
          <p:txBody>
            <a:bodyPr wrap="square" lIns="0" tIns="0" rIns="0" bIns="0" rtlCol="0"/>
            <a:lstStyle/>
            <a:p>
              <a:endParaRPr/>
            </a:p>
          </p:txBody>
        </p:sp>
        <p:sp>
          <p:nvSpPr>
            <p:cNvPr id="34" name="object 34"/>
            <p:cNvSpPr/>
            <p:nvPr/>
          </p:nvSpPr>
          <p:spPr>
            <a:xfrm>
              <a:off x="6745223" y="2723387"/>
              <a:ext cx="53340" cy="52069"/>
            </a:xfrm>
            <a:custGeom>
              <a:avLst/>
              <a:gdLst/>
              <a:ahLst/>
              <a:cxnLst/>
              <a:rect l="l" t="t" r="r" b="b"/>
              <a:pathLst>
                <a:path w="53340" h="52069">
                  <a:moveTo>
                    <a:pt x="53339" y="51815"/>
                  </a:moveTo>
                  <a:lnTo>
                    <a:pt x="53339" y="0"/>
                  </a:lnTo>
                  <a:lnTo>
                    <a:pt x="0" y="0"/>
                  </a:lnTo>
                  <a:lnTo>
                    <a:pt x="0" y="51815"/>
                  </a:lnTo>
                  <a:lnTo>
                    <a:pt x="53339" y="51815"/>
                  </a:lnTo>
                  <a:close/>
                </a:path>
              </a:pathLst>
            </a:custGeom>
            <a:solidFill>
              <a:srgbClr val="FF00FF"/>
            </a:solidFill>
          </p:spPr>
          <p:txBody>
            <a:bodyPr wrap="square" lIns="0" tIns="0" rIns="0" bIns="0" rtlCol="0"/>
            <a:lstStyle/>
            <a:p>
              <a:endParaRPr/>
            </a:p>
          </p:txBody>
        </p:sp>
        <p:sp>
          <p:nvSpPr>
            <p:cNvPr id="35" name="object 35"/>
            <p:cNvSpPr/>
            <p:nvPr/>
          </p:nvSpPr>
          <p:spPr>
            <a:xfrm>
              <a:off x="6745225" y="2723379"/>
              <a:ext cx="53340" cy="52069"/>
            </a:xfrm>
            <a:custGeom>
              <a:avLst/>
              <a:gdLst/>
              <a:ahLst/>
              <a:cxnLst/>
              <a:rect l="l" t="t" r="r" b="b"/>
              <a:pathLst>
                <a:path w="53340" h="52069">
                  <a:moveTo>
                    <a:pt x="53333" y="0"/>
                  </a:moveTo>
                  <a:lnTo>
                    <a:pt x="0" y="0"/>
                  </a:lnTo>
                  <a:lnTo>
                    <a:pt x="0" y="51819"/>
                  </a:lnTo>
                  <a:lnTo>
                    <a:pt x="53333" y="51819"/>
                  </a:lnTo>
                  <a:lnTo>
                    <a:pt x="53333" y="0"/>
                  </a:lnTo>
                  <a:close/>
                </a:path>
              </a:pathLst>
            </a:custGeom>
            <a:ln w="9985">
              <a:solidFill>
                <a:srgbClr val="FF00FF"/>
              </a:solidFill>
            </a:ln>
          </p:spPr>
          <p:txBody>
            <a:bodyPr wrap="square" lIns="0" tIns="0" rIns="0" bIns="0" rtlCol="0"/>
            <a:lstStyle/>
            <a:p>
              <a:endParaRPr/>
            </a:p>
          </p:txBody>
        </p:sp>
        <p:sp>
          <p:nvSpPr>
            <p:cNvPr id="36" name="object 36"/>
            <p:cNvSpPr/>
            <p:nvPr/>
          </p:nvSpPr>
          <p:spPr>
            <a:xfrm>
              <a:off x="6861047" y="3494531"/>
              <a:ext cx="52069" cy="50800"/>
            </a:xfrm>
            <a:custGeom>
              <a:avLst/>
              <a:gdLst/>
              <a:ahLst/>
              <a:cxnLst/>
              <a:rect l="l" t="t" r="r" b="b"/>
              <a:pathLst>
                <a:path w="52070" h="50800">
                  <a:moveTo>
                    <a:pt x="51815" y="50291"/>
                  </a:moveTo>
                  <a:lnTo>
                    <a:pt x="51815" y="0"/>
                  </a:lnTo>
                  <a:lnTo>
                    <a:pt x="0" y="0"/>
                  </a:lnTo>
                  <a:lnTo>
                    <a:pt x="0" y="50291"/>
                  </a:lnTo>
                  <a:lnTo>
                    <a:pt x="51815" y="50291"/>
                  </a:lnTo>
                  <a:close/>
                </a:path>
              </a:pathLst>
            </a:custGeom>
            <a:solidFill>
              <a:srgbClr val="000000"/>
            </a:solidFill>
          </p:spPr>
          <p:txBody>
            <a:bodyPr wrap="square" lIns="0" tIns="0" rIns="0" bIns="0" rtlCol="0"/>
            <a:lstStyle/>
            <a:p>
              <a:endParaRPr/>
            </a:p>
          </p:txBody>
        </p:sp>
        <p:sp>
          <p:nvSpPr>
            <p:cNvPr id="37" name="object 37"/>
            <p:cNvSpPr/>
            <p:nvPr/>
          </p:nvSpPr>
          <p:spPr>
            <a:xfrm>
              <a:off x="6861050" y="3494514"/>
              <a:ext cx="52069" cy="50800"/>
            </a:xfrm>
            <a:custGeom>
              <a:avLst/>
              <a:gdLst/>
              <a:ahLst/>
              <a:cxnLst/>
              <a:rect l="l" t="t" r="r" b="b"/>
              <a:pathLst>
                <a:path w="52070" h="50800">
                  <a:moveTo>
                    <a:pt x="51812" y="0"/>
                  </a:moveTo>
                  <a:lnTo>
                    <a:pt x="0" y="0"/>
                  </a:lnTo>
                  <a:lnTo>
                    <a:pt x="0" y="50292"/>
                  </a:lnTo>
                  <a:lnTo>
                    <a:pt x="51812" y="50292"/>
                  </a:lnTo>
                  <a:lnTo>
                    <a:pt x="51812" y="0"/>
                  </a:lnTo>
                  <a:close/>
                </a:path>
              </a:pathLst>
            </a:custGeom>
            <a:ln w="9985">
              <a:solidFill>
                <a:srgbClr val="000000"/>
              </a:solidFill>
            </a:ln>
          </p:spPr>
          <p:txBody>
            <a:bodyPr wrap="square" lIns="0" tIns="0" rIns="0" bIns="0" rtlCol="0"/>
            <a:lstStyle/>
            <a:p>
              <a:endParaRPr/>
            </a:p>
          </p:txBody>
        </p:sp>
        <p:sp>
          <p:nvSpPr>
            <p:cNvPr id="38" name="object 38"/>
            <p:cNvSpPr/>
            <p:nvPr/>
          </p:nvSpPr>
          <p:spPr>
            <a:xfrm>
              <a:off x="7216139" y="3294887"/>
              <a:ext cx="50800" cy="53340"/>
            </a:xfrm>
            <a:custGeom>
              <a:avLst/>
              <a:gdLst/>
              <a:ahLst/>
              <a:cxnLst/>
              <a:rect l="l" t="t" r="r" b="b"/>
              <a:pathLst>
                <a:path w="50800" h="53339">
                  <a:moveTo>
                    <a:pt x="50291" y="53339"/>
                  </a:moveTo>
                  <a:lnTo>
                    <a:pt x="50291" y="0"/>
                  </a:lnTo>
                  <a:lnTo>
                    <a:pt x="0" y="0"/>
                  </a:lnTo>
                  <a:lnTo>
                    <a:pt x="0" y="53339"/>
                  </a:lnTo>
                  <a:lnTo>
                    <a:pt x="50291" y="53339"/>
                  </a:lnTo>
                  <a:close/>
                </a:path>
              </a:pathLst>
            </a:custGeom>
            <a:solidFill>
              <a:srgbClr val="000000"/>
            </a:solidFill>
          </p:spPr>
          <p:txBody>
            <a:bodyPr wrap="square" lIns="0" tIns="0" rIns="0" bIns="0" rtlCol="0"/>
            <a:lstStyle/>
            <a:p>
              <a:endParaRPr/>
            </a:p>
          </p:txBody>
        </p:sp>
        <p:sp>
          <p:nvSpPr>
            <p:cNvPr id="39" name="object 39"/>
            <p:cNvSpPr/>
            <p:nvPr/>
          </p:nvSpPr>
          <p:spPr>
            <a:xfrm>
              <a:off x="7216131" y="3294871"/>
              <a:ext cx="50800" cy="53340"/>
            </a:xfrm>
            <a:custGeom>
              <a:avLst/>
              <a:gdLst/>
              <a:ahLst/>
              <a:cxnLst/>
              <a:rect l="l" t="t" r="r" b="b"/>
              <a:pathLst>
                <a:path w="50800" h="53339">
                  <a:moveTo>
                    <a:pt x="50291" y="0"/>
                  </a:moveTo>
                  <a:lnTo>
                    <a:pt x="0" y="0"/>
                  </a:lnTo>
                  <a:lnTo>
                    <a:pt x="0" y="53346"/>
                  </a:lnTo>
                  <a:lnTo>
                    <a:pt x="50291" y="53346"/>
                  </a:lnTo>
                  <a:lnTo>
                    <a:pt x="50291" y="0"/>
                  </a:lnTo>
                  <a:close/>
                </a:path>
              </a:pathLst>
            </a:custGeom>
            <a:ln w="9984">
              <a:solidFill>
                <a:srgbClr val="000000"/>
              </a:solidFill>
            </a:ln>
          </p:spPr>
          <p:txBody>
            <a:bodyPr wrap="square" lIns="0" tIns="0" rIns="0" bIns="0" rtlCol="0"/>
            <a:lstStyle/>
            <a:p>
              <a:endParaRPr/>
            </a:p>
          </p:txBody>
        </p:sp>
        <p:sp>
          <p:nvSpPr>
            <p:cNvPr id="40" name="object 40"/>
            <p:cNvSpPr/>
            <p:nvPr/>
          </p:nvSpPr>
          <p:spPr>
            <a:xfrm>
              <a:off x="7578851" y="3108959"/>
              <a:ext cx="52069" cy="52069"/>
            </a:xfrm>
            <a:custGeom>
              <a:avLst/>
              <a:gdLst/>
              <a:ahLst/>
              <a:cxnLst/>
              <a:rect l="l" t="t" r="r" b="b"/>
              <a:pathLst>
                <a:path w="52070" h="52069">
                  <a:moveTo>
                    <a:pt x="51815" y="51815"/>
                  </a:moveTo>
                  <a:lnTo>
                    <a:pt x="51815" y="0"/>
                  </a:lnTo>
                  <a:lnTo>
                    <a:pt x="0" y="0"/>
                  </a:lnTo>
                  <a:lnTo>
                    <a:pt x="0" y="51815"/>
                  </a:lnTo>
                  <a:lnTo>
                    <a:pt x="51815" y="51815"/>
                  </a:lnTo>
                  <a:close/>
                </a:path>
              </a:pathLst>
            </a:custGeom>
            <a:solidFill>
              <a:srgbClr val="000000"/>
            </a:solidFill>
          </p:spPr>
          <p:txBody>
            <a:bodyPr wrap="square" lIns="0" tIns="0" rIns="0" bIns="0" rtlCol="0"/>
            <a:lstStyle/>
            <a:p>
              <a:endParaRPr/>
            </a:p>
          </p:txBody>
        </p:sp>
        <p:sp>
          <p:nvSpPr>
            <p:cNvPr id="41" name="object 41"/>
            <p:cNvSpPr/>
            <p:nvPr/>
          </p:nvSpPr>
          <p:spPr>
            <a:xfrm>
              <a:off x="7578848" y="3108954"/>
              <a:ext cx="52069" cy="52069"/>
            </a:xfrm>
            <a:custGeom>
              <a:avLst/>
              <a:gdLst/>
              <a:ahLst/>
              <a:cxnLst/>
              <a:rect l="l" t="t" r="r" b="b"/>
              <a:pathLst>
                <a:path w="52070" h="52069">
                  <a:moveTo>
                    <a:pt x="51812" y="0"/>
                  </a:moveTo>
                  <a:lnTo>
                    <a:pt x="0" y="0"/>
                  </a:lnTo>
                  <a:lnTo>
                    <a:pt x="0" y="51803"/>
                  </a:lnTo>
                  <a:lnTo>
                    <a:pt x="51812" y="51803"/>
                  </a:lnTo>
                  <a:lnTo>
                    <a:pt x="51812" y="0"/>
                  </a:lnTo>
                  <a:close/>
                </a:path>
              </a:pathLst>
            </a:custGeom>
            <a:ln w="9985">
              <a:solidFill>
                <a:srgbClr val="000000"/>
              </a:solidFill>
            </a:ln>
          </p:spPr>
          <p:txBody>
            <a:bodyPr wrap="square" lIns="0" tIns="0" rIns="0" bIns="0" rtlCol="0"/>
            <a:lstStyle/>
            <a:p>
              <a:endParaRPr/>
            </a:p>
          </p:txBody>
        </p:sp>
        <p:sp>
          <p:nvSpPr>
            <p:cNvPr id="42" name="object 42"/>
            <p:cNvSpPr/>
            <p:nvPr/>
          </p:nvSpPr>
          <p:spPr>
            <a:xfrm>
              <a:off x="7933943" y="2909315"/>
              <a:ext cx="50800" cy="53340"/>
            </a:xfrm>
            <a:custGeom>
              <a:avLst/>
              <a:gdLst/>
              <a:ahLst/>
              <a:cxnLst/>
              <a:rect l="l" t="t" r="r" b="b"/>
              <a:pathLst>
                <a:path w="50800" h="53339">
                  <a:moveTo>
                    <a:pt x="50291" y="53339"/>
                  </a:moveTo>
                  <a:lnTo>
                    <a:pt x="50291" y="0"/>
                  </a:lnTo>
                  <a:lnTo>
                    <a:pt x="0" y="0"/>
                  </a:lnTo>
                  <a:lnTo>
                    <a:pt x="0" y="53339"/>
                  </a:lnTo>
                  <a:lnTo>
                    <a:pt x="50291" y="53339"/>
                  </a:lnTo>
                  <a:close/>
                </a:path>
              </a:pathLst>
            </a:custGeom>
            <a:solidFill>
              <a:srgbClr val="000000"/>
            </a:solidFill>
          </p:spPr>
          <p:txBody>
            <a:bodyPr wrap="square" lIns="0" tIns="0" rIns="0" bIns="0" rtlCol="0"/>
            <a:lstStyle/>
            <a:p>
              <a:endParaRPr/>
            </a:p>
          </p:txBody>
        </p:sp>
        <p:sp>
          <p:nvSpPr>
            <p:cNvPr id="43" name="object 43"/>
            <p:cNvSpPr/>
            <p:nvPr/>
          </p:nvSpPr>
          <p:spPr>
            <a:xfrm>
              <a:off x="7933944" y="2909311"/>
              <a:ext cx="50800" cy="53340"/>
            </a:xfrm>
            <a:custGeom>
              <a:avLst/>
              <a:gdLst/>
              <a:ahLst/>
              <a:cxnLst/>
              <a:rect l="l" t="t" r="r" b="b"/>
              <a:pathLst>
                <a:path w="50800" h="53339">
                  <a:moveTo>
                    <a:pt x="50291" y="0"/>
                  </a:moveTo>
                  <a:lnTo>
                    <a:pt x="0" y="0"/>
                  </a:lnTo>
                  <a:lnTo>
                    <a:pt x="0" y="53330"/>
                  </a:lnTo>
                  <a:lnTo>
                    <a:pt x="50291" y="53330"/>
                  </a:lnTo>
                  <a:lnTo>
                    <a:pt x="50291" y="0"/>
                  </a:lnTo>
                  <a:close/>
                </a:path>
              </a:pathLst>
            </a:custGeom>
            <a:ln w="9984">
              <a:solidFill>
                <a:srgbClr val="000000"/>
              </a:solidFill>
            </a:ln>
          </p:spPr>
          <p:txBody>
            <a:bodyPr wrap="square" lIns="0" tIns="0" rIns="0" bIns="0" rtlCol="0"/>
            <a:lstStyle/>
            <a:p>
              <a:endParaRPr/>
            </a:p>
          </p:txBody>
        </p:sp>
        <p:sp>
          <p:nvSpPr>
            <p:cNvPr id="44" name="object 44"/>
            <p:cNvSpPr/>
            <p:nvPr/>
          </p:nvSpPr>
          <p:spPr>
            <a:xfrm>
              <a:off x="8285987" y="2723387"/>
              <a:ext cx="52069" cy="52069"/>
            </a:xfrm>
            <a:custGeom>
              <a:avLst/>
              <a:gdLst/>
              <a:ahLst/>
              <a:cxnLst/>
              <a:rect l="l" t="t" r="r" b="b"/>
              <a:pathLst>
                <a:path w="52070" h="52069">
                  <a:moveTo>
                    <a:pt x="51815" y="51815"/>
                  </a:moveTo>
                  <a:lnTo>
                    <a:pt x="51815" y="0"/>
                  </a:lnTo>
                  <a:lnTo>
                    <a:pt x="0" y="0"/>
                  </a:lnTo>
                  <a:lnTo>
                    <a:pt x="0" y="51815"/>
                  </a:lnTo>
                  <a:lnTo>
                    <a:pt x="51815" y="51815"/>
                  </a:lnTo>
                  <a:close/>
                </a:path>
              </a:pathLst>
            </a:custGeom>
            <a:solidFill>
              <a:srgbClr val="000000"/>
            </a:solidFill>
          </p:spPr>
          <p:txBody>
            <a:bodyPr wrap="square" lIns="0" tIns="0" rIns="0" bIns="0" rtlCol="0"/>
            <a:lstStyle/>
            <a:p>
              <a:endParaRPr/>
            </a:p>
          </p:txBody>
        </p:sp>
        <p:sp>
          <p:nvSpPr>
            <p:cNvPr id="45" name="object 45"/>
            <p:cNvSpPr/>
            <p:nvPr/>
          </p:nvSpPr>
          <p:spPr>
            <a:xfrm>
              <a:off x="8285982" y="2723379"/>
              <a:ext cx="52069" cy="52069"/>
            </a:xfrm>
            <a:custGeom>
              <a:avLst/>
              <a:gdLst/>
              <a:ahLst/>
              <a:cxnLst/>
              <a:rect l="l" t="t" r="r" b="b"/>
              <a:pathLst>
                <a:path w="52070" h="52069">
                  <a:moveTo>
                    <a:pt x="51812" y="0"/>
                  </a:moveTo>
                  <a:lnTo>
                    <a:pt x="0" y="0"/>
                  </a:lnTo>
                  <a:lnTo>
                    <a:pt x="0" y="51819"/>
                  </a:lnTo>
                  <a:lnTo>
                    <a:pt x="51812" y="51819"/>
                  </a:lnTo>
                  <a:lnTo>
                    <a:pt x="51812" y="0"/>
                  </a:lnTo>
                  <a:close/>
                </a:path>
              </a:pathLst>
            </a:custGeom>
            <a:ln w="9985">
              <a:solidFill>
                <a:srgbClr val="000000"/>
              </a:solidFill>
            </a:ln>
          </p:spPr>
          <p:txBody>
            <a:bodyPr wrap="square" lIns="0" tIns="0" rIns="0" bIns="0" rtlCol="0"/>
            <a:lstStyle/>
            <a:p>
              <a:endParaRPr/>
            </a:p>
          </p:txBody>
        </p:sp>
      </p:grpSp>
      <p:sp>
        <p:nvSpPr>
          <p:cNvPr id="46" name="object 46"/>
          <p:cNvSpPr txBox="1"/>
          <p:nvPr/>
        </p:nvSpPr>
        <p:spPr>
          <a:xfrm>
            <a:off x="6307325" y="2359143"/>
            <a:ext cx="1277620" cy="187960"/>
          </a:xfrm>
          <a:prstGeom prst="rect">
            <a:avLst/>
          </a:prstGeom>
        </p:spPr>
        <p:txBody>
          <a:bodyPr vert="horz" wrap="square" lIns="0" tIns="14605" rIns="0" bIns="0" rtlCol="0">
            <a:spAutoFit/>
          </a:bodyPr>
          <a:lstStyle/>
          <a:p>
            <a:pPr marL="12700">
              <a:lnSpc>
                <a:spcPct val="100000"/>
              </a:lnSpc>
              <a:spcBef>
                <a:spcPts val="115"/>
              </a:spcBef>
            </a:pPr>
            <a:r>
              <a:rPr sz="1050" b="1" dirty="0">
                <a:latin typeface="Arial"/>
                <a:cs typeface="Arial"/>
              </a:rPr>
              <a:t>Oferta </a:t>
            </a:r>
            <a:r>
              <a:rPr sz="1050" b="1" spc="10" dirty="0">
                <a:latin typeface="Arial"/>
                <a:cs typeface="Arial"/>
              </a:rPr>
              <a:t>de</a:t>
            </a:r>
            <a:r>
              <a:rPr sz="1050" b="1" spc="155" dirty="0">
                <a:latin typeface="Arial"/>
                <a:cs typeface="Arial"/>
              </a:rPr>
              <a:t> </a:t>
            </a:r>
            <a:r>
              <a:rPr sz="1050" b="1" spc="25" dirty="0">
                <a:latin typeface="Arial"/>
                <a:cs typeface="Arial"/>
              </a:rPr>
              <a:t>Naranjas</a:t>
            </a:r>
            <a:endParaRPr sz="1050">
              <a:latin typeface="Arial"/>
              <a:cs typeface="Arial"/>
            </a:endParaRPr>
          </a:p>
        </p:txBody>
      </p:sp>
      <p:sp>
        <p:nvSpPr>
          <p:cNvPr id="47" name="object 47"/>
          <p:cNvSpPr txBox="1"/>
          <p:nvPr/>
        </p:nvSpPr>
        <p:spPr>
          <a:xfrm>
            <a:off x="6266178" y="3416799"/>
            <a:ext cx="215265" cy="187960"/>
          </a:xfrm>
          <a:prstGeom prst="rect">
            <a:avLst/>
          </a:prstGeom>
        </p:spPr>
        <p:txBody>
          <a:bodyPr vert="horz" wrap="square" lIns="0" tIns="14605" rIns="0" bIns="0" rtlCol="0">
            <a:spAutoFit/>
          </a:bodyPr>
          <a:lstStyle/>
          <a:p>
            <a:pPr marL="12700">
              <a:lnSpc>
                <a:spcPct val="100000"/>
              </a:lnSpc>
              <a:spcBef>
                <a:spcPts val="115"/>
              </a:spcBef>
            </a:pPr>
            <a:r>
              <a:rPr sz="1350" baseline="3086" dirty="0">
                <a:latin typeface="Arial"/>
                <a:cs typeface="Arial"/>
              </a:rPr>
              <a:t>5</a:t>
            </a:r>
            <a:r>
              <a:rPr sz="1350" spc="97" baseline="3086" dirty="0">
                <a:latin typeface="Arial"/>
                <a:cs typeface="Arial"/>
              </a:rPr>
              <a:t> </a:t>
            </a:r>
            <a:r>
              <a:rPr sz="1050" spc="5" dirty="0">
                <a:latin typeface="Arial"/>
                <a:cs typeface="Arial"/>
              </a:rPr>
              <a:t>6</a:t>
            </a:r>
            <a:endParaRPr sz="1050">
              <a:latin typeface="Arial"/>
              <a:cs typeface="Arial"/>
            </a:endParaRPr>
          </a:p>
        </p:txBody>
      </p:sp>
      <p:sp>
        <p:nvSpPr>
          <p:cNvPr id="48" name="object 48"/>
          <p:cNvSpPr txBox="1"/>
          <p:nvPr/>
        </p:nvSpPr>
        <p:spPr>
          <a:xfrm>
            <a:off x="6505417" y="3218679"/>
            <a:ext cx="90170" cy="187960"/>
          </a:xfrm>
          <a:prstGeom prst="rect">
            <a:avLst/>
          </a:prstGeom>
        </p:spPr>
        <p:txBody>
          <a:bodyPr vert="horz" wrap="square" lIns="0" tIns="14605" rIns="0" bIns="0" rtlCol="0">
            <a:spAutoFit/>
          </a:bodyPr>
          <a:lstStyle/>
          <a:p>
            <a:pPr marL="12700">
              <a:lnSpc>
                <a:spcPct val="100000"/>
              </a:lnSpc>
              <a:spcBef>
                <a:spcPts val="115"/>
              </a:spcBef>
            </a:pPr>
            <a:r>
              <a:rPr sz="1050" spc="-590" dirty="0">
                <a:latin typeface="Arial"/>
                <a:cs typeface="Arial"/>
              </a:rPr>
              <a:t>7</a:t>
            </a:r>
            <a:r>
              <a:rPr sz="1350" baseline="3086" dirty="0">
                <a:latin typeface="Arial"/>
                <a:cs typeface="Arial"/>
              </a:rPr>
              <a:t>7</a:t>
            </a:r>
            <a:endParaRPr sz="1350" baseline="3086">
              <a:latin typeface="Arial"/>
              <a:cs typeface="Arial"/>
            </a:endParaRPr>
          </a:p>
        </p:txBody>
      </p:sp>
      <p:sp>
        <p:nvSpPr>
          <p:cNvPr id="49" name="object 49"/>
          <p:cNvSpPr txBox="1"/>
          <p:nvPr/>
        </p:nvSpPr>
        <p:spPr>
          <a:xfrm>
            <a:off x="6621240" y="2620365"/>
            <a:ext cx="743585" cy="598805"/>
          </a:xfrm>
          <a:prstGeom prst="rect">
            <a:avLst/>
          </a:prstGeom>
        </p:spPr>
        <p:txBody>
          <a:bodyPr vert="horz" wrap="square" lIns="0" tIns="39370" rIns="0" bIns="0" rtlCol="0">
            <a:spAutoFit/>
          </a:bodyPr>
          <a:lstStyle/>
          <a:p>
            <a:pPr marL="250190">
              <a:lnSpc>
                <a:spcPct val="100000"/>
              </a:lnSpc>
              <a:spcBef>
                <a:spcPts val="310"/>
              </a:spcBef>
              <a:tabLst>
                <a:tab pos="605155" algn="l"/>
              </a:tabLst>
            </a:pPr>
            <a:r>
              <a:rPr sz="1050" spc="-15" dirty="0">
                <a:latin typeface="Arial"/>
                <a:cs typeface="Arial"/>
              </a:rPr>
              <a:t>1</a:t>
            </a:r>
            <a:r>
              <a:rPr sz="1050" spc="5" dirty="0">
                <a:latin typeface="Arial"/>
                <a:cs typeface="Arial"/>
              </a:rPr>
              <a:t>0</a:t>
            </a:r>
            <a:r>
              <a:rPr sz="1050" dirty="0">
                <a:latin typeface="Arial"/>
                <a:cs typeface="Arial"/>
              </a:rPr>
              <a:t>	</a:t>
            </a:r>
            <a:r>
              <a:rPr sz="1350" spc="-37" baseline="3086" dirty="0">
                <a:latin typeface="Arial"/>
                <a:cs typeface="Arial"/>
              </a:rPr>
              <a:t>1</a:t>
            </a:r>
            <a:r>
              <a:rPr sz="1350" baseline="3086" dirty="0">
                <a:latin typeface="Arial"/>
                <a:cs typeface="Arial"/>
              </a:rPr>
              <a:t>3</a:t>
            </a:r>
            <a:endParaRPr sz="1350" baseline="3086">
              <a:latin typeface="Arial"/>
              <a:cs typeface="Arial"/>
            </a:endParaRPr>
          </a:p>
          <a:p>
            <a:pPr marL="125095">
              <a:lnSpc>
                <a:spcPct val="100000"/>
              </a:lnSpc>
              <a:spcBef>
                <a:spcPts val="219"/>
              </a:spcBef>
              <a:tabLst>
                <a:tab pos="364490" algn="l"/>
              </a:tabLst>
            </a:pPr>
            <a:r>
              <a:rPr sz="1050" spc="5" dirty="0">
                <a:latin typeface="Arial"/>
                <a:cs typeface="Arial"/>
              </a:rPr>
              <a:t>9	</a:t>
            </a:r>
            <a:r>
              <a:rPr sz="1350" baseline="3086" dirty="0">
                <a:latin typeface="Arial"/>
                <a:cs typeface="Arial"/>
              </a:rPr>
              <a:t>11</a:t>
            </a:r>
            <a:endParaRPr sz="1350" baseline="3086">
              <a:latin typeface="Arial"/>
              <a:cs typeface="Arial"/>
            </a:endParaRPr>
          </a:p>
          <a:p>
            <a:pPr marL="12700">
              <a:lnSpc>
                <a:spcPct val="100000"/>
              </a:lnSpc>
              <a:spcBef>
                <a:spcPts val="300"/>
              </a:spcBef>
            </a:pPr>
            <a:r>
              <a:rPr sz="1050" spc="5" dirty="0">
                <a:latin typeface="Arial"/>
                <a:cs typeface="Arial"/>
              </a:rPr>
              <a:t>8</a:t>
            </a:r>
            <a:r>
              <a:rPr sz="1050" spc="-10" dirty="0">
                <a:latin typeface="Arial"/>
                <a:cs typeface="Arial"/>
              </a:rPr>
              <a:t> </a:t>
            </a:r>
            <a:r>
              <a:rPr sz="1350" baseline="3086" dirty="0">
                <a:latin typeface="Arial"/>
                <a:cs typeface="Arial"/>
              </a:rPr>
              <a:t>9</a:t>
            </a:r>
            <a:endParaRPr sz="1350" baseline="3086">
              <a:latin typeface="Arial"/>
              <a:cs typeface="Arial"/>
            </a:endParaRPr>
          </a:p>
        </p:txBody>
      </p:sp>
      <p:sp>
        <p:nvSpPr>
          <p:cNvPr id="50" name="object 50"/>
          <p:cNvSpPr txBox="1"/>
          <p:nvPr/>
        </p:nvSpPr>
        <p:spPr>
          <a:xfrm>
            <a:off x="6973283" y="3416799"/>
            <a:ext cx="173990" cy="187960"/>
          </a:xfrm>
          <a:prstGeom prst="rect">
            <a:avLst/>
          </a:prstGeom>
        </p:spPr>
        <p:txBody>
          <a:bodyPr vert="horz" wrap="square" lIns="0" tIns="14605" rIns="0" bIns="0" rtlCol="0">
            <a:spAutoFit/>
          </a:bodyPr>
          <a:lstStyle/>
          <a:p>
            <a:pPr marL="12700">
              <a:lnSpc>
                <a:spcPct val="100000"/>
              </a:lnSpc>
              <a:spcBef>
                <a:spcPts val="115"/>
              </a:spcBef>
            </a:pPr>
            <a:r>
              <a:rPr sz="1050" spc="-15" dirty="0">
                <a:latin typeface="Arial"/>
                <a:cs typeface="Arial"/>
              </a:rPr>
              <a:t>1</a:t>
            </a:r>
            <a:r>
              <a:rPr sz="1050" spc="5" dirty="0">
                <a:latin typeface="Arial"/>
                <a:cs typeface="Arial"/>
              </a:rPr>
              <a:t>1</a:t>
            </a:r>
            <a:endParaRPr sz="1050">
              <a:latin typeface="Arial"/>
              <a:cs typeface="Arial"/>
            </a:endParaRPr>
          </a:p>
        </p:txBody>
      </p:sp>
      <p:sp>
        <p:nvSpPr>
          <p:cNvPr id="51" name="object 51"/>
          <p:cNvSpPr txBox="1"/>
          <p:nvPr/>
        </p:nvSpPr>
        <p:spPr>
          <a:xfrm>
            <a:off x="7328373" y="3218679"/>
            <a:ext cx="172720" cy="187960"/>
          </a:xfrm>
          <a:prstGeom prst="rect">
            <a:avLst/>
          </a:prstGeom>
        </p:spPr>
        <p:txBody>
          <a:bodyPr vert="horz" wrap="square" lIns="0" tIns="14605" rIns="0" bIns="0" rtlCol="0">
            <a:spAutoFit/>
          </a:bodyPr>
          <a:lstStyle/>
          <a:p>
            <a:pPr marL="12700">
              <a:lnSpc>
                <a:spcPct val="100000"/>
              </a:lnSpc>
              <a:spcBef>
                <a:spcPts val="115"/>
              </a:spcBef>
            </a:pPr>
            <a:r>
              <a:rPr sz="1050" spc="-25" dirty="0">
                <a:latin typeface="Arial"/>
                <a:cs typeface="Arial"/>
              </a:rPr>
              <a:t>1</a:t>
            </a:r>
            <a:r>
              <a:rPr sz="1050" spc="5" dirty="0">
                <a:latin typeface="Arial"/>
                <a:cs typeface="Arial"/>
              </a:rPr>
              <a:t>4</a:t>
            </a:r>
            <a:endParaRPr sz="1050">
              <a:latin typeface="Arial"/>
              <a:cs typeface="Arial"/>
            </a:endParaRPr>
          </a:p>
        </p:txBody>
      </p:sp>
      <p:sp>
        <p:nvSpPr>
          <p:cNvPr id="52" name="object 52"/>
          <p:cNvSpPr txBox="1"/>
          <p:nvPr/>
        </p:nvSpPr>
        <p:spPr>
          <a:xfrm>
            <a:off x="7691083" y="3031226"/>
            <a:ext cx="173990" cy="187960"/>
          </a:xfrm>
          <a:prstGeom prst="rect">
            <a:avLst/>
          </a:prstGeom>
        </p:spPr>
        <p:txBody>
          <a:bodyPr vert="horz" wrap="square" lIns="0" tIns="14605" rIns="0" bIns="0" rtlCol="0">
            <a:spAutoFit/>
          </a:bodyPr>
          <a:lstStyle/>
          <a:p>
            <a:pPr marL="12700">
              <a:lnSpc>
                <a:spcPct val="100000"/>
              </a:lnSpc>
              <a:spcBef>
                <a:spcPts val="115"/>
              </a:spcBef>
            </a:pPr>
            <a:r>
              <a:rPr sz="1050" spc="-15" dirty="0">
                <a:latin typeface="Arial"/>
                <a:cs typeface="Arial"/>
              </a:rPr>
              <a:t>1</a:t>
            </a:r>
            <a:r>
              <a:rPr sz="1050" spc="5" dirty="0">
                <a:latin typeface="Arial"/>
                <a:cs typeface="Arial"/>
              </a:rPr>
              <a:t>7</a:t>
            </a:r>
            <a:endParaRPr sz="1050">
              <a:latin typeface="Arial"/>
              <a:cs typeface="Arial"/>
            </a:endParaRPr>
          </a:p>
        </p:txBody>
      </p:sp>
      <p:sp>
        <p:nvSpPr>
          <p:cNvPr id="53" name="object 53"/>
          <p:cNvSpPr txBox="1"/>
          <p:nvPr/>
        </p:nvSpPr>
        <p:spPr>
          <a:xfrm>
            <a:off x="8046173" y="2833107"/>
            <a:ext cx="172720" cy="187960"/>
          </a:xfrm>
          <a:prstGeom prst="rect">
            <a:avLst/>
          </a:prstGeom>
        </p:spPr>
        <p:txBody>
          <a:bodyPr vert="horz" wrap="square" lIns="0" tIns="14605" rIns="0" bIns="0" rtlCol="0">
            <a:spAutoFit/>
          </a:bodyPr>
          <a:lstStyle/>
          <a:p>
            <a:pPr marL="12700">
              <a:lnSpc>
                <a:spcPct val="100000"/>
              </a:lnSpc>
              <a:spcBef>
                <a:spcPts val="115"/>
              </a:spcBef>
            </a:pPr>
            <a:r>
              <a:rPr sz="1050" spc="-25" dirty="0">
                <a:latin typeface="Arial"/>
                <a:cs typeface="Arial"/>
              </a:rPr>
              <a:t>2</a:t>
            </a:r>
            <a:r>
              <a:rPr sz="1050" spc="5" dirty="0">
                <a:latin typeface="Arial"/>
                <a:cs typeface="Arial"/>
              </a:rPr>
              <a:t>0</a:t>
            </a:r>
            <a:endParaRPr sz="1050">
              <a:latin typeface="Arial"/>
              <a:cs typeface="Arial"/>
            </a:endParaRPr>
          </a:p>
        </p:txBody>
      </p:sp>
      <p:sp>
        <p:nvSpPr>
          <p:cNvPr id="54" name="object 54"/>
          <p:cNvSpPr txBox="1"/>
          <p:nvPr/>
        </p:nvSpPr>
        <p:spPr>
          <a:xfrm>
            <a:off x="8399740" y="2645655"/>
            <a:ext cx="173990" cy="187960"/>
          </a:xfrm>
          <a:prstGeom prst="rect">
            <a:avLst/>
          </a:prstGeom>
        </p:spPr>
        <p:txBody>
          <a:bodyPr vert="horz" wrap="square" lIns="0" tIns="14605" rIns="0" bIns="0" rtlCol="0">
            <a:spAutoFit/>
          </a:bodyPr>
          <a:lstStyle/>
          <a:p>
            <a:pPr marL="12700">
              <a:lnSpc>
                <a:spcPct val="100000"/>
              </a:lnSpc>
              <a:spcBef>
                <a:spcPts val="115"/>
              </a:spcBef>
            </a:pPr>
            <a:r>
              <a:rPr sz="1050" spc="-15" dirty="0">
                <a:latin typeface="Arial"/>
                <a:cs typeface="Arial"/>
              </a:rPr>
              <a:t>2</a:t>
            </a:r>
            <a:r>
              <a:rPr sz="1050" spc="5" dirty="0">
                <a:latin typeface="Arial"/>
                <a:cs typeface="Arial"/>
              </a:rPr>
              <a:t>3</a:t>
            </a:r>
            <a:endParaRPr sz="1050">
              <a:latin typeface="Arial"/>
              <a:cs typeface="Arial"/>
            </a:endParaRPr>
          </a:p>
        </p:txBody>
      </p:sp>
      <p:sp>
        <p:nvSpPr>
          <p:cNvPr id="55" name="object 55"/>
          <p:cNvSpPr txBox="1"/>
          <p:nvPr/>
        </p:nvSpPr>
        <p:spPr>
          <a:xfrm>
            <a:off x="5371589" y="2399953"/>
            <a:ext cx="152400" cy="1578610"/>
          </a:xfrm>
          <a:prstGeom prst="rect">
            <a:avLst/>
          </a:prstGeom>
        </p:spPr>
        <p:txBody>
          <a:bodyPr vert="horz" wrap="square" lIns="0" tIns="73025" rIns="0" bIns="0" rtlCol="0">
            <a:spAutoFit/>
          </a:bodyPr>
          <a:lstStyle/>
          <a:p>
            <a:pPr marL="12700">
              <a:lnSpc>
                <a:spcPct val="100000"/>
              </a:lnSpc>
              <a:spcBef>
                <a:spcPts val="575"/>
              </a:spcBef>
            </a:pPr>
            <a:r>
              <a:rPr sz="900" spc="-15" dirty="0">
                <a:latin typeface="Arial"/>
                <a:cs typeface="Arial"/>
              </a:rPr>
              <a:t>1</a:t>
            </a:r>
            <a:r>
              <a:rPr sz="900" dirty="0">
                <a:latin typeface="Arial"/>
                <a:cs typeface="Arial"/>
              </a:rPr>
              <a:t>4</a:t>
            </a:r>
            <a:endParaRPr sz="900">
              <a:latin typeface="Arial"/>
              <a:cs typeface="Arial"/>
            </a:endParaRPr>
          </a:p>
          <a:p>
            <a:pPr marL="12700">
              <a:lnSpc>
                <a:spcPct val="100000"/>
              </a:lnSpc>
              <a:spcBef>
                <a:spcPts val="480"/>
              </a:spcBef>
            </a:pPr>
            <a:r>
              <a:rPr sz="900" spc="-15" dirty="0">
                <a:latin typeface="Arial"/>
                <a:cs typeface="Arial"/>
              </a:rPr>
              <a:t>1</a:t>
            </a:r>
            <a:r>
              <a:rPr sz="900" dirty="0">
                <a:latin typeface="Arial"/>
                <a:cs typeface="Arial"/>
              </a:rPr>
              <a:t>2</a:t>
            </a:r>
            <a:endParaRPr sz="900">
              <a:latin typeface="Arial"/>
              <a:cs typeface="Arial"/>
            </a:endParaRPr>
          </a:p>
          <a:p>
            <a:pPr marL="12700">
              <a:lnSpc>
                <a:spcPct val="100000"/>
              </a:lnSpc>
              <a:spcBef>
                <a:spcPts val="400"/>
              </a:spcBef>
            </a:pPr>
            <a:r>
              <a:rPr sz="900" spc="-15" dirty="0">
                <a:latin typeface="Arial"/>
                <a:cs typeface="Arial"/>
              </a:rPr>
              <a:t>1</a:t>
            </a:r>
            <a:r>
              <a:rPr sz="900" dirty="0">
                <a:latin typeface="Arial"/>
                <a:cs typeface="Arial"/>
              </a:rPr>
              <a:t>0</a:t>
            </a:r>
            <a:endParaRPr sz="900">
              <a:latin typeface="Arial"/>
              <a:cs typeface="Arial"/>
            </a:endParaRPr>
          </a:p>
          <a:p>
            <a:pPr marL="74930">
              <a:lnSpc>
                <a:spcPct val="100000"/>
              </a:lnSpc>
              <a:spcBef>
                <a:spcPts val="480"/>
              </a:spcBef>
            </a:pPr>
            <a:r>
              <a:rPr sz="900" dirty="0">
                <a:latin typeface="Arial"/>
                <a:cs typeface="Arial"/>
              </a:rPr>
              <a:t>8</a:t>
            </a:r>
            <a:endParaRPr sz="900">
              <a:latin typeface="Arial"/>
              <a:cs typeface="Arial"/>
            </a:endParaRPr>
          </a:p>
          <a:p>
            <a:pPr marL="74930">
              <a:lnSpc>
                <a:spcPct val="100000"/>
              </a:lnSpc>
              <a:spcBef>
                <a:spcPts val="380"/>
              </a:spcBef>
            </a:pPr>
            <a:r>
              <a:rPr sz="900" dirty="0">
                <a:latin typeface="Arial"/>
                <a:cs typeface="Arial"/>
              </a:rPr>
              <a:t>6</a:t>
            </a:r>
            <a:endParaRPr sz="900">
              <a:latin typeface="Arial"/>
              <a:cs typeface="Arial"/>
            </a:endParaRPr>
          </a:p>
          <a:p>
            <a:pPr marL="74930">
              <a:lnSpc>
                <a:spcPct val="100000"/>
              </a:lnSpc>
              <a:spcBef>
                <a:spcPts val="495"/>
              </a:spcBef>
            </a:pPr>
            <a:r>
              <a:rPr sz="900" dirty="0">
                <a:latin typeface="Arial"/>
                <a:cs typeface="Arial"/>
              </a:rPr>
              <a:t>4</a:t>
            </a:r>
            <a:endParaRPr sz="900">
              <a:latin typeface="Arial"/>
              <a:cs typeface="Arial"/>
            </a:endParaRPr>
          </a:p>
          <a:p>
            <a:pPr marL="74930">
              <a:lnSpc>
                <a:spcPct val="100000"/>
              </a:lnSpc>
              <a:spcBef>
                <a:spcPts val="384"/>
              </a:spcBef>
            </a:pPr>
            <a:r>
              <a:rPr sz="900" dirty="0">
                <a:latin typeface="Arial"/>
                <a:cs typeface="Arial"/>
              </a:rPr>
              <a:t>2</a:t>
            </a:r>
            <a:endParaRPr sz="900">
              <a:latin typeface="Arial"/>
              <a:cs typeface="Arial"/>
            </a:endParaRPr>
          </a:p>
          <a:p>
            <a:pPr marL="74930">
              <a:lnSpc>
                <a:spcPct val="100000"/>
              </a:lnSpc>
              <a:spcBef>
                <a:spcPts val="490"/>
              </a:spcBef>
            </a:pPr>
            <a:r>
              <a:rPr sz="900" dirty="0">
                <a:latin typeface="Arial"/>
                <a:cs typeface="Arial"/>
              </a:rPr>
              <a:t>0</a:t>
            </a:r>
            <a:endParaRPr sz="900">
              <a:latin typeface="Arial"/>
              <a:cs typeface="Arial"/>
            </a:endParaRPr>
          </a:p>
        </p:txBody>
      </p:sp>
      <p:sp>
        <p:nvSpPr>
          <p:cNvPr id="56" name="object 56"/>
          <p:cNvSpPr txBox="1"/>
          <p:nvPr/>
        </p:nvSpPr>
        <p:spPr>
          <a:xfrm>
            <a:off x="5048844" y="3013537"/>
            <a:ext cx="160655" cy="452755"/>
          </a:xfrm>
          <a:prstGeom prst="rect">
            <a:avLst/>
          </a:prstGeom>
        </p:spPr>
        <p:txBody>
          <a:bodyPr vert="vert270" wrap="square" lIns="0" tIns="0" rIns="0" bIns="0" rtlCol="0">
            <a:spAutoFit/>
          </a:bodyPr>
          <a:lstStyle/>
          <a:p>
            <a:pPr marL="12700">
              <a:lnSpc>
                <a:spcPts val="1135"/>
              </a:lnSpc>
            </a:pPr>
            <a:r>
              <a:rPr sz="1050" b="1" spc="30" dirty="0">
                <a:latin typeface="Arial"/>
                <a:cs typeface="Arial"/>
              </a:rPr>
              <a:t>P</a:t>
            </a:r>
            <a:r>
              <a:rPr sz="1050" b="1" spc="-10" dirty="0">
                <a:latin typeface="Arial"/>
                <a:cs typeface="Arial"/>
              </a:rPr>
              <a:t>r</a:t>
            </a:r>
            <a:r>
              <a:rPr sz="1050" b="1" spc="55" dirty="0">
                <a:latin typeface="Arial"/>
                <a:cs typeface="Arial"/>
              </a:rPr>
              <a:t>e</a:t>
            </a:r>
            <a:r>
              <a:rPr sz="1050" b="1" spc="-20" dirty="0">
                <a:latin typeface="Arial"/>
                <a:cs typeface="Arial"/>
              </a:rPr>
              <a:t>c</a:t>
            </a:r>
            <a:r>
              <a:rPr sz="1050" b="1" spc="35" dirty="0">
                <a:latin typeface="Arial"/>
                <a:cs typeface="Arial"/>
              </a:rPr>
              <a:t>i</a:t>
            </a:r>
            <a:r>
              <a:rPr sz="1050" b="1" dirty="0">
                <a:latin typeface="Arial"/>
                <a:cs typeface="Arial"/>
              </a:rPr>
              <a:t>o</a:t>
            </a:r>
            <a:endParaRPr sz="1050">
              <a:latin typeface="Arial"/>
              <a:cs typeface="Arial"/>
            </a:endParaRPr>
          </a:p>
        </p:txBody>
      </p:sp>
      <p:sp>
        <p:nvSpPr>
          <p:cNvPr id="57" name="object 57"/>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58" name="object 58"/>
          <p:cNvSpPr/>
          <p:nvPr/>
        </p:nvSpPr>
        <p:spPr>
          <a:xfrm>
            <a:off x="3733800" y="5676900"/>
            <a:ext cx="2016760" cy="20320"/>
          </a:xfrm>
          <a:custGeom>
            <a:avLst/>
            <a:gdLst/>
            <a:ahLst/>
            <a:cxnLst/>
            <a:rect l="l" t="t" r="r" b="b"/>
            <a:pathLst>
              <a:path w="2016760" h="20320">
                <a:moveTo>
                  <a:pt x="2016251" y="19811"/>
                </a:moveTo>
                <a:lnTo>
                  <a:pt x="2016251" y="0"/>
                </a:lnTo>
                <a:lnTo>
                  <a:pt x="0" y="0"/>
                </a:lnTo>
                <a:lnTo>
                  <a:pt x="0" y="19811"/>
                </a:lnTo>
                <a:lnTo>
                  <a:pt x="2016251" y="19811"/>
                </a:lnTo>
                <a:close/>
              </a:path>
            </a:pathLst>
          </a:custGeom>
          <a:solidFill>
            <a:srgbClr val="000000"/>
          </a:solidFill>
        </p:spPr>
        <p:txBody>
          <a:bodyPr wrap="square" lIns="0" tIns="0" rIns="0" bIns="0" rtlCol="0"/>
          <a:lstStyle/>
          <a:p>
            <a:endParaRPr/>
          </a:p>
        </p:txBody>
      </p:sp>
      <p:sp>
        <p:nvSpPr>
          <p:cNvPr id="59" name="object 59"/>
          <p:cNvSpPr txBox="1"/>
          <p:nvPr/>
        </p:nvSpPr>
        <p:spPr>
          <a:xfrm>
            <a:off x="3959356" y="4531140"/>
            <a:ext cx="1482090" cy="1027430"/>
          </a:xfrm>
          <a:prstGeom prst="rect">
            <a:avLst/>
          </a:prstGeom>
        </p:spPr>
        <p:txBody>
          <a:bodyPr vert="horz" wrap="square" lIns="0" tIns="39370" rIns="0" bIns="0" rtlCol="0">
            <a:spAutoFit/>
          </a:bodyPr>
          <a:lstStyle/>
          <a:p>
            <a:pPr marL="370205">
              <a:lnSpc>
                <a:spcPct val="100000"/>
              </a:lnSpc>
              <a:spcBef>
                <a:spcPts val="310"/>
              </a:spcBef>
            </a:pPr>
            <a:r>
              <a:rPr sz="1400" u="sng" dirty="0">
                <a:uFill>
                  <a:solidFill>
                    <a:srgbClr val="000000"/>
                  </a:solidFill>
                </a:uFill>
                <a:latin typeface="TeX Gyre Bonum"/>
                <a:cs typeface="TeX Gyre Bonum"/>
              </a:rPr>
              <a:t>Función</a:t>
            </a:r>
            <a:endParaRPr sz="1400">
              <a:latin typeface="TeX Gyre Bonum"/>
              <a:cs typeface="TeX Gyre Bonum"/>
            </a:endParaRPr>
          </a:p>
          <a:p>
            <a:pPr marL="164465">
              <a:lnSpc>
                <a:spcPct val="100000"/>
              </a:lnSpc>
              <a:spcBef>
                <a:spcPts val="280"/>
              </a:spcBef>
            </a:pPr>
            <a:r>
              <a:rPr sz="1900" i="1" spc="-20" dirty="0">
                <a:latin typeface="Times New Roman"/>
                <a:cs typeface="Times New Roman"/>
              </a:rPr>
              <a:t>Q</a:t>
            </a:r>
            <a:r>
              <a:rPr sz="1650" i="1" spc="-30" baseline="-25252" dirty="0">
                <a:latin typeface="Times New Roman"/>
                <a:cs typeface="Times New Roman"/>
              </a:rPr>
              <a:t>o</a:t>
            </a:r>
            <a:r>
              <a:rPr sz="1650" spc="-30" baseline="-30303" dirty="0">
                <a:latin typeface="Times New Roman"/>
                <a:cs typeface="Times New Roman"/>
              </a:rPr>
              <a:t>1</a:t>
            </a:r>
            <a:r>
              <a:rPr sz="1650" spc="-15" baseline="-30303" dirty="0">
                <a:latin typeface="Times New Roman"/>
                <a:cs typeface="Times New Roman"/>
              </a:rPr>
              <a:t> </a:t>
            </a:r>
            <a:r>
              <a:rPr sz="1900" dirty="0">
                <a:latin typeface="Symbol"/>
                <a:cs typeface="Symbol"/>
              </a:rPr>
              <a:t></a:t>
            </a:r>
            <a:r>
              <a:rPr sz="1900" spc="-229" dirty="0">
                <a:latin typeface="Times New Roman"/>
                <a:cs typeface="Times New Roman"/>
              </a:rPr>
              <a:t> </a:t>
            </a:r>
            <a:r>
              <a:rPr sz="1900" spc="-5" dirty="0">
                <a:latin typeface="Times New Roman"/>
                <a:cs typeface="Times New Roman"/>
              </a:rPr>
              <a:t>1</a:t>
            </a:r>
            <a:r>
              <a:rPr sz="1900" spc="-254" dirty="0">
                <a:latin typeface="Times New Roman"/>
                <a:cs typeface="Times New Roman"/>
              </a:rPr>
              <a:t> </a:t>
            </a:r>
            <a:r>
              <a:rPr sz="1900" dirty="0">
                <a:latin typeface="Symbol"/>
                <a:cs typeface="Symbol"/>
              </a:rPr>
              <a:t></a:t>
            </a:r>
            <a:r>
              <a:rPr sz="1900" spc="5" dirty="0">
                <a:latin typeface="Times New Roman"/>
                <a:cs typeface="Times New Roman"/>
              </a:rPr>
              <a:t> </a:t>
            </a:r>
            <a:r>
              <a:rPr sz="1900" i="1" dirty="0">
                <a:latin typeface="Times New Roman"/>
                <a:cs typeface="Times New Roman"/>
              </a:rPr>
              <a:t>P</a:t>
            </a:r>
            <a:endParaRPr sz="1900">
              <a:latin typeface="Times New Roman"/>
              <a:cs typeface="Times New Roman"/>
            </a:endParaRPr>
          </a:p>
          <a:p>
            <a:pPr marL="38100">
              <a:lnSpc>
                <a:spcPct val="100000"/>
              </a:lnSpc>
              <a:spcBef>
                <a:spcPts val="1155"/>
              </a:spcBef>
            </a:pPr>
            <a:r>
              <a:rPr sz="1900" i="1" spc="-25" dirty="0">
                <a:latin typeface="Times New Roman"/>
                <a:cs typeface="Times New Roman"/>
              </a:rPr>
              <a:t>Q</a:t>
            </a:r>
            <a:r>
              <a:rPr sz="1650" i="1" spc="-37" baseline="-22727" dirty="0">
                <a:latin typeface="Times New Roman"/>
                <a:cs typeface="Times New Roman"/>
              </a:rPr>
              <a:t>o </a:t>
            </a:r>
            <a:r>
              <a:rPr sz="1650" spc="7" baseline="-30303" dirty="0">
                <a:latin typeface="Times New Roman"/>
                <a:cs typeface="Times New Roman"/>
              </a:rPr>
              <a:t>2 </a:t>
            </a:r>
            <a:r>
              <a:rPr sz="1900" dirty="0">
                <a:latin typeface="Symbol"/>
                <a:cs typeface="Symbol"/>
              </a:rPr>
              <a:t></a:t>
            </a:r>
            <a:r>
              <a:rPr sz="1900" dirty="0">
                <a:latin typeface="Times New Roman"/>
                <a:cs typeface="Times New Roman"/>
              </a:rPr>
              <a:t> 4 </a:t>
            </a:r>
            <a:r>
              <a:rPr sz="1900" dirty="0">
                <a:latin typeface="Symbol"/>
                <a:cs typeface="Symbol"/>
              </a:rPr>
              <a:t></a:t>
            </a:r>
            <a:r>
              <a:rPr sz="1900" spc="-360" dirty="0">
                <a:latin typeface="Times New Roman"/>
                <a:cs typeface="Times New Roman"/>
              </a:rPr>
              <a:t> </a:t>
            </a:r>
            <a:r>
              <a:rPr sz="1900" spc="20" dirty="0">
                <a:latin typeface="Times New Roman"/>
                <a:cs typeface="Times New Roman"/>
              </a:rPr>
              <a:t>0,5</a:t>
            </a:r>
            <a:r>
              <a:rPr sz="1900" i="1" spc="20" dirty="0">
                <a:latin typeface="Times New Roman"/>
                <a:cs typeface="Times New Roman"/>
              </a:rPr>
              <a:t>P</a:t>
            </a:r>
            <a:endParaRPr sz="1900">
              <a:latin typeface="Times New Roman"/>
              <a:cs typeface="Times New Roman"/>
            </a:endParaRP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17</a:t>
            </a:r>
          </a:p>
        </p:txBody>
      </p:sp>
      <p:sp>
        <p:nvSpPr>
          <p:cNvPr id="60" name="object 60"/>
          <p:cNvSpPr txBox="1"/>
          <p:nvPr/>
        </p:nvSpPr>
        <p:spPr>
          <a:xfrm>
            <a:off x="5548373" y="3980886"/>
            <a:ext cx="1307465" cy="163830"/>
          </a:xfrm>
          <a:prstGeom prst="rect">
            <a:avLst/>
          </a:prstGeom>
        </p:spPr>
        <p:txBody>
          <a:bodyPr vert="horz" wrap="square" lIns="0" tIns="13335" rIns="0" bIns="0" rtlCol="0">
            <a:spAutoFit/>
          </a:bodyPr>
          <a:lstStyle/>
          <a:p>
            <a:pPr marL="12700">
              <a:lnSpc>
                <a:spcPct val="100000"/>
              </a:lnSpc>
              <a:spcBef>
                <a:spcPts val="105"/>
              </a:spcBef>
              <a:tabLst>
                <a:tab pos="251460" algn="l"/>
                <a:tab pos="490855" algn="l"/>
                <a:tab pos="719455" algn="l"/>
                <a:tab pos="960119" algn="l"/>
                <a:tab pos="1167765" algn="l"/>
              </a:tabLst>
            </a:pPr>
            <a:r>
              <a:rPr sz="900" dirty="0">
                <a:latin typeface="Arial"/>
                <a:cs typeface="Arial"/>
              </a:rPr>
              <a:t>0	2	4	6	8	</a:t>
            </a:r>
            <a:r>
              <a:rPr sz="900" spc="-15" dirty="0">
                <a:latin typeface="Arial"/>
                <a:cs typeface="Arial"/>
              </a:rPr>
              <a:t>1</a:t>
            </a:r>
            <a:r>
              <a:rPr sz="900" dirty="0">
                <a:latin typeface="Arial"/>
                <a:cs typeface="Arial"/>
              </a:rPr>
              <a:t>0</a:t>
            </a:r>
            <a:endParaRPr sz="900">
              <a:latin typeface="Arial"/>
              <a:cs typeface="Arial"/>
            </a:endParaRPr>
          </a:p>
        </p:txBody>
      </p:sp>
      <p:sp>
        <p:nvSpPr>
          <p:cNvPr id="61" name="object 61"/>
          <p:cNvSpPr txBox="1"/>
          <p:nvPr/>
        </p:nvSpPr>
        <p:spPr>
          <a:xfrm>
            <a:off x="6941308" y="3980886"/>
            <a:ext cx="1807210" cy="163830"/>
          </a:xfrm>
          <a:prstGeom prst="rect">
            <a:avLst/>
          </a:prstGeom>
        </p:spPr>
        <p:txBody>
          <a:bodyPr vert="horz" wrap="square" lIns="0" tIns="13335" rIns="0" bIns="0" rtlCol="0">
            <a:spAutoFit/>
          </a:bodyPr>
          <a:lstStyle/>
          <a:p>
            <a:pPr marL="12700">
              <a:lnSpc>
                <a:spcPct val="100000"/>
              </a:lnSpc>
              <a:spcBef>
                <a:spcPts val="105"/>
              </a:spcBef>
            </a:pPr>
            <a:r>
              <a:rPr sz="900" dirty="0">
                <a:latin typeface="Arial"/>
                <a:cs typeface="Arial"/>
              </a:rPr>
              <a:t>12 </a:t>
            </a:r>
            <a:r>
              <a:rPr sz="900" spc="-5" dirty="0">
                <a:latin typeface="Arial"/>
                <a:cs typeface="Arial"/>
              </a:rPr>
              <a:t>14 </a:t>
            </a:r>
            <a:r>
              <a:rPr sz="900" spc="-10" dirty="0">
                <a:latin typeface="Arial"/>
                <a:cs typeface="Arial"/>
              </a:rPr>
              <a:t>16 </a:t>
            </a:r>
            <a:r>
              <a:rPr sz="900" dirty="0">
                <a:latin typeface="Arial"/>
                <a:cs typeface="Arial"/>
              </a:rPr>
              <a:t>18 </a:t>
            </a:r>
            <a:r>
              <a:rPr sz="900" spc="-5" dirty="0">
                <a:latin typeface="Arial"/>
                <a:cs typeface="Arial"/>
              </a:rPr>
              <a:t>20 </a:t>
            </a:r>
            <a:r>
              <a:rPr sz="900" dirty="0">
                <a:latin typeface="Arial"/>
                <a:cs typeface="Arial"/>
              </a:rPr>
              <a:t>22 24</a:t>
            </a:r>
            <a:r>
              <a:rPr sz="900" spc="10" dirty="0">
                <a:latin typeface="Arial"/>
                <a:cs typeface="Arial"/>
              </a:rPr>
              <a:t> </a:t>
            </a:r>
            <a:r>
              <a:rPr sz="900" spc="-10" dirty="0">
                <a:latin typeface="Arial"/>
                <a:cs typeface="Arial"/>
              </a:rPr>
              <a:t>26</a:t>
            </a:r>
            <a:endParaRPr sz="900">
              <a:latin typeface="Arial"/>
              <a:cs typeface="Arial"/>
            </a:endParaRPr>
          </a:p>
        </p:txBody>
      </p:sp>
      <p:sp>
        <p:nvSpPr>
          <p:cNvPr id="62" name="object 62"/>
          <p:cNvSpPr txBox="1"/>
          <p:nvPr/>
        </p:nvSpPr>
        <p:spPr>
          <a:xfrm>
            <a:off x="6828573" y="4108694"/>
            <a:ext cx="619125" cy="187960"/>
          </a:xfrm>
          <a:prstGeom prst="rect">
            <a:avLst/>
          </a:prstGeom>
        </p:spPr>
        <p:txBody>
          <a:bodyPr vert="horz" wrap="square" lIns="0" tIns="14605" rIns="0" bIns="0" rtlCol="0">
            <a:spAutoFit/>
          </a:bodyPr>
          <a:lstStyle/>
          <a:p>
            <a:pPr marL="12700">
              <a:lnSpc>
                <a:spcPct val="100000"/>
              </a:lnSpc>
              <a:spcBef>
                <a:spcPts val="115"/>
              </a:spcBef>
            </a:pPr>
            <a:r>
              <a:rPr sz="1050" b="1" spc="15" dirty="0">
                <a:latin typeface="Arial"/>
                <a:cs typeface="Arial"/>
              </a:rPr>
              <a:t>Cantidad</a:t>
            </a:r>
            <a:endParaRPr sz="1050">
              <a:latin typeface="Arial"/>
              <a:cs typeface="Arial"/>
            </a:endParaRPr>
          </a:p>
        </p:txBody>
      </p:sp>
      <p:sp>
        <p:nvSpPr>
          <p:cNvPr id="63" name="object 63"/>
          <p:cNvSpPr txBox="1"/>
          <p:nvPr/>
        </p:nvSpPr>
        <p:spPr>
          <a:xfrm>
            <a:off x="4441950" y="5746493"/>
            <a:ext cx="971550" cy="314960"/>
          </a:xfrm>
          <a:prstGeom prst="rect">
            <a:avLst/>
          </a:prstGeom>
        </p:spPr>
        <p:txBody>
          <a:bodyPr vert="horz" wrap="square" lIns="0" tIns="12065" rIns="0" bIns="0" rtlCol="0">
            <a:spAutoFit/>
          </a:bodyPr>
          <a:lstStyle/>
          <a:p>
            <a:pPr marL="12700">
              <a:lnSpc>
                <a:spcPct val="100000"/>
              </a:lnSpc>
              <a:spcBef>
                <a:spcPts val="95"/>
              </a:spcBef>
            </a:pPr>
            <a:r>
              <a:rPr sz="1900" dirty="0">
                <a:latin typeface="Symbol"/>
                <a:cs typeface="Symbol"/>
              </a:rPr>
              <a:t></a:t>
            </a:r>
            <a:r>
              <a:rPr sz="1900" spc="-105" dirty="0">
                <a:latin typeface="Times New Roman"/>
                <a:cs typeface="Times New Roman"/>
              </a:rPr>
              <a:t> </a:t>
            </a:r>
            <a:r>
              <a:rPr sz="1900" spc="-5" dirty="0">
                <a:latin typeface="Times New Roman"/>
                <a:cs typeface="Times New Roman"/>
              </a:rPr>
              <a:t>5</a:t>
            </a:r>
            <a:r>
              <a:rPr sz="1900" spc="-170" dirty="0">
                <a:latin typeface="Times New Roman"/>
                <a:cs typeface="Times New Roman"/>
              </a:rPr>
              <a:t> </a:t>
            </a:r>
            <a:r>
              <a:rPr sz="1900" dirty="0">
                <a:latin typeface="Symbol"/>
                <a:cs typeface="Symbol"/>
              </a:rPr>
              <a:t></a:t>
            </a:r>
            <a:r>
              <a:rPr sz="1900" spc="-280" dirty="0">
                <a:latin typeface="Times New Roman"/>
                <a:cs typeface="Times New Roman"/>
              </a:rPr>
              <a:t> </a:t>
            </a:r>
            <a:r>
              <a:rPr sz="1900" spc="-25" dirty="0">
                <a:latin typeface="Times New Roman"/>
                <a:cs typeface="Times New Roman"/>
              </a:rPr>
              <a:t>1,5</a:t>
            </a:r>
            <a:r>
              <a:rPr sz="1900" i="1" spc="-25" dirty="0">
                <a:latin typeface="Times New Roman"/>
                <a:cs typeface="Times New Roman"/>
              </a:rPr>
              <a:t>P</a:t>
            </a:r>
            <a:endParaRPr sz="1900">
              <a:latin typeface="Times New Roman"/>
              <a:cs typeface="Times New Roman"/>
            </a:endParaRPr>
          </a:p>
        </p:txBody>
      </p:sp>
      <p:sp>
        <p:nvSpPr>
          <p:cNvPr id="64" name="object 64"/>
          <p:cNvSpPr txBox="1"/>
          <p:nvPr/>
        </p:nvSpPr>
        <p:spPr>
          <a:xfrm>
            <a:off x="3939532" y="5819645"/>
            <a:ext cx="450215" cy="314960"/>
          </a:xfrm>
          <a:prstGeom prst="rect">
            <a:avLst/>
          </a:prstGeom>
        </p:spPr>
        <p:txBody>
          <a:bodyPr vert="horz" wrap="square" lIns="0" tIns="12065" rIns="0" bIns="0" rtlCol="0">
            <a:spAutoFit/>
          </a:bodyPr>
          <a:lstStyle/>
          <a:p>
            <a:pPr marL="38100">
              <a:lnSpc>
                <a:spcPct val="100000"/>
              </a:lnSpc>
              <a:spcBef>
                <a:spcPts val="95"/>
              </a:spcBef>
            </a:pPr>
            <a:r>
              <a:rPr sz="2850" i="1" spc="-37" baseline="17543" dirty="0">
                <a:latin typeface="Times New Roman"/>
                <a:cs typeface="Times New Roman"/>
              </a:rPr>
              <a:t>Q</a:t>
            </a:r>
            <a:r>
              <a:rPr sz="1650" i="1" spc="-37" baseline="5050" dirty="0">
                <a:latin typeface="Times New Roman"/>
                <a:cs typeface="Times New Roman"/>
              </a:rPr>
              <a:t>o</a:t>
            </a:r>
            <a:r>
              <a:rPr sz="1650" i="1" spc="-254" baseline="5050" dirty="0">
                <a:latin typeface="Times New Roman"/>
                <a:cs typeface="Times New Roman"/>
              </a:rPr>
              <a:t> </a:t>
            </a:r>
            <a:r>
              <a:rPr sz="1100" i="1" spc="10" dirty="0">
                <a:latin typeface="Times New Roman"/>
                <a:cs typeface="Times New Roman"/>
              </a:rPr>
              <a:t>M</a:t>
            </a:r>
            <a:endParaRPr sz="11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2901315"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Equilibrio:</a:t>
            </a:r>
            <a:r>
              <a:rPr sz="3200" i="0" spc="-55" dirty="0">
                <a:latin typeface="Times New Roman"/>
                <a:cs typeface="Times New Roman"/>
              </a:rPr>
              <a:t> </a:t>
            </a:r>
            <a:r>
              <a:rPr spc="-260" dirty="0"/>
              <a:t>Concepto</a:t>
            </a:r>
            <a:endParaRPr sz="3200">
              <a:latin typeface="Times New Roman"/>
              <a:cs typeface="Times New Roman"/>
            </a:endParaRPr>
          </a:p>
        </p:txBody>
      </p:sp>
      <p:sp>
        <p:nvSpPr>
          <p:cNvPr id="3" name="object 3"/>
          <p:cNvSpPr txBox="1"/>
          <p:nvPr/>
        </p:nvSpPr>
        <p:spPr>
          <a:xfrm>
            <a:off x="1075429" y="3334002"/>
            <a:ext cx="2085339"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eX Gyre Bonum"/>
                <a:cs typeface="TeX Gyre Bonum"/>
              </a:rPr>
              <a:t>Clases </a:t>
            </a:r>
            <a:r>
              <a:rPr sz="1600" b="1" spc="-5" dirty="0">
                <a:latin typeface="TeX Gyre Bonum"/>
                <a:cs typeface="TeX Gyre Bonum"/>
              </a:rPr>
              <a:t>de</a:t>
            </a:r>
            <a:r>
              <a:rPr sz="1600" b="1" spc="-10" dirty="0">
                <a:latin typeface="TeX Gyre Bonum"/>
                <a:cs typeface="TeX Gyre Bonum"/>
              </a:rPr>
              <a:t> </a:t>
            </a:r>
            <a:r>
              <a:rPr sz="1600" b="1" spc="-5" dirty="0">
                <a:latin typeface="TeX Gyre Bonum"/>
                <a:cs typeface="TeX Gyre Bonum"/>
              </a:rPr>
              <a:t>equilibrio</a:t>
            </a:r>
            <a:endParaRPr sz="1600">
              <a:latin typeface="TeX Gyre Bonum"/>
              <a:cs typeface="TeX Gyre Bonum"/>
            </a:endParaRPr>
          </a:p>
        </p:txBody>
      </p:sp>
      <p:sp>
        <p:nvSpPr>
          <p:cNvPr id="4" name="object 4"/>
          <p:cNvSpPr/>
          <p:nvPr/>
        </p:nvSpPr>
        <p:spPr>
          <a:xfrm>
            <a:off x="1103630" y="1400555"/>
            <a:ext cx="8214359" cy="794385"/>
          </a:xfrm>
          <a:custGeom>
            <a:avLst/>
            <a:gdLst/>
            <a:ahLst/>
            <a:cxnLst/>
            <a:rect l="l" t="t" r="r" b="b"/>
            <a:pathLst>
              <a:path w="8214359" h="794385">
                <a:moveTo>
                  <a:pt x="8149590" y="64008"/>
                </a:moveTo>
                <a:lnTo>
                  <a:pt x="8138160" y="64008"/>
                </a:lnTo>
                <a:lnTo>
                  <a:pt x="76200" y="64008"/>
                </a:lnTo>
                <a:lnTo>
                  <a:pt x="63500" y="64008"/>
                </a:lnTo>
                <a:lnTo>
                  <a:pt x="63500" y="730008"/>
                </a:lnTo>
                <a:lnTo>
                  <a:pt x="75933" y="730008"/>
                </a:lnTo>
                <a:lnTo>
                  <a:pt x="76200" y="730008"/>
                </a:lnTo>
                <a:lnTo>
                  <a:pt x="8137906" y="730008"/>
                </a:lnTo>
                <a:lnTo>
                  <a:pt x="8137906" y="717816"/>
                </a:lnTo>
                <a:lnTo>
                  <a:pt x="76200" y="717816"/>
                </a:lnTo>
                <a:lnTo>
                  <a:pt x="76200" y="76200"/>
                </a:lnTo>
                <a:lnTo>
                  <a:pt x="8138160" y="76200"/>
                </a:lnTo>
                <a:lnTo>
                  <a:pt x="8138160" y="730008"/>
                </a:lnTo>
                <a:lnTo>
                  <a:pt x="8149590" y="730008"/>
                </a:lnTo>
                <a:lnTo>
                  <a:pt x="8149590" y="64008"/>
                </a:lnTo>
                <a:close/>
              </a:path>
              <a:path w="8214359" h="794385">
                <a:moveTo>
                  <a:pt x="8187690" y="25908"/>
                </a:moveTo>
                <a:lnTo>
                  <a:pt x="8163560" y="25908"/>
                </a:lnTo>
                <a:lnTo>
                  <a:pt x="8163560" y="51816"/>
                </a:lnTo>
                <a:lnTo>
                  <a:pt x="8163560" y="743724"/>
                </a:lnTo>
                <a:lnTo>
                  <a:pt x="52070" y="743724"/>
                </a:lnTo>
                <a:lnTo>
                  <a:pt x="52070" y="51816"/>
                </a:lnTo>
                <a:lnTo>
                  <a:pt x="8163560" y="51816"/>
                </a:lnTo>
                <a:lnTo>
                  <a:pt x="8163560" y="25908"/>
                </a:lnTo>
                <a:lnTo>
                  <a:pt x="52070" y="25908"/>
                </a:lnTo>
                <a:lnTo>
                  <a:pt x="25400" y="25908"/>
                </a:lnTo>
                <a:lnTo>
                  <a:pt x="25400" y="768108"/>
                </a:lnTo>
                <a:lnTo>
                  <a:pt x="8187690" y="768108"/>
                </a:lnTo>
                <a:lnTo>
                  <a:pt x="8187690" y="25908"/>
                </a:lnTo>
                <a:close/>
              </a:path>
              <a:path w="8214359" h="794385">
                <a:moveTo>
                  <a:pt x="8214360" y="0"/>
                </a:moveTo>
                <a:lnTo>
                  <a:pt x="8201660" y="0"/>
                </a:lnTo>
                <a:lnTo>
                  <a:pt x="8201660" y="13716"/>
                </a:lnTo>
                <a:lnTo>
                  <a:pt x="8201660" y="781824"/>
                </a:lnTo>
                <a:lnTo>
                  <a:pt x="13970" y="781824"/>
                </a:lnTo>
                <a:lnTo>
                  <a:pt x="13970" y="13716"/>
                </a:lnTo>
                <a:lnTo>
                  <a:pt x="8201660" y="13716"/>
                </a:lnTo>
                <a:lnTo>
                  <a:pt x="8201660" y="0"/>
                </a:lnTo>
                <a:lnTo>
                  <a:pt x="13970" y="0"/>
                </a:lnTo>
                <a:lnTo>
                  <a:pt x="0" y="0"/>
                </a:lnTo>
                <a:lnTo>
                  <a:pt x="0" y="794016"/>
                </a:lnTo>
                <a:lnTo>
                  <a:pt x="8214360" y="794016"/>
                </a:lnTo>
                <a:lnTo>
                  <a:pt x="8214360" y="0"/>
                </a:lnTo>
                <a:close/>
              </a:path>
            </a:pathLst>
          </a:custGeom>
          <a:solidFill>
            <a:srgbClr val="000000"/>
          </a:solidFill>
        </p:spPr>
        <p:txBody>
          <a:bodyPr wrap="square" lIns="0" tIns="0" rIns="0" bIns="0" rtlCol="0"/>
          <a:lstStyle/>
          <a:p>
            <a:endParaRPr/>
          </a:p>
        </p:txBody>
      </p:sp>
      <p:sp>
        <p:nvSpPr>
          <p:cNvPr id="5" name="object 5"/>
          <p:cNvSpPr txBox="1"/>
          <p:nvPr/>
        </p:nvSpPr>
        <p:spPr>
          <a:xfrm>
            <a:off x="1155064" y="1440387"/>
            <a:ext cx="8112759" cy="589915"/>
          </a:xfrm>
          <a:prstGeom prst="rect">
            <a:avLst/>
          </a:prstGeom>
        </p:spPr>
        <p:txBody>
          <a:bodyPr vert="horz" wrap="square" lIns="0" tIns="34925" rIns="0" bIns="0" rtlCol="0">
            <a:spAutoFit/>
          </a:bodyPr>
          <a:lstStyle/>
          <a:p>
            <a:pPr marL="77470" marR="71120">
              <a:lnSpc>
                <a:spcPts val="2160"/>
              </a:lnSpc>
              <a:spcBef>
                <a:spcPts val="275"/>
              </a:spcBef>
              <a:tabLst>
                <a:tab pos="1139825" algn="l"/>
                <a:tab pos="2082800" algn="l"/>
                <a:tab pos="3230880" algn="l"/>
                <a:tab pos="3591560" algn="l"/>
                <a:tab pos="3888740" algn="l"/>
                <a:tab pos="4376420" algn="l"/>
                <a:tab pos="4749800" algn="l"/>
                <a:tab pos="5437505" algn="l"/>
                <a:tab pos="6516370" algn="l"/>
                <a:tab pos="6813550" algn="l"/>
                <a:tab pos="7721600" algn="l"/>
              </a:tabLst>
            </a:pPr>
            <a:r>
              <a:rPr sz="1800" u="sng" spc="15" dirty="0">
                <a:uFill>
                  <a:solidFill>
                    <a:srgbClr val="000000"/>
                  </a:solidFill>
                </a:uFill>
                <a:latin typeface="Times New Roman"/>
                <a:cs typeface="Times New Roman"/>
              </a:rPr>
              <a:t>C</a:t>
            </a:r>
            <a:r>
              <a:rPr sz="1800" u="sng" spc="30" dirty="0">
                <a:uFill>
                  <a:solidFill>
                    <a:srgbClr val="000000"/>
                  </a:solidFill>
                </a:uFill>
                <a:latin typeface="Times New Roman"/>
                <a:cs typeface="Times New Roman"/>
              </a:rPr>
              <a:t>o</a:t>
            </a:r>
            <a:r>
              <a:rPr sz="1800" u="sng" spc="90" dirty="0">
                <a:uFill>
                  <a:solidFill>
                    <a:srgbClr val="000000"/>
                  </a:solidFill>
                </a:uFill>
                <a:latin typeface="Times New Roman"/>
                <a:cs typeface="Times New Roman"/>
              </a:rPr>
              <a:t>n</a:t>
            </a:r>
            <a:r>
              <a:rPr sz="1800" u="sng" spc="45" dirty="0">
                <a:uFill>
                  <a:solidFill>
                    <a:srgbClr val="000000"/>
                  </a:solidFill>
                </a:uFill>
                <a:latin typeface="Times New Roman"/>
                <a:cs typeface="Times New Roman"/>
              </a:rPr>
              <a:t>ce</a:t>
            </a:r>
            <a:r>
              <a:rPr sz="1800" u="sng" spc="90" dirty="0">
                <a:uFill>
                  <a:solidFill>
                    <a:srgbClr val="000000"/>
                  </a:solidFill>
                </a:uFill>
                <a:latin typeface="Times New Roman"/>
                <a:cs typeface="Times New Roman"/>
              </a:rPr>
              <a:t>p</a:t>
            </a:r>
            <a:r>
              <a:rPr sz="1800" u="sng" spc="60" dirty="0">
                <a:uFill>
                  <a:solidFill>
                    <a:srgbClr val="000000"/>
                  </a:solidFill>
                </a:uFill>
                <a:latin typeface="Times New Roman"/>
                <a:cs typeface="Times New Roman"/>
              </a:rPr>
              <a:t>t</a:t>
            </a:r>
            <a:r>
              <a:rPr sz="1800" u="sng" spc="35" dirty="0">
                <a:uFill>
                  <a:solidFill>
                    <a:srgbClr val="000000"/>
                  </a:solidFill>
                </a:uFill>
                <a:latin typeface="Times New Roman"/>
                <a:cs typeface="Times New Roman"/>
              </a:rPr>
              <a:t>o</a:t>
            </a:r>
            <a:r>
              <a:rPr sz="1800" u="sng" dirty="0">
                <a:uFill>
                  <a:solidFill>
                    <a:srgbClr val="000000"/>
                  </a:solidFill>
                </a:uFill>
                <a:latin typeface="Times New Roman"/>
                <a:cs typeface="Times New Roman"/>
              </a:rPr>
              <a:t>	</a:t>
            </a:r>
            <a:r>
              <a:rPr sz="1800" u="sng" spc="5" dirty="0">
                <a:uFill>
                  <a:solidFill>
                    <a:srgbClr val="000000"/>
                  </a:solidFill>
                </a:uFill>
                <a:latin typeface="Times New Roman"/>
                <a:cs typeface="Times New Roman"/>
              </a:rPr>
              <a:t>G</a:t>
            </a:r>
            <a:r>
              <a:rPr sz="1800" u="sng" spc="35" dirty="0">
                <a:uFill>
                  <a:solidFill>
                    <a:srgbClr val="000000"/>
                  </a:solidFill>
                </a:uFill>
                <a:latin typeface="Times New Roman"/>
                <a:cs typeface="Times New Roman"/>
              </a:rPr>
              <a:t>e</a:t>
            </a:r>
            <a:r>
              <a:rPr sz="1800" u="sng" spc="100" dirty="0">
                <a:uFill>
                  <a:solidFill>
                    <a:srgbClr val="000000"/>
                  </a:solidFill>
                </a:uFill>
                <a:latin typeface="Times New Roman"/>
                <a:cs typeface="Times New Roman"/>
              </a:rPr>
              <a:t>n</a:t>
            </a:r>
            <a:r>
              <a:rPr sz="1800" u="sng" spc="35" dirty="0">
                <a:uFill>
                  <a:solidFill>
                    <a:srgbClr val="000000"/>
                  </a:solidFill>
                </a:uFill>
                <a:latin typeface="Times New Roman"/>
                <a:cs typeface="Times New Roman"/>
              </a:rPr>
              <a:t>e</a:t>
            </a:r>
            <a:r>
              <a:rPr sz="1800" u="sng" spc="20" dirty="0">
                <a:uFill>
                  <a:solidFill>
                    <a:srgbClr val="000000"/>
                  </a:solidFill>
                </a:uFill>
                <a:latin typeface="Times New Roman"/>
                <a:cs typeface="Times New Roman"/>
              </a:rPr>
              <a:t>r</a:t>
            </a:r>
            <a:r>
              <a:rPr sz="1800" u="sng" spc="60" dirty="0">
                <a:uFill>
                  <a:solidFill>
                    <a:srgbClr val="000000"/>
                  </a:solidFill>
                </a:uFill>
                <a:latin typeface="Times New Roman"/>
                <a:cs typeface="Times New Roman"/>
              </a:rPr>
              <a:t>a</a:t>
            </a:r>
            <a:r>
              <a:rPr sz="1800" u="sng" spc="-40" dirty="0">
                <a:uFill>
                  <a:solidFill>
                    <a:srgbClr val="000000"/>
                  </a:solidFill>
                </a:uFill>
                <a:latin typeface="Times New Roman"/>
                <a:cs typeface="Times New Roman"/>
              </a:rPr>
              <a:t>l</a:t>
            </a:r>
            <a:r>
              <a:rPr sz="1800" spc="-35" dirty="0">
                <a:latin typeface="Times New Roman"/>
                <a:cs typeface="Times New Roman"/>
              </a:rPr>
              <a:t>:</a:t>
            </a:r>
            <a:r>
              <a:rPr sz="1800" dirty="0">
                <a:latin typeface="Times New Roman"/>
                <a:cs typeface="Times New Roman"/>
              </a:rPr>
              <a:t>	</a:t>
            </a:r>
            <a:r>
              <a:rPr sz="1900" i="1" spc="235" dirty="0">
                <a:latin typeface="Arial"/>
                <a:cs typeface="Arial"/>
              </a:rPr>
              <a:t>“</a:t>
            </a:r>
            <a:r>
              <a:rPr sz="1900" i="1" spc="-345" dirty="0">
                <a:latin typeface="Arial"/>
                <a:cs typeface="Arial"/>
              </a:rPr>
              <a:t>S</a:t>
            </a:r>
            <a:r>
              <a:rPr sz="1900" i="1" spc="75" dirty="0">
                <a:latin typeface="Arial"/>
                <a:cs typeface="Arial"/>
              </a:rPr>
              <a:t>i</a:t>
            </a:r>
            <a:r>
              <a:rPr sz="1900" i="1" spc="30" dirty="0">
                <a:latin typeface="Arial"/>
                <a:cs typeface="Arial"/>
              </a:rPr>
              <a:t>t</a:t>
            </a:r>
            <a:r>
              <a:rPr sz="1900" i="1" spc="-65" dirty="0">
                <a:latin typeface="Arial"/>
                <a:cs typeface="Arial"/>
              </a:rPr>
              <a:t>u</a:t>
            </a:r>
            <a:r>
              <a:rPr sz="1900" i="1" spc="-195" dirty="0">
                <a:latin typeface="Arial"/>
                <a:cs typeface="Arial"/>
              </a:rPr>
              <a:t>a</a:t>
            </a:r>
            <a:r>
              <a:rPr sz="1900" i="1" spc="-114" dirty="0">
                <a:latin typeface="Arial"/>
                <a:cs typeface="Arial"/>
              </a:rPr>
              <a:t>c</a:t>
            </a:r>
            <a:r>
              <a:rPr sz="1900" i="1" spc="85" dirty="0">
                <a:latin typeface="Arial"/>
                <a:cs typeface="Arial"/>
              </a:rPr>
              <a:t>i</a:t>
            </a:r>
            <a:r>
              <a:rPr sz="1900" i="1" spc="-110" dirty="0">
                <a:latin typeface="Arial"/>
                <a:cs typeface="Arial"/>
              </a:rPr>
              <a:t>ó</a:t>
            </a:r>
            <a:r>
              <a:rPr sz="1900" i="1" spc="-65" dirty="0">
                <a:latin typeface="Arial"/>
                <a:cs typeface="Arial"/>
              </a:rPr>
              <a:t>n</a:t>
            </a:r>
            <a:r>
              <a:rPr sz="1900" i="1" dirty="0">
                <a:latin typeface="Arial"/>
                <a:cs typeface="Arial"/>
              </a:rPr>
              <a:t>	</a:t>
            </a:r>
            <a:r>
              <a:rPr sz="1900" i="1" spc="-220" dirty="0">
                <a:latin typeface="Arial"/>
                <a:cs typeface="Arial"/>
              </a:rPr>
              <a:t>e</a:t>
            </a:r>
            <a:r>
              <a:rPr sz="1900" i="1" spc="-65" dirty="0">
                <a:latin typeface="Arial"/>
                <a:cs typeface="Arial"/>
              </a:rPr>
              <a:t>n</a:t>
            </a:r>
            <a:r>
              <a:rPr sz="1900" i="1" dirty="0">
                <a:latin typeface="Arial"/>
                <a:cs typeface="Arial"/>
              </a:rPr>
              <a:t>	</a:t>
            </a:r>
            <a:r>
              <a:rPr sz="1900" i="1" spc="40" dirty="0">
                <a:latin typeface="Arial"/>
                <a:cs typeface="Arial"/>
              </a:rPr>
              <a:t>l</a:t>
            </a:r>
            <a:r>
              <a:rPr sz="1900" i="1" spc="-195" dirty="0">
                <a:latin typeface="Arial"/>
                <a:cs typeface="Arial"/>
              </a:rPr>
              <a:t>a</a:t>
            </a:r>
            <a:r>
              <a:rPr sz="1900" i="1" dirty="0">
                <a:latin typeface="Arial"/>
                <a:cs typeface="Arial"/>
              </a:rPr>
              <a:t>	</a:t>
            </a:r>
            <a:r>
              <a:rPr sz="1900" i="1" spc="-65" dirty="0">
                <a:latin typeface="Arial"/>
                <a:cs typeface="Arial"/>
              </a:rPr>
              <a:t>qu</a:t>
            </a:r>
            <a:r>
              <a:rPr sz="1900" i="1" spc="-215" dirty="0">
                <a:latin typeface="Arial"/>
                <a:cs typeface="Arial"/>
              </a:rPr>
              <a:t>e</a:t>
            </a:r>
            <a:r>
              <a:rPr sz="1900" i="1" dirty="0">
                <a:latin typeface="Arial"/>
                <a:cs typeface="Arial"/>
              </a:rPr>
              <a:t>	</a:t>
            </a:r>
            <a:r>
              <a:rPr sz="1900" i="1" spc="-65" dirty="0">
                <a:latin typeface="Arial"/>
                <a:cs typeface="Arial"/>
              </a:rPr>
              <a:t>n</a:t>
            </a:r>
            <a:r>
              <a:rPr sz="1900" i="1" spc="-120" dirty="0">
                <a:latin typeface="Arial"/>
                <a:cs typeface="Arial"/>
              </a:rPr>
              <a:t>o</a:t>
            </a:r>
            <a:r>
              <a:rPr sz="1900" i="1" dirty="0">
                <a:latin typeface="Arial"/>
                <a:cs typeface="Arial"/>
              </a:rPr>
              <a:t>	</a:t>
            </a:r>
            <a:r>
              <a:rPr sz="1900" i="1" spc="-220" dirty="0">
                <a:latin typeface="Arial"/>
                <a:cs typeface="Arial"/>
              </a:rPr>
              <a:t>e</a:t>
            </a:r>
            <a:r>
              <a:rPr sz="1900" i="1" spc="20" dirty="0">
                <a:latin typeface="Arial"/>
                <a:cs typeface="Arial"/>
              </a:rPr>
              <a:t>x</a:t>
            </a:r>
            <a:r>
              <a:rPr sz="1900" i="1" spc="5" dirty="0">
                <a:latin typeface="Arial"/>
                <a:cs typeface="Arial"/>
              </a:rPr>
              <a:t>i</a:t>
            </a:r>
            <a:r>
              <a:rPr sz="1900" i="1" spc="-210" dirty="0">
                <a:latin typeface="Arial"/>
                <a:cs typeface="Arial"/>
              </a:rPr>
              <a:t>s</a:t>
            </a:r>
            <a:r>
              <a:rPr sz="1900" i="1" spc="40" dirty="0">
                <a:latin typeface="Arial"/>
                <a:cs typeface="Arial"/>
              </a:rPr>
              <a:t>t</a:t>
            </a:r>
            <a:r>
              <a:rPr sz="1900" i="1" spc="-215" dirty="0">
                <a:latin typeface="Arial"/>
                <a:cs typeface="Arial"/>
              </a:rPr>
              <a:t>e</a:t>
            </a:r>
            <a:r>
              <a:rPr sz="1900" i="1" dirty="0">
                <a:latin typeface="Arial"/>
                <a:cs typeface="Arial"/>
              </a:rPr>
              <a:t>	</a:t>
            </a:r>
            <a:r>
              <a:rPr sz="1900" i="1" spc="30" dirty="0">
                <a:latin typeface="Arial"/>
                <a:cs typeface="Arial"/>
              </a:rPr>
              <a:t>t</a:t>
            </a:r>
            <a:r>
              <a:rPr sz="1900" i="1" spc="-220" dirty="0">
                <a:latin typeface="Arial"/>
                <a:cs typeface="Arial"/>
              </a:rPr>
              <a:t>e</a:t>
            </a:r>
            <a:r>
              <a:rPr sz="1900" i="1" spc="-55" dirty="0">
                <a:latin typeface="Arial"/>
                <a:cs typeface="Arial"/>
              </a:rPr>
              <a:t>nd</a:t>
            </a:r>
            <a:r>
              <a:rPr sz="1900" i="1" spc="-210" dirty="0">
                <a:latin typeface="Arial"/>
                <a:cs typeface="Arial"/>
              </a:rPr>
              <a:t>e</a:t>
            </a:r>
            <a:r>
              <a:rPr sz="1900" i="1" spc="-65" dirty="0">
                <a:latin typeface="Arial"/>
                <a:cs typeface="Arial"/>
              </a:rPr>
              <a:t>n</a:t>
            </a:r>
            <a:r>
              <a:rPr sz="1900" i="1" spc="-105" dirty="0">
                <a:latin typeface="Arial"/>
                <a:cs typeface="Arial"/>
              </a:rPr>
              <a:t>c</a:t>
            </a:r>
            <a:r>
              <a:rPr sz="1900" i="1" spc="75" dirty="0">
                <a:latin typeface="Arial"/>
                <a:cs typeface="Arial"/>
              </a:rPr>
              <a:t>i</a:t>
            </a:r>
            <a:r>
              <a:rPr sz="1900" i="1" spc="-195" dirty="0">
                <a:latin typeface="Arial"/>
                <a:cs typeface="Arial"/>
              </a:rPr>
              <a:t>a</a:t>
            </a:r>
            <a:r>
              <a:rPr sz="1900" i="1" dirty="0">
                <a:latin typeface="Arial"/>
                <a:cs typeface="Arial"/>
              </a:rPr>
              <a:t>	</a:t>
            </a:r>
            <a:r>
              <a:rPr sz="1900" i="1" spc="-195" dirty="0">
                <a:latin typeface="Arial"/>
                <a:cs typeface="Arial"/>
              </a:rPr>
              <a:t>a</a:t>
            </a:r>
            <a:r>
              <a:rPr sz="1900" i="1" spc="45" dirty="0">
                <a:latin typeface="Arial"/>
                <a:cs typeface="Arial"/>
              </a:rPr>
              <a:t>l</a:t>
            </a:r>
            <a:r>
              <a:rPr sz="1900" i="1" dirty="0">
                <a:latin typeface="Arial"/>
                <a:cs typeface="Arial"/>
              </a:rPr>
              <a:t>	</a:t>
            </a:r>
            <a:r>
              <a:rPr sz="1900" i="1" spc="-114" dirty="0">
                <a:latin typeface="Arial"/>
                <a:cs typeface="Arial"/>
              </a:rPr>
              <a:t>c</a:t>
            </a:r>
            <a:r>
              <a:rPr sz="1900" i="1" spc="-195" dirty="0">
                <a:latin typeface="Arial"/>
                <a:cs typeface="Arial"/>
              </a:rPr>
              <a:t>a</a:t>
            </a:r>
            <a:r>
              <a:rPr sz="1900" i="1" spc="-60" dirty="0">
                <a:latin typeface="Arial"/>
                <a:cs typeface="Arial"/>
              </a:rPr>
              <a:t>m</a:t>
            </a:r>
            <a:r>
              <a:rPr sz="1900" i="1" spc="-65" dirty="0">
                <a:latin typeface="Arial"/>
                <a:cs typeface="Arial"/>
              </a:rPr>
              <a:t>b</a:t>
            </a:r>
            <a:r>
              <a:rPr sz="1900" i="1" spc="75" dirty="0">
                <a:latin typeface="Arial"/>
                <a:cs typeface="Arial"/>
              </a:rPr>
              <a:t>i</a:t>
            </a:r>
            <a:r>
              <a:rPr sz="1900" i="1" spc="-110" dirty="0">
                <a:latin typeface="Arial"/>
                <a:cs typeface="Arial"/>
              </a:rPr>
              <a:t>o</a:t>
            </a:r>
            <a:r>
              <a:rPr sz="1900" i="1" spc="-60" dirty="0">
                <a:latin typeface="Arial"/>
                <a:cs typeface="Arial"/>
              </a:rPr>
              <a:t>.</a:t>
            </a:r>
            <a:r>
              <a:rPr sz="1900" i="1" dirty="0">
                <a:latin typeface="Arial"/>
                <a:cs typeface="Arial"/>
              </a:rPr>
              <a:t>	</a:t>
            </a:r>
            <a:r>
              <a:rPr sz="1900" i="1" spc="135" dirty="0">
                <a:latin typeface="Arial"/>
                <a:cs typeface="Arial"/>
              </a:rPr>
              <a:t>N</a:t>
            </a:r>
            <a:r>
              <a:rPr sz="1900" i="1" spc="-90" dirty="0">
                <a:latin typeface="Arial"/>
                <a:cs typeface="Arial"/>
              </a:rPr>
              <a:t>o </a:t>
            </a:r>
            <a:r>
              <a:rPr sz="1900" i="1" spc="-60" dirty="0">
                <a:latin typeface="Arial"/>
                <a:cs typeface="Arial"/>
              </a:rPr>
              <a:t> </a:t>
            </a:r>
            <a:r>
              <a:rPr sz="1900" i="1" spc="-90" dirty="0">
                <a:latin typeface="Arial"/>
                <a:cs typeface="Arial"/>
              </a:rPr>
              <a:t>requiere </a:t>
            </a:r>
            <a:r>
              <a:rPr sz="1900" i="1" spc="-140" dirty="0">
                <a:latin typeface="Arial"/>
                <a:cs typeface="Arial"/>
              </a:rPr>
              <a:t>de </a:t>
            </a:r>
            <a:r>
              <a:rPr sz="1900" i="1" spc="-110" dirty="0">
                <a:latin typeface="Arial"/>
                <a:cs typeface="Arial"/>
              </a:rPr>
              <a:t>una </a:t>
            </a:r>
            <a:r>
              <a:rPr sz="1900" i="1" spc="-100" dirty="0">
                <a:latin typeface="Arial"/>
                <a:cs typeface="Arial"/>
              </a:rPr>
              <a:t>fuerza </a:t>
            </a:r>
            <a:r>
              <a:rPr sz="1900" i="1" spc="-95" dirty="0">
                <a:latin typeface="Arial"/>
                <a:cs typeface="Arial"/>
              </a:rPr>
              <a:t>externa </a:t>
            </a:r>
            <a:r>
              <a:rPr sz="1900" i="1" spc="-120" dirty="0">
                <a:latin typeface="Arial"/>
                <a:cs typeface="Arial"/>
              </a:rPr>
              <a:t>para</a:t>
            </a:r>
            <a:r>
              <a:rPr sz="1900" i="1" spc="180" dirty="0">
                <a:latin typeface="Arial"/>
                <a:cs typeface="Arial"/>
              </a:rPr>
              <a:t> </a:t>
            </a:r>
            <a:r>
              <a:rPr sz="1900" i="1" spc="-70" dirty="0">
                <a:latin typeface="Arial"/>
                <a:cs typeface="Arial"/>
              </a:rPr>
              <a:t>subsistir.</a:t>
            </a:r>
            <a:endParaRPr sz="1900">
              <a:latin typeface="Arial"/>
              <a:cs typeface="Arial"/>
            </a:endParaRPr>
          </a:p>
        </p:txBody>
      </p:sp>
      <p:sp>
        <p:nvSpPr>
          <p:cNvPr id="6" name="object 6"/>
          <p:cNvSpPr txBox="1"/>
          <p:nvPr/>
        </p:nvSpPr>
        <p:spPr>
          <a:xfrm>
            <a:off x="3522978" y="2759454"/>
            <a:ext cx="5207000" cy="391160"/>
          </a:xfrm>
          <a:prstGeom prst="rect">
            <a:avLst/>
          </a:prstGeom>
        </p:spPr>
        <p:txBody>
          <a:bodyPr vert="horz" wrap="square" lIns="0" tIns="12700" rIns="0" bIns="0" rtlCol="0">
            <a:spAutoFit/>
          </a:bodyPr>
          <a:lstStyle/>
          <a:p>
            <a:pPr marL="12700" marR="5080">
              <a:lnSpc>
                <a:spcPct val="100000"/>
              </a:lnSpc>
              <a:spcBef>
                <a:spcPts val="100"/>
              </a:spcBef>
            </a:pPr>
            <a:r>
              <a:rPr sz="1200" b="1" u="sng" dirty="0">
                <a:uFill>
                  <a:solidFill>
                    <a:srgbClr val="000000"/>
                  </a:solidFill>
                </a:uFill>
                <a:latin typeface="TeX Gyre Bonum"/>
                <a:cs typeface="TeX Gyre Bonum"/>
              </a:rPr>
              <a:t>Estable:</a:t>
            </a:r>
            <a:r>
              <a:rPr sz="1200" b="1" dirty="0">
                <a:latin typeface="TeX Gyre Bonum"/>
                <a:cs typeface="TeX Gyre Bonum"/>
              </a:rPr>
              <a:t> </a:t>
            </a:r>
            <a:r>
              <a:rPr sz="1200" i="1" spc="-5" dirty="0">
                <a:latin typeface="TeX Gyre Bonum"/>
                <a:cs typeface="TeX Gyre Bonum"/>
              </a:rPr>
              <a:t>Cuando </a:t>
            </a:r>
            <a:r>
              <a:rPr sz="1200" i="1" spc="-10" dirty="0">
                <a:latin typeface="TeX Gyre Bonum"/>
                <a:cs typeface="TeX Gyre Bonum"/>
              </a:rPr>
              <a:t>ante </a:t>
            </a:r>
            <a:r>
              <a:rPr sz="1200" i="1" dirty="0">
                <a:latin typeface="TeX Gyre Bonum"/>
                <a:cs typeface="TeX Gyre Bonum"/>
              </a:rPr>
              <a:t>una </a:t>
            </a:r>
            <a:r>
              <a:rPr sz="1200" i="1" spc="-5" dirty="0">
                <a:latin typeface="TeX Gyre Bonum"/>
                <a:cs typeface="TeX Gyre Bonum"/>
              </a:rPr>
              <a:t>alteración </a:t>
            </a:r>
            <a:r>
              <a:rPr sz="1200" i="1" dirty="0">
                <a:latin typeface="TeX Gyre Bonum"/>
                <a:cs typeface="TeX Gyre Bonum"/>
              </a:rPr>
              <a:t>del </a:t>
            </a:r>
            <a:r>
              <a:rPr sz="1200" i="1" spc="-10" dirty="0">
                <a:latin typeface="TeX Gyre Bonum"/>
                <a:cs typeface="TeX Gyre Bonum"/>
              </a:rPr>
              <a:t>sistema, </a:t>
            </a:r>
            <a:r>
              <a:rPr sz="1200" i="1" dirty="0">
                <a:latin typeface="TeX Gyre Bonum"/>
                <a:cs typeface="TeX Gyre Bonum"/>
              </a:rPr>
              <a:t>se ponen en </a:t>
            </a:r>
            <a:r>
              <a:rPr sz="1200" i="1" spc="-10" dirty="0">
                <a:latin typeface="TeX Gyre Bonum"/>
                <a:cs typeface="TeX Gyre Bonum"/>
              </a:rPr>
              <a:t>marcha  ciertos mecanismos </a:t>
            </a:r>
            <a:r>
              <a:rPr sz="1200" i="1" dirty="0">
                <a:latin typeface="TeX Gyre Bonum"/>
                <a:cs typeface="TeX Gyre Bonum"/>
              </a:rPr>
              <a:t>que </a:t>
            </a:r>
            <a:r>
              <a:rPr sz="1200" i="1" spc="-5" dirty="0">
                <a:latin typeface="TeX Gyre Bonum"/>
                <a:cs typeface="TeX Gyre Bonum"/>
              </a:rPr>
              <a:t>restauran </a:t>
            </a:r>
            <a:r>
              <a:rPr sz="1200" i="1" dirty="0">
                <a:latin typeface="TeX Gyre Bonum"/>
                <a:cs typeface="TeX Gyre Bonum"/>
              </a:rPr>
              <a:t>el </a:t>
            </a:r>
            <a:r>
              <a:rPr sz="1200" i="1" spc="-5" dirty="0">
                <a:latin typeface="TeX Gyre Bonum"/>
                <a:cs typeface="TeX Gyre Bonum"/>
              </a:rPr>
              <a:t>equilibrio</a:t>
            </a:r>
            <a:r>
              <a:rPr sz="1200" i="1" spc="229" dirty="0">
                <a:latin typeface="TeX Gyre Bonum"/>
                <a:cs typeface="TeX Gyre Bonum"/>
              </a:rPr>
              <a:t> </a:t>
            </a:r>
            <a:r>
              <a:rPr sz="1200" i="1" spc="-5" dirty="0">
                <a:latin typeface="TeX Gyre Bonum"/>
                <a:cs typeface="TeX Gyre Bonum"/>
              </a:rPr>
              <a:t>original</a:t>
            </a:r>
            <a:endParaRPr sz="1200">
              <a:latin typeface="TeX Gyre Bonum"/>
              <a:cs typeface="TeX Gyre Bonum"/>
            </a:endParaRPr>
          </a:p>
        </p:txBody>
      </p:sp>
      <p:sp>
        <p:nvSpPr>
          <p:cNvPr id="7" name="object 7"/>
          <p:cNvSpPr txBox="1"/>
          <p:nvPr/>
        </p:nvSpPr>
        <p:spPr>
          <a:xfrm>
            <a:off x="3596130" y="3335526"/>
            <a:ext cx="5349240" cy="391160"/>
          </a:xfrm>
          <a:prstGeom prst="rect">
            <a:avLst/>
          </a:prstGeom>
        </p:spPr>
        <p:txBody>
          <a:bodyPr vert="horz" wrap="square" lIns="0" tIns="12700" rIns="0" bIns="0" rtlCol="0">
            <a:spAutoFit/>
          </a:bodyPr>
          <a:lstStyle/>
          <a:p>
            <a:pPr marL="12700" marR="5080">
              <a:lnSpc>
                <a:spcPct val="100000"/>
              </a:lnSpc>
              <a:spcBef>
                <a:spcPts val="100"/>
              </a:spcBef>
            </a:pPr>
            <a:r>
              <a:rPr sz="1200" b="1" u="sng" dirty="0">
                <a:uFill>
                  <a:solidFill>
                    <a:srgbClr val="000000"/>
                  </a:solidFill>
                </a:uFill>
                <a:latin typeface="TeX Gyre Bonum"/>
                <a:cs typeface="TeX Gyre Bonum"/>
              </a:rPr>
              <a:t>Inestable:</a:t>
            </a:r>
            <a:r>
              <a:rPr sz="1200" b="1" dirty="0">
                <a:latin typeface="TeX Gyre Bonum"/>
                <a:cs typeface="TeX Gyre Bonum"/>
              </a:rPr>
              <a:t> </a:t>
            </a:r>
            <a:r>
              <a:rPr sz="1200" i="1" spc="-5" dirty="0">
                <a:latin typeface="TeX Gyre Bonum"/>
                <a:cs typeface="TeX Gyre Bonum"/>
              </a:rPr>
              <a:t>Cuando </a:t>
            </a:r>
            <a:r>
              <a:rPr sz="1200" i="1" spc="-10" dirty="0">
                <a:latin typeface="TeX Gyre Bonum"/>
                <a:cs typeface="TeX Gyre Bonum"/>
              </a:rPr>
              <a:t>ante </a:t>
            </a:r>
            <a:r>
              <a:rPr sz="1200" i="1" dirty="0">
                <a:latin typeface="TeX Gyre Bonum"/>
                <a:cs typeface="TeX Gyre Bonum"/>
              </a:rPr>
              <a:t>una </a:t>
            </a:r>
            <a:r>
              <a:rPr sz="1200" i="1" spc="-5" dirty="0">
                <a:latin typeface="TeX Gyre Bonum"/>
                <a:cs typeface="TeX Gyre Bonum"/>
              </a:rPr>
              <a:t>alteración </a:t>
            </a:r>
            <a:r>
              <a:rPr sz="1200" i="1" dirty="0">
                <a:latin typeface="TeX Gyre Bonum"/>
                <a:cs typeface="TeX Gyre Bonum"/>
              </a:rPr>
              <a:t>del </a:t>
            </a:r>
            <a:r>
              <a:rPr sz="1200" i="1" spc="-10" dirty="0">
                <a:latin typeface="TeX Gyre Bonum"/>
                <a:cs typeface="TeX Gyre Bonum"/>
              </a:rPr>
              <a:t>sistema, </a:t>
            </a:r>
            <a:r>
              <a:rPr sz="1200" i="1" dirty="0">
                <a:latin typeface="TeX Gyre Bonum"/>
                <a:cs typeface="TeX Gyre Bonum"/>
              </a:rPr>
              <a:t>se ponen en </a:t>
            </a:r>
            <a:r>
              <a:rPr sz="1200" i="1" spc="-10" dirty="0">
                <a:latin typeface="TeX Gyre Bonum"/>
                <a:cs typeface="TeX Gyre Bonum"/>
              </a:rPr>
              <a:t>marcha  ciertos mecanismos </a:t>
            </a:r>
            <a:r>
              <a:rPr sz="1200" i="1" dirty="0">
                <a:latin typeface="TeX Gyre Bonum"/>
                <a:cs typeface="TeX Gyre Bonum"/>
              </a:rPr>
              <a:t>que </a:t>
            </a:r>
            <a:r>
              <a:rPr sz="1200" i="1" spc="-10" dirty="0">
                <a:latin typeface="TeX Gyre Bonum"/>
                <a:cs typeface="TeX Gyre Bonum"/>
              </a:rPr>
              <a:t>tienden </a:t>
            </a:r>
            <a:r>
              <a:rPr sz="1200" i="1" dirty="0">
                <a:latin typeface="TeX Gyre Bonum"/>
                <a:cs typeface="TeX Gyre Bonum"/>
              </a:rPr>
              <a:t>a </a:t>
            </a:r>
            <a:r>
              <a:rPr sz="1200" i="1" spc="-10" dirty="0">
                <a:latin typeface="TeX Gyre Bonum"/>
                <a:cs typeface="TeX Gyre Bonum"/>
              </a:rPr>
              <a:t>alejar aún </a:t>
            </a:r>
            <a:r>
              <a:rPr sz="1200" i="1" spc="-20" dirty="0">
                <a:latin typeface="TeX Gyre Bonum"/>
                <a:cs typeface="TeX Gyre Bonum"/>
              </a:rPr>
              <a:t>más </a:t>
            </a:r>
            <a:r>
              <a:rPr sz="1200" i="1" dirty="0">
                <a:latin typeface="TeX Gyre Bonum"/>
                <a:cs typeface="TeX Gyre Bonum"/>
              </a:rPr>
              <a:t>el </a:t>
            </a:r>
            <a:r>
              <a:rPr sz="1200" i="1" spc="-5" dirty="0">
                <a:latin typeface="TeX Gyre Bonum"/>
                <a:cs typeface="TeX Gyre Bonum"/>
              </a:rPr>
              <a:t>equilibrio</a:t>
            </a:r>
            <a:r>
              <a:rPr sz="1200" i="1" spc="105" dirty="0">
                <a:latin typeface="TeX Gyre Bonum"/>
                <a:cs typeface="TeX Gyre Bonum"/>
              </a:rPr>
              <a:t> </a:t>
            </a:r>
            <a:r>
              <a:rPr sz="1200" i="1" spc="-5" dirty="0">
                <a:latin typeface="TeX Gyre Bonum"/>
                <a:cs typeface="TeX Gyre Bonum"/>
              </a:rPr>
              <a:t>original</a:t>
            </a:r>
            <a:endParaRPr sz="1200">
              <a:latin typeface="TeX Gyre Bonum"/>
              <a:cs typeface="TeX Gyre Bonum"/>
            </a:endParaRPr>
          </a:p>
        </p:txBody>
      </p:sp>
      <p:sp>
        <p:nvSpPr>
          <p:cNvPr id="8" name="object 8"/>
          <p:cNvSpPr/>
          <p:nvPr/>
        </p:nvSpPr>
        <p:spPr>
          <a:xfrm>
            <a:off x="3223260" y="2656344"/>
            <a:ext cx="367665" cy="1742439"/>
          </a:xfrm>
          <a:custGeom>
            <a:avLst/>
            <a:gdLst/>
            <a:ahLst/>
            <a:cxnLst/>
            <a:rect l="l" t="t" r="r" b="b"/>
            <a:pathLst>
              <a:path w="367664" h="1742439">
                <a:moveTo>
                  <a:pt x="367284" y="0"/>
                </a:moveTo>
                <a:lnTo>
                  <a:pt x="329184" y="3048"/>
                </a:lnTo>
                <a:lnTo>
                  <a:pt x="278892" y="18288"/>
                </a:lnTo>
                <a:lnTo>
                  <a:pt x="234696" y="44196"/>
                </a:lnTo>
                <a:lnTo>
                  <a:pt x="202692" y="79248"/>
                </a:lnTo>
                <a:lnTo>
                  <a:pt x="184404" y="120396"/>
                </a:lnTo>
                <a:lnTo>
                  <a:pt x="179832" y="150876"/>
                </a:lnTo>
                <a:lnTo>
                  <a:pt x="179832" y="740664"/>
                </a:lnTo>
                <a:lnTo>
                  <a:pt x="176784" y="754380"/>
                </a:lnTo>
                <a:lnTo>
                  <a:pt x="172212" y="766572"/>
                </a:lnTo>
                <a:lnTo>
                  <a:pt x="167640" y="780288"/>
                </a:lnTo>
                <a:lnTo>
                  <a:pt x="160020" y="792480"/>
                </a:lnTo>
                <a:lnTo>
                  <a:pt x="105156" y="841248"/>
                </a:lnTo>
                <a:lnTo>
                  <a:pt x="59436" y="858012"/>
                </a:lnTo>
                <a:lnTo>
                  <a:pt x="44196" y="860793"/>
                </a:lnTo>
                <a:lnTo>
                  <a:pt x="44196" y="874776"/>
                </a:lnTo>
                <a:lnTo>
                  <a:pt x="24384" y="876300"/>
                </a:lnTo>
                <a:lnTo>
                  <a:pt x="25908" y="876173"/>
                </a:lnTo>
                <a:lnTo>
                  <a:pt x="44196" y="874776"/>
                </a:lnTo>
                <a:lnTo>
                  <a:pt x="44196" y="860793"/>
                </a:lnTo>
                <a:lnTo>
                  <a:pt x="42672" y="861060"/>
                </a:lnTo>
                <a:lnTo>
                  <a:pt x="24384" y="864108"/>
                </a:lnTo>
                <a:lnTo>
                  <a:pt x="6096" y="864108"/>
                </a:lnTo>
                <a:lnTo>
                  <a:pt x="3048" y="864108"/>
                </a:lnTo>
                <a:lnTo>
                  <a:pt x="0" y="867156"/>
                </a:lnTo>
                <a:lnTo>
                  <a:pt x="0" y="874776"/>
                </a:lnTo>
                <a:lnTo>
                  <a:pt x="3048" y="877824"/>
                </a:lnTo>
                <a:lnTo>
                  <a:pt x="6096" y="877824"/>
                </a:lnTo>
                <a:lnTo>
                  <a:pt x="24384" y="877824"/>
                </a:lnTo>
                <a:lnTo>
                  <a:pt x="74676" y="888492"/>
                </a:lnTo>
                <a:lnTo>
                  <a:pt x="117348" y="909828"/>
                </a:lnTo>
                <a:lnTo>
                  <a:pt x="129540" y="917448"/>
                </a:lnTo>
                <a:lnTo>
                  <a:pt x="160020" y="949452"/>
                </a:lnTo>
                <a:lnTo>
                  <a:pt x="176784" y="987552"/>
                </a:lnTo>
                <a:lnTo>
                  <a:pt x="179832" y="1001268"/>
                </a:lnTo>
                <a:lnTo>
                  <a:pt x="179832" y="1229855"/>
                </a:lnTo>
                <a:lnTo>
                  <a:pt x="179832" y="1591056"/>
                </a:lnTo>
                <a:lnTo>
                  <a:pt x="188976" y="1636776"/>
                </a:lnTo>
                <a:lnTo>
                  <a:pt x="213360" y="1676400"/>
                </a:lnTo>
                <a:lnTo>
                  <a:pt x="248412" y="1708404"/>
                </a:lnTo>
                <a:lnTo>
                  <a:pt x="312420" y="1735836"/>
                </a:lnTo>
                <a:lnTo>
                  <a:pt x="367284" y="1741932"/>
                </a:lnTo>
                <a:lnTo>
                  <a:pt x="367284" y="1729740"/>
                </a:lnTo>
                <a:lnTo>
                  <a:pt x="330708" y="1726692"/>
                </a:lnTo>
                <a:lnTo>
                  <a:pt x="313944" y="1722120"/>
                </a:lnTo>
                <a:lnTo>
                  <a:pt x="268224" y="1705356"/>
                </a:lnTo>
                <a:lnTo>
                  <a:pt x="231648" y="1677924"/>
                </a:lnTo>
                <a:lnTo>
                  <a:pt x="205740" y="1644396"/>
                </a:lnTo>
                <a:lnTo>
                  <a:pt x="193548" y="1604772"/>
                </a:lnTo>
                <a:lnTo>
                  <a:pt x="193548" y="1229855"/>
                </a:lnTo>
                <a:lnTo>
                  <a:pt x="193548" y="1014984"/>
                </a:lnTo>
                <a:lnTo>
                  <a:pt x="184404" y="970788"/>
                </a:lnTo>
                <a:lnTo>
                  <a:pt x="161544" y="931164"/>
                </a:lnTo>
                <a:lnTo>
                  <a:pt x="124968" y="899160"/>
                </a:lnTo>
                <a:lnTo>
                  <a:pt x="79248" y="876300"/>
                </a:lnTo>
                <a:lnTo>
                  <a:pt x="58762" y="870788"/>
                </a:lnTo>
                <a:lnTo>
                  <a:pt x="77724" y="865632"/>
                </a:lnTo>
                <a:lnTo>
                  <a:pt x="124968" y="844296"/>
                </a:lnTo>
                <a:lnTo>
                  <a:pt x="160020" y="812292"/>
                </a:lnTo>
                <a:lnTo>
                  <a:pt x="184404" y="772668"/>
                </a:lnTo>
                <a:lnTo>
                  <a:pt x="193548" y="726948"/>
                </a:lnTo>
                <a:lnTo>
                  <a:pt x="193548" y="135636"/>
                </a:lnTo>
                <a:lnTo>
                  <a:pt x="196596" y="123444"/>
                </a:lnTo>
                <a:lnTo>
                  <a:pt x="213360" y="85344"/>
                </a:lnTo>
                <a:lnTo>
                  <a:pt x="243840" y="53340"/>
                </a:lnTo>
                <a:lnTo>
                  <a:pt x="283464" y="30480"/>
                </a:lnTo>
                <a:lnTo>
                  <a:pt x="332232" y="15240"/>
                </a:lnTo>
                <a:lnTo>
                  <a:pt x="348996" y="13716"/>
                </a:lnTo>
                <a:lnTo>
                  <a:pt x="367284" y="13716"/>
                </a:lnTo>
                <a:lnTo>
                  <a:pt x="367284" y="0"/>
                </a:lnTo>
                <a:close/>
              </a:path>
            </a:pathLst>
          </a:custGeom>
          <a:solidFill>
            <a:srgbClr val="000000"/>
          </a:solidFill>
        </p:spPr>
        <p:txBody>
          <a:bodyPr wrap="square" lIns="0" tIns="0" rIns="0" bIns="0" rtlCol="0"/>
          <a:lstStyle/>
          <a:p>
            <a:endParaRPr/>
          </a:p>
        </p:txBody>
      </p:sp>
      <p:sp>
        <p:nvSpPr>
          <p:cNvPr id="9" name="object 9"/>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10" name="object 10"/>
          <p:cNvSpPr txBox="1"/>
          <p:nvPr/>
        </p:nvSpPr>
        <p:spPr>
          <a:xfrm>
            <a:off x="3596130" y="3885690"/>
            <a:ext cx="5480050" cy="391160"/>
          </a:xfrm>
          <a:prstGeom prst="rect">
            <a:avLst/>
          </a:prstGeom>
        </p:spPr>
        <p:txBody>
          <a:bodyPr vert="horz" wrap="square" lIns="0" tIns="12700" rIns="0" bIns="0" rtlCol="0">
            <a:spAutoFit/>
          </a:bodyPr>
          <a:lstStyle/>
          <a:p>
            <a:pPr marL="12700" marR="5080">
              <a:lnSpc>
                <a:spcPct val="100000"/>
              </a:lnSpc>
              <a:spcBef>
                <a:spcPts val="100"/>
              </a:spcBef>
            </a:pPr>
            <a:r>
              <a:rPr sz="1200" b="1" u="sng" dirty="0">
                <a:uFill>
                  <a:solidFill>
                    <a:srgbClr val="000000"/>
                  </a:solidFill>
                </a:uFill>
                <a:latin typeface="TeX Gyre Bonum"/>
                <a:cs typeface="TeX Gyre Bonum"/>
              </a:rPr>
              <a:t>Neutro:</a:t>
            </a:r>
            <a:r>
              <a:rPr sz="1200" b="1" dirty="0">
                <a:latin typeface="TeX Gyre Bonum"/>
                <a:cs typeface="TeX Gyre Bonum"/>
              </a:rPr>
              <a:t> </a:t>
            </a:r>
            <a:r>
              <a:rPr sz="1200" i="1" spc="-5" dirty="0">
                <a:latin typeface="TeX Gyre Bonum"/>
                <a:cs typeface="TeX Gyre Bonum"/>
              </a:rPr>
              <a:t>Cuando </a:t>
            </a:r>
            <a:r>
              <a:rPr sz="1200" i="1" spc="-10" dirty="0">
                <a:latin typeface="TeX Gyre Bonum"/>
                <a:cs typeface="TeX Gyre Bonum"/>
              </a:rPr>
              <a:t>ante </a:t>
            </a:r>
            <a:r>
              <a:rPr sz="1200" i="1" dirty="0">
                <a:latin typeface="TeX Gyre Bonum"/>
                <a:cs typeface="TeX Gyre Bonum"/>
              </a:rPr>
              <a:t>una </a:t>
            </a:r>
            <a:r>
              <a:rPr sz="1200" i="1" spc="-5" dirty="0">
                <a:latin typeface="TeX Gyre Bonum"/>
                <a:cs typeface="TeX Gyre Bonum"/>
              </a:rPr>
              <a:t>alteración </a:t>
            </a:r>
            <a:r>
              <a:rPr sz="1200" i="1" dirty="0">
                <a:latin typeface="TeX Gyre Bonum"/>
                <a:cs typeface="TeX Gyre Bonum"/>
              </a:rPr>
              <a:t>del </a:t>
            </a:r>
            <a:r>
              <a:rPr sz="1200" i="1" spc="-10" dirty="0">
                <a:latin typeface="TeX Gyre Bonum"/>
                <a:cs typeface="TeX Gyre Bonum"/>
              </a:rPr>
              <a:t>sistema, </a:t>
            </a:r>
            <a:r>
              <a:rPr sz="1200" i="1" dirty="0">
                <a:latin typeface="TeX Gyre Bonum"/>
                <a:cs typeface="TeX Gyre Bonum"/>
              </a:rPr>
              <a:t>no se pone en </a:t>
            </a:r>
            <a:r>
              <a:rPr sz="1200" i="1" spc="-10" dirty="0">
                <a:latin typeface="TeX Gyre Bonum"/>
                <a:cs typeface="TeX Gyre Bonum"/>
              </a:rPr>
              <a:t>marcha  </a:t>
            </a:r>
            <a:r>
              <a:rPr sz="1200" i="1" spc="-5" dirty="0">
                <a:latin typeface="TeX Gyre Bonum"/>
                <a:cs typeface="TeX Gyre Bonum"/>
              </a:rPr>
              <a:t>ningún </a:t>
            </a:r>
            <a:r>
              <a:rPr sz="1200" i="1" spc="-10" dirty="0">
                <a:latin typeface="TeX Gyre Bonum"/>
                <a:cs typeface="TeX Gyre Bonum"/>
              </a:rPr>
              <a:t>tipo </a:t>
            </a:r>
            <a:r>
              <a:rPr sz="1200" i="1" dirty="0">
                <a:latin typeface="TeX Gyre Bonum"/>
                <a:cs typeface="TeX Gyre Bonum"/>
              </a:rPr>
              <a:t>de </a:t>
            </a:r>
            <a:r>
              <a:rPr sz="1200" i="1" spc="-10" dirty="0">
                <a:latin typeface="TeX Gyre Bonum"/>
                <a:cs typeface="TeX Gyre Bonum"/>
              </a:rPr>
              <a:t>mecanismo </a:t>
            </a:r>
            <a:r>
              <a:rPr sz="1200" i="1" dirty="0">
                <a:latin typeface="TeX Gyre Bonum"/>
                <a:cs typeface="TeX Gyre Bonum"/>
              </a:rPr>
              <a:t>y en </a:t>
            </a:r>
            <a:r>
              <a:rPr sz="1200" i="1" spc="-5" dirty="0">
                <a:latin typeface="TeX Gyre Bonum"/>
                <a:cs typeface="TeX Gyre Bonum"/>
              </a:rPr>
              <a:t>consecuencia </a:t>
            </a:r>
            <a:r>
              <a:rPr sz="1200" i="1" dirty="0">
                <a:latin typeface="TeX Gyre Bonum"/>
                <a:cs typeface="TeX Gyre Bonum"/>
              </a:rPr>
              <a:t>se </a:t>
            </a:r>
            <a:r>
              <a:rPr sz="1200" i="1" spc="-5" dirty="0">
                <a:latin typeface="TeX Gyre Bonum"/>
                <a:cs typeface="TeX Gyre Bonum"/>
              </a:rPr>
              <a:t>forma </a:t>
            </a:r>
            <a:r>
              <a:rPr sz="1200" i="1" dirty="0">
                <a:latin typeface="TeX Gyre Bonum"/>
                <a:cs typeface="TeX Gyre Bonum"/>
              </a:rPr>
              <a:t>un nuevo</a:t>
            </a:r>
            <a:r>
              <a:rPr sz="1200" i="1" spc="285" dirty="0">
                <a:latin typeface="TeX Gyre Bonum"/>
                <a:cs typeface="TeX Gyre Bonum"/>
              </a:rPr>
              <a:t> </a:t>
            </a:r>
            <a:r>
              <a:rPr sz="1200" i="1" spc="-5" dirty="0">
                <a:latin typeface="TeX Gyre Bonum"/>
                <a:cs typeface="TeX Gyre Bonum"/>
              </a:rPr>
              <a:t>equilibrio.</a:t>
            </a:r>
            <a:endParaRPr sz="1200">
              <a:latin typeface="TeX Gyre Bonum"/>
              <a:cs typeface="TeX Gyre Bonum"/>
            </a:endParaRPr>
          </a:p>
        </p:txBody>
      </p:sp>
      <p:sp>
        <p:nvSpPr>
          <p:cNvPr id="11" name="object 11"/>
          <p:cNvSpPr/>
          <p:nvPr/>
        </p:nvSpPr>
        <p:spPr>
          <a:xfrm>
            <a:off x="1031240" y="4857000"/>
            <a:ext cx="8213090" cy="1068705"/>
          </a:xfrm>
          <a:custGeom>
            <a:avLst/>
            <a:gdLst/>
            <a:ahLst/>
            <a:cxnLst/>
            <a:rect l="l" t="t" r="r" b="b"/>
            <a:pathLst>
              <a:path w="8213090" h="1068704">
                <a:moveTo>
                  <a:pt x="8149590" y="64008"/>
                </a:moveTo>
                <a:lnTo>
                  <a:pt x="8136890" y="64008"/>
                </a:lnTo>
                <a:lnTo>
                  <a:pt x="76200" y="64008"/>
                </a:lnTo>
                <a:lnTo>
                  <a:pt x="63500" y="64008"/>
                </a:lnTo>
                <a:lnTo>
                  <a:pt x="63500" y="1004316"/>
                </a:lnTo>
                <a:lnTo>
                  <a:pt x="76200" y="1004316"/>
                </a:lnTo>
                <a:lnTo>
                  <a:pt x="76200" y="76200"/>
                </a:lnTo>
                <a:lnTo>
                  <a:pt x="8136890" y="76200"/>
                </a:lnTo>
                <a:lnTo>
                  <a:pt x="8136890" y="992124"/>
                </a:lnTo>
                <a:lnTo>
                  <a:pt x="76695" y="992124"/>
                </a:lnTo>
                <a:lnTo>
                  <a:pt x="76695" y="1004316"/>
                </a:lnTo>
                <a:lnTo>
                  <a:pt x="8136890" y="1004316"/>
                </a:lnTo>
                <a:lnTo>
                  <a:pt x="8137144" y="1004316"/>
                </a:lnTo>
                <a:lnTo>
                  <a:pt x="8149590" y="1004316"/>
                </a:lnTo>
                <a:lnTo>
                  <a:pt x="8149590" y="64008"/>
                </a:lnTo>
                <a:close/>
              </a:path>
              <a:path w="8213090" h="1068704">
                <a:moveTo>
                  <a:pt x="8187690" y="25908"/>
                </a:moveTo>
                <a:lnTo>
                  <a:pt x="8163560" y="25908"/>
                </a:lnTo>
                <a:lnTo>
                  <a:pt x="50800" y="25908"/>
                </a:lnTo>
                <a:lnTo>
                  <a:pt x="25400" y="25908"/>
                </a:lnTo>
                <a:lnTo>
                  <a:pt x="25400" y="1042416"/>
                </a:lnTo>
                <a:lnTo>
                  <a:pt x="50787" y="1042416"/>
                </a:lnTo>
                <a:lnTo>
                  <a:pt x="8163052" y="1042416"/>
                </a:lnTo>
                <a:lnTo>
                  <a:pt x="8163052" y="1018032"/>
                </a:lnTo>
                <a:lnTo>
                  <a:pt x="50800" y="1018032"/>
                </a:lnTo>
                <a:lnTo>
                  <a:pt x="50800" y="50292"/>
                </a:lnTo>
                <a:lnTo>
                  <a:pt x="8163560" y="50292"/>
                </a:lnTo>
                <a:lnTo>
                  <a:pt x="8163560" y="1042416"/>
                </a:lnTo>
                <a:lnTo>
                  <a:pt x="8187690" y="1042416"/>
                </a:lnTo>
                <a:lnTo>
                  <a:pt x="8187690" y="25908"/>
                </a:lnTo>
                <a:close/>
              </a:path>
              <a:path w="8213090" h="1068704">
                <a:moveTo>
                  <a:pt x="8213090" y="0"/>
                </a:moveTo>
                <a:lnTo>
                  <a:pt x="8201660" y="0"/>
                </a:lnTo>
                <a:lnTo>
                  <a:pt x="12700" y="0"/>
                </a:lnTo>
                <a:lnTo>
                  <a:pt x="0" y="0"/>
                </a:lnTo>
                <a:lnTo>
                  <a:pt x="0" y="1068324"/>
                </a:lnTo>
                <a:lnTo>
                  <a:pt x="12687" y="1068324"/>
                </a:lnTo>
                <a:lnTo>
                  <a:pt x="8201152" y="1068324"/>
                </a:lnTo>
                <a:lnTo>
                  <a:pt x="8201152" y="1056132"/>
                </a:lnTo>
                <a:lnTo>
                  <a:pt x="12700" y="1056132"/>
                </a:lnTo>
                <a:lnTo>
                  <a:pt x="12700" y="12192"/>
                </a:lnTo>
                <a:lnTo>
                  <a:pt x="8201660" y="12192"/>
                </a:lnTo>
                <a:lnTo>
                  <a:pt x="8201660" y="1068324"/>
                </a:lnTo>
                <a:lnTo>
                  <a:pt x="8213090" y="1068324"/>
                </a:lnTo>
                <a:lnTo>
                  <a:pt x="8213090" y="0"/>
                </a:lnTo>
                <a:close/>
              </a:path>
            </a:pathLst>
          </a:custGeom>
          <a:solidFill>
            <a:srgbClr val="000000"/>
          </a:solidFill>
        </p:spPr>
        <p:txBody>
          <a:bodyPr wrap="square" lIns="0" tIns="0" rIns="0" bIns="0" rtlCol="0"/>
          <a:lstStyle/>
          <a:p>
            <a:endParaRPr/>
          </a:p>
        </p:txBody>
      </p:sp>
      <p:sp>
        <p:nvSpPr>
          <p:cNvPr id="12" name="object 12"/>
          <p:cNvSpPr txBox="1"/>
          <p:nvPr/>
        </p:nvSpPr>
        <p:spPr>
          <a:xfrm>
            <a:off x="1082039" y="4895294"/>
            <a:ext cx="8112125" cy="864235"/>
          </a:xfrm>
          <a:prstGeom prst="rect">
            <a:avLst/>
          </a:prstGeom>
        </p:spPr>
        <p:txBody>
          <a:bodyPr vert="horz" wrap="square" lIns="0" tIns="34925" rIns="0" bIns="0" rtlCol="0">
            <a:spAutoFit/>
          </a:bodyPr>
          <a:lstStyle/>
          <a:p>
            <a:pPr marL="77470" marR="73025" algn="just">
              <a:lnSpc>
                <a:spcPts val="2160"/>
              </a:lnSpc>
              <a:spcBef>
                <a:spcPts val="275"/>
              </a:spcBef>
            </a:pPr>
            <a:r>
              <a:rPr sz="1800" u="sng" spc="50" dirty="0">
                <a:uFill>
                  <a:solidFill>
                    <a:srgbClr val="000000"/>
                  </a:solidFill>
                </a:uFill>
                <a:latin typeface="Times New Roman"/>
                <a:cs typeface="Times New Roman"/>
              </a:rPr>
              <a:t>Equilibrio </a:t>
            </a:r>
            <a:r>
              <a:rPr sz="1800" u="sng" spc="70" dirty="0">
                <a:uFill>
                  <a:solidFill>
                    <a:srgbClr val="000000"/>
                  </a:solidFill>
                </a:uFill>
                <a:latin typeface="Times New Roman"/>
                <a:cs typeface="Times New Roman"/>
              </a:rPr>
              <a:t>de </a:t>
            </a:r>
            <a:r>
              <a:rPr sz="1800" u="sng" spc="40" dirty="0">
                <a:uFill>
                  <a:solidFill>
                    <a:srgbClr val="000000"/>
                  </a:solidFill>
                </a:uFill>
                <a:latin typeface="Times New Roman"/>
                <a:cs typeface="Times New Roman"/>
              </a:rPr>
              <a:t>Mercado:</a:t>
            </a:r>
            <a:r>
              <a:rPr sz="1800" spc="40" dirty="0">
                <a:latin typeface="Times New Roman"/>
                <a:cs typeface="Times New Roman"/>
              </a:rPr>
              <a:t> </a:t>
            </a:r>
            <a:r>
              <a:rPr sz="1900" i="1" spc="55" dirty="0">
                <a:latin typeface="Arial"/>
                <a:cs typeface="Arial"/>
              </a:rPr>
              <a:t>“Un </a:t>
            </a:r>
            <a:r>
              <a:rPr sz="1900" i="1" spc="-110" dirty="0">
                <a:latin typeface="Arial"/>
                <a:cs typeface="Arial"/>
              </a:rPr>
              <a:t>mercado </a:t>
            </a:r>
            <a:r>
              <a:rPr sz="1900" i="1" spc="-210" dirty="0">
                <a:latin typeface="Arial"/>
                <a:cs typeface="Arial"/>
              </a:rPr>
              <a:t>se </a:t>
            </a:r>
            <a:r>
              <a:rPr sz="1900" i="1" spc="-100" dirty="0">
                <a:latin typeface="Arial"/>
                <a:cs typeface="Arial"/>
              </a:rPr>
              <a:t>encuentra </a:t>
            </a:r>
            <a:r>
              <a:rPr sz="1900" i="1" spc="-145" dirty="0">
                <a:latin typeface="Arial"/>
                <a:cs typeface="Arial"/>
              </a:rPr>
              <a:t>en</a:t>
            </a:r>
            <a:r>
              <a:rPr sz="1900" i="1" spc="235" dirty="0">
                <a:latin typeface="Arial"/>
                <a:cs typeface="Arial"/>
              </a:rPr>
              <a:t> </a:t>
            </a:r>
            <a:r>
              <a:rPr sz="1900" i="1" spc="-25" dirty="0">
                <a:latin typeface="Arial"/>
                <a:cs typeface="Arial"/>
              </a:rPr>
              <a:t>equilibrio </a:t>
            </a:r>
            <a:r>
              <a:rPr sz="1900" i="1" spc="-100" dirty="0">
                <a:latin typeface="Arial"/>
                <a:cs typeface="Arial"/>
              </a:rPr>
              <a:t>cuando </a:t>
            </a:r>
            <a:r>
              <a:rPr sz="1900" i="1" spc="-80" dirty="0">
                <a:latin typeface="Arial"/>
                <a:cs typeface="Arial"/>
              </a:rPr>
              <a:t>la  </a:t>
            </a:r>
            <a:r>
              <a:rPr sz="1900" i="1" spc="-75" dirty="0">
                <a:latin typeface="Arial"/>
                <a:cs typeface="Arial"/>
              </a:rPr>
              <a:t>cantidad </a:t>
            </a:r>
            <a:r>
              <a:rPr sz="1900" i="1" spc="-125" dirty="0">
                <a:latin typeface="Arial"/>
                <a:cs typeface="Arial"/>
              </a:rPr>
              <a:t>demandada </a:t>
            </a:r>
            <a:r>
              <a:rPr sz="1900" i="1" spc="-210" dirty="0">
                <a:latin typeface="Arial"/>
                <a:cs typeface="Arial"/>
              </a:rPr>
              <a:t>es </a:t>
            </a:r>
            <a:r>
              <a:rPr sz="1900" i="1" spc="-40" dirty="0">
                <a:latin typeface="Arial"/>
                <a:cs typeface="Arial"/>
              </a:rPr>
              <a:t>igual </a:t>
            </a:r>
            <a:r>
              <a:rPr sz="1900" i="1" spc="-195" dirty="0">
                <a:latin typeface="Arial"/>
                <a:cs typeface="Arial"/>
              </a:rPr>
              <a:t>a</a:t>
            </a:r>
            <a:r>
              <a:rPr sz="1900" i="1" spc="135" dirty="0">
                <a:latin typeface="Arial"/>
                <a:cs typeface="Arial"/>
              </a:rPr>
              <a:t> </a:t>
            </a:r>
            <a:r>
              <a:rPr sz="1900" i="1" spc="-80" dirty="0">
                <a:latin typeface="Arial"/>
                <a:cs typeface="Arial"/>
              </a:rPr>
              <a:t>la </a:t>
            </a:r>
            <a:r>
              <a:rPr sz="1900" i="1" spc="-75" dirty="0">
                <a:latin typeface="Arial"/>
                <a:cs typeface="Arial"/>
              </a:rPr>
              <a:t>cantidad ofrecida. </a:t>
            </a:r>
            <a:r>
              <a:rPr sz="1900" i="1" spc="-95" dirty="0">
                <a:latin typeface="Arial"/>
                <a:cs typeface="Arial"/>
              </a:rPr>
              <a:t>De </a:t>
            </a:r>
            <a:r>
              <a:rPr sz="1900" i="1" spc="-150" dirty="0">
                <a:latin typeface="Arial"/>
                <a:cs typeface="Arial"/>
              </a:rPr>
              <a:t>esta </a:t>
            </a:r>
            <a:r>
              <a:rPr sz="1900" i="1" spc="-125" dirty="0">
                <a:latin typeface="Arial"/>
                <a:cs typeface="Arial"/>
              </a:rPr>
              <a:t>manera </a:t>
            </a:r>
            <a:r>
              <a:rPr sz="1900" i="1" spc="-210" dirty="0">
                <a:latin typeface="Arial"/>
                <a:cs typeface="Arial"/>
              </a:rPr>
              <a:t>se  </a:t>
            </a:r>
            <a:r>
              <a:rPr sz="1900" i="1" spc="-75" dirty="0">
                <a:latin typeface="Arial"/>
                <a:cs typeface="Arial"/>
              </a:rPr>
              <a:t>determinan </a:t>
            </a:r>
            <a:r>
              <a:rPr sz="1900" i="1" spc="-90" dirty="0">
                <a:latin typeface="Arial"/>
                <a:cs typeface="Arial"/>
              </a:rPr>
              <a:t>el </a:t>
            </a:r>
            <a:r>
              <a:rPr sz="1900" i="1" spc="-75" dirty="0">
                <a:latin typeface="Arial"/>
                <a:cs typeface="Arial"/>
              </a:rPr>
              <a:t>precio </a:t>
            </a:r>
            <a:r>
              <a:rPr sz="1900" i="1" spc="-110" dirty="0">
                <a:latin typeface="Arial"/>
                <a:cs typeface="Arial"/>
              </a:rPr>
              <a:t>y </a:t>
            </a:r>
            <a:r>
              <a:rPr sz="1900" i="1" spc="-80" dirty="0">
                <a:latin typeface="Arial"/>
                <a:cs typeface="Arial"/>
              </a:rPr>
              <a:t>la </a:t>
            </a:r>
            <a:r>
              <a:rPr sz="1900" i="1" spc="-75" dirty="0">
                <a:latin typeface="Arial"/>
                <a:cs typeface="Arial"/>
              </a:rPr>
              <a:t>cantidad </a:t>
            </a:r>
            <a:r>
              <a:rPr sz="1900" i="1" spc="-140" dirty="0">
                <a:latin typeface="Arial"/>
                <a:cs typeface="Arial"/>
              </a:rPr>
              <a:t>de</a:t>
            </a:r>
            <a:r>
              <a:rPr sz="1900" i="1" spc="50" dirty="0">
                <a:latin typeface="Arial"/>
                <a:cs typeface="Arial"/>
              </a:rPr>
              <a:t> </a:t>
            </a:r>
            <a:r>
              <a:rPr sz="1900" i="1" spc="-10" dirty="0">
                <a:latin typeface="Arial"/>
                <a:cs typeface="Arial"/>
              </a:rPr>
              <a:t>equilibrio”.</a:t>
            </a:r>
            <a:endParaRPr sz="19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4321810"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Equilibrio: </a:t>
            </a:r>
            <a:r>
              <a:rPr spc="-215" dirty="0"/>
              <a:t>Determinación</a:t>
            </a:r>
            <a:r>
              <a:rPr spc="-120" dirty="0"/>
              <a:t> </a:t>
            </a:r>
            <a:r>
              <a:rPr spc="-200" dirty="0"/>
              <a:t>Gráfica</a:t>
            </a:r>
            <a:endParaRPr sz="3200">
              <a:latin typeface="Times New Roman"/>
              <a:cs typeface="Times New Roman"/>
            </a:endParaRPr>
          </a:p>
        </p:txBody>
      </p:sp>
      <p:grpSp>
        <p:nvGrpSpPr>
          <p:cNvPr id="3" name="object 3"/>
          <p:cNvGrpSpPr/>
          <p:nvPr/>
        </p:nvGrpSpPr>
        <p:grpSpPr>
          <a:xfrm>
            <a:off x="1054601" y="2368296"/>
            <a:ext cx="3264535" cy="1518285"/>
            <a:chOff x="1054601" y="2368296"/>
            <a:chExt cx="3264535" cy="1518285"/>
          </a:xfrm>
        </p:grpSpPr>
        <p:sp>
          <p:nvSpPr>
            <p:cNvPr id="4" name="object 4"/>
            <p:cNvSpPr/>
            <p:nvPr/>
          </p:nvSpPr>
          <p:spPr>
            <a:xfrm>
              <a:off x="1054601" y="2368296"/>
              <a:ext cx="29209" cy="1518285"/>
            </a:xfrm>
            <a:custGeom>
              <a:avLst/>
              <a:gdLst/>
              <a:ahLst/>
              <a:cxnLst/>
              <a:rect l="l" t="t" r="r" b="b"/>
              <a:pathLst>
                <a:path w="29209" h="1518285">
                  <a:moveTo>
                    <a:pt x="0" y="0"/>
                  </a:moveTo>
                  <a:lnTo>
                    <a:pt x="0" y="1517903"/>
                  </a:lnTo>
                  <a:lnTo>
                    <a:pt x="28956" y="1517903"/>
                  </a:lnTo>
                  <a:lnTo>
                    <a:pt x="28956" y="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636776" y="2717292"/>
              <a:ext cx="1551940" cy="1169035"/>
            </a:xfrm>
            <a:custGeom>
              <a:avLst/>
              <a:gdLst/>
              <a:ahLst/>
              <a:cxnLst/>
              <a:rect l="l" t="t" r="r" b="b"/>
              <a:pathLst>
                <a:path w="1551939" h="1169035">
                  <a:moveTo>
                    <a:pt x="1551341" y="1168907"/>
                  </a:moveTo>
                  <a:lnTo>
                    <a:pt x="16764" y="0"/>
                  </a:lnTo>
                  <a:lnTo>
                    <a:pt x="0" y="22860"/>
                  </a:lnTo>
                  <a:lnTo>
                    <a:pt x="1503808" y="1168907"/>
                  </a:lnTo>
                  <a:lnTo>
                    <a:pt x="1551341" y="1168907"/>
                  </a:lnTo>
                  <a:close/>
                </a:path>
              </a:pathLst>
            </a:custGeom>
            <a:solidFill>
              <a:srgbClr val="CC3200"/>
            </a:solidFill>
          </p:spPr>
          <p:txBody>
            <a:bodyPr wrap="square" lIns="0" tIns="0" rIns="0" bIns="0" rtlCol="0"/>
            <a:lstStyle/>
            <a:p>
              <a:endParaRPr/>
            </a:p>
          </p:txBody>
        </p:sp>
        <p:sp>
          <p:nvSpPr>
            <p:cNvPr id="6" name="object 6"/>
            <p:cNvSpPr/>
            <p:nvPr/>
          </p:nvSpPr>
          <p:spPr>
            <a:xfrm>
              <a:off x="2983527" y="2788919"/>
              <a:ext cx="1336040" cy="1097280"/>
            </a:xfrm>
            <a:custGeom>
              <a:avLst/>
              <a:gdLst/>
              <a:ahLst/>
              <a:cxnLst/>
              <a:rect l="l" t="t" r="r" b="b"/>
              <a:pathLst>
                <a:path w="1336039" h="1097279">
                  <a:moveTo>
                    <a:pt x="1335488" y="21335"/>
                  </a:moveTo>
                  <a:lnTo>
                    <a:pt x="1317200" y="0"/>
                  </a:lnTo>
                  <a:lnTo>
                    <a:pt x="0" y="1097279"/>
                  </a:lnTo>
                  <a:lnTo>
                    <a:pt x="44811" y="1097279"/>
                  </a:lnTo>
                  <a:lnTo>
                    <a:pt x="1335488" y="21335"/>
                  </a:lnTo>
                  <a:close/>
                </a:path>
              </a:pathLst>
            </a:custGeom>
            <a:solidFill>
              <a:srgbClr val="006532"/>
            </a:solidFill>
          </p:spPr>
          <p:txBody>
            <a:bodyPr wrap="square" lIns="0" tIns="0" rIns="0" bIns="0" rtlCol="0"/>
            <a:lstStyle/>
            <a:p>
              <a:endParaRPr/>
            </a:p>
          </p:txBody>
        </p:sp>
        <p:sp>
          <p:nvSpPr>
            <p:cNvPr id="7" name="object 7"/>
            <p:cNvSpPr/>
            <p:nvPr/>
          </p:nvSpPr>
          <p:spPr>
            <a:xfrm>
              <a:off x="1069841" y="3160014"/>
              <a:ext cx="2806065" cy="0"/>
            </a:xfrm>
            <a:custGeom>
              <a:avLst/>
              <a:gdLst/>
              <a:ahLst/>
              <a:cxnLst/>
              <a:rect l="l" t="t" r="r" b="b"/>
              <a:pathLst>
                <a:path w="2806065">
                  <a:moveTo>
                    <a:pt x="0" y="0"/>
                  </a:moveTo>
                  <a:lnTo>
                    <a:pt x="2805690" y="0"/>
                  </a:lnTo>
                </a:path>
              </a:pathLst>
            </a:custGeom>
            <a:ln w="13716">
              <a:solidFill>
                <a:srgbClr val="000000"/>
              </a:solidFill>
              <a:prstDash val="sysDash"/>
            </a:ln>
          </p:spPr>
          <p:txBody>
            <a:bodyPr wrap="square" lIns="0" tIns="0" rIns="0" bIns="0" rtlCol="0"/>
            <a:lstStyle/>
            <a:p>
              <a:endParaRPr/>
            </a:p>
          </p:txBody>
        </p:sp>
        <p:sp>
          <p:nvSpPr>
            <p:cNvPr id="8" name="object 8"/>
            <p:cNvSpPr/>
            <p:nvPr/>
          </p:nvSpPr>
          <p:spPr>
            <a:xfrm>
              <a:off x="2215896" y="2872740"/>
              <a:ext cx="1667510" cy="288290"/>
            </a:xfrm>
            <a:custGeom>
              <a:avLst/>
              <a:gdLst/>
              <a:ahLst/>
              <a:cxnLst/>
              <a:rect l="l" t="t" r="r" b="b"/>
              <a:pathLst>
                <a:path w="1667510" h="288289">
                  <a:moveTo>
                    <a:pt x="1667256" y="286512"/>
                  </a:moveTo>
                  <a:lnTo>
                    <a:pt x="1667256" y="271272"/>
                  </a:lnTo>
                  <a:lnTo>
                    <a:pt x="1661160" y="243840"/>
                  </a:lnTo>
                  <a:lnTo>
                    <a:pt x="1642872" y="204216"/>
                  </a:lnTo>
                  <a:lnTo>
                    <a:pt x="1604772" y="164592"/>
                  </a:lnTo>
                  <a:lnTo>
                    <a:pt x="1578864" y="152400"/>
                  </a:lnTo>
                  <a:lnTo>
                    <a:pt x="1566672" y="146304"/>
                  </a:lnTo>
                  <a:lnTo>
                    <a:pt x="1552956" y="143256"/>
                  </a:lnTo>
                  <a:lnTo>
                    <a:pt x="1537716" y="141732"/>
                  </a:lnTo>
                  <a:lnTo>
                    <a:pt x="1524000" y="140208"/>
                  </a:lnTo>
                  <a:lnTo>
                    <a:pt x="958596" y="140208"/>
                  </a:lnTo>
                  <a:lnTo>
                    <a:pt x="944880" y="137160"/>
                  </a:lnTo>
                  <a:lnTo>
                    <a:pt x="897636" y="117348"/>
                  </a:lnTo>
                  <a:lnTo>
                    <a:pt x="862584" y="80772"/>
                  </a:lnTo>
                  <a:lnTo>
                    <a:pt x="845820" y="45720"/>
                  </a:lnTo>
                  <a:lnTo>
                    <a:pt x="839724" y="6096"/>
                  </a:lnTo>
                  <a:lnTo>
                    <a:pt x="827532" y="6096"/>
                  </a:lnTo>
                  <a:lnTo>
                    <a:pt x="821436" y="45720"/>
                  </a:lnTo>
                  <a:lnTo>
                    <a:pt x="797052" y="91440"/>
                  </a:lnTo>
                  <a:lnTo>
                    <a:pt x="758952" y="123444"/>
                  </a:lnTo>
                  <a:lnTo>
                    <a:pt x="722376" y="137160"/>
                  </a:lnTo>
                  <a:lnTo>
                    <a:pt x="708660" y="140208"/>
                  </a:lnTo>
                  <a:lnTo>
                    <a:pt x="143256" y="140208"/>
                  </a:lnTo>
                  <a:lnTo>
                    <a:pt x="128016" y="141732"/>
                  </a:lnTo>
                  <a:lnTo>
                    <a:pt x="86868" y="152400"/>
                  </a:lnTo>
                  <a:lnTo>
                    <a:pt x="51816" y="173736"/>
                  </a:lnTo>
                  <a:lnTo>
                    <a:pt x="16764" y="217932"/>
                  </a:lnTo>
                  <a:lnTo>
                    <a:pt x="1524" y="257556"/>
                  </a:lnTo>
                  <a:lnTo>
                    <a:pt x="0" y="272796"/>
                  </a:lnTo>
                  <a:lnTo>
                    <a:pt x="0" y="286512"/>
                  </a:lnTo>
                  <a:lnTo>
                    <a:pt x="12192" y="288036"/>
                  </a:lnTo>
                  <a:lnTo>
                    <a:pt x="12192" y="272796"/>
                  </a:lnTo>
                  <a:lnTo>
                    <a:pt x="15240" y="259080"/>
                  </a:lnTo>
                  <a:lnTo>
                    <a:pt x="27432" y="222504"/>
                  </a:lnTo>
                  <a:lnTo>
                    <a:pt x="50292" y="192024"/>
                  </a:lnTo>
                  <a:lnTo>
                    <a:pt x="80772" y="169164"/>
                  </a:lnTo>
                  <a:lnTo>
                    <a:pt x="117348" y="155448"/>
                  </a:lnTo>
                  <a:lnTo>
                    <a:pt x="144780" y="152400"/>
                  </a:lnTo>
                  <a:lnTo>
                    <a:pt x="710184" y="152400"/>
                  </a:lnTo>
                  <a:lnTo>
                    <a:pt x="737616" y="146304"/>
                  </a:lnTo>
                  <a:lnTo>
                    <a:pt x="775716" y="128016"/>
                  </a:lnTo>
                  <a:lnTo>
                    <a:pt x="815340" y="88392"/>
                  </a:lnTo>
                  <a:lnTo>
                    <a:pt x="827532" y="67056"/>
                  </a:lnTo>
                  <a:lnTo>
                    <a:pt x="827532" y="21336"/>
                  </a:lnTo>
                  <a:lnTo>
                    <a:pt x="833628" y="48768"/>
                  </a:lnTo>
                  <a:lnTo>
                    <a:pt x="833831" y="49377"/>
                  </a:lnTo>
                  <a:lnTo>
                    <a:pt x="836676" y="36576"/>
                  </a:lnTo>
                  <a:lnTo>
                    <a:pt x="839724" y="21336"/>
                  </a:lnTo>
                  <a:lnTo>
                    <a:pt x="839724" y="65913"/>
                  </a:lnTo>
                  <a:lnTo>
                    <a:pt x="859536" y="99060"/>
                  </a:lnTo>
                  <a:lnTo>
                    <a:pt x="890016" y="128016"/>
                  </a:lnTo>
                  <a:lnTo>
                    <a:pt x="928116" y="146304"/>
                  </a:lnTo>
                  <a:lnTo>
                    <a:pt x="957072" y="152400"/>
                  </a:lnTo>
                  <a:lnTo>
                    <a:pt x="1524000" y="152400"/>
                  </a:lnTo>
                  <a:lnTo>
                    <a:pt x="1537716" y="153924"/>
                  </a:lnTo>
                  <a:lnTo>
                    <a:pt x="1575816" y="163068"/>
                  </a:lnTo>
                  <a:lnTo>
                    <a:pt x="1607820" y="184404"/>
                  </a:lnTo>
                  <a:lnTo>
                    <a:pt x="1624584" y="202692"/>
                  </a:lnTo>
                  <a:lnTo>
                    <a:pt x="1632204" y="211836"/>
                  </a:lnTo>
                  <a:lnTo>
                    <a:pt x="1639824" y="224028"/>
                  </a:lnTo>
                  <a:lnTo>
                    <a:pt x="1644396" y="234696"/>
                  </a:lnTo>
                  <a:lnTo>
                    <a:pt x="1648968" y="246888"/>
                  </a:lnTo>
                  <a:lnTo>
                    <a:pt x="1655064" y="274320"/>
                  </a:lnTo>
                  <a:lnTo>
                    <a:pt x="1655064" y="288036"/>
                  </a:lnTo>
                  <a:lnTo>
                    <a:pt x="1667256" y="286512"/>
                  </a:lnTo>
                  <a:close/>
                </a:path>
                <a:path w="1667510" h="288289">
                  <a:moveTo>
                    <a:pt x="839724" y="6096"/>
                  </a:moveTo>
                  <a:lnTo>
                    <a:pt x="839724" y="3048"/>
                  </a:lnTo>
                  <a:lnTo>
                    <a:pt x="836676" y="0"/>
                  </a:lnTo>
                  <a:lnTo>
                    <a:pt x="830580" y="0"/>
                  </a:lnTo>
                  <a:lnTo>
                    <a:pt x="827532" y="3048"/>
                  </a:lnTo>
                  <a:lnTo>
                    <a:pt x="827532" y="6096"/>
                  </a:lnTo>
                  <a:lnTo>
                    <a:pt x="839724" y="6096"/>
                  </a:lnTo>
                  <a:close/>
                </a:path>
                <a:path w="1667510" h="288289">
                  <a:moveTo>
                    <a:pt x="833831" y="49377"/>
                  </a:moveTo>
                  <a:lnTo>
                    <a:pt x="833628" y="48768"/>
                  </a:lnTo>
                  <a:lnTo>
                    <a:pt x="827532" y="21336"/>
                  </a:lnTo>
                  <a:lnTo>
                    <a:pt x="827532" y="67056"/>
                  </a:lnTo>
                  <a:lnTo>
                    <a:pt x="829056" y="64008"/>
                  </a:lnTo>
                  <a:lnTo>
                    <a:pt x="833628" y="50292"/>
                  </a:lnTo>
                  <a:lnTo>
                    <a:pt x="833831" y="49377"/>
                  </a:lnTo>
                  <a:close/>
                </a:path>
                <a:path w="1667510" h="288289">
                  <a:moveTo>
                    <a:pt x="839724" y="65913"/>
                  </a:moveTo>
                  <a:lnTo>
                    <a:pt x="839724" y="21336"/>
                  </a:lnTo>
                  <a:lnTo>
                    <a:pt x="836676" y="36576"/>
                  </a:lnTo>
                  <a:lnTo>
                    <a:pt x="833831" y="49377"/>
                  </a:lnTo>
                  <a:lnTo>
                    <a:pt x="838200" y="62484"/>
                  </a:lnTo>
                  <a:lnTo>
                    <a:pt x="839724" y="65913"/>
                  </a:lnTo>
                  <a:close/>
                </a:path>
              </a:pathLst>
            </a:custGeom>
            <a:solidFill>
              <a:srgbClr val="000000"/>
            </a:solidFill>
          </p:spPr>
          <p:txBody>
            <a:bodyPr wrap="square" lIns="0" tIns="0" rIns="0" bIns="0" rtlCol="0"/>
            <a:lstStyle/>
            <a:p>
              <a:endParaRPr/>
            </a:p>
          </p:txBody>
        </p:sp>
      </p:grpSp>
      <p:sp>
        <p:nvSpPr>
          <p:cNvPr id="9" name="object 9"/>
          <p:cNvSpPr txBox="1"/>
          <p:nvPr/>
        </p:nvSpPr>
        <p:spPr>
          <a:xfrm>
            <a:off x="750817" y="2268727"/>
            <a:ext cx="1676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eX Gyre Bonum"/>
                <a:cs typeface="TeX Gyre Bonum"/>
              </a:rPr>
              <a:t>P</a:t>
            </a:r>
            <a:endParaRPr sz="1800">
              <a:latin typeface="TeX Gyre Bonum"/>
              <a:cs typeface="TeX Gyre Bonum"/>
            </a:endParaRPr>
          </a:p>
        </p:txBody>
      </p:sp>
      <p:sp>
        <p:nvSpPr>
          <p:cNvPr id="10" name="object 10"/>
          <p:cNvSpPr txBox="1"/>
          <p:nvPr/>
        </p:nvSpPr>
        <p:spPr>
          <a:xfrm>
            <a:off x="1345177" y="1872487"/>
            <a:ext cx="2433320" cy="299720"/>
          </a:xfrm>
          <a:prstGeom prst="rect">
            <a:avLst/>
          </a:prstGeom>
        </p:spPr>
        <p:txBody>
          <a:bodyPr vert="horz" wrap="square" lIns="0" tIns="12700" rIns="0" bIns="0" rtlCol="0">
            <a:spAutoFit/>
          </a:bodyPr>
          <a:lstStyle/>
          <a:p>
            <a:pPr marL="12700">
              <a:lnSpc>
                <a:spcPct val="100000"/>
              </a:lnSpc>
              <a:spcBef>
                <a:spcPts val="100"/>
              </a:spcBef>
            </a:pPr>
            <a:r>
              <a:rPr sz="1800" u="sng" spc="45" dirty="0">
                <a:uFill>
                  <a:solidFill>
                    <a:srgbClr val="000000"/>
                  </a:solidFill>
                </a:uFill>
                <a:latin typeface="Times New Roman"/>
                <a:cs typeface="Times New Roman"/>
              </a:rPr>
              <a:t>Equilibrio </a:t>
            </a:r>
            <a:r>
              <a:rPr sz="1800" u="sng" spc="65" dirty="0">
                <a:uFill>
                  <a:solidFill>
                    <a:srgbClr val="000000"/>
                  </a:solidFill>
                </a:uFill>
                <a:latin typeface="Times New Roman"/>
                <a:cs typeface="Times New Roman"/>
              </a:rPr>
              <a:t>en </a:t>
            </a:r>
            <a:r>
              <a:rPr sz="1800" u="sng" dirty="0">
                <a:uFill>
                  <a:solidFill>
                    <a:srgbClr val="000000"/>
                  </a:solidFill>
                </a:uFill>
                <a:latin typeface="Times New Roman"/>
                <a:cs typeface="Times New Roman"/>
              </a:rPr>
              <a:t>el</a:t>
            </a:r>
            <a:r>
              <a:rPr sz="1800" u="sng" spc="-125" dirty="0">
                <a:uFill>
                  <a:solidFill>
                    <a:srgbClr val="000000"/>
                  </a:solidFill>
                </a:uFill>
                <a:latin typeface="Times New Roman"/>
                <a:cs typeface="Times New Roman"/>
              </a:rPr>
              <a:t> </a:t>
            </a:r>
            <a:r>
              <a:rPr sz="1800" u="sng" spc="60" dirty="0">
                <a:uFill>
                  <a:solidFill>
                    <a:srgbClr val="000000"/>
                  </a:solidFill>
                </a:uFill>
                <a:latin typeface="Times New Roman"/>
                <a:cs typeface="Times New Roman"/>
              </a:rPr>
              <a:t>mercado</a:t>
            </a:r>
            <a:endParaRPr sz="1800">
              <a:latin typeface="Times New Roman"/>
              <a:cs typeface="Times New Roman"/>
            </a:endParaRPr>
          </a:p>
        </p:txBody>
      </p:sp>
      <p:sp>
        <p:nvSpPr>
          <p:cNvPr id="11" name="object 11"/>
          <p:cNvSpPr txBox="1"/>
          <p:nvPr/>
        </p:nvSpPr>
        <p:spPr>
          <a:xfrm>
            <a:off x="4390134" y="2646678"/>
            <a:ext cx="483870" cy="239395"/>
          </a:xfrm>
          <a:prstGeom prst="rect">
            <a:avLst/>
          </a:prstGeom>
        </p:spPr>
        <p:txBody>
          <a:bodyPr vert="horz" wrap="square" lIns="0" tIns="12700" rIns="0" bIns="0" rtlCol="0">
            <a:spAutoFit/>
          </a:bodyPr>
          <a:lstStyle/>
          <a:p>
            <a:pPr marL="12700">
              <a:lnSpc>
                <a:spcPct val="100000"/>
              </a:lnSpc>
              <a:spcBef>
                <a:spcPts val="100"/>
              </a:spcBef>
            </a:pPr>
            <a:r>
              <a:rPr sz="1400" spc="75" dirty="0">
                <a:latin typeface="Times New Roman"/>
                <a:cs typeface="Times New Roman"/>
              </a:rPr>
              <a:t>O</a:t>
            </a:r>
            <a:r>
              <a:rPr sz="1400" spc="-15" dirty="0">
                <a:latin typeface="Times New Roman"/>
                <a:cs typeface="Times New Roman"/>
              </a:rPr>
              <a:t>f</a:t>
            </a:r>
            <a:r>
              <a:rPr sz="1400" spc="-40" dirty="0">
                <a:latin typeface="Times New Roman"/>
                <a:cs typeface="Times New Roman"/>
              </a:rPr>
              <a:t>e</a:t>
            </a:r>
            <a:r>
              <a:rPr sz="1400" spc="20" dirty="0">
                <a:latin typeface="Times New Roman"/>
                <a:cs typeface="Times New Roman"/>
              </a:rPr>
              <a:t>r</a:t>
            </a:r>
            <a:r>
              <a:rPr sz="1400" spc="15" dirty="0">
                <a:latin typeface="Times New Roman"/>
                <a:cs typeface="Times New Roman"/>
              </a:rPr>
              <a:t>t</a:t>
            </a:r>
            <a:r>
              <a:rPr sz="1400" spc="-55" dirty="0">
                <a:latin typeface="Times New Roman"/>
                <a:cs typeface="Times New Roman"/>
              </a:rPr>
              <a:t>a</a:t>
            </a:r>
            <a:endParaRPr sz="1400">
              <a:latin typeface="Times New Roman"/>
              <a:cs typeface="Times New Roman"/>
            </a:endParaRPr>
          </a:p>
        </p:txBody>
      </p:sp>
      <p:sp>
        <p:nvSpPr>
          <p:cNvPr id="12" name="object 12"/>
          <p:cNvSpPr txBox="1"/>
          <p:nvPr/>
        </p:nvSpPr>
        <p:spPr>
          <a:xfrm>
            <a:off x="761993" y="3033774"/>
            <a:ext cx="233045" cy="239395"/>
          </a:xfrm>
          <a:prstGeom prst="rect">
            <a:avLst/>
          </a:prstGeom>
        </p:spPr>
        <p:txBody>
          <a:bodyPr vert="horz" wrap="square" lIns="0" tIns="12700" rIns="0" bIns="0" rtlCol="0">
            <a:spAutoFit/>
          </a:bodyPr>
          <a:lstStyle/>
          <a:p>
            <a:pPr marL="38100">
              <a:lnSpc>
                <a:spcPct val="100000"/>
              </a:lnSpc>
              <a:spcBef>
                <a:spcPts val="100"/>
              </a:spcBef>
            </a:pPr>
            <a:r>
              <a:rPr sz="1400" spc="-5" dirty="0">
                <a:latin typeface="Times New Roman"/>
                <a:cs typeface="Times New Roman"/>
              </a:rPr>
              <a:t>P</a:t>
            </a:r>
            <a:r>
              <a:rPr sz="1350" spc="-7" baseline="-21604" dirty="0">
                <a:latin typeface="Times New Roman"/>
                <a:cs typeface="Times New Roman"/>
              </a:rPr>
              <a:t>2</a:t>
            </a:r>
            <a:endParaRPr sz="1350" baseline="-21604">
              <a:latin typeface="Times New Roman"/>
              <a:cs typeface="Times New Roman"/>
            </a:endParaRPr>
          </a:p>
        </p:txBody>
      </p:sp>
      <p:sp>
        <p:nvSpPr>
          <p:cNvPr id="13" name="object 13"/>
          <p:cNvSpPr txBox="1"/>
          <p:nvPr/>
        </p:nvSpPr>
        <p:spPr>
          <a:xfrm>
            <a:off x="2703143" y="2443987"/>
            <a:ext cx="619125" cy="452755"/>
          </a:xfrm>
          <a:prstGeom prst="rect">
            <a:avLst/>
          </a:prstGeom>
        </p:spPr>
        <p:txBody>
          <a:bodyPr vert="horz" wrap="square" lIns="0" tIns="12700" rIns="0" bIns="0" rtlCol="0">
            <a:spAutoFit/>
          </a:bodyPr>
          <a:lstStyle/>
          <a:p>
            <a:pPr marL="116205" marR="5080" indent="-104139">
              <a:lnSpc>
                <a:spcPct val="100000"/>
              </a:lnSpc>
              <a:spcBef>
                <a:spcPts val="100"/>
              </a:spcBef>
            </a:pPr>
            <a:r>
              <a:rPr sz="1400" i="1" spc="-110" dirty="0">
                <a:latin typeface="Times New Roman"/>
                <a:cs typeface="Times New Roman"/>
              </a:rPr>
              <a:t>Exceso </a:t>
            </a:r>
            <a:r>
              <a:rPr sz="1400" i="1" spc="-170" dirty="0">
                <a:latin typeface="Times New Roman"/>
                <a:cs typeface="Times New Roman"/>
              </a:rPr>
              <a:t>de  </a:t>
            </a:r>
            <a:r>
              <a:rPr sz="1400" i="1" spc="-110" dirty="0">
                <a:latin typeface="Times New Roman"/>
                <a:cs typeface="Times New Roman"/>
              </a:rPr>
              <a:t>Oferta</a:t>
            </a:r>
            <a:endParaRPr sz="1400">
              <a:latin typeface="Times New Roman"/>
              <a:cs typeface="Times New Roman"/>
            </a:endParaRPr>
          </a:p>
        </p:txBody>
      </p:sp>
      <p:sp>
        <p:nvSpPr>
          <p:cNvPr id="14" name="object 14"/>
          <p:cNvSpPr/>
          <p:nvPr/>
        </p:nvSpPr>
        <p:spPr>
          <a:xfrm>
            <a:off x="3078479" y="3806951"/>
            <a:ext cx="13970" cy="52069"/>
          </a:xfrm>
          <a:custGeom>
            <a:avLst/>
            <a:gdLst/>
            <a:ahLst/>
            <a:cxnLst/>
            <a:rect l="l" t="t" r="r" b="b"/>
            <a:pathLst>
              <a:path w="13969" h="52070">
                <a:moveTo>
                  <a:pt x="13715" y="51815"/>
                </a:moveTo>
                <a:lnTo>
                  <a:pt x="13715" y="0"/>
                </a:lnTo>
                <a:lnTo>
                  <a:pt x="0" y="0"/>
                </a:lnTo>
                <a:lnTo>
                  <a:pt x="0" y="51815"/>
                </a:lnTo>
                <a:lnTo>
                  <a:pt x="13715" y="51815"/>
                </a:lnTo>
                <a:close/>
              </a:path>
            </a:pathLst>
          </a:custGeom>
          <a:solidFill>
            <a:srgbClr val="000000"/>
          </a:solidFill>
        </p:spPr>
        <p:txBody>
          <a:bodyPr wrap="square" lIns="0" tIns="0" rIns="0" bIns="0" rtlCol="0"/>
          <a:lstStyle/>
          <a:p>
            <a:endParaRPr/>
          </a:p>
        </p:txBody>
      </p:sp>
      <p:sp>
        <p:nvSpPr>
          <p:cNvPr id="15" name="object 15"/>
          <p:cNvSpPr txBox="1"/>
          <p:nvPr/>
        </p:nvSpPr>
        <p:spPr>
          <a:xfrm>
            <a:off x="715765" y="3612894"/>
            <a:ext cx="2451100" cy="299720"/>
          </a:xfrm>
          <a:prstGeom prst="rect">
            <a:avLst/>
          </a:prstGeom>
        </p:spPr>
        <p:txBody>
          <a:bodyPr vert="horz" wrap="square" lIns="0" tIns="12700" rIns="0" bIns="0" rtlCol="0">
            <a:spAutoFit/>
          </a:bodyPr>
          <a:lstStyle/>
          <a:p>
            <a:pPr marL="12700">
              <a:lnSpc>
                <a:spcPct val="100000"/>
              </a:lnSpc>
              <a:spcBef>
                <a:spcPts val="100"/>
              </a:spcBef>
              <a:tabLst>
                <a:tab pos="2437765" algn="l"/>
              </a:tabLst>
            </a:pPr>
            <a:r>
              <a:rPr sz="1800" dirty="0">
                <a:latin typeface="TeX Gyre Bonum"/>
                <a:cs typeface="TeX Gyre Bonum"/>
              </a:rPr>
              <a:t>P*</a:t>
            </a:r>
            <a:r>
              <a:rPr sz="1800" spc="275" dirty="0">
                <a:latin typeface="TeX Gyre Bonum"/>
                <a:cs typeface="TeX Gyre Bonum"/>
              </a:rPr>
              <a:t> </a:t>
            </a:r>
            <a:r>
              <a:rPr sz="1800" u="heavy" dirty="0">
                <a:uFill>
                  <a:solidFill>
                    <a:srgbClr val="000000"/>
                  </a:solidFill>
                </a:uFill>
                <a:latin typeface="TeX Gyre Bonum"/>
                <a:cs typeface="TeX Gyre Bonum"/>
              </a:rPr>
              <a:t> 	</a:t>
            </a:r>
            <a:endParaRPr sz="1800">
              <a:latin typeface="TeX Gyre Bonum"/>
              <a:cs typeface="TeX Gyre Bonum"/>
            </a:endParaRPr>
          </a:p>
        </p:txBody>
      </p:sp>
      <p:sp>
        <p:nvSpPr>
          <p:cNvPr id="16" name="object 16"/>
          <p:cNvSpPr txBox="1"/>
          <p:nvPr/>
        </p:nvSpPr>
        <p:spPr>
          <a:xfrm>
            <a:off x="5808977" y="1878583"/>
            <a:ext cx="3602990" cy="299720"/>
          </a:xfrm>
          <a:prstGeom prst="rect">
            <a:avLst/>
          </a:prstGeom>
        </p:spPr>
        <p:txBody>
          <a:bodyPr vert="horz" wrap="square" lIns="0" tIns="12700" rIns="0" bIns="0" rtlCol="0">
            <a:spAutoFit/>
          </a:bodyPr>
          <a:lstStyle/>
          <a:p>
            <a:pPr marL="12700">
              <a:lnSpc>
                <a:spcPct val="100000"/>
              </a:lnSpc>
              <a:spcBef>
                <a:spcPts val="100"/>
              </a:spcBef>
            </a:pPr>
            <a:r>
              <a:rPr sz="1800" u="sng" spc="45" dirty="0">
                <a:uFill>
                  <a:solidFill>
                    <a:srgbClr val="000000"/>
                  </a:solidFill>
                </a:uFill>
                <a:latin typeface="Times New Roman"/>
                <a:cs typeface="Times New Roman"/>
              </a:rPr>
              <a:t>Equilibrio </a:t>
            </a:r>
            <a:r>
              <a:rPr sz="1800" u="sng" spc="65" dirty="0">
                <a:uFill>
                  <a:solidFill>
                    <a:srgbClr val="000000"/>
                  </a:solidFill>
                </a:uFill>
                <a:latin typeface="Times New Roman"/>
                <a:cs typeface="Times New Roman"/>
              </a:rPr>
              <a:t>en </a:t>
            </a:r>
            <a:r>
              <a:rPr sz="1800" u="sng" dirty="0">
                <a:uFill>
                  <a:solidFill>
                    <a:srgbClr val="000000"/>
                  </a:solidFill>
                </a:uFill>
                <a:latin typeface="Times New Roman"/>
                <a:cs typeface="Times New Roman"/>
              </a:rPr>
              <a:t>el </a:t>
            </a:r>
            <a:r>
              <a:rPr sz="1800" u="sng" spc="60" dirty="0">
                <a:uFill>
                  <a:solidFill>
                    <a:srgbClr val="000000"/>
                  </a:solidFill>
                </a:uFill>
                <a:latin typeface="Times New Roman"/>
                <a:cs typeface="Times New Roman"/>
              </a:rPr>
              <a:t>mercado </a:t>
            </a:r>
            <a:r>
              <a:rPr sz="1800" u="sng" spc="65" dirty="0">
                <a:uFill>
                  <a:solidFill>
                    <a:srgbClr val="000000"/>
                  </a:solidFill>
                </a:uFill>
                <a:latin typeface="Times New Roman"/>
                <a:cs typeface="Times New Roman"/>
              </a:rPr>
              <a:t>de</a:t>
            </a:r>
            <a:r>
              <a:rPr sz="1800" u="sng" spc="-130" dirty="0">
                <a:uFill>
                  <a:solidFill>
                    <a:srgbClr val="000000"/>
                  </a:solidFill>
                </a:uFill>
                <a:latin typeface="Times New Roman"/>
                <a:cs typeface="Times New Roman"/>
              </a:rPr>
              <a:t> </a:t>
            </a:r>
            <a:r>
              <a:rPr sz="1800" u="sng" spc="50" dirty="0">
                <a:uFill>
                  <a:solidFill>
                    <a:srgbClr val="000000"/>
                  </a:solidFill>
                </a:uFill>
                <a:latin typeface="Times New Roman"/>
                <a:cs typeface="Times New Roman"/>
              </a:rPr>
              <a:t>naranjas</a:t>
            </a:r>
            <a:endParaRPr sz="1800">
              <a:latin typeface="Times New Roman"/>
              <a:cs typeface="Times New Roman"/>
            </a:endParaRPr>
          </a:p>
        </p:txBody>
      </p:sp>
      <p:grpSp>
        <p:nvGrpSpPr>
          <p:cNvPr id="17" name="object 17"/>
          <p:cNvGrpSpPr/>
          <p:nvPr/>
        </p:nvGrpSpPr>
        <p:grpSpPr>
          <a:xfrm>
            <a:off x="5464929" y="3047851"/>
            <a:ext cx="3452495" cy="845185"/>
            <a:chOff x="5464929" y="3047851"/>
            <a:chExt cx="3452495" cy="845185"/>
          </a:xfrm>
        </p:grpSpPr>
        <p:sp>
          <p:nvSpPr>
            <p:cNvPr id="18" name="object 18"/>
            <p:cNvSpPr/>
            <p:nvPr/>
          </p:nvSpPr>
          <p:spPr>
            <a:xfrm>
              <a:off x="5504683" y="3051026"/>
              <a:ext cx="1905" cy="835660"/>
            </a:xfrm>
            <a:custGeom>
              <a:avLst/>
              <a:gdLst/>
              <a:ahLst/>
              <a:cxnLst/>
              <a:rect l="l" t="t" r="r" b="b"/>
              <a:pathLst>
                <a:path w="1904" h="835660">
                  <a:moveTo>
                    <a:pt x="0" y="0"/>
                  </a:moveTo>
                  <a:lnTo>
                    <a:pt x="1520" y="835173"/>
                  </a:lnTo>
                </a:path>
              </a:pathLst>
            </a:custGeom>
            <a:ln w="3175">
              <a:solidFill>
                <a:srgbClr val="000000"/>
              </a:solidFill>
            </a:ln>
          </p:spPr>
          <p:txBody>
            <a:bodyPr wrap="square" lIns="0" tIns="0" rIns="0" bIns="0" rtlCol="0"/>
            <a:lstStyle/>
            <a:p>
              <a:endParaRPr/>
            </a:p>
          </p:txBody>
        </p:sp>
        <p:sp>
          <p:nvSpPr>
            <p:cNvPr id="19" name="object 19"/>
            <p:cNvSpPr/>
            <p:nvPr/>
          </p:nvSpPr>
          <p:spPr>
            <a:xfrm>
              <a:off x="5468104" y="3764265"/>
              <a:ext cx="36830" cy="3175"/>
            </a:xfrm>
            <a:custGeom>
              <a:avLst/>
              <a:gdLst/>
              <a:ahLst/>
              <a:cxnLst/>
              <a:rect l="l" t="t" r="r" b="b"/>
              <a:pathLst>
                <a:path w="36829" h="3175">
                  <a:moveTo>
                    <a:pt x="-1523" y="1519"/>
                  </a:moveTo>
                  <a:lnTo>
                    <a:pt x="38102" y="1519"/>
                  </a:lnTo>
                </a:path>
              </a:pathLst>
            </a:custGeom>
            <a:ln w="6086">
              <a:solidFill>
                <a:srgbClr val="000000"/>
              </a:solidFill>
            </a:ln>
          </p:spPr>
          <p:txBody>
            <a:bodyPr wrap="square" lIns="0" tIns="0" rIns="0" bIns="0" rtlCol="0"/>
            <a:lstStyle/>
            <a:p>
              <a:endParaRPr/>
            </a:p>
          </p:txBody>
        </p:sp>
        <p:sp>
          <p:nvSpPr>
            <p:cNvPr id="20" name="object 20"/>
            <p:cNvSpPr/>
            <p:nvPr/>
          </p:nvSpPr>
          <p:spPr>
            <a:xfrm>
              <a:off x="5468104" y="3294865"/>
              <a:ext cx="36830" cy="228600"/>
            </a:xfrm>
            <a:custGeom>
              <a:avLst/>
              <a:gdLst/>
              <a:ahLst/>
              <a:cxnLst/>
              <a:rect l="l" t="t" r="r" b="b"/>
              <a:pathLst>
                <a:path w="36829" h="228600">
                  <a:moveTo>
                    <a:pt x="0" y="228599"/>
                  </a:moveTo>
                  <a:lnTo>
                    <a:pt x="36578" y="228599"/>
                  </a:lnTo>
                </a:path>
                <a:path w="36829" h="228600">
                  <a:moveTo>
                    <a:pt x="0" y="0"/>
                  </a:moveTo>
                  <a:lnTo>
                    <a:pt x="36578" y="0"/>
                  </a:lnTo>
                </a:path>
              </a:pathLst>
            </a:custGeom>
            <a:ln w="3175">
              <a:solidFill>
                <a:srgbClr val="000000"/>
              </a:solidFill>
            </a:ln>
          </p:spPr>
          <p:txBody>
            <a:bodyPr wrap="square" lIns="0" tIns="0" rIns="0" bIns="0" rtlCol="0"/>
            <a:lstStyle/>
            <a:p>
              <a:endParaRPr/>
            </a:p>
          </p:txBody>
        </p:sp>
        <p:sp>
          <p:nvSpPr>
            <p:cNvPr id="21" name="object 21"/>
            <p:cNvSpPr/>
            <p:nvPr/>
          </p:nvSpPr>
          <p:spPr>
            <a:xfrm>
              <a:off x="5468104" y="3051026"/>
              <a:ext cx="36830" cy="3175"/>
            </a:xfrm>
            <a:custGeom>
              <a:avLst/>
              <a:gdLst/>
              <a:ahLst/>
              <a:cxnLst/>
              <a:rect l="l" t="t" r="r" b="b"/>
              <a:pathLst>
                <a:path w="36829" h="3175">
                  <a:moveTo>
                    <a:pt x="-1523" y="1527"/>
                  </a:moveTo>
                  <a:lnTo>
                    <a:pt x="38102" y="1527"/>
                  </a:lnTo>
                </a:path>
              </a:pathLst>
            </a:custGeom>
            <a:ln w="6102">
              <a:solidFill>
                <a:srgbClr val="000000"/>
              </a:solidFill>
            </a:ln>
          </p:spPr>
          <p:txBody>
            <a:bodyPr wrap="square" lIns="0" tIns="0" rIns="0" bIns="0" rtlCol="0"/>
            <a:lstStyle/>
            <a:p>
              <a:endParaRPr/>
            </a:p>
          </p:txBody>
        </p:sp>
        <p:sp>
          <p:nvSpPr>
            <p:cNvPr id="22" name="object 22"/>
            <p:cNvSpPr/>
            <p:nvPr/>
          </p:nvSpPr>
          <p:spPr>
            <a:xfrm>
              <a:off x="7693142" y="3764265"/>
              <a:ext cx="294640" cy="122555"/>
            </a:xfrm>
            <a:custGeom>
              <a:avLst/>
              <a:gdLst/>
              <a:ahLst/>
              <a:cxnLst/>
              <a:rect l="l" t="t" r="r" b="b"/>
              <a:pathLst>
                <a:path w="294640" h="122554">
                  <a:moveTo>
                    <a:pt x="294173" y="121935"/>
                  </a:moveTo>
                  <a:lnTo>
                    <a:pt x="0" y="0"/>
                  </a:lnTo>
                </a:path>
              </a:pathLst>
            </a:custGeom>
            <a:ln w="12184">
              <a:solidFill>
                <a:srgbClr val="00007F"/>
              </a:solidFill>
            </a:ln>
          </p:spPr>
          <p:txBody>
            <a:bodyPr wrap="square" lIns="0" tIns="0" rIns="0" bIns="0" rtlCol="0"/>
            <a:lstStyle/>
            <a:p>
              <a:endParaRPr/>
            </a:p>
          </p:txBody>
        </p:sp>
        <p:sp>
          <p:nvSpPr>
            <p:cNvPr id="23" name="object 23"/>
            <p:cNvSpPr/>
            <p:nvPr/>
          </p:nvSpPr>
          <p:spPr>
            <a:xfrm>
              <a:off x="6527291" y="3294865"/>
              <a:ext cx="1165860" cy="469900"/>
            </a:xfrm>
            <a:custGeom>
              <a:avLst/>
              <a:gdLst/>
              <a:ahLst/>
              <a:cxnLst/>
              <a:rect l="l" t="t" r="r" b="b"/>
              <a:pathLst>
                <a:path w="1165859" h="469900">
                  <a:moveTo>
                    <a:pt x="1165850" y="469399"/>
                  </a:moveTo>
                  <a:lnTo>
                    <a:pt x="591313" y="228599"/>
                  </a:lnTo>
                </a:path>
                <a:path w="1165859" h="469900">
                  <a:moveTo>
                    <a:pt x="591313" y="228599"/>
                  </a:moveTo>
                  <a:lnTo>
                    <a:pt x="0" y="0"/>
                  </a:lnTo>
                </a:path>
              </a:pathLst>
            </a:custGeom>
            <a:ln w="12167">
              <a:solidFill>
                <a:srgbClr val="00007F"/>
              </a:solidFill>
            </a:ln>
          </p:spPr>
          <p:txBody>
            <a:bodyPr wrap="square" lIns="0" tIns="0" rIns="0" bIns="0" rtlCol="0"/>
            <a:lstStyle/>
            <a:p>
              <a:endParaRPr/>
            </a:p>
          </p:txBody>
        </p:sp>
        <p:sp>
          <p:nvSpPr>
            <p:cNvPr id="24" name="object 24"/>
            <p:cNvSpPr/>
            <p:nvPr/>
          </p:nvSpPr>
          <p:spPr>
            <a:xfrm>
              <a:off x="7767792" y="3764265"/>
              <a:ext cx="218440" cy="122555"/>
            </a:xfrm>
            <a:custGeom>
              <a:avLst/>
              <a:gdLst/>
              <a:ahLst/>
              <a:cxnLst/>
              <a:rect l="l" t="t" r="r" b="b"/>
              <a:pathLst>
                <a:path w="218440" h="122554">
                  <a:moveTo>
                    <a:pt x="0" y="121935"/>
                  </a:moveTo>
                  <a:lnTo>
                    <a:pt x="217964" y="0"/>
                  </a:lnTo>
                </a:path>
              </a:pathLst>
            </a:custGeom>
            <a:ln w="12180">
              <a:solidFill>
                <a:srgbClr val="FF00FF"/>
              </a:solidFill>
            </a:ln>
          </p:spPr>
          <p:txBody>
            <a:bodyPr wrap="square" lIns="0" tIns="0" rIns="0" bIns="0" rtlCol="0"/>
            <a:lstStyle/>
            <a:p>
              <a:endParaRPr/>
            </a:p>
          </p:txBody>
        </p:sp>
        <p:sp>
          <p:nvSpPr>
            <p:cNvPr id="25" name="object 25"/>
            <p:cNvSpPr/>
            <p:nvPr/>
          </p:nvSpPr>
          <p:spPr>
            <a:xfrm>
              <a:off x="7985757" y="3294865"/>
              <a:ext cx="882650" cy="469900"/>
            </a:xfrm>
            <a:custGeom>
              <a:avLst/>
              <a:gdLst/>
              <a:ahLst/>
              <a:cxnLst/>
              <a:rect l="l" t="t" r="r" b="b"/>
              <a:pathLst>
                <a:path w="882650" h="469900">
                  <a:moveTo>
                    <a:pt x="0" y="469399"/>
                  </a:moveTo>
                  <a:lnTo>
                    <a:pt x="434336" y="228599"/>
                  </a:lnTo>
                </a:path>
                <a:path w="882650" h="469900">
                  <a:moveTo>
                    <a:pt x="434336" y="228599"/>
                  </a:moveTo>
                  <a:lnTo>
                    <a:pt x="882391" y="0"/>
                  </a:lnTo>
                </a:path>
              </a:pathLst>
            </a:custGeom>
            <a:ln w="12167">
              <a:solidFill>
                <a:srgbClr val="FF00FF"/>
              </a:solidFill>
            </a:ln>
          </p:spPr>
          <p:txBody>
            <a:bodyPr wrap="square" lIns="0" tIns="0" rIns="0" bIns="0" rtlCol="0"/>
            <a:lstStyle/>
            <a:p>
              <a:endParaRPr/>
            </a:p>
          </p:txBody>
        </p:sp>
        <p:sp>
          <p:nvSpPr>
            <p:cNvPr id="26" name="object 26"/>
            <p:cNvSpPr/>
            <p:nvPr/>
          </p:nvSpPr>
          <p:spPr>
            <a:xfrm>
              <a:off x="7647437" y="3721593"/>
              <a:ext cx="88367" cy="88367"/>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7072885" y="3477754"/>
              <a:ext cx="88366" cy="91420"/>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6484629" y="3249155"/>
              <a:ext cx="88367" cy="88367"/>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946137" y="3721593"/>
              <a:ext cx="88366" cy="91420"/>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8378952" y="3477754"/>
              <a:ext cx="89901" cy="94474"/>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8825486" y="3249155"/>
              <a:ext cx="91424" cy="91421"/>
            </a:xfrm>
            <a:prstGeom prst="rect">
              <a:avLst/>
            </a:prstGeom>
            <a:blipFill>
              <a:blip r:embed="rId7" cstate="print"/>
              <a:stretch>
                <a:fillRect/>
              </a:stretch>
            </a:blipFill>
          </p:spPr>
          <p:txBody>
            <a:bodyPr wrap="square" lIns="0" tIns="0" rIns="0" bIns="0" rtlCol="0"/>
            <a:lstStyle/>
            <a:p>
              <a:endParaRPr/>
            </a:p>
          </p:txBody>
        </p:sp>
      </p:grpSp>
      <p:sp>
        <p:nvSpPr>
          <p:cNvPr id="32" name="object 32"/>
          <p:cNvSpPr txBox="1"/>
          <p:nvPr/>
        </p:nvSpPr>
        <p:spPr>
          <a:xfrm>
            <a:off x="5635241" y="2812698"/>
            <a:ext cx="2906395" cy="223520"/>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Arial"/>
                <a:cs typeface="Arial"/>
              </a:rPr>
              <a:t>Equilibrio en el Mercado de</a:t>
            </a:r>
            <a:r>
              <a:rPr sz="1300" b="1" spc="-85" dirty="0">
                <a:latin typeface="Arial"/>
                <a:cs typeface="Arial"/>
              </a:rPr>
              <a:t> </a:t>
            </a:r>
            <a:r>
              <a:rPr sz="1300" b="1" spc="-5" dirty="0">
                <a:latin typeface="Arial"/>
                <a:cs typeface="Arial"/>
              </a:rPr>
              <a:t>Naranjas</a:t>
            </a:r>
            <a:endParaRPr sz="1300">
              <a:latin typeface="Arial"/>
              <a:cs typeface="Arial"/>
            </a:endParaRPr>
          </a:p>
        </p:txBody>
      </p:sp>
      <p:sp>
        <p:nvSpPr>
          <p:cNvPr id="33" name="object 33"/>
          <p:cNvSpPr txBox="1"/>
          <p:nvPr/>
        </p:nvSpPr>
        <p:spPr>
          <a:xfrm>
            <a:off x="5237477" y="3342247"/>
            <a:ext cx="183515" cy="507365"/>
          </a:xfrm>
          <a:prstGeom prst="rect">
            <a:avLst/>
          </a:prstGeom>
        </p:spPr>
        <p:txBody>
          <a:bodyPr vert="horz" wrap="square" lIns="0" tIns="85725" rIns="0" bIns="0" rtlCol="0">
            <a:spAutoFit/>
          </a:bodyPr>
          <a:lstStyle/>
          <a:p>
            <a:pPr marR="5080" algn="r">
              <a:lnSpc>
                <a:spcPct val="100000"/>
              </a:lnSpc>
              <a:spcBef>
                <a:spcPts val="675"/>
              </a:spcBef>
            </a:pPr>
            <a:r>
              <a:rPr sz="1100" spc="5" dirty="0">
                <a:latin typeface="Arial"/>
                <a:cs typeface="Arial"/>
              </a:rPr>
              <a:t>1</a:t>
            </a:r>
            <a:r>
              <a:rPr sz="1100" dirty="0">
                <a:latin typeface="Arial"/>
                <a:cs typeface="Arial"/>
              </a:rPr>
              <a:t>0</a:t>
            </a:r>
            <a:endParaRPr sz="1100">
              <a:latin typeface="Arial"/>
              <a:cs typeface="Arial"/>
            </a:endParaRPr>
          </a:p>
          <a:p>
            <a:pPr marR="5080" algn="r">
              <a:lnSpc>
                <a:spcPct val="100000"/>
              </a:lnSpc>
              <a:spcBef>
                <a:spcPts val="575"/>
              </a:spcBef>
            </a:pPr>
            <a:r>
              <a:rPr sz="1100" dirty="0">
                <a:latin typeface="Arial"/>
                <a:cs typeface="Arial"/>
              </a:rPr>
              <a:t>8</a:t>
            </a:r>
            <a:endParaRPr sz="1100">
              <a:latin typeface="Arial"/>
              <a:cs typeface="Arial"/>
            </a:endParaRPr>
          </a:p>
        </p:txBody>
      </p:sp>
      <p:sp>
        <p:nvSpPr>
          <p:cNvPr id="34" name="object 34"/>
          <p:cNvSpPr txBox="1"/>
          <p:nvPr/>
        </p:nvSpPr>
        <p:spPr>
          <a:xfrm>
            <a:off x="5237477" y="2866760"/>
            <a:ext cx="182880" cy="513080"/>
          </a:xfrm>
          <a:prstGeom prst="rect">
            <a:avLst/>
          </a:prstGeom>
        </p:spPr>
        <p:txBody>
          <a:bodyPr vert="horz" wrap="square" lIns="0" tIns="88900" rIns="0" bIns="0" rtlCol="0">
            <a:spAutoFit/>
          </a:bodyPr>
          <a:lstStyle/>
          <a:p>
            <a:pPr marL="12700">
              <a:lnSpc>
                <a:spcPct val="100000"/>
              </a:lnSpc>
              <a:spcBef>
                <a:spcPts val="700"/>
              </a:spcBef>
            </a:pPr>
            <a:r>
              <a:rPr sz="1100" spc="5" dirty="0">
                <a:latin typeface="Arial"/>
                <a:cs typeface="Arial"/>
              </a:rPr>
              <a:t>1</a:t>
            </a:r>
            <a:r>
              <a:rPr sz="1100" dirty="0">
                <a:latin typeface="Arial"/>
                <a:cs typeface="Arial"/>
              </a:rPr>
              <a:t>4</a:t>
            </a:r>
            <a:endParaRPr sz="1100">
              <a:latin typeface="Arial"/>
              <a:cs typeface="Arial"/>
            </a:endParaRPr>
          </a:p>
          <a:p>
            <a:pPr marL="12700">
              <a:lnSpc>
                <a:spcPct val="100000"/>
              </a:lnSpc>
              <a:spcBef>
                <a:spcPts val="600"/>
              </a:spcBef>
            </a:pPr>
            <a:r>
              <a:rPr sz="1100" spc="5" dirty="0">
                <a:latin typeface="Arial"/>
                <a:cs typeface="Arial"/>
              </a:rPr>
              <a:t>1</a:t>
            </a:r>
            <a:r>
              <a:rPr sz="1100" dirty="0">
                <a:latin typeface="Arial"/>
                <a:cs typeface="Arial"/>
              </a:rPr>
              <a:t>2</a:t>
            </a:r>
            <a:endParaRPr sz="1100">
              <a:latin typeface="Arial"/>
              <a:cs typeface="Arial"/>
            </a:endParaRPr>
          </a:p>
        </p:txBody>
      </p:sp>
      <p:sp>
        <p:nvSpPr>
          <p:cNvPr id="35" name="object 35"/>
          <p:cNvSpPr txBox="1"/>
          <p:nvPr/>
        </p:nvSpPr>
        <p:spPr>
          <a:xfrm>
            <a:off x="4816854" y="3452778"/>
            <a:ext cx="254635" cy="412115"/>
          </a:xfrm>
          <a:prstGeom prst="rect">
            <a:avLst/>
          </a:prstGeom>
        </p:spPr>
        <p:txBody>
          <a:bodyPr vert="horz" wrap="square" lIns="0" tIns="26034" rIns="0" bIns="0" rtlCol="0">
            <a:spAutoFit/>
          </a:bodyPr>
          <a:lstStyle/>
          <a:p>
            <a:pPr marL="12700" marR="5080">
              <a:lnSpc>
                <a:spcPts val="1490"/>
              </a:lnSpc>
              <a:spcBef>
                <a:spcPts val="204"/>
              </a:spcBef>
            </a:pPr>
            <a:r>
              <a:rPr sz="1300" b="1" spc="-5" dirty="0">
                <a:latin typeface="Arial"/>
                <a:cs typeface="Arial"/>
              </a:rPr>
              <a:t>Pr  </a:t>
            </a:r>
            <a:r>
              <a:rPr sz="1300" b="1" spc="-10" dirty="0">
                <a:latin typeface="Arial"/>
                <a:cs typeface="Arial"/>
              </a:rPr>
              <a:t>ec</a:t>
            </a:r>
            <a:r>
              <a:rPr sz="1300" b="1" dirty="0">
                <a:latin typeface="Arial"/>
                <a:cs typeface="Arial"/>
              </a:rPr>
              <a:t>i</a:t>
            </a:r>
            <a:endParaRPr sz="1300">
              <a:latin typeface="Arial"/>
              <a:cs typeface="Arial"/>
            </a:endParaRPr>
          </a:p>
        </p:txBody>
      </p:sp>
      <p:grpSp>
        <p:nvGrpSpPr>
          <p:cNvPr id="36" name="object 36"/>
          <p:cNvGrpSpPr/>
          <p:nvPr/>
        </p:nvGrpSpPr>
        <p:grpSpPr>
          <a:xfrm>
            <a:off x="457193" y="3886199"/>
            <a:ext cx="9144000" cy="3429000"/>
            <a:chOff x="457193" y="3886199"/>
            <a:chExt cx="9144000" cy="3429000"/>
          </a:xfrm>
        </p:grpSpPr>
        <p:sp>
          <p:nvSpPr>
            <p:cNvPr id="37" name="object 37"/>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38" name="object 38"/>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39" name="object 39"/>
            <p:cNvSpPr/>
            <p:nvPr/>
          </p:nvSpPr>
          <p:spPr>
            <a:xfrm>
              <a:off x="1054595" y="3886199"/>
              <a:ext cx="4046220" cy="1664335"/>
            </a:xfrm>
            <a:custGeom>
              <a:avLst/>
              <a:gdLst/>
              <a:ahLst/>
              <a:cxnLst/>
              <a:rect l="l" t="t" r="r" b="b"/>
              <a:pathLst>
                <a:path w="4046220" h="1664335">
                  <a:moveTo>
                    <a:pt x="4046220" y="1635252"/>
                  </a:moveTo>
                  <a:lnTo>
                    <a:pt x="28956" y="1635252"/>
                  </a:lnTo>
                  <a:lnTo>
                    <a:pt x="28956" y="0"/>
                  </a:lnTo>
                  <a:lnTo>
                    <a:pt x="0" y="0"/>
                  </a:lnTo>
                  <a:lnTo>
                    <a:pt x="0" y="1650504"/>
                  </a:lnTo>
                  <a:lnTo>
                    <a:pt x="15240" y="1650504"/>
                  </a:lnTo>
                  <a:lnTo>
                    <a:pt x="15240" y="1664208"/>
                  </a:lnTo>
                  <a:lnTo>
                    <a:pt x="4046220" y="1664208"/>
                  </a:lnTo>
                  <a:lnTo>
                    <a:pt x="4046220" y="1635252"/>
                  </a:lnTo>
                  <a:close/>
                </a:path>
              </a:pathLst>
            </a:custGeom>
            <a:solidFill>
              <a:srgbClr val="000000"/>
            </a:solidFill>
          </p:spPr>
          <p:txBody>
            <a:bodyPr wrap="square" lIns="0" tIns="0" rIns="0" bIns="0" rtlCol="0"/>
            <a:lstStyle/>
            <a:p>
              <a:endParaRPr/>
            </a:p>
          </p:txBody>
        </p:sp>
      </p:grpSp>
      <p:sp>
        <p:nvSpPr>
          <p:cNvPr id="40" name="object 40"/>
          <p:cNvSpPr txBox="1"/>
          <p:nvPr/>
        </p:nvSpPr>
        <p:spPr>
          <a:xfrm>
            <a:off x="5069837" y="5557517"/>
            <a:ext cx="2133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eX Gyre Bonum"/>
                <a:cs typeface="TeX Gyre Bonum"/>
              </a:rPr>
              <a:t>Q</a:t>
            </a:r>
            <a:endParaRPr sz="1800">
              <a:latin typeface="TeX Gyre Bonum"/>
              <a:cs typeface="TeX Gyre Bonum"/>
            </a:endParaRPr>
          </a:p>
        </p:txBody>
      </p:sp>
      <p:grpSp>
        <p:nvGrpSpPr>
          <p:cNvPr id="41" name="object 41"/>
          <p:cNvGrpSpPr/>
          <p:nvPr/>
        </p:nvGrpSpPr>
        <p:grpSpPr>
          <a:xfrm>
            <a:off x="1062856" y="3886199"/>
            <a:ext cx="3616325" cy="1158240"/>
            <a:chOff x="1062856" y="3886199"/>
            <a:chExt cx="3616325" cy="1158240"/>
          </a:xfrm>
        </p:grpSpPr>
        <p:sp>
          <p:nvSpPr>
            <p:cNvPr id="42" name="object 42"/>
            <p:cNvSpPr/>
            <p:nvPr/>
          </p:nvSpPr>
          <p:spPr>
            <a:xfrm>
              <a:off x="3140584" y="3886199"/>
              <a:ext cx="1538605" cy="1158240"/>
            </a:xfrm>
            <a:custGeom>
              <a:avLst/>
              <a:gdLst/>
              <a:ahLst/>
              <a:cxnLst/>
              <a:rect l="l" t="t" r="r" b="b"/>
              <a:pathLst>
                <a:path w="1538604" h="1158239">
                  <a:moveTo>
                    <a:pt x="1538095" y="1135380"/>
                  </a:moveTo>
                  <a:lnTo>
                    <a:pt x="47533" y="0"/>
                  </a:lnTo>
                  <a:lnTo>
                    <a:pt x="0" y="0"/>
                  </a:lnTo>
                  <a:lnTo>
                    <a:pt x="1519807" y="1158240"/>
                  </a:lnTo>
                  <a:lnTo>
                    <a:pt x="1538095" y="1135380"/>
                  </a:lnTo>
                  <a:close/>
                </a:path>
              </a:pathLst>
            </a:custGeom>
            <a:solidFill>
              <a:srgbClr val="CC3200"/>
            </a:solidFill>
          </p:spPr>
          <p:txBody>
            <a:bodyPr wrap="square" lIns="0" tIns="0" rIns="0" bIns="0" rtlCol="0"/>
            <a:lstStyle/>
            <a:p>
              <a:endParaRPr/>
            </a:p>
          </p:txBody>
        </p:sp>
        <p:sp>
          <p:nvSpPr>
            <p:cNvPr id="43" name="object 43"/>
            <p:cNvSpPr/>
            <p:nvPr/>
          </p:nvSpPr>
          <p:spPr>
            <a:xfrm>
              <a:off x="1708404" y="3886199"/>
              <a:ext cx="1320165" cy="1085215"/>
            </a:xfrm>
            <a:custGeom>
              <a:avLst/>
              <a:gdLst/>
              <a:ahLst/>
              <a:cxnLst/>
              <a:rect l="l" t="t" r="r" b="b"/>
              <a:pathLst>
                <a:path w="1320164" h="1085214">
                  <a:moveTo>
                    <a:pt x="1319934" y="0"/>
                  </a:moveTo>
                  <a:lnTo>
                    <a:pt x="1275123" y="0"/>
                  </a:lnTo>
                  <a:lnTo>
                    <a:pt x="0" y="1062228"/>
                  </a:lnTo>
                  <a:lnTo>
                    <a:pt x="18288" y="1085088"/>
                  </a:lnTo>
                  <a:lnTo>
                    <a:pt x="1319934" y="0"/>
                  </a:lnTo>
                  <a:close/>
                </a:path>
              </a:pathLst>
            </a:custGeom>
            <a:solidFill>
              <a:srgbClr val="006532"/>
            </a:solidFill>
          </p:spPr>
          <p:txBody>
            <a:bodyPr wrap="square" lIns="0" tIns="0" rIns="0" bIns="0" rtlCol="0"/>
            <a:lstStyle/>
            <a:p>
              <a:endParaRPr/>
            </a:p>
          </p:txBody>
        </p:sp>
        <p:sp>
          <p:nvSpPr>
            <p:cNvPr id="44" name="object 44"/>
            <p:cNvSpPr/>
            <p:nvPr/>
          </p:nvSpPr>
          <p:spPr>
            <a:xfrm>
              <a:off x="1069841" y="4456938"/>
              <a:ext cx="2806065" cy="0"/>
            </a:xfrm>
            <a:custGeom>
              <a:avLst/>
              <a:gdLst/>
              <a:ahLst/>
              <a:cxnLst/>
              <a:rect l="l" t="t" r="r" b="b"/>
              <a:pathLst>
                <a:path w="2806065">
                  <a:moveTo>
                    <a:pt x="0" y="0"/>
                  </a:moveTo>
                  <a:lnTo>
                    <a:pt x="2805690" y="0"/>
                  </a:lnTo>
                </a:path>
              </a:pathLst>
            </a:custGeom>
            <a:ln w="13716">
              <a:solidFill>
                <a:srgbClr val="000000"/>
              </a:solidFill>
              <a:prstDash val="sysDash"/>
            </a:ln>
          </p:spPr>
          <p:txBody>
            <a:bodyPr wrap="square" lIns="0" tIns="0" rIns="0" bIns="0" rtlCol="0"/>
            <a:lstStyle/>
            <a:p>
              <a:endParaRPr/>
            </a:p>
          </p:txBody>
        </p:sp>
        <p:sp>
          <p:nvSpPr>
            <p:cNvPr id="45" name="object 45"/>
            <p:cNvSpPr/>
            <p:nvPr/>
          </p:nvSpPr>
          <p:spPr>
            <a:xfrm>
              <a:off x="2289048" y="4456176"/>
              <a:ext cx="1594485" cy="288290"/>
            </a:xfrm>
            <a:custGeom>
              <a:avLst/>
              <a:gdLst/>
              <a:ahLst/>
              <a:cxnLst/>
              <a:rect l="l" t="t" r="r" b="b"/>
              <a:pathLst>
                <a:path w="1594485" h="288289">
                  <a:moveTo>
                    <a:pt x="797052" y="237744"/>
                  </a:moveTo>
                  <a:lnTo>
                    <a:pt x="780288" y="199644"/>
                  </a:lnTo>
                  <a:lnTo>
                    <a:pt x="742188" y="160020"/>
                  </a:lnTo>
                  <a:lnTo>
                    <a:pt x="707136" y="141732"/>
                  </a:lnTo>
                  <a:lnTo>
                    <a:pt x="665988" y="134112"/>
                  </a:lnTo>
                  <a:lnTo>
                    <a:pt x="124968" y="134112"/>
                  </a:lnTo>
                  <a:lnTo>
                    <a:pt x="112776" y="132588"/>
                  </a:lnTo>
                  <a:lnTo>
                    <a:pt x="67056" y="111252"/>
                  </a:lnTo>
                  <a:lnTo>
                    <a:pt x="41148" y="85344"/>
                  </a:lnTo>
                  <a:lnTo>
                    <a:pt x="33528" y="76200"/>
                  </a:lnTo>
                  <a:lnTo>
                    <a:pt x="27432" y="64008"/>
                  </a:lnTo>
                  <a:lnTo>
                    <a:pt x="21336" y="53340"/>
                  </a:lnTo>
                  <a:lnTo>
                    <a:pt x="18288" y="39624"/>
                  </a:lnTo>
                  <a:lnTo>
                    <a:pt x="15240" y="27432"/>
                  </a:lnTo>
                  <a:lnTo>
                    <a:pt x="12192" y="13716"/>
                  </a:lnTo>
                  <a:lnTo>
                    <a:pt x="12192" y="0"/>
                  </a:lnTo>
                  <a:lnTo>
                    <a:pt x="0" y="1524"/>
                  </a:lnTo>
                  <a:lnTo>
                    <a:pt x="0" y="15240"/>
                  </a:lnTo>
                  <a:lnTo>
                    <a:pt x="1524" y="30480"/>
                  </a:lnTo>
                  <a:lnTo>
                    <a:pt x="22860" y="82296"/>
                  </a:lnTo>
                  <a:lnTo>
                    <a:pt x="50292" y="114300"/>
                  </a:lnTo>
                  <a:lnTo>
                    <a:pt x="96012" y="141732"/>
                  </a:lnTo>
                  <a:lnTo>
                    <a:pt x="137160" y="147828"/>
                  </a:lnTo>
                  <a:lnTo>
                    <a:pt x="678180" y="147828"/>
                  </a:lnTo>
                  <a:lnTo>
                    <a:pt x="702564" y="153924"/>
                  </a:lnTo>
                  <a:lnTo>
                    <a:pt x="745236" y="178308"/>
                  </a:lnTo>
                  <a:lnTo>
                    <a:pt x="775716" y="217932"/>
                  </a:lnTo>
                  <a:lnTo>
                    <a:pt x="787908" y="254508"/>
                  </a:lnTo>
                  <a:lnTo>
                    <a:pt x="790956" y="281940"/>
                  </a:lnTo>
                  <a:lnTo>
                    <a:pt x="790956" y="266700"/>
                  </a:lnTo>
                  <a:lnTo>
                    <a:pt x="794004" y="251460"/>
                  </a:lnTo>
                  <a:lnTo>
                    <a:pt x="797052" y="237744"/>
                  </a:lnTo>
                  <a:close/>
                </a:path>
                <a:path w="1594485" h="288289">
                  <a:moveTo>
                    <a:pt x="803148" y="281940"/>
                  </a:moveTo>
                  <a:lnTo>
                    <a:pt x="803148" y="266700"/>
                  </a:lnTo>
                  <a:lnTo>
                    <a:pt x="800100" y="252984"/>
                  </a:lnTo>
                  <a:lnTo>
                    <a:pt x="797052" y="237744"/>
                  </a:lnTo>
                  <a:lnTo>
                    <a:pt x="794004" y="251460"/>
                  </a:lnTo>
                  <a:lnTo>
                    <a:pt x="790956" y="266700"/>
                  </a:lnTo>
                  <a:lnTo>
                    <a:pt x="790956" y="281940"/>
                  </a:lnTo>
                  <a:lnTo>
                    <a:pt x="803148" y="281940"/>
                  </a:lnTo>
                  <a:close/>
                </a:path>
                <a:path w="1594485" h="288289">
                  <a:moveTo>
                    <a:pt x="803148" y="284988"/>
                  </a:moveTo>
                  <a:lnTo>
                    <a:pt x="803148" y="281940"/>
                  </a:lnTo>
                  <a:lnTo>
                    <a:pt x="790956" y="281940"/>
                  </a:lnTo>
                  <a:lnTo>
                    <a:pt x="790956" y="284988"/>
                  </a:lnTo>
                  <a:lnTo>
                    <a:pt x="794004" y="288036"/>
                  </a:lnTo>
                  <a:lnTo>
                    <a:pt x="800100" y="288036"/>
                  </a:lnTo>
                  <a:lnTo>
                    <a:pt x="803148" y="284988"/>
                  </a:lnTo>
                  <a:close/>
                </a:path>
                <a:path w="1594485" h="288289">
                  <a:moveTo>
                    <a:pt x="1594104" y="15240"/>
                  </a:moveTo>
                  <a:lnTo>
                    <a:pt x="1594104" y="1524"/>
                  </a:lnTo>
                  <a:lnTo>
                    <a:pt x="1581912" y="0"/>
                  </a:lnTo>
                  <a:lnTo>
                    <a:pt x="1581912" y="15240"/>
                  </a:lnTo>
                  <a:lnTo>
                    <a:pt x="1578864" y="27432"/>
                  </a:lnTo>
                  <a:lnTo>
                    <a:pt x="1566672" y="65532"/>
                  </a:lnTo>
                  <a:lnTo>
                    <a:pt x="1536192" y="105156"/>
                  </a:lnTo>
                  <a:lnTo>
                    <a:pt x="1493520" y="129540"/>
                  </a:lnTo>
                  <a:lnTo>
                    <a:pt x="1469136" y="134112"/>
                  </a:lnTo>
                  <a:lnTo>
                    <a:pt x="929640" y="134112"/>
                  </a:lnTo>
                  <a:lnTo>
                    <a:pt x="914400" y="135636"/>
                  </a:lnTo>
                  <a:lnTo>
                    <a:pt x="900684" y="137160"/>
                  </a:lnTo>
                  <a:lnTo>
                    <a:pt x="888492" y="141732"/>
                  </a:lnTo>
                  <a:lnTo>
                    <a:pt x="874776" y="146304"/>
                  </a:lnTo>
                  <a:lnTo>
                    <a:pt x="862584" y="152400"/>
                  </a:lnTo>
                  <a:lnTo>
                    <a:pt x="841248" y="167640"/>
                  </a:lnTo>
                  <a:lnTo>
                    <a:pt x="830580" y="178308"/>
                  </a:lnTo>
                  <a:lnTo>
                    <a:pt x="822960" y="188976"/>
                  </a:lnTo>
                  <a:lnTo>
                    <a:pt x="813816" y="199644"/>
                  </a:lnTo>
                  <a:lnTo>
                    <a:pt x="801624" y="224028"/>
                  </a:lnTo>
                  <a:lnTo>
                    <a:pt x="797052" y="237744"/>
                  </a:lnTo>
                  <a:lnTo>
                    <a:pt x="800100" y="252984"/>
                  </a:lnTo>
                  <a:lnTo>
                    <a:pt x="803148" y="266700"/>
                  </a:lnTo>
                  <a:lnTo>
                    <a:pt x="803148" y="281940"/>
                  </a:lnTo>
                  <a:lnTo>
                    <a:pt x="809244" y="242316"/>
                  </a:lnTo>
                  <a:lnTo>
                    <a:pt x="824484" y="207264"/>
                  </a:lnTo>
                  <a:lnTo>
                    <a:pt x="858012" y="170688"/>
                  </a:lnTo>
                  <a:lnTo>
                    <a:pt x="915924" y="147828"/>
                  </a:lnTo>
                  <a:lnTo>
                    <a:pt x="1456944" y="147828"/>
                  </a:lnTo>
                  <a:lnTo>
                    <a:pt x="1484376" y="144780"/>
                  </a:lnTo>
                  <a:lnTo>
                    <a:pt x="1522476" y="129540"/>
                  </a:lnTo>
                  <a:lnTo>
                    <a:pt x="1563624" y="92964"/>
                  </a:lnTo>
                  <a:lnTo>
                    <a:pt x="1583436" y="57912"/>
                  </a:lnTo>
                  <a:lnTo>
                    <a:pt x="1592580" y="30480"/>
                  </a:lnTo>
                  <a:lnTo>
                    <a:pt x="1594104" y="15240"/>
                  </a:lnTo>
                  <a:close/>
                </a:path>
              </a:pathLst>
            </a:custGeom>
            <a:solidFill>
              <a:srgbClr val="000000"/>
            </a:solidFill>
          </p:spPr>
          <p:txBody>
            <a:bodyPr wrap="square" lIns="0" tIns="0" rIns="0" bIns="0" rtlCol="0"/>
            <a:lstStyle/>
            <a:p>
              <a:endParaRPr/>
            </a:p>
          </p:txBody>
        </p:sp>
      </p:grpSp>
      <p:sp>
        <p:nvSpPr>
          <p:cNvPr id="46" name="object 46"/>
          <p:cNvSpPr txBox="1"/>
          <p:nvPr/>
        </p:nvSpPr>
        <p:spPr>
          <a:xfrm>
            <a:off x="783329" y="4329174"/>
            <a:ext cx="233045" cy="239395"/>
          </a:xfrm>
          <a:prstGeom prst="rect">
            <a:avLst/>
          </a:prstGeom>
        </p:spPr>
        <p:txBody>
          <a:bodyPr vert="horz" wrap="square" lIns="0" tIns="12700" rIns="0" bIns="0" rtlCol="0">
            <a:spAutoFit/>
          </a:bodyPr>
          <a:lstStyle/>
          <a:p>
            <a:pPr marL="38100">
              <a:lnSpc>
                <a:spcPct val="100000"/>
              </a:lnSpc>
              <a:spcBef>
                <a:spcPts val="100"/>
              </a:spcBef>
            </a:pPr>
            <a:r>
              <a:rPr sz="1400" spc="-5" dirty="0">
                <a:latin typeface="Times New Roman"/>
                <a:cs typeface="Times New Roman"/>
              </a:rPr>
              <a:t>P</a:t>
            </a:r>
            <a:r>
              <a:rPr sz="1350" spc="-7" baseline="-21604" dirty="0">
                <a:latin typeface="Times New Roman"/>
                <a:cs typeface="Times New Roman"/>
              </a:rPr>
              <a:t>1</a:t>
            </a:r>
            <a:endParaRPr sz="1350" baseline="-21604">
              <a:latin typeface="Times New Roman"/>
              <a:cs typeface="Times New Roman"/>
            </a:endParaRPr>
          </a:p>
        </p:txBody>
      </p:sp>
      <p:sp>
        <p:nvSpPr>
          <p:cNvPr id="47" name="object 47"/>
          <p:cNvSpPr txBox="1"/>
          <p:nvPr/>
        </p:nvSpPr>
        <p:spPr>
          <a:xfrm>
            <a:off x="1083557" y="4690362"/>
            <a:ext cx="2311400" cy="452755"/>
          </a:xfrm>
          <a:prstGeom prst="rect">
            <a:avLst/>
          </a:prstGeom>
        </p:spPr>
        <p:txBody>
          <a:bodyPr vert="horz" wrap="square" lIns="0" tIns="12700" rIns="0" bIns="0" rtlCol="0">
            <a:spAutoFit/>
          </a:bodyPr>
          <a:lstStyle/>
          <a:p>
            <a:pPr marL="1706245" marR="5080" indent="-1905">
              <a:lnSpc>
                <a:spcPct val="100000"/>
              </a:lnSpc>
              <a:spcBef>
                <a:spcPts val="100"/>
              </a:spcBef>
            </a:pPr>
            <a:r>
              <a:rPr sz="1400" i="1" spc="-110" dirty="0">
                <a:latin typeface="Times New Roman"/>
                <a:cs typeface="Times New Roman"/>
              </a:rPr>
              <a:t>Exceso </a:t>
            </a:r>
            <a:r>
              <a:rPr sz="1400" i="1" spc="-170" dirty="0">
                <a:latin typeface="Times New Roman"/>
                <a:cs typeface="Times New Roman"/>
              </a:rPr>
              <a:t>de  </a:t>
            </a:r>
            <a:r>
              <a:rPr sz="1400" i="1" spc="-114" dirty="0">
                <a:latin typeface="Times New Roman"/>
                <a:cs typeface="Times New Roman"/>
              </a:rPr>
              <a:t>Dem</a:t>
            </a:r>
            <a:endParaRPr sz="1400">
              <a:latin typeface="Times New Roman"/>
              <a:cs typeface="Times New Roman"/>
            </a:endParaRPr>
          </a:p>
        </p:txBody>
      </p:sp>
      <p:sp>
        <p:nvSpPr>
          <p:cNvPr id="48" name="object 48"/>
          <p:cNvSpPr txBox="1"/>
          <p:nvPr/>
        </p:nvSpPr>
        <p:spPr>
          <a:xfrm>
            <a:off x="3070427" y="4903722"/>
            <a:ext cx="320675" cy="239395"/>
          </a:xfrm>
          <a:prstGeom prst="rect">
            <a:avLst/>
          </a:prstGeom>
        </p:spPr>
        <p:txBody>
          <a:bodyPr vert="horz" wrap="square" lIns="0" tIns="12700" rIns="0" bIns="0" rtlCol="0">
            <a:spAutoFit/>
          </a:bodyPr>
          <a:lstStyle/>
          <a:p>
            <a:pPr marL="12700">
              <a:lnSpc>
                <a:spcPct val="100000"/>
              </a:lnSpc>
              <a:spcBef>
                <a:spcPts val="100"/>
              </a:spcBef>
            </a:pPr>
            <a:r>
              <a:rPr sz="1400" i="1" spc="-125" dirty="0">
                <a:latin typeface="Times New Roman"/>
                <a:cs typeface="Times New Roman"/>
              </a:rPr>
              <a:t>a</a:t>
            </a:r>
            <a:r>
              <a:rPr sz="1400" i="1" spc="-110" dirty="0">
                <a:latin typeface="Times New Roman"/>
                <a:cs typeface="Times New Roman"/>
              </a:rPr>
              <a:t>n</a:t>
            </a:r>
            <a:r>
              <a:rPr sz="1400" i="1" spc="-125" dirty="0">
                <a:latin typeface="Times New Roman"/>
                <a:cs typeface="Times New Roman"/>
              </a:rPr>
              <a:t>d</a:t>
            </a:r>
            <a:r>
              <a:rPr sz="1400" i="1" spc="-130" dirty="0">
                <a:latin typeface="Times New Roman"/>
                <a:cs typeface="Times New Roman"/>
              </a:rPr>
              <a:t>a</a:t>
            </a:r>
            <a:endParaRPr sz="1400">
              <a:latin typeface="Times New Roman"/>
              <a:cs typeface="Times New Roman"/>
            </a:endParaRPr>
          </a:p>
        </p:txBody>
      </p:sp>
      <p:sp>
        <p:nvSpPr>
          <p:cNvPr id="49" name="object 49"/>
          <p:cNvSpPr/>
          <p:nvPr/>
        </p:nvSpPr>
        <p:spPr>
          <a:xfrm>
            <a:off x="3085338" y="3896867"/>
            <a:ext cx="0" cy="1640205"/>
          </a:xfrm>
          <a:custGeom>
            <a:avLst/>
            <a:gdLst/>
            <a:ahLst/>
            <a:cxnLst/>
            <a:rect l="l" t="t" r="r" b="b"/>
            <a:pathLst>
              <a:path h="1640204">
                <a:moveTo>
                  <a:pt x="0" y="0"/>
                </a:moveTo>
                <a:lnTo>
                  <a:pt x="0" y="1639824"/>
                </a:lnTo>
              </a:path>
            </a:pathLst>
          </a:custGeom>
          <a:ln w="13716">
            <a:solidFill>
              <a:srgbClr val="000000"/>
            </a:solidFill>
            <a:prstDash val="sysDash"/>
          </a:ln>
        </p:spPr>
        <p:txBody>
          <a:bodyPr wrap="square" lIns="0" tIns="0" rIns="0" bIns="0" rtlCol="0"/>
          <a:lstStyle/>
          <a:p>
            <a:endParaRPr/>
          </a:p>
        </p:txBody>
      </p:sp>
      <p:sp>
        <p:nvSpPr>
          <p:cNvPr id="50" name="object 50"/>
          <p:cNvSpPr txBox="1"/>
          <p:nvPr/>
        </p:nvSpPr>
        <p:spPr>
          <a:xfrm>
            <a:off x="3018534" y="5551421"/>
            <a:ext cx="30924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TeX Gyre Bonum"/>
                <a:cs typeface="TeX Gyre Bonum"/>
              </a:rPr>
              <a:t>Q</a:t>
            </a:r>
            <a:r>
              <a:rPr sz="1800" dirty="0">
                <a:latin typeface="TeX Gyre Bonum"/>
                <a:cs typeface="TeX Gyre Bonum"/>
              </a:rPr>
              <a:t>*</a:t>
            </a:r>
            <a:endParaRPr sz="1800">
              <a:latin typeface="TeX Gyre Bonum"/>
              <a:cs typeface="TeX Gyre Bonum"/>
            </a:endParaRPr>
          </a:p>
        </p:txBody>
      </p:sp>
      <p:grpSp>
        <p:nvGrpSpPr>
          <p:cNvPr id="51" name="object 51"/>
          <p:cNvGrpSpPr/>
          <p:nvPr/>
        </p:nvGrpSpPr>
        <p:grpSpPr>
          <a:xfrm>
            <a:off x="5468104" y="3880107"/>
            <a:ext cx="3837940" cy="879475"/>
            <a:chOff x="5468104" y="3880107"/>
            <a:chExt cx="3837940" cy="879475"/>
          </a:xfrm>
        </p:grpSpPr>
        <p:sp>
          <p:nvSpPr>
            <p:cNvPr id="52" name="object 52"/>
            <p:cNvSpPr/>
            <p:nvPr/>
          </p:nvSpPr>
          <p:spPr>
            <a:xfrm>
              <a:off x="5506204" y="3886200"/>
              <a:ext cx="1905" cy="835660"/>
            </a:xfrm>
            <a:custGeom>
              <a:avLst/>
              <a:gdLst/>
              <a:ahLst/>
              <a:cxnLst/>
              <a:rect l="l" t="t" r="r" b="b"/>
              <a:pathLst>
                <a:path w="1904" h="835660">
                  <a:moveTo>
                    <a:pt x="0" y="0"/>
                  </a:moveTo>
                  <a:lnTo>
                    <a:pt x="1520" y="835126"/>
                  </a:lnTo>
                </a:path>
              </a:pathLst>
            </a:custGeom>
            <a:ln w="3175">
              <a:solidFill>
                <a:srgbClr val="000000"/>
              </a:solidFill>
            </a:ln>
          </p:spPr>
          <p:txBody>
            <a:bodyPr wrap="square" lIns="0" tIns="0" rIns="0" bIns="0" rtlCol="0"/>
            <a:lstStyle/>
            <a:p>
              <a:endParaRPr/>
            </a:p>
          </p:txBody>
        </p:sp>
        <p:sp>
          <p:nvSpPr>
            <p:cNvPr id="53" name="object 53"/>
            <p:cNvSpPr/>
            <p:nvPr/>
          </p:nvSpPr>
          <p:spPr>
            <a:xfrm>
              <a:off x="5468104" y="4008103"/>
              <a:ext cx="3836035" cy="713740"/>
            </a:xfrm>
            <a:custGeom>
              <a:avLst/>
              <a:gdLst/>
              <a:ahLst/>
              <a:cxnLst/>
              <a:rect l="l" t="t" r="r" b="b"/>
              <a:pathLst>
                <a:path w="3836034" h="713739">
                  <a:moveTo>
                    <a:pt x="0" y="713223"/>
                  </a:moveTo>
                  <a:lnTo>
                    <a:pt x="36578" y="713223"/>
                  </a:lnTo>
                </a:path>
                <a:path w="3836034" h="713739">
                  <a:moveTo>
                    <a:pt x="0" y="469384"/>
                  </a:moveTo>
                  <a:lnTo>
                    <a:pt x="36578" y="469384"/>
                  </a:lnTo>
                </a:path>
                <a:path w="3836034" h="713739">
                  <a:moveTo>
                    <a:pt x="0" y="240784"/>
                  </a:moveTo>
                  <a:lnTo>
                    <a:pt x="36578" y="240784"/>
                  </a:lnTo>
                </a:path>
                <a:path w="3836034" h="713739">
                  <a:moveTo>
                    <a:pt x="0" y="0"/>
                  </a:moveTo>
                  <a:lnTo>
                    <a:pt x="36578" y="0"/>
                  </a:lnTo>
                </a:path>
                <a:path w="3836034" h="713739">
                  <a:moveTo>
                    <a:pt x="36578" y="713223"/>
                  </a:moveTo>
                  <a:lnTo>
                    <a:pt x="3835916" y="713223"/>
                  </a:lnTo>
                </a:path>
              </a:pathLst>
            </a:custGeom>
            <a:ln w="3175">
              <a:solidFill>
                <a:srgbClr val="000000"/>
              </a:solidFill>
            </a:ln>
          </p:spPr>
          <p:txBody>
            <a:bodyPr wrap="square" lIns="0" tIns="0" rIns="0" bIns="0" rtlCol="0"/>
            <a:lstStyle/>
            <a:p>
              <a:endParaRPr/>
            </a:p>
          </p:txBody>
        </p:sp>
        <p:sp>
          <p:nvSpPr>
            <p:cNvPr id="54" name="object 54"/>
            <p:cNvSpPr/>
            <p:nvPr/>
          </p:nvSpPr>
          <p:spPr>
            <a:xfrm>
              <a:off x="5504683" y="4721327"/>
              <a:ext cx="3175" cy="36830"/>
            </a:xfrm>
            <a:custGeom>
              <a:avLst/>
              <a:gdLst/>
              <a:ahLst/>
              <a:cxnLst/>
              <a:rect l="l" t="t" r="r" b="b"/>
              <a:pathLst>
                <a:path w="3175" h="36829">
                  <a:moveTo>
                    <a:pt x="1520" y="-1517"/>
                  </a:moveTo>
                  <a:lnTo>
                    <a:pt x="1520" y="38090"/>
                  </a:lnTo>
                </a:path>
              </a:pathLst>
            </a:custGeom>
            <a:ln w="6077">
              <a:solidFill>
                <a:srgbClr val="000000"/>
              </a:solidFill>
            </a:ln>
          </p:spPr>
          <p:txBody>
            <a:bodyPr wrap="square" lIns="0" tIns="0" rIns="0" bIns="0" rtlCol="0"/>
            <a:lstStyle/>
            <a:p>
              <a:endParaRPr/>
            </a:p>
          </p:txBody>
        </p:sp>
        <p:sp>
          <p:nvSpPr>
            <p:cNvPr id="55" name="object 55"/>
            <p:cNvSpPr/>
            <p:nvPr/>
          </p:nvSpPr>
          <p:spPr>
            <a:xfrm>
              <a:off x="5800340" y="4721327"/>
              <a:ext cx="1457325" cy="36830"/>
            </a:xfrm>
            <a:custGeom>
              <a:avLst/>
              <a:gdLst/>
              <a:ahLst/>
              <a:cxnLst/>
              <a:rect l="l" t="t" r="r" b="b"/>
              <a:pathLst>
                <a:path w="1457325" h="36829">
                  <a:moveTo>
                    <a:pt x="0" y="36572"/>
                  </a:moveTo>
                  <a:lnTo>
                    <a:pt x="0" y="0"/>
                  </a:lnTo>
                </a:path>
                <a:path w="1457325" h="36829">
                  <a:moveTo>
                    <a:pt x="294135" y="36572"/>
                  </a:moveTo>
                  <a:lnTo>
                    <a:pt x="294135" y="0"/>
                  </a:lnTo>
                </a:path>
                <a:path w="1457325" h="36829">
                  <a:moveTo>
                    <a:pt x="586735" y="36572"/>
                  </a:moveTo>
                  <a:lnTo>
                    <a:pt x="586735" y="0"/>
                  </a:lnTo>
                </a:path>
                <a:path w="1457325" h="36829">
                  <a:moveTo>
                    <a:pt x="870209" y="36572"/>
                  </a:moveTo>
                  <a:lnTo>
                    <a:pt x="870209" y="0"/>
                  </a:lnTo>
                </a:path>
                <a:path w="1457325" h="36829">
                  <a:moveTo>
                    <a:pt x="1162808" y="36572"/>
                  </a:moveTo>
                  <a:lnTo>
                    <a:pt x="1162808" y="0"/>
                  </a:lnTo>
                </a:path>
                <a:path w="1457325" h="36829">
                  <a:moveTo>
                    <a:pt x="1456944" y="36572"/>
                  </a:moveTo>
                  <a:lnTo>
                    <a:pt x="1456944" y="0"/>
                  </a:lnTo>
                </a:path>
              </a:pathLst>
            </a:custGeom>
            <a:ln w="3175">
              <a:solidFill>
                <a:srgbClr val="000000"/>
              </a:solidFill>
            </a:ln>
          </p:spPr>
          <p:txBody>
            <a:bodyPr wrap="square" lIns="0" tIns="0" rIns="0" bIns="0" rtlCol="0"/>
            <a:lstStyle/>
            <a:p>
              <a:endParaRPr/>
            </a:p>
          </p:txBody>
        </p:sp>
        <p:sp>
          <p:nvSpPr>
            <p:cNvPr id="56" name="object 56"/>
            <p:cNvSpPr/>
            <p:nvPr/>
          </p:nvSpPr>
          <p:spPr>
            <a:xfrm>
              <a:off x="7549884" y="4721327"/>
              <a:ext cx="3175" cy="36830"/>
            </a:xfrm>
            <a:custGeom>
              <a:avLst/>
              <a:gdLst/>
              <a:ahLst/>
              <a:cxnLst/>
              <a:rect l="l" t="t" r="r" b="b"/>
              <a:pathLst>
                <a:path w="3175" h="36829">
                  <a:moveTo>
                    <a:pt x="1528" y="-1517"/>
                  </a:moveTo>
                  <a:lnTo>
                    <a:pt x="1528" y="38090"/>
                  </a:lnTo>
                </a:path>
              </a:pathLst>
            </a:custGeom>
            <a:ln w="6092">
              <a:solidFill>
                <a:srgbClr val="000000"/>
              </a:solidFill>
            </a:ln>
          </p:spPr>
          <p:txBody>
            <a:bodyPr wrap="square" lIns="0" tIns="0" rIns="0" bIns="0" rtlCol="0"/>
            <a:lstStyle/>
            <a:p>
              <a:endParaRPr/>
            </a:p>
          </p:txBody>
        </p:sp>
        <p:sp>
          <p:nvSpPr>
            <p:cNvPr id="57" name="object 57"/>
            <p:cNvSpPr/>
            <p:nvPr/>
          </p:nvSpPr>
          <p:spPr>
            <a:xfrm>
              <a:off x="7845541" y="4721327"/>
              <a:ext cx="1458595" cy="36830"/>
            </a:xfrm>
            <a:custGeom>
              <a:avLst/>
              <a:gdLst/>
              <a:ahLst/>
              <a:cxnLst/>
              <a:rect l="l" t="t" r="r" b="b"/>
              <a:pathLst>
                <a:path w="1458595" h="36829">
                  <a:moveTo>
                    <a:pt x="0" y="36572"/>
                  </a:moveTo>
                  <a:lnTo>
                    <a:pt x="0" y="0"/>
                  </a:lnTo>
                </a:path>
                <a:path w="1458595" h="36829">
                  <a:moveTo>
                    <a:pt x="295656" y="36572"/>
                  </a:moveTo>
                  <a:lnTo>
                    <a:pt x="295656" y="0"/>
                  </a:lnTo>
                </a:path>
                <a:path w="1458595" h="36829">
                  <a:moveTo>
                    <a:pt x="574552" y="36572"/>
                  </a:moveTo>
                  <a:lnTo>
                    <a:pt x="574552" y="0"/>
                  </a:lnTo>
                </a:path>
                <a:path w="1458595" h="36829">
                  <a:moveTo>
                    <a:pt x="870209" y="36572"/>
                  </a:moveTo>
                  <a:lnTo>
                    <a:pt x="870209" y="0"/>
                  </a:lnTo>
                </a:path>
                <a:path w="1458595" h="36829">
                  <a:moveTo>
                    <a:pt x="1162824" y="36572"/>
                  </a:moveTo>
                  <a:lnTo>
                    <a:pt x="1162824" y="0"/>
                  </a:lnTo>
                </a:path>
                <a:path w="1458595" h="36829">
                  <a:moveTo>
                    <a:pt x="1458480" y="36572"/>
                  </a:moveTo>
                  <a:lnTo>
                    <a:pt x="1458480" y="0"/>
                  </a:lnTo>
                </a:path>
              </a:pathLst>
            </a:custGeom>
            <a:ln w="3175">
              <a:solidFill>
                <a:srgbClr val="000000"/>
              </a:solidFill>
            </a:ln>
          </p:spPr>
          <p:txBody>
            <a:bodyPr wrap="square" lIns="0" tIns="0" rIns="0" bIns="0" rtlCol="0"/>
            <a:lstStyle/>
            <a:p>
              <a:endParaRPr/>
            </a:p>
          </p:txBody>
        </p:sp>
        <p:sp>
          <p:nvSpPr>
            <p:cNvPr id="58" name="object 58"/>
            <p:cNvSpPr/>
            <p:nvPr/>
          </p:nvSpPr>
          <p:spPr>
            <a:xfrm>
              <a:off x="8281413" y="4008103"/>
              <a:ext cx="586740" cy="241300"/>
            </a:xfrm>
            <a:custGeom>
              <a:avLst/>
              <a:gdLst/>
              <a:ahLst/>
              <a:cxnLst/>
              <a:rect l="l" t="t" r="r" b="b"/>
              <a:pathLst>
                <a:path w="586740" h="241300">
                  <a:moveTo>
                    <a:pt x="586735" y="240784"/>
                  </a:moveTo>
                  <a:lnTo>
                    <a:pt x="0" y="0"/>
                  </a:lnTo>
                </a:path>
              </a:pathLst>
            </a:custGeom>
            <a:ln w="12184">
              <a:solidFill>
                <a:srgbClr val="00007F"/>
              </a:solidFill>
            </a:ln>
          </p:spPr>
          <p:txBody>
            <a:bodyPr wrap="square" lIns="0" tIns="0" rIns="0" bIns="0" rtlCol="0"/>
            <a:lstStyle/>
            <a:p>
              <a:endParaRPr/>
            </a:p>
          </p:txBody>
        </p:sp>
        <p:sp>
          <p:nvSpPr>
            <p:cNvPr id="59" name="object 59"/>
            <p:cNvSpPr/>
            <p:nvPr/>
          </p:nvSpPr>
          <p:spPr>
            <a:xfrm>
              <a:off x="7987316" y="3886200"/>
              <a:ext cx="294640" cy="121920"/>
            </a:xfrm>
            <a:custGeom>
              <a:avLst/>
              <a:gdLst/>
              <a:ahLst/>
              <a:cxnLst/>
              <a:rect l="l" t="t" r="r" b="b"/>
              <a:pathLst>
                <a:path w="294640" h="121920">
                  <a:moveTo>
                    <a:pt x="294097" y="121903"/>
                  </a:moveTo>
                  <a:lnTo>
                    <a:pt x="0" y="0"/>
                  </a:lnTo>
                </a:path>
              </a:pathLst>
            </a:custGeom>
            <a:ln w="12184">
              <a:solidFill>
                <a:srgbClr val="00007F"/>
              </a:solidFill>
            </a:ln>
          </p:spPr>
          <p:txBody>
            <a:bodyPr wrap="square" lIns="0" tIns="0" rIns="0" bIns="0" rtlCol="0"/>
            <a:lstStyle/>
            <a:p>
              <a:endParaRPr/>
            </a:p>
          </p:txBody>
        </p:sp>
        <p:sp>
          <p:nvSpPr>
            <p:cNvPr id="60" name="object 60"/>
            <p:cNvSpPr/>
            <p:nvPr/>
          </p:nvSpPr>
          <p:spPr>
            <a:xfrm>
              <a:off x="7118605" y="4008103"/>
              <a:ext cx="431800" cy="241300"/>
            </a:xfrm>
            <a:custGeom>
              <a:avLst/>
              <a:gdLst/>
              <a:ahLst/>
              <a:cxnLst/>
              <a:rect l="l" t="t" r="r" b="b"/>
              <a:pathLst>
                <a:path w="431800" h="241300">
                  <a:moveTo>
                    <a:pt x="0" y="240784"/>
                  </a:moveTo>
                  <a:lnTo>
                    <a:pt x="431279" y="0"/>
                  </a:lnTo>
                </a:path>
              </a:pathLst>
            </a:custGeom>
            <a:ln w="12180">
              <a:solidFill>
                <a:srgbClr val="FF00FF"/>
              </a:solidFill>
            </a:ln>
          </p:spPr>
          <p:txBody>
            <a:bodyPr wrap="square" lIns="0" tIns="0" rIns="0" bIns="0" rtlCol="0"/>
            <a:lstStyle/>
            <a:p>
              <a:endParaRPr/>
            </a:p>
          </p:txBody>
        </p:sp>
        <p:sp>
          <p:nvSpPr>
            <p:cNvPr id="61" name="object 61"/>
            <p:cNvSpPr/>
            <p:nvPr/>
          </p:nvSpPr>
          <p:spPr>
            <a:xfrm>
              <a:off x="7549884" y="3886200"/>
              <a:ext cx="218440" cy="121920"/>
            </a:xfrm>
            <a:custGeom>
              <a:avLst/>
              <a:gdLst/>
              <a:ahLst/>
              <a:cxnLst/>
              <a:rect l="l" t="t" r="r" b="b"/>
              <a:pathLst>
                <a:path w="218440" h="121920">
                  <a:moveTo>
                    <a:pt x="0" y="121903"/>
                  </a:moveTo>
                  <a:lnTo>
                    <a:pt x="217908" y="0"/>
                  </a:lnTo>
                </a:path>
              </a:pathLst>
            </a:custGeom>
            <a:ln w="12180">
              <a:solidFill>
                <a:srgbClr val="FF00FF"/>
              </a:solidFill>
            </a:ln>
          </p:spPr>
          <p:txBody>
            <a:bodyPr wrap="square" lIns="0" tIns="0" rIns="0" bIns="0" rtlCol="0"/>
            <a:lstStyle/>
            <a:p>
              <a:endParaRPr/>
            </a:p>
          </p:txBody>
        </p:sp>
        <p:sp>
          <p:nvSpPr>
            <p:cNvPr id="62" name="object 62"/>
            <p:cNvSpPr/>
            <p:nvPr/>
          </p:nvSpPr>
          <p:spPr>
            <a:xfrm>
              <a:off x="8822444" y="4206231"/>
              <a:ext cx="91409" cy="88368"/>
            </a:xfrm>
            <a:prstGeom prst="rect">
              <a:avLst/>
            </a:prstGeom>
            <a:blipFill>
              <a:blip r:embed="rId8" cstate="print"/>
              <a:stretch>
                <a:fillRect/>
              </a:stretch>
            </a:blipFill>
          </p:spPr>
          <p:txBody>
            <a:bodyPr wrap="square" lIns="0" tIns="0" rIns="0" bIns="0" rtlCol="0"/>
            <a:lstStyle/>
            <a:p>
              <a:endParaRPr/>
            </a:p>
          </p:txBody>
        </p:sp>
        <p:sp>
          <p:nvSpPr>
            <p:cNvPr id="63" name="object 63"/>
            <p:cNvSpPr/>
            <p:nvPr/>
          </p:nvSpPr>
          <p:spPr>
            <a:xfrm>
              <a:off x="8235709" y="3962393"/>
              <a:ext cx="88367" cy="88367"/>
            </a:xfrm>
            <a:prstGeom prst="rect">
              <a:avLst/>
            </a:prstGeom>
            <a:blipFill>
              <a:blip r:embed="rId9" cstate="print"/>
              <a:stretch>
                <a:fillRect/>
              </a:stretch>
            </a:blipFill>
          </p:spPr>
          <p:txBody>
            <a:bodyPr wrap="square" lIns="0" tIns="0" rIns="0" bIns="0" rtlCol="0"/>
            <a:lstStyle/>
            <a:p>
              <a:endParaRPr/>
            </a:p>
          </p:txBody>
        </p:sp>
        <p:sp>
          <p:nvSpPr>
            <p:cNvPr id="64" name="object 64"/>
            <p:cNvSpPr/>
            <p:nvPr/>
          </p:nvSpPr>
          <p:spPr>
            <a:xfrm>
              <a:off x="7075942" y="4206232"/>
              <a:ext cx="88366" cy="91405"/>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7516367" y="3968495"/>
              <a:ext cx="76200" cy="79375"/>
            </a:xfrm>
            <a:custGeom>
              <a:avLst/>
              <a:gdLst/>
              <a:ahLst/>
              <a:cxnLst/>
              <a:rect l="l" t="t" r="r" b="b"/>
              <a:pathLst>
                <a:path w="76200" h="79375">
                  <a:moveTo>
                    <a:pt x="76199" y="39623"/>
                  </a:moveTo>
                  <a:lnTo>
                    <a:pt x="73247" y="24431"/>
                  </a:lnTo>
                  <a:lnTo>
                    <a:pt x="65150" y="11810"/>
                  </a:lnTo>
                  <a:lnTo>
                    <a:pt x="53054" y="3190"/>
                  </a:lnTo>
                  <a:lnTo>
                    <a:pt x="38099" y="0"/>
                  </a:lnTo>
                  <a:lnTo>
                    <a:pt x="23145" y="3190"/>
                  </a:lnTo>
                  <a:lnTo>
                    <a:pt x="11048" y="11810"/>
                  </a:lnTo>
                  <a:lnTo>
                    <a:pt x="2952" y="24431"/>
                  </a:lnTo>
                  <a:lnTo>
                    <a:pt x="0" y="39623"/>
                  </a:lnTo>
                  <a:lnTo>
                    <a:pt x="2952" y="54816"/>
                  </a:lnTo>
                  <a:lnTo>
                    <a:pt x="11048" y="67436"/>
                  </a:lnTo>
                  <a:lnTo>
                    <a:pt x="23145" y="76057"/>
                  </a:lnTo>
                  <a:lnTo>
                    <a:pt x="38099" y="79247"/>
                  </a:lnTo>
                  <a:lnTo>
                    <a:pt x="53054" y="76057"/>
                  </a:lnTo>
                  <a:lnTo>
                    <a:pt x="65150" y="67436"/>
                  </a:lnTo>
                  <a:lnTo>
                    <a:pt x="73247" y="54816"/>
                  </a:lnTo>
                  <a:lnTo>
                    <a:pt x="76199" y="39623"/>
                  </a:lnTo>
                  <a:close/>
                </a:path>
              </a:pathLst>
            </a:custGeom>
            <a:solidFill>
              <a:srgbClr val="FF00FF"/>
            </a:solidFill>
          </p:spPr>
          <p:txBody>
            <a:bodyPr wrap="square" lIns="0" tIns="0" rIns="0" bIns="0" rtlCol="0"/>
            <a:lstStyle/>
            <a:p>
              <a:endParaRPr/>
            </a:p>
          </p:txBody>
        </p:sp>
        <p:sp>
          <p:nvSpPr>
            <p:cNvPr id="66" name="object 66"/>
            <p:cNvSpPr/>
            <p:nvPr/>
          </p:nvSpPr>
          <p:spPr>
            <a:xfrm>
              <a:off x="7516362" y="3968477"/>
              <a:ext cx="76200" cy="79375"/>
            </a:xfrm>
            <a:custGeom>
              <a:avLst/>
              <a:gdLst/>
              <a:ahLst/>
              <a:cxnLst/>
              <a:rect l="l" t="t" r="r" b="b"/>
              <a:pathLst>
                <a:path w="76200" h="79375">
                  <a:moveTo>
                    <a:pt x="76199" y="39626"/>
                  </a:moveTo>
                  <a:lnTo>
                    <a:pt x="73247" y="24428"/>
                  </a:lnTo>
                  <a:lnTo>
                    <a:pt x="65151" y="11807"/>
                  </a:lnTo>
                  <a:lnTo>
                    <a:pt x="53055" y="3189"/>
                  </a:lnTo>
                  <a:lnTo>
                    <a:pt x="38099" y="0"/>
                  </a:lnTo>
                  <a:lnTo>
                    <a:pt x="23144" y="3189"/>
                  </a:lnTo>
                  <a:lnTo>
                    <a:pt x="11047" y="11807"/>
                  </a:lnTo>
                  <a:lnTo>
                    <a:pt x="2952" y="24428"/>
                  </a:lnTo>
                  <a:lnTo>
                    <a:pt x="0" y="39626"/>
                  </a:lnTo>
                  <a:lnTo>
                    <a:pt x="2952" y="54816"/>
                  </a:lnTo>
                  <a:lnTo>
                    <a:pt x="11047" y="67432"/>
                  </a:lnTo>
                  <a:lnTo>
                    <a:pt x="23144" y="76049"/>
                  </a:lnTo>
                  <a:lnTo>
                    <a:pt x="38099" y="79238"/>
                  </a:lnTo>
                  <a:lnTo>
                    <a:pt x="53055" y="76049"/>
                  </a:lnTo>
                  <a:lnTo>
                    <a:pt x="65151" y="67432"/>
                  </a:lnTo>
                  <a:lnTo>
                    <a:pt x="73247" y="54816"/>
                  </a:lnTo>
                  <a:lnTo>
                    <a:pt x="76199" y="39626"/>
                  </a:lnTo>
                  <a:close/>
                </a:path>
              </a:pathLst>
            </a:custGeom>
            <a:ln w="12166">
              <a:solidFill>
                <a:srgbClr val="FF00FF"/>
              </a:solidFill>
            </a:ln>
          </p:spPr>
          <p:txBody>
            <a:bodyPr wrap="square" lIns="0" tIns="0" rIns="0" bIns="0" rtlCol="0"/>
            <a:lstStyle/>
            <a:p>
              <a:endParaRPr/>
            </a:p>
          </p:txBody>
        </p:sp>
      </p:grpSp>
      <p:sp>
        <p:nvSpPr>
          <p:cNvPr id="67" name="object 67"/>
          <p:cNvSpPr txBox="1"/>
          <p:nvPr/>
        </p:nvSpPr>
        <p:spPr>
          <a:xfrm>
            <a:off x="5316725" y="3819259"/>
            <a:ext cx="104139" cy="985519"/>
          </a:xfrm>
          <a:prstGeom prst="rect">
            <a:avLst/>
          </a:prstGeom>
        </p:spPr>
        <p:txBody>
          <a:bodyPr vert="horz" wrap="square" lIns="0" tIns="90170" rIns="0" bIns="0" rtlCol="0">
            <a:spAutoFit/>
          </a:bodyPr>
          <a:lstStyle/>
          <a:p>
            <a:pPr marL="12700">
              <a:lnSpc>
                <a:spcPct val="100000"/>
              </a:lnSpc>
              <a:spcBef>
                <a:spcPts val="710"/>
              </a:spcBef>
            </a:pPr>
            <a:r>
              <a:rPr sz="1100" dirty="0">
                <a:latin typeface="Arial"/>
                <a:cs typeface="Arial"/>
              </a:rPr>
              <a:t>6</a:t>
            </a:r>
            <a:endParaRPr sz="1100">
              <a:latin typeface="Arial"/>
              <a:cs typeface="Arial"/>
            </a:endParaRPr>
          </a:p>
          <a:p>
            <a:pPr marL="12700">
              <a:lnSpc>
                <a:spcPct val="100000"/>
              </a:lnSpc>
              <a:spcBef>
                <a:spcPts val="610"/>
              </a:spcBef>
            </a:pPr>
            <a:r>
              <a:rPr sz="1100" dirty="0">
                <a:latin typeface="Arial"/>
                <a:cs typeface="Arial"/>
              </a:rPr>
              <a:t>4</a:t>
            </a:r>
            <a:endParaRPr sz="1100">
              <a:latin typeface="Arial"/>
              <a:cs typeface="Arial"/>
            </a:endParaRPr>
          </a:p>
          <a:p>
            <a:pPr marL="12700">
              <a:lnSpc>
                <a:spcPct val="100000"/>
              </a:lnSpc>
              <a:spcBef>
                <a:spcPts val="480"/>
              </a:spcBef>
            </a:pPr>
            <a:r>
              <a:rPr sz="1100" dirty="0">
                <a:latin typeface="Arial"/>
                <a:cs typeface="Arial"/>
              </a:rPr>
              <a:t>2</a:t>
            </a:r>
            <a:endParaRPr sz="1100">
              <a:latin typeface="Arial"/>
              <a:cs typeface="Arial"/>
            </a:endParaRPr>
          </a:p>
          <a:p>
            <a:pPr marL="12700">
              <a:lnSpc>
                <a:spcPct val="100000"/>
              </a:lnSpc>
              <a:spcBef>
                <a:spcPts val="580"/>
              </a:spcBef>
            </a:pPr>
            <a:r>
              <a:rPr sz="1100" dirty="0">
                <a:latin typeface="Arial"/>
                <a:cs typeface="Arial"/>
              </a:rPr>
              <a:t>0</a:t>
            </a:r>
            <a:endParaRPr sz="1100">
              <a:latin typeface="Arial"/>
              <a:cs typeface="Arial"/>
            </a:endParaRPr>
          </a:p>
        </p:txBody>
      </p:sp>
      <p:sp>
        <p:nvSpPr>
          <p:cNvPr id="71" name="object 71"/>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19</a:t>
            </a:r>
          </a:p>
        </p:txBody>
      </p:sp>
      <p:sp>
        <p:nvSpPr>
          <p:cNvPr id="68" name="object 68"/>
          <p:cNvSpPr txBox="1"/>
          <p:nvPr/>
        </p:nvSpPr>
        <p:spPr>
          <a:xfrm>
            <a:off x="4683250" y="4751322"/>
            <a:ext cx="901700" cy="239395"/>
          </a:xfrm>
          <a:prstGeom prst="rect">
            <a:avLst/>
          </a:prstGeom>
        </p:spPr>
        <p:txBody>
          <a:bodyPr vert="horz" wrap="square" lIns="0" tIns="12700" rIns="0" bIns="0" rtlCol="0">
            <a:spAutoFit/>
          </a:bodyPr>
          <a:lstStyle/>
          <a:p>
            <a:pPr marL="38100">
              <a:lnSpc>
                <a:spcPct val="100000"/>
              </a:lnSpc>
              <a:spcBef>
                <a:spcPts val="100"/>
              </a:spcBef>
            </a:pPr>
            <a:r>
              <a:rPr sz="1400" spc="-10" dirty="0">
                <a:latin typeface="Times New Roman"/>
                <a:cs typeface="Times New Roman"/>
              </a:rPr>
              <a:t>Demanda</a:t>
            </a:r>
            <a:r>
              <a:rPr sz="1400" spc="150" dirty="0">
                <a:latin typeface="Times New Roman"/>
                <a:cs typeface="Times New Roman"/>
              </a:rPr>
              <a:t> </a:t>
            </a:r>
            <a:r>
              <a:rPr sz="1650" baseline="-10101" dirty="0">
                <a:latin typeface="Arial"/>
                <a:cs typeface="Arial"/>
              </a:rPr>
              <a:t>0</a:t>
            </a:r>
            <a:endParaRPr sz="1650" baseline="-10101">
              <a:latin typeface="Arial"/>
              <a:cs typeface="Arial"/>
            </a:endParaRPr>
          </a:p>
        </p:txBody>
      </p:sp>
      <p:sp>
        <p:nvSpPr>
          <p:cNvPr id="69" name="object 69"/>
          <p:cNvSpPr txBox="1"/>
          <p:nvPr/>
        </p:nvSpPr>
        <p:spPr>
          <a:xfrm>
            <a:off x="5748017" y="4815252"/>
            <a:ext cx="3649979" cy="374015"/>
          </a:xfrm>
          <a:prstGeom prst="rect">
            <a:avLst/>
          </a:prstGeom>
        </p:spPr>
        <p:txBody>
          <a:bodyPr vert="horz" wrap="square" lIns="0" tIns="13335" rIns="0" bIns="0" rtlCol="0">
            <a:spAutoFit/>
          </a:bodyPr>
          <a:lstStyle/>
          <a:p>
            <a:pPr algn="ctr">
              <a:lnSpc>
                <a:spcPts val="1250"/>
              </a:lnSpc>
              <a:spcBef>
                <a:spcPts val="105"/>
              </a:spcBef>
              <a:tabLst>
                <a:tab pos="295275" algn="l"/>
                <a:tab pos="591185" algn="l"/>
                <a:tab pos="869950" algn="l"/>
                <a:tab pos="1125855" algn="l"/>
                <a:tab pos="1421765" algn="l"/>
                <a:tab pos="1713864" algn="l"/>
                <a:tab pos="2009775" algn="l"/>
                <a:tab pos="2300605" algn="l"/>
                <a:tab pos="2877185" algn="l"/>
                <a:tab pos="3172460" algn="l"/>
                <a:tab pos="3466465" algn="l"/>
              </a:tabLst>
            </a:pPr>
            <a:r>
              <a:rPr sz="1100" dirty="0">
                <a:latin typeface="Arial"/>
                <a:cs typeface="Arial"/>
              </a:rPr>
              <a:t>2	4	6	8	</a:t>
            </a:r>
            <a:r>
              <a:rPr sz="1100" spc="5" dirty="0">
                <a:latin typeface="Arial"/>
                <a:cs typeface="Arial"/>
              </a:rPr>
              <a:t>1</a:t>
            </a:r>
            <a:r>
              <a:rPr sz="1100" dirty="0">
                <a:latin typeface="Arial"/>
                <a:cs typeface="Arial"/>
              </a:rPr>
              <a:t>0	</a:t>
            </a:r>
            <a:r>
              <a:rPr sz="1100" spc="5" dirty="0">
                <a:latin typeface="Arial"/>
                <a:cs typeface="Arial"/>
              </a:rPr>
              <a:t>1</a:t>
            </a:r>
            <a:r>
              <a:rPr sz="1100" dirty="0">
                <a:latin typeface="Arial"/>
                <a:cs typeface="Arial"/>
              </a:rPr>
              <a:t>2	</a:t>
            </a:r>
            <a:r>
              <a:rPr sz="1100" spc="5" dirty="0">
                <a:latin typeface="Arial"/>
                <a:cs typeface="Arial"/>
              </a:rPr>
              <a:t>1</a:t>
            </a:r>
            <a:r>
              <a:rPr sz="1100" dirty="0">
                <a:latin typeface="Arial"/>
                <a:cs typeface="Arial"/>
              </a:rPr>
              <a:t>4	</a:t>
            </a:r>
            <a:r>
              <a:rPr sz="1100" spc="-5" dirty="0">
                <a:latin typeface="Arial"/>
                <a:cs typeface="Arial"/>
              </a:rPr>
              <a:t>1</a:t>
            </a:r>
            <a:r>
              <a:rPr sz="1100" dirty="0">
                <a:latin typeface="Arial"/>
                <a:cs typeface="Arial"/>
              </a:rPr>
              <a:t>6	</a:t>
            </a:r>
            <a:r>
              <a:rPr sz="1100" spc="5" dirty="0">
                <a:latin typeface="Arial"/>
                <a:cs typeface="Arial"/>
              </a:rPr>
              <a:t>1</a:t>
            </a:r>
            <a:r>
              <a:rPr sz="1100" dirty="0">
                <a:latin typeface="Arial"/>
                <a:cs typeface="Arial"/>
              </a:rPr>
              <a:t>8  </a:t>
            </a:r>
            <a:r>
              <a:rPr sz="1100" spc="75" dirty="0">
                <a:latin typeface="Arial"/>
                <a:cs typeface="Arial"/>
              </a:rPr>
              <a:t> </a:t>
            </a:r>
            <a:r>
              <a:rPr sz="1100" spc="5" dirty="0">
                <a:latin typeface="Arial"/>
                <a:cs typeface="Arial"/>
              </a:rPr>
              <a:t>2</a:t>
            </a:r>
            <a:r>
              <a:rPr sz="1100" dirty="0">
                <a:latin typeface="Arial"/>
                <a:cs typeface="Arial"/>
              </a:rPr>
              <a:t>0	</a:t>
            </a:r>
            <a:r>
              <a:rPr sz="1100" spc="5" dirty="0">
                <a:latin typeface="Arial"/>
                <a:cs typeface="Arial"/>
              </a:rPr>
              <a:t>2</a:t>
            </a:r>
            <a:r>
              <a:rPr sz="1100" dirty="0">
                <a:latin typeface="Arial"/>
                <a:cs typeface="Arial"/>
              </a:rPr>
              <a:t>2	</a:t>
            </a:r>
            <a:r>
              <a:rPr sz="1100" spc="5" dirty="0">
                <a:latin typeface="Arial"/>
                <a:cs typeface="Arial"/>
              </a:rPr>
              <a:t>2</a:t>
            </a:r>
            <a:r>
              <a:rPr sz="1100" dirty="0">
                <a:latin typeface="Arial"/>
                <a:cs typeface="Arial"/>
              </a:rPr>
              <a:t>4	</a:t>
            </a:r>
            <a:r>
              <a:rPr sz="1100" spc="5" dirty="0">
                <a:latin typeface="Arial"/>
                <a:cs typeface="Arial"/>
              </a:rPr>
              <a:t>2</a:t>
            </a:r>
            <a:r>
              <a:rPr sz="1100" dirty="0">
                <a:latin typeface="Arial"/>
                <a:cs typeface="Arial"/>
              </a:rPr>
              <a:t>6</a:t>
            </a:r>
            <a:endParaRPr sz="1100">
              <a:latin typeface="Arial"/>
              <a:cs typeface="Arial"/>
            </a:endParaRPr>
          </a:p>
          <a:p>
            <a:pPr marR="354965" algn="ctr">
              <a:lnSpc>
                <a:spcPts val="1490"/>
              </a:lnSpc>
            </a:pPr>
            <a:r>
              <a:rPr sz="1300" b="1" spc="-5" dirty="0">
                <a:latin typeface="Arial"/>
                <a:cs typeface="Arial"/>
              </a:rPr>
              <a:t>Cantidad</a:t>
            </a:r>
            <a:endParaRPr sz="1300">
              <a:latin typeface="Arial"/>
              <a:cs typeface="Arial"/>
            </a:endParaRPr>
          </a:p>
        </p:txBody>
      </p:sp>
      <p:sp>
        <p:nvSpPr>
          <p:cNvPr id="70" name="object 70"/>
          <p:cNvSpPr txBox="1"/>
          <p:nvPr/>
        </p:nvSpPr>
        <p:spPr>
          <a:xfrm>
            <a:off x="4816854" y="3836825"/>
            <a:ext cx="126364" cy="223520"/>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Arial"/>
                <a:cs typeface="Arial"/>
              </a:rPr>
              <a:t>o</a:t>
            </a:r>
            <a:endParaRPr sz="13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4321810"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Equilibrio: </a:t>
            </a:r>
            <a:r>
              <a:rPr spc="-215" dirty="0"/>
              <a:t>Determinación</a:t>
            </a:r>
            <a:r>
              <a:rPr spc="-120" dirty="0"/>
              <a:t> </a:t>
            </a:r>
            <a:r>
              <a:rPr spc="-200" dirty="0"/>
              <a:t>Gráfica</a:t>
            </a:r>
            <a:endParaRPr sz="3200">
              <a:latin typeface="Times New Roman"/>
              <a:cs typeface="Times New Roman"/>
            </a:endParaRPr>
          </a:p>
        </p:txBody>
      </p:sp>
      <p:grpSp>
        <p:nvGrpSpPr>
          <p:cNvPr id="3" name="object 3"/>
          <p:cNvGrpSpPr/>
          <p:nvPr/>
        </p:nvGrpSpPr>
        <p:grpSpPr>
          <a:xfrm>
            <a:off x="2056257" y="2379344"/>
            <a:ext cx="5608955" cy="1517015"/>
            <a:chOff x="2056257" y="2379344"/>
            <a:chExt cx="5608955" cy="1517015"/>
          </a:xfrm>
        </p:grpSpPr>
        <p:sp>
          <p:nvSpPr>
            <p:cNvPr id="4" name="object 4"/>
            <p:cNvSpPr/>
            <p:nvPr/>
          </p:nvSpPr>
          <p:spPr>
            <a:xfrm>
              <a:off x="2121408" y="2385059"/>
              <a:ext cx="2540" cy="1501140"/>
            </a:xfrm>
            <a:custGeom>
              <a:avLst/>
              <a:gdLst/>
              <a:ahLst/>
              <a:cxnLst/>
              <a:rect l="l" t="t" r="r" b="b"/>
              <a:pathLst>
                <a:path w="2539" h="1501139">
                  <a:moveTo>
                    <a:pt x="0" y="0"/>
                  </a:moveTo>
                  <a:lnTo>
                    <a:pt x="2528" y="1501139"/>
                  </a:lnTo>
                </a:path>
              </a:pathLst>
            </a:custGeom>
            <a:ln w="4940">
              <a:solidFill>
                <a:srgbClr val="000000"/>
              </a:solidFill>
            </a:ln>
          </p:spPr>
          <p:txBody>
            <a:bodyPr wrap="square" lIns="0" tIns="0" rIns="0" bIns="0" rtlCol="0"/>
            <a:lstStyle/>
            <a:p>
              <a:endParaRPr/>
            </a:p>
          </p:txBody>
        </p:sp>
        <p:sp>
          <p:nvSpPr>
            <p:cNvPr id="5" name="object 5"/>
            <p:cNvSpPr/>
            <p:nvPr/>
          </p:nvSpPr>
          <p:spPr>
            <a:xfrm>
              <a:off x="2061972" y="3544823"/>
              <a:ext cx="59690" cy="5080"/>
            </a:xfrm>
            <a:custGeom>
              <a:avLst/>
              <a:gdLst/>
              <a:ahLst/>
              <a:cxnLst/>
              <a:rect l="l" t="t" r="r" b="b"/>
              <a:pathLst>
                <a:path w="59689" h="5079">
                  <a:moveTo>
                    <a:pt x="-2470" y="2285"/>
                  </a:moveTo>
                  <a:lnTo>
                    <a:pt x="61906" y="2285"/>
                  </a:lnTo>
                </a:path>
              </a:pathLst>
            </a:custGeom>
            <a:ln w="9512">
              <a:solidFill>
                <a:srgbClr val="000000"/>
              </a:solidFill>
            </a:ln>
          </p:spPr>
          <p:txBody>
            <a:bodyPr wrap="square" lIns="0" tIns="0" rIns="0" bIns="0" rtlCol="0"/>
            <a:lstStyle/>
            <a:p>
              <a:endParaRPr/>
            </a:p>
          </p:txBody>
        </p:sp>
        <p:sp>
          <p:nvSpPr>
            <p:cNvPr id="6" name="object 6"/>
            <p:cNvSpPr/>
            <p:nvPr/>
          </p:nvSpPr>
          <p:spPr>
            <a:xfrm>
              <a:off x="2061972" y="2781299"/>
              <a:ext cx="59690" cy="372110"/>
            </a:xfrm>
            <a:custGeom>
              <a:avLst/>
              <a:gdLst/>
              <a:ahLst/>
              <a:cxnLst/>
              <a:rect l="l" t="t" r="r" b="b"/>
              <a:pathLst>
                <a:path w="59689" h="372110">
                  <a:moveTo>
                    <a:pt x="0" y="371855"/>
                  </a:moveTo>
                  <a:lnTo>
                    <a:pt x="59435" y="371855"/>
                  </a:lnTo>
                </a:path>
                <a:path w="59689" h="372110">
                  <a:moveTo>
                    <a:pt x="0" y="0"/>
                  </a:moveTo>
                  <a:lnTo>
                    <a:pt x="59435" y="0"/>
                  </a:lnTo>
                </a:path>
              </a:pathLst>
            </a:custGeom>
            <a:ln w="4940">
              <a:solidFill>
                <a:srgbClr val="000000"/>
              </a:solidFill>
            </a:ln>
          </p:spPr>
          <p:txBody>
            <a:bodyPr wrap="square" lIns="0" tIns="0" rIns="0" bIns="0" rtlCol="0"/>
            <a:lstStyle/>
            <a:p>
              <a:endParaRPr/>
            </a:p>
          </p:txBody>
        </p:sp>
        <p:sp>
          <p:nvSpPr>
            <p:cNvPr id="7" name="object 7"/>
            <p:cNvSpPr/>
            <p:nvPr/>
          </p:nvSpPr>
          <p:spPr>
            <a:xfrm>
              <a:off x="2061972" y="2385059"/>
              <a:ext cx="59690" cy="6350"/>
            </a:xfrm>
            <a:custGeom>
              <a:avLst/>
              <a:gdLst/>
              <a:ahLst/>
              <a:cxnLst/>
              <a:rect l="l" t="t" r="r" b="b"/>
              <a:pathLst>
                <a:path w="59689" h="6350">
                  <a:moveTo>
                    <a:pt x="-2470" y="3047"/>
                  </a:moveTo>
                  <a:lnTo>
                    <a:pt x="61906" y="3047"/>
                  </a:lnTo>
                </a:path>
              </a:pathLst>
            </a:custGeom>
            <a:ln w="11036">
              <a:solidFill>
                <a:srgbClr val="000000"/>
              </a:solidFill>
            </a:ln>
          </p:spPr>
          <p:txBody>
            <a:bodyPr wrap="square" lIns="0" tIns="0" rIns="0" bIns="0" rtlCol="0"/>
            <a:lstStyle/>
            <a:p>
              <a:endParaRPr/>
            </a:p>
          </p:txBody>
        </p:sp>
        <p:sp>
          <p:nvSpPr>
            <p:cNvPr id="8" name="object 8"/>
            <p:cNvSpPr/>
            <p:nvPr/>
          </p:nvSpPr>
          <p:spPr>
            <a:xfrm>
              <a:off x="5675376" y="3544823"/>
              <a:ext cx="822325" cy="341630"/>
            </a:xfrm>
            <a:custGeom>
              <a:avLst/>
              <a:gdLst/>
              <a:ahLst/>
              <a:cxnLst/>
              <a:rect l="l" t="t" r="r" b="b"/>
              <a:pathLst>
                <a:path w="822325" h="341629">
                  <a:moveTo>
                    <a:pt x="821927" y="341375"/>
                  </a:moveTo>
                  <a:lnTo>
                    <a:pt x="0" y="0"/>
                  </a:lnTo>
                </a:path>
              </a:pathLst>
            </a:custGeom>
            <a:ln w="19763">
              <a:solidFill>
                <a:srgbClr val="00007F"/>
              </a:solidFill>
            </a:ln>
          </p:spPr>
          <p:txBody>
            <a:bodyPr wrap="square" lIns="0" tIns="0" rIns="0" bIns="0" rtlCol="0"/>
            <a:lstStyle/>
            <a:p>
              <a:endParaRPr/>
            </a:p>
          </p:txBody>
        </p:sp>
        <p:sp>
          <p:nvSpPr>
            <p:cNvPr id="9" name="object 9"/>
            <p:cNvSpPr/>
            <p:nvPr/>
          </p:nvSpPr>
          <p:spPr>
            <a:xfrm>
              <a:off x="3782567" y="2781299"/>
              <a:ext cx="1892935" cy="763905"/>
            </a:xfrm>
            <a:custGeom>
              <a:avLst/>
              <a:gdLst/>
              <a:ahLst/>
              <a:cxnLst/>
              <a:rect l="l" t="t" r="r" b="b"/>
              <a:pathLst>
                <a:path w="1892935" h="763904">
                  <a:moveTo>
                    <a:pt x="1892807" y="763523"/>
                  </a:moveTo>
                  <a:lnTo>
                    <a:pt x="958595" y="371855"/>
                  </a:lnTo>
                  <a:lnTo>
                    <a:pt x="0" y="0"/>
                  </a:lnTo>
                </a:path>
              </a:pathLst>
            </a:custGeom>
            <a:ln w="19763">
              <a:solidFill>
                <a:srgbClr val="00007F"/>
              </a:solidFill>
            </a:ln>
          </p:spPr>
          <p:txBody>
            <a:bodyPr wrap="square" lIns="0" tIns="0" rIns="0" bIns="0" rtlCol="0"/>
            <a:lstStyle/>
            <a:p>
              <a:endParaRPr/>
            </a:p>
          </p:txBody>
        </p:sp>
        <p:sp>
          <p:nvSpPr>
            <p:cNvPr id="10" name="object 10"/>
            <p:cNvSpPr/>
            <p:nvPr/>
          </p:nvSpPr>
          <p:spPr>
            <a:xfrm>
              <a:off x="5541639" y="3544823"/>
              <a:ext cx="609600" cy="341630"/>
            </a:xfrm>
            <a:custGeom>
              <a:avLst/>
              <a:gdLst/>
              <a:ahLst/>
              <a:cxnLst/>
              <a:rect l="l" t="t" r="r" b="b"/>
              <a:pathLst>
                <a:path w="609600" h="341629">
                  <a:moveTo>
                    <a:pt x="0" y="341375"/>
                  </a:moveTo>
                  <a:lnTo>
                    <a:pt x="609224" y="0"/>
                  </a:lnTo>
                </a:path>
              </a:pathLst>
            </a:custGeom>
            <a:ln w="19763">
              <a:solidFill>
                <a:srgbClr val="FF00FF"/>
              </a:solidFill>
            </a:ln>
          </p:spPr>
          <p:txBody>
            <a:bodyPr wrap="square" lIns="0" tIns="0" rIns="0" bIns="0" rtlCol="0"/>
            <a:lstStyle/>
            <a:p>
              <a:endParaRPr/>
            </a:p>
          </p:txBody>
        </p:sp>
        <p:sp>
          <p:nvSpPr>
            <p:cNvPr id="11" name="object 11"/>
            <p:cNvSpPr/>
            <p:nvPr/>
          </p:nvSpPr>
          <p:spPr>
            <a:xfrm>
              <a:off x="6150864" y="2781299"/>
              <a:ext cx="1432560" cy="763905"/>
            </a:xfrm>
            <a:custGeom>
              <a:avLst/>
              <a:gdLst/>
              <a:ahLst/>
              <a:cxnLst/>
              <a:rect l="l" t="t" r="r" b="b"/>
              <a:pathLst>
                <a:path w="1432559" h="763904">
                  <a:moveTo>
                    <a:pt x="0" y="763523"/>
                  </a:moveTo>
                  <a:lnTo>
                    <a:pt x="705611" y="371855"/>
                  </a:lnTo>
                  <a:lnTo>
                    <a:pt x="1432559" y="0"/>
                  </a:lnTo>
                </a:path>
              </a:pathLst>
            </a:custGeom>
            <a:ln w="19763">
              <a:solidFill>
                <a:srgbClr val="FF00FF"/>
              </a:solidFill>
            </a:ln>
          </p:spPr>
          <p:txBody>
            <a:bodyPr wrap="square" lIns="0" tIns="0" rIns="0" bIns="0" rtlCol="0"/>
            <a:lstStyle/>
            <a:p>
              <a:endParaRPr/>
            </a:p>
          </p:txBody>
        </p:sp>
        <p:sp>
          <p:nvSpPr>
            <p:cNvPr id="12" name="object 12"/>
            <p:cNvSpPr/>
            <p:nvPr/>
          </p:nvSpPr>
          <p:spPr>
            <a:xfrm>
              <a:off x="6618980" y="3875532"/>
              <a:ext cx="20320" cy="10795"/>
            </a:xfrm>
            <a:custGeom>
              <a:avLst/>
              <a:gdLst/>
              <a:ahLst/>
              <a:cxnLst/>
              <a:rect l="l" t="t" r="r" b="b"/>
              <a:pathLst>
                <a:path w="20320" h="10795">
                  <a:moveTo>
                    <a:pt x="20094" y="10667"/>
                  </a:moveTo>
                  <a:lnTo>
                    <a:pt x="10419" y="0"/>
                  </a:lnTo>
                  <a:lnTo>
                    <a:pt x="0" y="10667"/>
                  </a:lnTo>
                  <a:lnTo>
                    <a:pt x="20094" y="10667"/>
                  </a:lnTo>
                  <a:close/>
                </a:path>
              </a:pathLst>
            </a:custGeom>
            <a:solidFill>
              <a:srgbClr val="00007F"/>
            </a:solidFill>
          </p:spPr>
          <p:txBody>
            <a:bodyPr wrap="square" lIns="0" tIns="0" rIns="0" bIns="0" rtlCol="0"/>
            <a:lstStyle/>
            <a:p>
              <a:endParaRPr/>
            </a:p>
          </p:txBody>
        </p:sp>
        <p:sp>
          <p:nvSpPr>
            <p:cNvPr id="13" name="object 13"/>
            <p:cNvSpPr/>
            <p:nvPr/>
          </p:nvSpPr>
          <p:spPr>
            <a:xfrm>
              <a:off x="6618980" y="3875531"/>
              <a:ext cx="20320" cy="10795"/>
            </a:xfrm>
            <a:custGeom>
              <a:avLst/>
              <a:gdLst/>
              <a:ahLst/>
              <a:cxnLst/>
              <a:rect l="l" t="t" r="r" b="b"/>
              <a:pathLst>
                <a:path w="20320" h="10795">
                  <a:moveTo>
                    <a:pt x="10419" y="0"/>
                  </a:moveTo>
                  <a:lnTo>
                    <a:pt x="20094" y="10667"/>
                  </a:lnTo>
                </a:path>
                <a:path w="20320" h="10795">
                  <a:moveTo>
                    <a:pt x="0" y="10667"/>
                  </a:moveTo>
                  <a:lnTo>
                    <a:pt x="10419" y="0"/>
                  </a:lnTo>
                </a:path>
              </a:pathLst>
            </a:custGeom>
            <a:ln w="19763">
              <a:solidFill>
                <a:srgbClr val="00007F"/>
              </a:solidFill>
            </a:ln>
          </p:spPr>
          <p:txBody>
            <a:bodyPr wrap="square" lIns="0" tIns="0" rIns="0" bIns="0" rtlCol="0"/>
            <a:lstStyle/>
            <a:p>
              <a:endParaRPr/>
            </a:p>
          </p:txBody>
        </p:sp>
        <p:sp>
          <p:nvSpPr>
            <p:cNvPr id="14" name="object 14"/>
            <p:cNvSpPr/>
            <p:nvPr/>
          </p:nvSpPr>
          <p:spPr>
            <a:xfrm>
              <a:off x="5601486" y="3475506"/>
              <a:ext cx="143207" cy="143207"/>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667274" y="3079266"/>
              <a:ext cx="143207" cy="14777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713250" y="2707410"/>
              <a:ext cx="143207" cy="143207"/>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418877" y="3875532"/>
              <a:ext cx="65405" cy="10795"/>
            </a:xfrm>
            <a:custGeom>
              <a:avLst/>
              <a:gdLst/>
              <a:ahLst/>
              <a:cxnLst/>
              <a:rect l="l" t="t" r="r" b="b"/>
              <a:pathLst>
                <a:path w="65404" h="10795">
                  <a:moveTo>
                    <a:pt x="65389" y="10667"/>
                  </a:moveTo>
                  <a:lnTo>
                    <a:pt x="57259" y="5095"/>
                  </a:lnTo>
                  <a:lnTo>
                    <a:pt x="32470" y="0"/>
                  </a:lnTo>
                  <a:lnTo>
                    <a:pt x="7920" y="5095"/>
                  </a:lnTo>
                  <a:lnTo>
                    <a:pt x="0" y="10667"/>
                  </a:lnTo>
                  <a:lnTo>
                    <a:pt x="65389" y="10667"/>
                  </a:lnTo>
                  <a:close/>
                </a:path>
              </a:pathLst>
            </a:custGeom>
            <a:solidFill>
              <a:srgbClr val="FF00FF"/>
            </a:solidFill>
          </p:spPr>
          <p:txBody>
            <a:bodyPr wrap="square" lIns="0" tIns="0" rIns="0" bIns="0" rtlCol="0"/>
            <a:lstStyle/>
            <a:p>
              <a:endParaRPr/>
            </a:p>
          </p:txBody>
        </p:sp>
        <p:sp>
          <p:nvSpPr>
            <p:cNvPr id="18" name="object 18"/>
            <p:cNvSpPr/>
            <p:nvPr/>
          </p:nvSpPr>
          <p:spPr>
            <a:xfrm>
              <a:off x="5418876" y="3875531"/>
              <a:ext cx="65405" cy="10795"/>
            </a:xfrm>
            <a:custGeom>
              <a:avLst/>
              <a:gdLst/>
              <a:ahLst/>
              <a:cxnLst/>
              <a:rect l="l" t="t" r="r" b="b"/>
              <a:pathLst>
                <a:path w="65404" h="10795">
                  <a:moveTo>
                    <a:pt x="65389" y="10667"/>
                  </a:moveTo>
                  <a:lnTo>
                    <a:pt x="57259" y="5095"/>
                  </a:lnTo>
                  <a:lnTo>
                    <a:pt x="32470" y="0"/>
                  </a:lnTo>
                  <a:lnTo>
                    <a:pt x="7920" y="5095"/>
                  </a:lnTo>
                  <a:lnTo>
                    <a:pt x="0" y="10667"/>
                  </a:lnTo>
                </a:path>
              </a:pathLst>
            </a:custGeom>
            <a:ln w="19763">
              <a:solidFill>
                <a:srgbClr val="FF00FF"/>
              </a:solidFill>
            </a:ln>
          </p:spPr>
          <p:txBody>
            <a:bodyPr wrap="square" lIns="0" tIns="0" rIns="0" bIns="0" rtlCol="0"/>
            <a:lstStyle/>
            <a:p>
              <a:endParaRPr/>
            </a:p>
          </p:txBody>
        </p:sp>
        <p:sp>
          <p:nvSpPr>
            <p:cNvPr id="19" name="object 19"/>
            <p:cNvSpPr/>
            <p:nvPr/>
          </p:nvSpPr>
          <p:spPr>
            <a:xfrm>
              <a:off x="6086118" y="3475506"/>
              <a:ext cx="146255" cy="147779"/>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788682" y="3079266"/>
              <a:ext cx="149303" cy="152351"/>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7514106" y="2707410"/>
              <a:ext cx="150827" cy="149303"/>
            </a:xfrm>
            <a:prstGeom prst="rect">
              <a:avLst/>
            </a:prstGeom>
            <a:blipFill>
              <a:blip r:embed="rId7" cstate="print"/>
              <a:stretch>
                <a:fillRect/>
              </a:stretch>
            </a:blipFill>
          </p:spPr>
          <p:txBody>
            <a:bodyPr wrap="square" lIns="0" tIns="0" rIns="0" bIns="0" rtlCol="0"/>
            <a:lstStyle/>
            <a:p>
              <a:endParaRPr/>
            </a:p>
          </p:txBody>
        </p:sp>
      </p:grpSp>
      <p:sp>
        <p:nvSpPr>
          <p:cNvPr id="22" name="object 22"/>
          <p:cNvSpPr txBox="1"/>
          <p:nvPr/>
        </p:nvSpPr>
        <p:spPr>
          <a:xfrm>
            <a:off x="2341879" y="2007461"/>
            <a:ext cx="4702175" cy="346710"/>
          </a:xfrm>
          <a:prstGeom prst="rect">
            <a:avLst/>
          </a:prstGeom>
        </p:spPr>
        <p:txBody>
          <a:bodyPr vert="horz" wrap="square" lIns="0" tIns="13335" rIns="0" bIns="0" rtlCol="0">
            <a:spAutoFit/>
          </a:bodyPr>
          <a:lstStyle/>
          <a:p>
            <a:pPr marL="12700">
              <a:lnSpc>
                <a:spcPct val="100000"/>
              </a:lnSpc>
              <a:spcBef>
                <a:spcPts val="105"/>
              </a:spcBef>
            </a:pPr>
            <a:r>
              <a:rPr sz="2100" b="1" spc="-5" dirty="0">
                <a:latin typeface="Arial"/>
                <a:cs typeface="Arial"/>
              </a:rPr>
              <a:t>Equilibrio </a:t>
            </a:r>
            <a:r>
              <a:rPr sz="2100" b="1" dirty="0">
                <a:latin typeface="Arial"/>
                <a:cs typeface="Arial"/>
              </a:rPr>
              <a:t>en </a:t>
            </a:r>
            <a:r>
              <a:rPr sz="2100" b="1" spc="-5" dirty="0">
                <a:latin typeface="Arial"/>
                <a:cs typeface="Arial"/>
              </a:rPr>
              <a:t>el </a:t>
            </a:r>
            <a:r>
              <a:rPr sz="2100" b="1" dirty="0">
                <a:latin typeface="Arial"/>
                <a:cs typeface="Arial"/>
              </a:rPr>
              <a:t>Mercado de</a:t>
            </a:r>
            <a:r>
              <a:rPr sz="2100" b="1" spc="-25" dirty="0">
                <a:latin typeface="Arial"/>
                <a:cs typeface="Arial"/>
              </a:rPr>
              <a:t> </a:t>
            </a:r>
            <a:r>
              <a:rPr sz="2100" b="1" dirty="0">
                <a:latin typeface="Arial"/>
                <a:cs typeface="Arial"/>
              </a:rPr>
              <a:t>Naranjas</a:t>
            </a:r>
            <a:endParaRPr sz="2100">
              <a:latin typeface="Arial"/>
              <a:cs typeface="Arial"/>
            </a:endParaRPr>
          </a:p>
        </p:txBody>
      </p:sp>
      <p:sp>
        <p:nvSpPr>
          <p:cNvPr id="23" name="object 23"/>
          <p:cNvSpPr txBox="1"/>
          <p:nvPr/>
        </p:nvSpPr>
        <p:spPr>
          <a:xfrm>
            <a:off x="1694179" y="2091774"/>
            <a:ext cx="280670" cy="817880"/>
          </a:xfrm>
          <a:prstGeom prst="rect">
            <a:avLst/>
          </a:prstGeom>
        </p:spPr>
        <p:txBody>
          <a:bodyPr vert="horz" wrap="square" lIns="0" tIns="134620" rIns="0" bIns="0" rtlCol="0">
            <a:spAutoFit/>
          </a:bodyPr>
          <a:lstStyle/>
          <a:p>
            <a:pPr marL="12700">
              <a:lnSpc>
                <a:spcPct val="100000"/>
              </a:lnSpc>
              <a:spcBef>
                <a:spcPts val="1060"/>
              </a:spcBef>
            </a:pPr>
            <a:r>
              <a:rPr sz="1800" dirty="0">
                <a:latin typeface="Arial"/>
                <a:cs typeface="Arial"/>
              </a:rPr>
              <a:t>1</a:t>
            </a:r>
            <a:r>
              <a:rPr sz="1800" spc="-5" dirty="0">
                <a:latin typeface="Arial"/>
                <a:cs typeface="Arial"/>
              </a:rPr>
              <a:t>4</a:t>
            </a:r>
            <a:endParaRPr sz="1800">
              <a:latin typeface="Arial"/>
              <a:cs typeface="Arial"/>
            </a:endParaRPr>
          </a:p>
          <a:p>
            <a:pPr marL="12700">
              <a:lnSpc>
                <a:spcPct val="100000"/>
              </a:lnSpc>
              <a:spcBef>
                <a:spcPts val="960"/>
              </a:spcBef>
            </a:pPr>
            <a:r>
              <a:rPr sz="1800" dirty="0">
                <a:latin typeface="Arial"/>
                <a:cs typeface="Arial"/>
              </a:rPr>
              <a:t>1</a:t>
            </a:r>
            <a:r>
              <a:rPr sz="1800" spc="-5" dirty="0">
                <a:latin typeface="Arial"/>
                <a:cs typeface="Arial"/>
              </a:rPr>
              <a:t>2</a:t>
            </a:r>
            <a:endParaRPr sz="1800">
              <a:latin typeface="Arial"/>
              <a:cs typeface="Arial"/>
            </a:endParaRPr>
          </a:p>
        </p:txBody>
      </p:sp>
      <p:sp>
        <p:nvSpPr>
          <p:cNvPr id="24" name="object 24"/>
          <p:cNvSpPr txBox="1"/>
          <p:nvPr/>
        </p:nvSpPr>
        <p:spPr>
          <a:xfrm>
            <a:off x="1011421" y="3048353"/>
            <a:ext cx="307975" cy="346710"/>
          </a:xfrm>
          <a:prstGeom prst="rect">
            <a:avLst/>
          </a:prstGeom>
        </p:spPr>
        <p:txBody>
          <a:bodyPr vert="horz" wrap="square" lIns="0" tIns="13335" rIns="0" bIns="0" rtlCol="0">
            <a:spAutoFit/>
          </a:bodyPr>
          <a:lstStyle/>
          <a:p>
            <a:pPr marL="12700">
              <a:lnSpc>
                <a:spcPct val="100000"/>
              </a:lnSpc>
              <a:spcBef>
                <a:spcPts val="105"/>
              </a:spcBef>
            </a:pPr>
            <a:r>
              <a:rPr sz="2100" b="1" dirty="0">
                <a:latin typeface="Arial"/>
                <a:cs typeface="Arial"/>
              </a:rPr>
              <a:t>Pr</a:t>
            </a:r>
            <a:endParaRPr sz="2100">
              <a:latin typeface="Arial"/>
              <a:cs typeface="Arial"/>
            </a:endParaRPr>
          </a:p>
        </p:txBody>
      </p:sp>
      <p:sp>
        <p:nvSpPr>
          <p:cNvPr id="25" name="object 25"/>
          <p:cNvSpPr txBox="1"/>
          <p:nvPr/>
        </p:nvSpPr>
        <p:spPr>
          <a:xfrm>
            <a:off x="1011421" y="3671668"/>
            <a:ext cx="189230" cy="346710"/>
          </a:xfrm>
          <a:prstGeom prst="rect">
            <a:avLst/>
          </a:prstGeom>
        </p:spPr>
        <p:txBody>
          <a:bodyPr vert="horz" wrap="square" lIns="0" tIns="13335" rIns="0" bIns="0" rtlCol="0">
            <a:spAutoFit/>
          </a:bodyPr>
          <a:lstStyle/>
          <a:p>
            <a:pPr marL="12700">
              <a:lnSpc>
                <a:spcPct val="100000"/>
              </a:lnSpc>
              <a:spcBef>
                <a:spcPts val="105"/>
              </a:spcBef>
            </a:pPr>
            <a:r>
              <a:rPr sz="2100" b="1" spc="5" dirty="0">
                <a:latin typeface="Arial"/>
                <a:cs typeface="Arial"/>
              </a:rPr>
              <a:t>o</a:t>
            </a:r>
            <a:endParaRPr sz="2100">
              <a:latin typeface="Arial"/>
              <a:cs typeface="Arial"/>
            </a:endParaRPr>
          </a:p>
        </p:txBody>
      </p:sp>
      <p:sp>
        <p:nvSpPr>
          <p:cNvPr id="26" name="object 26"/>
          <p:cNvSpPr/>
          <p:nvPr/>
        </p:nvSpPr>
        <p:spPr>
          <a:xfrm>
            <a:off x="2150364" y="2872752"/>
            <a:ext cx="4691380" cy="300355"/>
          </a:xfrm>
          <a:custGeom>
            <a:avLst/>
            <a:gdLst/>
            <a:ahLst/>
            <a:cxnLst/>
            <a:rect l="l" t="t" r="r" b="b"/>
            <a:pathLst>
              <a:path w="4691380" h="300355">
                <a:moveTo>
                  <a:pt x="50292" y="286512"/>
                </a:moveTo>
                <a:lnTo>
                  <a:pt x="0" y="286512"/>
                </a:lnTo>
                <a:lnTo>
                  <a:pt x="0" y="300228"/>
                </a:lnTo>
                <a:lnTo>
                  <a:pt x="50292" y="300228"/>
                </a:lnTo>
                <a:lnTo>
                  <a:pt x="50292" y="286512"/>
                </a:lnTo>
                <a:close/>
              </a:path>
              <a:path w="4691380" h="300355">
                <a:moveTo>
                  <a:pt x="140208" y="286512"/>
                </a:moveTo>
                <a:lnTo>
                  <a:pt x="88392" y="286512"/>
                </a:lnTo>
                <a:lnTo>
                  <a:pt x="88392" y="300228"/>
                </a:lnTo>
                <a:lnTo>
                  <a:pt x="140208" y="300228"/>
                </a:lnTo>
                <a:lnTo>
                  <a:pt x="140208" y="286512"/>
                </a:lnTo>
                <a:close/>
              </a:path>
              <a:path w="4691380" h="300355">
                <a:moveTo>
                  <a:pt x="228600" y="286512"/>
                </a:moveTo>
                <a:lnTo>
                  <a:pt x="178308" y="286512"/>
                </a:lnTo>
                <a:lnTo>
                  <a:pt x="178308" y="300228"/>
                </a:lnTo>
                <a:lnTo>
                  <a:pt x="228600" y="300228"/>
                </a:lnTo>
                <a:lnTo>
                  <a:pt x="228600" y="286512"/>
                </a:lnTo>
                <a:close/>
              </a:path>
              <a:path w="4691380" h="300355">
                <a:moveTo>
                  <a:pt x="316992" y="286512"/>
                </a:moveTo>
                <a:lnTo>
                  <a:pt x="266700" y="286512"/>
                </a:lnTo>
                <a:lnTo>
                  <a:pt x="266700" y="298704"/>
                </a:lnTo>
                <a:lnTo>
                  <a:pt x="316992" y="298704"/>
                </a:lnTo>
                <a:lnTo>
                  <a:pt x="316992" y="286512"/>
                </a:lnTo>
                <a:close/>
              </a:path>
              <a:path w="4691380" h="300355">
                <a:moveTo>
                  <a:pt x="406908" y="286512"/>
                </a:moveTo>
                <a:lnTo>
                  <a:pt x="355092" y="286512"/>
                </a:lnTo>
                <a:lnTo>
                  <a:pt x="355092" y="298704"/>
                </a:lnTo>
                <a:lnTo>
                  <a:pt x="406908" y="298704"/>
                </a:lnTo>
                <a:lnTo>
                  <a:pt x="406908" y="286512"/>
                </a:lnTo>
                <a:close/>
              </a:path>
              <a:path w="4691380" h="300355">
                <a:moveTo>
                  <a:pt x="495300" y="286512"/>
                </a:moveTo>
                <a:lnTo>
                  <a:pt x="445008" y="286512"/>
                </a:lnTo>
                <a:lnTo>
                  <a:pt x="445008" y="298704"/>
                </a:lnTo>
                <a:lnTo>
                  <a:pt x="495300" y="298704"/>
                </a:lnTo>
                <a:lnTo>
                  <a:pt x="495300" y="286512"/>
                </a:lnTo>
                <a:close/>
              </a:path>
              <a:path w="4691380" h="300355">
                <a:moveTo>
                  <a:pt x="583692" y="286512"/>
                </a:moveTo>
                <a:lnTo>
                  <a:pt x="533400" y="286512"/>
                </a:lnTo>
                <a:lnTo>
                  <a:pt x="533400" y="298704"/>
                </a:lnTo>
                <a:lnTo>
                  <a:pt x="583692" y="298704"/>
                </a:lnTo>
                <a:lnTo>
                  <a:pt x="583692" y="286512"/>
                </a:lnTo>
                <a:close/>
              </a:path>
              <a:path w="4691380" h="300355">
                <a:moveTo>
                  <a:pt x="673608" y="286512"/>
                </a:moveTo>
                <a:lnTo>
                  <a:pt x="621792" y="286512"/>
                </a:lnTo>
                <a:lnTo>
                  <a:pt x="621792" y="298704"/>
                </a:lnTo>
                <a:lnTo>
                  <a:pt x="673608" y="298704"/>
                </a:lnTo>
                <a:lnTo>
                  <a:pt x="673608" y="286512"/>
                </a:lnTo>
                <a:close/>
              </a:path>
              <a:path w="4691380" h="300355">
                <a:moveTo>
                  <a:pt x="762000" y="286512"/>
                </a:moveTo>
                <a:lnTo>
                  <a:pt x="711708" y="286512"/>
                </a:lnTo>
                <a:lnTo>
                  <a:pt x="711708" y="298704"/>
                </a:lnTo>
                <a:lnTo>
                  <a:pt x="762000" y="298704"/>
                </a:lnTo>
                <a:lnTo>
                  <a:pt x="762000" y="286512"/>
                </a:lnTo>
                <a:close/>
              </a:path>
              <a:path w="4691380" h="300355">
                <a:moveTo>
                  <a:pt x="850392" y="286512"/>
                </a:moveTo>
                <a:lnTo>
                  <a:pt x="800100" y="286512"/>
                </a:lnTo>
                <a:lnTo>
                  <a:pt x="800100" y="298704"/>
                </a:lnTo>
                <a:lnTo>
                  <a:pt x="850392" y="298704"/>
                </a:lnTo>
                <a:lnTo>
                  <a:pt x="850392" y="286512"/>
                </a:lnTo>
                <a:close/>
              </a:path>
              <a:path w="4691380" h="300355">
                <a:moveTo>
                  <a:pt x="940308" y="286512"/>
                </a:moveTo>
                <a:lnTo>
                  <a:pt x="888492" y="286512"/>
                </a:lnTo>
                <a:lnTo>
                  <a:pt x="888492" y="298704"/>
                </a:lnTo>
                <a:lnTo>
                  <a:pt x="940308" y="298704"/>
                </a:lnTo>
                <a:lnTo>
                  <a:pt x="940308" y="286512"/>
                </a:lnTo>
                <a:close/>
              </a:path>
              <a:path w="4691380" h="300355">
                <a:moveTo>
                  <a:pt x="1028700" y="284988"/>
                </a:moveTo>
                <a:lnTo>
                  <a:pt x="978408" y="286512"/>
                </a:lnTo>
                <a:lnTo>
                  <a:pt x="978408" y="298704"/>
                </a:lnTo>
                <a:lnTo>
                  <a:pt x="1028700" y="298704"/>
                </a:lnTo>
                <a:lnTo>
                  <a:pt x="1028700" y="284988"/>
                </a:lnTo>
                <a:close/>
              </a:path>
              <a:path w="4691380" h="300355">
                <a:moveTo>
                  <a:pt x="1117092" y="284988"/>
                </a:moveTo>
                <a:lnTo>
                  <a:pt x="1066800" y="284988"/>
                </a:lnTo>
                <a:lnTo>
                  <a:pt x="1066800" y="298704"/>
                </a:lnTo>
                <a:lnTo>
                  <a:pt x="1117092" y="298704"/>
                </a:lnTo>
                <a:lnTo>
                  <a:pt x="1117092" y="284988"/>
                </a:lnTo>
                <a:close/>
              </a:path>
              <a:path w="4691380" h="300355">
                <a:moveTo>
                  <a:pt x="1207008" y="284988"/>
                </a:moveTo>
                <a:lnTo>
                  <a:pt x="1155192" y="284988"/>
                </a:lnTo>
                <a:lnTo>
                  <a:pt x="1155192" y="298704"/>
                </a:lnTo>
                <a:lnTo>
                  <a:pt x="1207008" y="298704"/>
                </a:lnTo>
                <a:lnTo>
                  <a:pt x="1207008" y="284988"/>
                </a:lnTo>
                <a:close/>
              </a:path>
              <a:path w="4691380" h="300355">
                <a:moveTo>
                  <a:pt x="1295400" y="284988"/>
                </a:moveTo>
                <a:lnTo>
                  <a:pt x="1245108" y="284988"/>
                </a:lnTo>
                <a:lnTo>
                  <a:pt x="1245108" y="298704"/>
                </a:lnTo>
                <a:lnTo>
                  <a:pt x="1295400" y="298704"/>
                </a:lnTo>
                <a:lnTo>
                  <a:pt x="1295400" y="284988"/>
                </a:lnTo>
                <a:close/>
              </a:path>
              <a:path w="4691380" h="300355">
                <a:moveTo>
                  <a:pt x="1383792" y="284988"/>
                </a:moveTo>
                <a:lnTo>
                  <a:pt x="1333500" y="284988"/>
                </a:lnTo>
                <a:lnTo>
                  <a:pt x="1333500" y="298704"/>
                </a:lnTo>
                <a:lnTo>
                  <a:pt x="1383792" y="297180"/>
                </a:lnTo>
                <a:lnTo>
                  <a:pt x="1383792" y="284988"/>
                </a:lnTo>
                <a:close/>
              </a:path>
              <a:path w="4691380" h="300355">
                <a:moveTo>
                  <a:pt x="1473708" y="284988"/>
                </a:moveTo>
                <a:lnTo>
                  <a:pt x="1421892" y="284988"/>
                </a:lnTo>
                <a:lnTo>
                  <a:pt x="1421892" y="297180"/>
                </a:lnTo>
                <a:lnTo>
                  <a:pt x="1473708" y="297180"/>
                </a:lnTo>
                <a:lnTo>
                  <a:pt x="1473708" y="284988"/>
                </a:lnTo>
                <a:close/>
              </a:path>
              <a:path w="4691380" h="300355">
                <a:moveTo>
                  <a:pt x="1562100" y="284988"/>
                </a:moveTo>
                <a:lnTo>
                  <a:pt x="1511808" y="284988"/>
                </a:lnTo>
                <a:lnTo>
                  <a:pt x="1511808" y="297180"/>
                </a:lnTo>
                <a:lnTo>
                  <a:pt x="1562100" y="297180"/>
                </a:lnTo>
                <a:lnTo>
                  <a:pt x="1562100" y="284988"/>
                </a:lnTo>
                <a:close/>
              </a:path>
              <a:path w="4691380" h="300355">
                <a:moveTo>
                  <a:pt x="1650492" y="284988"/>
                </a:moveTo>
                <a:lnTo>
                  <a:pt x="1600200" y="284988"/>
                </a:lnTo>
                <a:lnTo>
                  <a:pt x="1600200" y="297180"/>
                </a:lnTo>
                <a:lnTo>
                  <a:pt x="1650492" y="297180"/>
                </a:lnTo>
                <a:lnTo>
                  <a:pt x="1650492" y="284988"/>
                </a:lnTo>
                <a:close/>
              </a:path>
              <a:path w="4691380" h="300355">
                <a:moveTo>
                  <a:pt x="1740408" y="284988"/>
                </a:moveTo>
                <a:lnTo>
                  <a:pt x="1688592" y="284988"/>
                </a:lnTo>
                <a:lnTo>
                  <a:pt x="1688592" y="297180"/>
                </a:lnTo>
                <a:lnTo>
                  <a:pt x="1740408" y="297180"/>
                </a:lnTo>
                <a:lnTo>
                  <a:pt x="1740408" y="284988"/>
                </a:lnTo>
                <a:close/>
              </a:path>
              <a:path w="4691380" h="300355">
                <a:moveTo>
                  <a:pt x="1828800" y="284988"/>
                </a:moveTo>
                <a:lnTo>
                  <a:pt x="1778508" y="284988"/>
                </a:lnTo>
                <a:lnTo>
                  <a:pt x="1778508" y="297180"/>
                </a:lnTo>
                <a:lnTo>
                  <a:pt x="1828800" y="297180"/>
                </a:lnTo>
                <a:lnTo>
                  <a:pt x="1828800" y="284988"/>
                </a:lnTo>
                <a:close/>
              </a:path>
              <a:path w="4691380" h="300355">
                <a:moveTo>
                  <a:pt x="1917192" y="284988"/>
                </a:moveTo>
                <a:lnTo>
                  <a:pt x="1866900" y="284988"/>
                </a:lnTo>
                <a:lnTo>
                  <a:pt x="1866900" y="297180"/>
                </a:lnTo>
                <a:lnTo>
                  <a:pt x="1917192" y="297180"/>
                </a:lnTo>
                <a:lnTo>
                  <a:pt x="1917192" y="284988"/>
                </a:lnTo>
                <a:close/>
              </a:path>
              <a:path w="4691380" h="300355">
                <a:moveTo>
                  <a:pt x="2007108" y="284988"/>
                </a:moveTo>
                <a:lnTo>
                  <a:pt x="1955292" y="284988"/>
                </a:lnTo>
                <a:lnTo>
                  <a:pt x="1955292" y="297180"/>
                </a:lnTo>
                <a:lnTo>
                  <a:pt x="2007108" y="297180"/>
                </a:lnTo>
                <a:lnTo>
                  <a:pt x="2007108" y="284988"/>
                </a:lnTo>
                <a:close/>
              </a:path>
              <a:path w="4691380" h="300355">
                <a:moveTo>
                  <a:pt x="2095500" y="284988"/>
                </a:moveTo>
                <a:lnTo>
                  <a:pt x="2045208" y="284988"/>
                </a:lnTo>
                <a:lnTo>
                  <a:pt x="2045208" y="297180"/>
                </a:lnTo>
                <a:lnTo>
                  <a:pt x="2095500" y="297180"/>
                </a:lnTo>
                <a:lnTo>
                  <a:pt x="2095500" y="284988"/>
                </a:lnTo>
                <a:close/>
              </a:path>
              <a:path w="4691380" h="300355">
                <a:moveTo>
                  <a:pt x="2183892" y="283464"/>
                </a:moveTo>
                <a:lnTo>
                  <a:pt x="2133600" y="283464"/>
                </a:lnTo>
                <a:lnTo>
                  <a:pt x="2133600" y="297180"/>
                </a:lnTo>
                <a:lnTo>
                  <a:pt x="2183892" y="297180"/>
                </a:lnTo>
                <a:lnTo>
                  <a:pt x="2183892" y="283464"/>
                </a:lnTo>
                <a:close/>
              </a:path>
              <a:path w="4691380" h="300355">
                <a:moveTo>
                  <a:pt x="2273808" y="283464"/>
                </a:moveTo>
                <a:lnTo>
                  <a:pt x="2221992" y="283464"/>
                </a:lnTo>
                <a:lnTo>
                  <a:pt x="2221992" y="297180"/>
                </a:lnTo>
                <a:lnTo>
                  <a:pt x="2273808" y="297180"/>
                </a:lnTo>
                <a:lnTo>
                  <a:pt x="2273808" y="283464"/>
                </a:lnTo>
                <a:close/>
              </a:path>
              <a:path w="4691380" h="300355">
                <a:moveTo>
                  <a:pt x="2362200" y="283464"/>
                </a:moveTo>
                <a:lnTo>
                  <a:pt x="2311908" y="283464"/>
                </a:lnTo>
                <a:lnTo>
                  <a:pt x="2311908" y="297180"/>
                </a:lnTo>
                <a:lnTo>
                  <a:pt x="2362200" y="297180"/>
                </a:lnTo>
                <a:lnTo>
                  <a:pt x="2362200" y="283464"/>
                </a:lnTo>
                <a:close/>
              </a:path>
              <a:path w="4691380" h="300355">
                <a:moveTo>
                  <a:pt x="2450592" y="283464"/>
                </a:moveTo>
                <a:lnTo>
                  <a:pt x="2400300" y="283464"/>
                </a:lnTo>
                <a:lnTo>
                  <a:pt x="2400300" y="297180"/>
                </a:lnTo>
                <a:lnTo>
                  <a:pt x="2450592" y="297180"/>
                </a:lnTo>
                <a:lnTo>
                  <a:pt x="2450592" y="283464"/>
                </a:lnTo>
                <a:close/>
              </a:path>
              <a:path w="4691380" h="300355">
                <a:moveTo>
                  <a:pt x="2540508" y="283464"/>
                </a:moveTo>
                <a:lnTo>
                  <a:pt x="2488692" y="283464"/>
                </a:lnTo>
                <a:lnTo>
                  <a:pt x="2488692" y="297180"/>
                </a:lnTo>
                <a:lnTo>
                  <a:pt x="2540508" y="295656"/>
                </a:lnTo>
                <a:lnTo>
                  <a:pt x="2540508" y="283464"/>
                </a:lnTo>
                <a:close/>
              </a:path>
              <a:path w="4691380" h="300355">
                <a:moveTo>
                  <a:pt x="2717292" y="283464"/>
                </a:moveTo>
                <a:lnTo>
                  <a:pt x="2667000" y="283464"/>
                </a:lnTo>
                <a:lnTo>
                  <a:pt x="2667000" y="295656"/>
                </a:lnTo>
                <a:lnTo>
                  <a:pt x="2717292" y="295656"/>
                </a:lnTo>
                <a:lnTo>
                  <a:pt x="2717292" y="283464"/>
                </a:lnTo>
                <a:close/>
              </a:path>
              <a:path w="4691380" h="300355">
                <a:moveTo>
                  <a:pt x="2807208" y="283464"/>
                </a:moveTo>
                <a:lnTo>
                  <a:pt x="2755392" y="283464"/>
                </a:lnTo>
                <a:lnTo>
                  <a:pt x="2755392" y="295656"/>
                </a:lnTo>
                <a:lnTo>
                  <a:pt x="2807208" y="295656"/>
                </a:lnTo>
                <a:lnTo>
                  <a:pt x="2807208" y="283464"/>
                </a:lnTo>
                <a:close/>
              </a:path>
              <a:path w="4691380" h="300355">
                <a:moveTo>
                  <a:pt x="2895600" y="283464"/>
                </a:moveTo>
                <a:lnTo>
                  <a:pt x="2845308" y="283464"/>
                </a:lnTo>
                <a:lnTo>
                  <a:pt x="2845308" y="295656"/>
                </a:lnTo>
                <a:lnTo>
                  <a:pt x="2895600" y="295656"/>
                </a:lnTo>
                <a:lnTo>
                  <a:pt x="2895600" y="283464"/>
                </a:lnTo>
                <a:close/>
              </a:path>
              <a:path w="4691380" h="300355">
                <a:moveTo>
                  <a:pt x="2983992" y="283464"/>
                </a:moveTo>
                <a:lnTo>
                  <a:pt x="2933700" y="283464"/>
                </a:lnTo>
                <a:lnTo>
                  <a:pt x="2933700" y="295656"/>
                </a:lnTo>
                <a:lnTo>
                  <a:pt x="2983992" y="295656"/>
                </a:lnTo>
                <a:lnTo>
                  <a:pt x="2983992" y="283464"/>
                </a:lnTo>
                <a:close/>
              </a:path>
              <a:path w="4691380" h="300355">
                <a:moveTo>
                  <a:pt x="3073908" y="283464"/>
                </a:moveTo>
                <a:lnTo>
                  <a:pt x="3022092" y="283464"/>
                </a:lnTo>
                <a:lnTo>
                  <a:pt x="3022092" y="295656"/>
                </a:lnTo>
                <a:lnTo>
                  <a:pt x="3073908" y="295656"/>
                </a:lnTo>
                <a:lnTo>
                  <a:pt x="3073908" y="283464"/>
                </a:lnTo>
                <a:close/>
              </a:path>
              <a:path w="4691380" h="300355">
                <a:moveTo>
                  <a:pt x="3162300" y="283464"/>
                </a:moveTo>
                <a:lnTo>
                  <a:pt x="3112008" y="283464"/>
                </a:lnTo>
                <a:lnTo>
                  <a:pt x="3112008" y="295656"/>
                </a:lnTo>
                <a:lnTo>
                  <a:pt x="3162300" y="295656"/>
                </a:lnTo>
                <a:lnTo>
                  <a:pt x="3162300" y="283464"/>
                </a:lnTo>
                <a:close/>
              </a:path>
              <a:path w="4691380" h="300355">
                <a:moveTo>
                  <a:pt x="3250692" y="281940"/>
                </a:moveTo>
                <a:lnTo>
                  <a:pt x="3200400" y="283464"/>
                </a:lnTo>
                <a:lnTo>
                  <a:pt x="3200400" y="295656"/>
                </a:lnTo>
                <a:lnTo>
                  <a:pt x="3250692" y="295656"/>
                </a:lnTo>
                <a:lnTo>
                  <a:pt x="3250692" y="281940"/>
                </a:lnTo>
                <a:close/>
              </a:path>
              <a:path w="4691380" h="300355">
                <a:moveTo>
                  <a:pt x="3340608" y="281940"/>
                </a:moveTo>
                <a:lnTo>
                  <a:pt x="3288792" y="281940"/>
                </a:lnTo>
                <a:lnTo>
                  <a:pt x="3288792" y="295656"/>
                </a:lnTo>
                <a:lnTo>
                  <a:pt x="3340608" y="295656"/>
                </a:lnTo>
                <a:lnTo>
                  <a:pt x="3340608" y="281940"/>
                </a:lnTo>
                <a:close/>
              </a:path>
              <a:path w="4691380" h="300355">
                <a:moveTo>
                  <a:pt x="3429000" y="281940"/>
                </a:moveTo>
                <a:lnTo>
                  <a:pt x="3378708" y="281940"/>
                </a:lnTo>
                <a:lnTo>
                  <a:pt x="3378708" y="295656"/>
                </a:lnTo>
                <a:lnTo>
                  <a:pt x="3429000" y="295656"/>
                </a:lnTo>
                <a:lnTo>
                  <a:pt x="3429000" y="281940"/>
                </a:lnTo>
                <a:close/>
              </a:path>
              <a:path w="4691380" h="300355">
                <a:moveTo>
                  <a:pt x="3517392" y="281940"/>
                </a:moveTo>
                <a:lnTo>
                  <a:pt x="3467100" y="281940"/>
                </a:lnTo>
                <a:lnTo>
                  <a:pt x="3467100" y="295656"/>
                </a:lnTo>
                <a:lnTo>
                  <a:pt x="3517392" y="295656"/>
                </a:lnTo>
                <a:lnTo>
                  <a:pt x="3517392" y="281940"/>
                </a:lnTo>
                <a:close/>
              </a:path>
              <a:path w="4691380" h="300355">
                <a:moveTo>
                  <a:pt x="3607308" y="281940"/>
                </a:moveTo>
                <a:lnTo>
                  <a:pt x="3555492" y="281940"/>
                </a:lnTo>
                <a:lnTo>
                  <a:pt x="3555492" y="295656"/>
                </a:lnTo>
                <a:lnTo>
                  <a:pt x="3607308" y="295656"/>
                </a:lnTo>
                <a:lnTo>
                  <a:pt x="3607308" y="281940"/>
                </a:lnTo>
                <a:close/>
              </a:path>
              <a:path w="4691380" h="300355">
                <a:moveTo>
                  <a:pt x="3695700" y="281940"/>
                </a:moveTo>
                <a:lnTo>
                  <a:pt x="3645408" y="281940"/>
                </a:lnTo>
                <a:lnTo>
                  <a:pt x="3645408" y="294132"/>
                </a:lnTo>
                <a:lnTo>
                  <a:pt x="3695700" y="294132"/>
                </a:lnTo>
                <a:lnTo>
                  <a:pt x="3695700" y="281940"/>
                </a:lnTo>
                <a:close/>
              </a:path>
              <a:path w="4691380" h="300355">
                <a:moveTo>
                  <a:pt x="3784092" y="281940"/>
                </a:moveTo>
                <a:lnTo>
                  <a:pt x="3733800" y="281940"/>
                </a:lnTo>
                <a:lnTo>
                  <a:pt x="3733800" y="294132"/>
                </a:lnTo>
                <a:lnTo>
                  <a:pt x="3784092" y="294132"/>
                </a:lnTo>
                <a:lnTo>
                  <a:pt x="3784092" y="281940"/>
                </a:lnTo>
                <a:close/>
              </a:path>
              <a:path w="4691380" h="300355">
                <a:moveTo>
                  <a:pt x="3874008" y="281940"/>
                </a:moveTo>
                <a:lnTo>
                  <a:pt x="3822192" y="281940"/>
                </a:lnTo>
                <a:lnTo>
                  <a:pt x="3822192" y="294132"/>
                </a:lnTo>
                <a:lnTo>
                  <a:pt x="3874008" y="294132"/>
                </a:lnTo>
                <a:lnTo>
                  <a:pt x="3874008" y="281940"/>
                </a:lnTo>
                <a:close/>
              </a:path>
              <a:path w="4691380" h="300355">
                <a:moveTo>
                  <a:pt x="3962400" y="281940"/>
                </a:moveTo>
                <a:lnTo>
                  <a:pt x="3912108" y="281940"/>
                </a:lnTo>
                <a:lnTo>
                  <a:pt x="3912108" y="294132"/>
                </a:lnTo>
                <a:lnTo>
                  <a:pt x="3962400" y="294132"/>
                </a:lnTo>
                <a:lnTo>
                  <a:pt x="3962400" y="281940"/>
                </a:lnTo>
                <a:close/>
              </a:path>
              <a:path w="4691380" h="300355">
                <a:moveTo>
                  <a:pt x="4050792" y="281940"/>
                </a:moveTo>
                <a:lnTo>
                  <a:pt x="4000500" y="281940"/>
                </a:lnTo>
                <a:lnTo>
                  <a:pt x="4000500" y="294132"/>
                </a:lnTo>
                <a:lnTo>
                  <a:pt x="4050792" y="294132"/>
                </a:lnTo>
                <a:lnTo>
                  <a:pt x="4050792" y="281940"/>
                </a:lnTo>
                <a:close/>
              </a:path>
              <a:path w="4691380" h="300355">
                <a:moveTo>
                  <a:pt x="4140708" y="281940"/>
                </a:moveTo>
                <a:lnTo>
                  <a:pt x="4088892" y="281940"/>
                </a:lnTo>
                <a:lnTo>
                  <a:pt x="4088892" y="294132"/>
                </a:lnTo>
                <a:lnTo>
                  <a:pt x="4140708" y="294132"/>
                </a:lnTo>
                <a:lnTo>
                  <a:pt x="4140708" y="281940"/>
                </a:lnTo>
                <a:close/>
              </a:path>
              <a:path w="4691380" h="300355">
                <a:moveTo>
                  <a:pt x="4229100" y="281940"/>
                </a:moveTo>
                <a:lnTo>
                  <a:pt x="4178808" y="281940"/>
                </a:lnTo>
                <a:lnTo>
                  <a:pt x="4178808" y="294132"/>
                </a:lnTo>
                <a:lnTo>
                  <a:pt x="4229100" y="294132"/>
                </a:lnTo>
                <a:lnTo>
                  <a:pt x="4229100" y="281940"/>
                </a:lnTo>
                <a:close/>
              </a:path>
              <a:path w="4691380" h="300355">
                <a:moveTo>
                  <a:pt x="4317492" y="281940"/>
                </a:moveTo>
                <a:lnTo>
                  <a:pt x="4267200" y="281940"/>
                </a:lnTo>
                <a:lnTo>
                  <a:pt x="4267200" y="294132"/>
                </a:lnTo>
                <a:lnTo>
                  <a:pt x="4317492" y="294132"/>
                </a:lnTo>
                <a:lnTo>
                  <a:pt x="4317492" y="281940"/>
                </a:lnTo>
                <a:close/>
              </a:path>
              <a:path w="4691380" h="300355">
                <a:moveTo>
                  <a:pt x="4407408" y="280416"/>
                </a:moveTo>
                <a:lnTo>
                  <a:pt x="4355592" y="281940"/>
                </a:lnTo>
                <a:lnTo>
                  <a:pt x="4355592" y="294132"/>
                </a:lnTo>
                <a:lnTo>
                  <a:pt x="4407408" y="294132"/>
                </a:lnTo>
                <a:lnTo>
                  <a:pt x="4407408" y="280416"/>
                </a:lnTo>
                <a:close/>
              </a:path>
              <a:path w="4691380" h="300355">
                <a:moveTo>
                  <a:pt x="4495800" y="280416"/>
                </a:moveTo>
                <a:lnTo>
                  <a:pt x="4445508" y="280416"/>
                </a:lnTo>
                <a:lnTo>
                  <a:pt x="4445508" y="294132"/>
                </a:lnTo>
                <a:lnTo>
                  <a:pt x="4495800" y="294132"/>
                </a:lnTo>
                <a:lnTo>
                  <a:pt x="4495800" y="280416"/>
                </a:lnTo>
                <a:close/>
              </a:path>
              <a:path w="4691380" h="300355">
                <a:moveTo>
                  <a:pt x="4584192" y="280416"/>
                </a:moveTo>
                <a:lnTo>
                  <a:pt x="4533900" y="280416"/>
                </a:lnTo>
                <a:lnTo>
                  <a:pt x="4533900" y="294132"/>
                </a:lnTo>
                <a:lnTo>
                  <a:pt x="4584192" y="294132"/>
                </a:lnTo>
                <a:lnTo>
                  <a:pt x="4584192" y="280416"/>
                </a:lnTo>
                <a:close/>
              </a:path>
              <a:path w="4691380" h="300355">
                <a:moveTo>
                  <a:pt x="4674108" y="280416"/>
                </a:moveTo>
                <a:lnTo>
                  <a:pt x="4622292" y="280416"/>
                </a:lnTo>
                <a:lnTo>
                  <a:pt x="4622292" y="294132"/>
                </a:lnTo>
                <a:lnTo>
                  <a:pt x="4674108" y="294132"/>
                </a:lnTo>
                <a:lnTo>
                  <a:pt x="4674108" y="280416"/>
                </a:lnTo>
                <a:close/>
              </a:path>
              <a:path w="4691380" h="300355">
                <a:moveTo>
                  <a:pt x="4690872" y="286512"/>
                </a:moveTo>
                <a:lnTo>
                  <a:pt x="4689348" y="271272"/>
                </a:lnTo>
                <a:lnTo>
                  <a:pt x="4686300" y="257556"/>
                </a:lnTo>
                <a:lnTo>
                  <a:pt x="4683252" y="242316"/>
                </a:lnTo>
                <a:lnTo>
                  <a:pt x="4658868" y="204216"/>
                </a:lnTo>
                <a:lnTo>
                  <a:pt x="4610100" y="164592"/>
                </a:lnTo>
                <a:lnTo>
                  <a:pt x="4562856" y="146304"/>
                </a:lnTo>
                <a:lnTo>
                  <a:pt x="4509516" y="140208"/>
                </a:lnTo>
                <a:lnTo>
                  <a:pt x="3796284" y="140208"/>
                </a:lnTo>
                <a:lnTo>
                  <a:pt x="3762756" y="134112"/>
                </a:lnTo>
                <a:lnTo>
                  <a:pt x="3718560" y="117348"/>
                </a:lnTo>
                <a:lnTo>
                  <a:pt x="3683508" y="91440"/>
                </a:lnTo>
                <a:lnTo>
                  <a:pt x="3657600" y="57912"/>
                </a:lnTo>
                <a:lnTo>
                  <a:pt x="3645408" y="19812"/>
                </a:lnTo>
                <a:lnTo>
                  <a:pt x="3645408" y="6096"/>
                </a:lnTo>
                <a:lnTo>
                  <a:pt x="3642360" y="0"/>
                </a:lnTo>
                <a:lnTo>
                  <a:pt x="3634740" y="0"/>
                </a:lnTo>
                <a:lnTo>
                  <a:pt x="3631692" y="3048"/>
                </a:lnTo>
                <a:lnTo>
                  <a:pt x="3631692" y="6096"/>
                </a:lnTo>
                <a:lnTo>
                  <a:pt x="3631692" y="19812"/>
                </a:lnTo>
                <a:lnTo>
                  <a:pt x="3628644" y="32004"/>
                </a:lnTo>
                <a:lnTo>
                  <a:pt x="3624072" y="45720"/>
                </a:lnTo>
                <a:lnTo>
                  <a:pt x="3619500" y="57912"/>
                </a:lnTo>
                <a:lnTo>
                  <a:pt x="3611880" y="68580"/>
                </a:lnTo>
                <a:lnTo>
                  <a:pt x="3604260" y="80772"/>
                </a:lnTo>
                <a:lnTo>
                  <a:pt x="3595116" y="91440"/>
                </a:lnTo>
                <a:lnTo>
                  <a:pt x="3582924" y="100584"/>
                </a:lnTo>
                <a:lnTo>
                  <a:pt x="3572256" y="109728"/>
                </a:lnTo>
                <a:lnTo>
                  <a:pt x="3529584" y="129540"/>
                </a:lnTo>
                <a:lnTo>
                  <a:pt x="3482340" y="140208"/>
                </a:lnTo>
                <a:lnTo>
                  <a:pt x="2766060" y="140208"/>
                </a:lnTo>
                <a:lnTo>
                  <a:pt x="2729484" y="143256"/>
                </a:lnTo>
                <a:lnTo>
                  <a:pt x="2665476" y="164592"/>
                </a:lnTo>
                <a:lnTo>
                  <a:pt x="2627376" y="193548"/>
                </a:lnTo>
                <a:lnTo>
                  <a:pt x="2599944" y="230124"/>
                </a:lnTo>
                <a:lnTo>
                  <a:pt x="2586228" y="272796"/>
                </a:lnTo>
                <a:lnTo>
                  <a:pt x="2586228" y="283464"/>
                </a:lnTo>
                <a:lnTo>
                  <a:pt x="2578608" y="283464"/>
                </a:lnTo>
                <a:lnTo>
                  <a:pt x="2578608" y="295656"/>
                </a:lnTo>
                <a:lnTo>
                  <a:pt x="2628900" y="295656"/>
                </a:lnTo>
                <a:lnTo>
                  <a:pt x="2628900" y="283464"/>
                </a:lnTo>
                <a:lnTo>
                  <a:pt x="2598877" y="283464"/>
                </a:lnTo>
                <a:lnTo>
                  <a:pt x="2599944" y="272796"/>
                </a:lnTo>
                <a:lnTo>
                  <a:pt x="2612136" y="234696"/>
                </a:lnTo>
                <a:lnTo>
                  <a:pt x="2647188" y="192024"/>
                </a:lnTo>
                <a:lnTo>
                  <a:pt x="2686812" y="169164"/>
                </a:lnTo>
                <a:lnTo>
                  <a:pt x="2732532" y="155448"/>
                </a:lnTo>
                <a:lnTo>
                  <a:pt x="3482340" y="152400"/>
                </a:lnTo>
                <a:lnTo>
                  <a:pt x="3500628" y="149352"/>
                </a:lnTo>
                <a:lnTo>
                  <a:pt x="3549396" y="135636"/>
                </a:lnTo>
                <a:lnTo>
                  <a:pt x="3590544" y="111252"/>
                </a:lnTo>
                <a:lnTo>
                  <a:pt x="3622548" y="76200"/>
                </a:lnTo>
                <a:lnTo>
                  <a:pt x="3638664" y="43065"/>
                </a:lnTo>
                <a:lnTo>
                  <a:pt x="3640836" y="50292"/>
                </a:lnTo>
                <a:lnTo>
                  <a:pt x="3663696" y="88392"/>
                </a:lnTo>
                <a:lnTo>
                  <a:pt x="3698748" y="120396"/>
                </a:lnTo>
                <a:lnTo>
                  <a:pt x="3742944" y="141732"/>
                </a:lnTo>
                <a:lnTo>
                  <a:pt x="3794760" y="152400"/>
                </a:lnTo>
                <a:lnTo>
                  <a:pt x="4509516" y="152400"/>
                </a:lnTo>
                <a:lnTo>
                  <a:pt x="4527804" y="153924"/>
                </a:lnTo>
                <a:lnTo>
                  <a:pt x="4576572" y="163068"/>
                </a:lnTo>
                <a:lnTo>
                  <a:pt x="4617720" y="184404"/>
                </a:lnTo>
                <a:lnTo>
                  <a:pt x="4658868" y="224028"/>
                </a:lnTo>
                <a:lnTo>
                  <a:pt x="4675632" y="260604"/>
                </a:lnTo>
                <a:lnTo>
                  <a:pt x="4678680" y="288036"/>
                </a:lnTo>
                <a:lnTo>
                  <a:pt x="4690872" y="286512"/>
                </a:lnTo>
                <a:close/>
              </a:path>
            </a:pathLst>
          </a:custGeom>
          <a:solidFill>
            <a:srgbClr val="000000"/>
          </a:solidFill>
        </p:spPr>
        <p:txBody>
          <a:bodyPr wrap="square" lIns="0" tIns="0" rIns="0" bIns="0" rtlCol="0"/>
          <a:lstStyle/>
          <a:p>
            <a:endParaRPr/>
          </a:p>
        </p:txBody>
      </p:sp>
      <p:sp>
        <p:nvSpPr>
          <p:cNvPr id="27" name="object 27"/>
          <p:cNvSpPr txBox="1"/>
          <p:nvPr/>
        </p:nvSpPr>
        <p:spPr>
          <a:xfrm>
            <a:off x="1482851" y="2981958"/>
            <a:ext cx="517525" cy="299720"/>
          </a:xfrm>
          <a:prstGeom prst="rect">
            <a:avLst/>
          </a:prstGeom>
        </p:spPr>
        <p:txBody>
          <a:bodyPr vert="horz" wrap="square" lIns="0" tIns="12700" rIns="0" bIns="0" rtlCol="0">
            <a:spAutoFit/>
          </a:bodyPr>
          <a:lstStyle/>
          <a:p>
            <a:pPr marL="38100">
              <a:lnSpc>
                <a:spcPct val="100000"/>
              </a:lnSpc>
              <a:spcBef>
                <a:spcPts val="100"/>
              </a:spcBef>
            </a:pPr>
            <a:r>
              <a:rPr sz="2700" spc="-60" baseline="15432" dirty="0">
                <a:latin typeface="Times New Roman"/>
                <a:cs typeface="Times New Roman"/>
              </a:rPr>
              <a:t>P</a:t>
            </a:r>
            <a:r>
              <a:rPr sz="1800" spc="-60" baseline="2314" dirty="0">
                <a:latin typeface="Times New Roman"/>
                <a:cs typeface="Times New Roman"/>
              </a:rPr>
              <a:t>2</a:t>
            </a:r>
            <a:r>
              <a:rPr sz="1800" spc="-40" dirty="0">
                <a:latin typeface="Arial"/>
                <a:cs typeface="Arial"/>
              </a:rPr>
              <a:t>10</a:t>
            </a:r>
            <a:endParaRPr sz="1800">
              <a:latin typeface="Arial"/>
              <a:cs typeface="Arial"/>
            </a:endParaRPr>
          </a:p>
        </p:txBody>
      </p:sp>
      <p:sp>
        <p:nvSpPr>
          <p:cNvPr id="28" name="object 28"/>
          <p:cNvSpPr txBox="1"/>
          <p:nvPr/>
        </p:nvSpPr>
        <p:spPr>
          <a:xfrm>
            <a:off x="5661225" y="2443987"/>
            <a:ext cx="619125" cy="452755"/>
          </a:xfrm>
          <a:prstGeom prst="rect">
            <a:avLst/>
          </a:prstGeom>
        </p:spPr>
        <p:txBody>
          <a:bodyPr vert="horz" wrap="square" lIns="0" tIns="12700" rIns="0" bIns="0" rtlCol="0">
            <a:spAutoFit/>
          </a:bodyPr>
          <a:lstStyle/>
          <a:p>
            <a:pPr marL="116205" marR="5080" indent="-104139">
              <a:lnSpc>
                <a:spcPct val="100000"/>
              </a:lnSpc>
              <a:spcBef>
                <a:spcPts val="100"/>
              </a:spcBef>
            </a:pPr>
            <a:r>
              <a:rPr sz="1400" i="1" spc="-110" dirty="0">
                <a:latin typeface="Times New Roman"/>
                <a:cs typeface="Times New Roman"/>
              </a:rPr>
              <a:t>Exceso </a:t>
            </a:r>
            <a:r>
              <a:rPr sz="1400" i="1" spc="-170" dirty="0">
                <a:latin typeface="Times New Roman"/>
                <a:cs typeface="Times New Roman"/>
              </a:rPr>
              <a:t>de  </a:t>
            </a:r>
            <a:r>
              <a:rPr sz="1400" i="1" spc="-110" dirty="0">
                <a:latin typeface="Times New Roman"/>
                <a:cs typeface="Times New Roman"/>
              </a:rPr>
              <a:t>Oferta</a:t>
            </a:r>
            <a:endParaRPr sz="1400">
              <a:latin typeface="Times New Roman"/>
              <a:cs typeface="Times New Roman"/>
            </a:endParaRPr>
          </a:p>
        </p:txBody>
      </p:sp>
      <p:sp>
        <p:nvSpPr>
          <p:cNvPr id="29" name="object 29"/>
          <p:cNvSpPr/>
          <p:nvPr/>
        </p:nvSpPr>
        <p:spPr>
          <a:xfrm>
            <a:off x="5916168" y="3651516"/>
            <a:ext cx="70485" cy="248920"/>
          </a:xfrm>
          <a:custGeom>
            <a:avLst/>
            <a:gdLst/>
            <a:ahLst/>
            <a:cxnLst/>
            <a:rect l="l" t="t" r="r" b="b"/>
            <a:pathLst>
              <a:path w="70485" h="248920">
                <a:moveTo>
                  <a:pt x="50292" y="0"/>
                </a:moveTo>
                <a:lnTo>
                  <a:pt x="0" y="0"/>
                </a:lnTo>
                <a:lnTo>
                  <a:pt x="0" y="13716"/>
                </a:lnTo>
                <a:lnTo>
                  <a:pt x="50292" y="13716"/>
                </a:lnTo>
                <a:lnTo>
                  <a:pt x="50292" y="0"/>
                </a:lnTo>
                <a:close/>
              </a:path>
              <a:path w="70485" h="248920">
                <a:moveTo>
                  <a:pt x="70091" y="196583"/>
                </a:moveTo>
                <a:lnTo>
                  <a:pt x="56375" y="196583"/>
                </a:lnTo>
                <a:lnTo>
                  <a:pt x="56375" y="248399"/>
                </a:lnTo>
                <a:lnTo>
                  <a:pt x="70091" y="248399"/>
                </a:lnTo>
                <a:lnTo>
                  <a:pt x="70091" y="196583"/>
                </a:lnTo>
                <a:close/>
              </a:path>
              <a:path w="70485" h="248920">
                <a:moveTo>
                  <a:pt x="70104" y="108204"/>
                </a:moveTo>
                <a:lnTo>
                  <a:pt x="56388" y="108204"/>
                </a:lnTo>
                <a:lnTo>
                  <a:pt x="56388" y="158496"/>
                </a:lnTo>
                <a:lnTo>
                  <a:pt x="70104" y="158496"/>
                </a:lnTo>
                <a:lnTo>
                  <a:pt x="70104" y="108204"/>
                </a:lnTo>
                <a:close/>
              </a:path>
              <a:path w="70485" h="248920">
                <a:moveTo>
                  <a:pt x="70104" y="19812"/>
                </a:moveTo>
                <a:lnTo>
                  <a:pt x="56388" y="19812"/>
                </a:lnTo>
                <a:lnTo>
                  <a:pt x="56388" y="70104"/>
                </a:lnTo>
                <a:lnTo>
                  <a:pt x="70104" y="70104"/>
                </a:lnTo>
                <a:lnTo>
                  <a:pt x="70104" y="19812"/>
                </a:lnTo>
                <a:close/>
              </a:path>
            </a:pathLst>
          </a:custGeom>
          <a:solidFill>
            <a:srgbClr val="000000"/>
          </a:solidFill>
        </p:spPr>
        <p:txBody>
          <a:bodyPr wrap="square" lIns="0" tIns="0" rIns="0" bIns="0" rtlCol="0"/>
          <a:lstStyle/>
          <a:p>
            <a:endParaRPr/>
          </a:p>
        </p:txBody>
      </p:sp>
      <p:sp>
        <p:nvSpPr>
          <p:cNvPr id="30" name="object 30"/>
          <p:cNvSpPr txBox="1"/>
          <p:nvPr/>
        </p:nvSpPr>
        <p:spPr>
          <a:xfrm>
            <a:off x="986021" y="3354677"/>
            <a:ext cx="4990465" cy="346710"/>
          </a:xfrm>
          <a:prstGeom prst="rect">
            <a:avLst/>
          </a:prstGeom>
        </p:spPr>
        <p:txBody>
          <a:bodyPr vert="horz" wrap="square" lIns="0" tIns="13335" rIns="0" bIns="0" rtlCol="0">
            <a:spAutoFit/>
          </a:bodyPr>
          <a:lstStyle/>
          <a:p>
            <a:pPr marL="38100">
              <a:lnSpc>
                <a:spcPct val="100000"/>
              </a:lnSpc>
              <a:spcBef>
                <a:spcPts val="105"/>
              </a:spcBef>
              <a:tabLst>
                <a:tab pos="1106170" algn="l"/>
                <a:tab pos="4951730" algn="l"/>
              </a:tabLst>
            </a:pPr>
            <a:r>
              <a:rPr sz="2100" b="1" dirty="0">
                <a:latin typeface="Arial"/>
                <a:cs typeface="Arial"/>
              </a:rPr>
              <a:t>eci </a:t>
            </a:r>
            <a:r>
              <a:rPr sz="3000" spc="75" baseline="-15277" dirty="0">
                <a:latin typeface="Times New Roman"/>
                <a:cs typeface="Times New Roman"/>
              </a:rPr>
              <a:t>P* </a:t>
            </a:r>
            <a:r>
              <a:rPr sz="2700" spc="-7" baseline="4629" dirty="0">
                <a:latin typeface="Arial"/>
                <a:cs typeface="Arial"/>
              </a:rPr>
              <a:t>8	</a:t>
            </a:r>
            <a:r>
              <a:rPr sz="2700" u="heavy" spc="-15" baseline="4629" dirty="0">
                <a:uFill>
                  <a:solidFill>
                    <a:srgbClr val="000000"/>
                  </a:solidFill>
                </a:uFill>
                <a:latin typeface="Arial"/>
                <a:cs typeface="Arial"/>
              </a:rPr>
              <a:t> </a:t>
            </a:r>
            <a:r>
              <a:rPr sz="2700" u="heavy" spc="-7" baseline="4629" dirty="0">
                <a:uFill>
                  <a:solidFill>
                    <a:srgbClr val="000000"/>
                  </a:solidFill>
                </a:uFill>
                <a:latin typeface="Arial"/>
                <a:cs typeface="Arial"/>
              </a:rPr>
              <a:t>	</a:t>
            </a:r>
            <a:endParaRPr sz="2700" baseline="4629">
              <a:latin typeface="Arial"/>
              <a:cs typeface="Arial"/>
            </a:endParaRPr>
          </a:p>
        </p:txBody>
      </p:sp>
      <p:sp>
        <p:nvSpPr>
          <p:cNvPr id="31" name="object 31"/>
          <p:cNvSpPr txBox="1"/>
          <p:nvPr/>
        </p:nvSpPr>
        <p:spPr>
          <a:xfrm>
            <a:off x="7845040" y="2535426"/>
            <a:ext cx="483870" cy="239395"/>
          </a:xfrm>
          <a:prstGeom prst="rect">
            <a:avLst/>
          </a:prstGeom>
        </p:spPr>
        <p:txBody>
          <a:bodyPr vert="horz" wrap="square" lIns="0" tIns="12700" rIns="0" bIns="0" rtlCol="0">
            <a:spAutoFit/>
          </a:bodyPr>
          <a:lstStyle/>
          <a:p>
            <a:pPr marL="12700">
              <a:lnSpc>
                <a:spcPct val="100000"/>
              </a:lnSpc>
              <a:spcBef>
                <a:spcPts val="100"/>
              </a:spcBef>
            </a:pPr>
            <a:r>
              <a:rPr sz="1400" spc="75" dirty="0">
                <a:latin typeface="Times New Roman"/>
                <a:cs typeface="Times New Roman"/>
              </a:rPr>
              <a:t>O</a:t>
            </a:r>
            <a:r>
              <a:rPr sz="1400" spc="-15" dirty="0">
                <a:latin typeface="Times New Roman"/>
                <a:cs typeface="Times New Roman"/>
              </a:rPr>
              <a:t>f</a:t>
            </a:r>
            <a:r>
              <a:rPr sz="1400" spc="-40" dirty="0">
                <a:latin typeface="Times New Roman"/>
                <a:cs typeface="Times New Roman"/>
              </a:rPr>
              <a:t>e</a:t>
            </a:r>
            <a:r>
              <a:rPr sz="1400" spc="20" dirty="0">
                <a:latin typeface="Times New Roman"/>
                <a:cs typeface="Times New Roman"/>
              </a:rPr>
              <a:t>r</a:t>
            </a:r>
            <a:r>
              <a:rPr sz="1400" spc="15" dirty="0">
                <a:latin typeface="Times New Roman"/>
                <a:cs typeface="Times New Roman"/>
              </a:rPr>
              <a:t>t</a:t>
            </a:r>
            <a:r>
              <a:rPr sz="1400" spc="-55" dirty="0">
                <a:latin typeface="Times New Roman"/>
                <a:cs typeface="Times New Roman"/>
              </a:rPr>
              <a:t>a</a:t>
            </a:r>
            <a:endParaRPr sz="1400">
              <a:latin typeface="Times New Roman"/>
              <a:cs typeface="Times New Roman"/>
            </a:endParaRPr>
          </a:p>
        </p:txBody>
      </p:sp>
      <p:grpSp>
        <p:nvGrpSpPr>
          <p:cNvPr id="32" name="object 32"/>
          <p:cNvGrpSpPr/>
          <p:nvPr/>
        </p:nvGrpSpPr>
        <p:grpSpPr>
          <a:xfrm>
            <a:off x="457193" y="3876039"/>
            <a:ext cx="9144000" cy="3439160"/>
            <a:chOff x="457193" y="3876039"/>
            <a:chExt cx="9144000" cy="3439160"/>
          </a:xfrm>
        </p:grpSpPr>
        <p:sp>
          <p:nvSpPr>
            <p:cNvPr id="33" name="object 33"/>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34" name="object 34"/>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35" name="object 35"/>
            <p:cNvSpPr/>
            <p:nvPr/>
          </p:nvSpPr>
          <p:spPr>
            <a:xfrm>
              <a:off x="2123936" y="3886199"/>
              <a:ext cx="2540" cy="1213485"/>
            </a:xfrm>
            <a:custGeom>
              <a:avLst/>
              <a:gdLst/>
              <a:ahLst/>
              <a:cxnLst/>
              <a:rect l="l" t="t" r="r" b="b"/>
              <a:pathLst>
                <a:path w="2539" h="1213485">
                  <a:moveTo>
                    <a:pt x="0" y="0"/>
                  </a:moveTo>
                  <a:lnTo>
                    <a:pt x="2043" y="1213104"/>
                  </a:lnTo>
                </a:path>
              </a:pathLst>
            </a:custGeom>
            <a:ln w="4940">
              <a:solidFill>
                <a:srgbClr val="000000"/>
              </a:solidFill>
            </a:ln>
          </p:spPr>
          <p:txBody>
            <a:bodyPr wrap="square" lIns="0" tIns="0" rIns="0" bIns="0" rtlCol="0"/>
            <a:lstStyle/>
            <a:p>
              <a:endParaRPr/>
            </a:p>
          </p:txBody>
        </p:sp>
        <p:sp>
          <p:nvSpPr>
            <p:cNvPr id="36" name="object 36"/>
            <p:cNvSpPr/>
            <p:nvPr/>
          </p:nvSpPr>
          <p:spPr>
            <a:xfrm>
              <a:off x="2061971" y="3941063"/>
              <a:ext cx="6228715" cy="1158240"/>
            </a:xfrm>
            <a:custGeom>
              <a:avLst/>
              <a:gdLst/>
              <a:ahLst/>
              <a:cxnLst/>
              <a:rect l="l" t="t" r="r" b="b"/>
              <a:pathLst>
                <a:path w="6228715" h="1158239">
                  <a:moveTo>
                    <a:pt x="0" y="1158239"/>
                  </a:moveTo>
                  <a:lnTo>
                    <a:pt x="59435" y="1158239"/>
                  </a:lnTo>
                </a:path>
                <a:path w="6228715" h="1158239">
                  <a:moveTo>
                    <a:pt x="0" y="761999"/>
                  </a:moveTo>
                  <a:lnTo>
                    <a:pt x="59435" y="761999"/>
                  </a:lnTo>
                </a:path>
                <a:path w="6228715" h="1158239">
                  <a:moveTo>
                    <a:pt x="0" y="390143"/>
                  </a:moveTo>
                  <a:lnTo>
                    <a:pt x="59435" y="390143"/>
                  </a:lnTo>
                </a:path>
                <a:path w="6228715" h="1158239">
                  <a:moveTo>
                    <a:pt x="0" y="0"/>
                  </a:moveTo>
                  <a:lnTo>
                    <a:pt x="59435" y="0"/>
                  </a:lnTo>
                </a:path>
                <a:path w="6228715" h="1158239">
                  <a:moveTo>
                    <a:pt x="59435" y="1158239"/>
                  </a:moveTo>
                  <a:lnTo>
                    <a:pt x="6228587" y="1158239"/>
                  </a:lnTo>
                </a:path>
              </a:pathLst>
            </a:custGeom>
            <a:ln w="4940">
              <a:solidFill>
                <a:srgbClr val="000000"/>
              </a:solidFill>
            </a:ln>
          </p:spPr>
          <p:txBody>
            <a:bodyPr wrap="square" lIns="0" tIns="0" rIns="0" bIns="0" rtlCol="0"/>
            <a:lstStyle/>
            <a:p>
              <a:endParaRPr/>
            </a:p>
          </p:txBody>
        </p:sp>
        <p:sp>
          <p:nvSpPr>
            <p:cNvPr id="37" name="object 37"/>
            <p:cNvSpPr/>
            <p:nvPr/>
          </p:nvSpPr>
          <p:spPr>
            <a:xfrm>
              <a:off x="2121408" y="5099303"/>
              <a:ext cx="5080" cy="59690"/>
            </a:xfrm>
            <a:custGeom>
              <a:avLst/>
              <a:gdLst/>
              <a:ahLst/>
              <a:cxnLst/>
              <a:rect l="l" t="t" r="r" b="b"/>
              <a:pathLst>
                <a:path w="5080" h="59689">
                  <a:moveTo>
                    <a:pt x="2285" y="-2470"/>
                  </a:moveTo>
                  <a:lnTo>
                    <a:pt x="2285" y="61906"/>
                  </a:lnTo>
                </a:path>
              </a:pathLst>
            </a:custGeom>
            <a:ln w="9512">
              <a:solidFill>
                <a:srgbClr val="000000"/>
              </a:solidFill>
            </a:ln>
          </p:spPr>
          <p:txBody>
            <a:bodyPr wrap="square" lIns="0" tIns="0" rIns="0" bIns="0" rtlCol="0"/>
            <a:lstStyle/>
            <a:p>
              <a:endParaRPr/>
            </a:p>
          </p:txBody>
        </p:sp>
        <p:sp>
          <p:nvSpPr>
            <p:cNvPr id="38" name="object 38"/>
            <p:cNvSpPr/>
            <p:nvPr/>
          </p:nvSpPr>
          <p:spPr>
            <a:xfrm>
              <a:off x="2599943" y="5099303"/>
              <a:ext cx="2368550" cy="59690"/>
            </a:xfrm>
            <a:custGeom>
              <a:avLst/>
              <a:gdLst/>
              <a:ahLst/>
              <a:cxnLst/>
              <a:rect l="l" t="t" r="r" b="b"/>
              <a:pathLst>
                <a:path w="2368550" h="59689">
                  <a:moveTo>
                    <a:pt x="0" y="59435"/>
                  </a:moveTo>
                  <a:lnTo>
                    <a:pt x="0" y="0"/>
                  </a:lnTo>
                </a:path>
                <a:path w="2368550" h="59689">
                  <a:moveTo>
                    <a:pt x="480059" y="59435"/>
                  </a:moveTo>
                  <a:lnTo>
                    <a:pt x="480059" y="0"/>
                  </a:lnTo>
                </a:path>
                <a:path w="2368550" h="59689">
                  <a:moveTo>
                    <a:pt x="954023" y="59435"/>
                  </a:moveTo>
                  <a:lnTo>
                    <a:pt x="954023" y="0"/>
                  </a:lnTo>
                </a:path>
                <a:path w="2368550" h="59689">
                  <a:moveTo>
                    <a:pt x="1414271" y="59435"/>
                  </a:moveTo>
                  <a:lnTo>
                    <a:pt x="1414271" y="0"/>
                  </a:lnTo>
                </a:path>
                <a:path w="2368550" h="59689">
                  <a:moveTo>
                    <a:pt x="1889759" y="59435"/>
                  </a:moveTo>
                  <a:lnTo>
                    <a:pt x="1889759" y="0"/>
                  </a:lnTo>
                </a:path>
                <a:path w="2368550" h="59689">
                  <a:moveTo>
                    <a:pt x="2368295" y="59435"/>
                  </a:moveTo>
                  <a:lnTo>
                    <a:pt x="2368295" y="0"/>
                  </a:lnTo>
                </a:path>
              </a:pathLst>
            </a:custGeom>
            <a:ln w="4940">
              <a:solidFill>
                <a:srgbClr val="000000"/>
              </a:solidFill>
            </a:ln>
          </p:spPr>
          <p:txBody>
            <a:bodyPr wrap="square" lIns="0" tIns="0" rIns="0" bIns="0" rtlCol="0"/>
            <a:lstStyle/>
            <a:p>
              <a:endParaRPr/>
            </a:p>
          </p:txBody>
        </p:sp>
        <p:sp>
          <p:nvSpPr>
            <p:cNvPr id="39" name="object 39"/>
            <p:cNvSpPr/>
            <p:nvPr/>
          </p:nvSpPr>
          <p:spPr>
            <a:xfrm>
              <a:off x="5443727" y="5099303"/>
              <a:ext cx="5080" cy="59690"/>
            </a:xfrm>
            <a:custGeom>
              <a:avLst/>
              <a:gdLst/>
              <a:ahLst/>
              <a:cxnLst/>
              <a:rect l="l" t="t" r="r" b="b"/>
              <a:pathLst>
                <a:path w="5079" h="59689">
                  <a:moveTo>
                    <a:pt x="2285" y="-2470"/>
                  </a:moveTo>
                  <a:lnTo>
                    <a:pt x="2285" y="61906"/>
                  </a:lnTo>
                </a:path>
              </a:pathLst>
            </a:custGeom>
            <a:ln w="9512">
              <a:solidFill>
                <a:srgbClr val="000000"/>
              </a:solidFill>
            </a:ln>
          </p:spPr>
          <p:txBody>
            <a:bodyPr wrap="square" lIns="0" tIns="0" rIns="0" bIns="0" rtlCol="0"/>
            <a:lstStyle/>
            <a:p>
              <a:endParaRPr/>
            </a:p>
          </p:txBody>
        </p:sp>
        <p:sp>
          <p:nvSpPr>
            <p:cNvPr id="40" name="object 40"/>
            <p:cNvSpPr/>
            <p:nvPr/>
          </p:nvSpPr>
          <p:spPr>
            <a:xfrm>
              <a:off x="5922263" y="5099303"/>
              <a:ext cx="2368550" cy="59690"/>
            </a:xfrm>
            <a:custGeom>
              <a:avLst/>
              <a:gdLst/>
              <a:ahLst/>
              <a:cxnLst/>
              <a:rect l="l" t="t" r="r" b="b"/>
              <a:pathLst>
                <a:path w="2368550" h="59689">
                  <a:moveTo>
                    <a:pt x="0" y="59435"/>
                  </a:moveTo>
                  <a:lnTo>
                    <a:pt x="0" y="0"/>
                  </a:lnTo>
                </a:path>
                <a:path w="2368550" h="59689">
                  <a:moveTo>
                    <a:pt x="480059" y="59435"/>
                  </a:moveTo>
                  <a:lnTo>
                    <a:pt x="480059" y="0"/>
                  </a:lnTo>
                </a:path>
                <a:path w="2368550" h="59689">
                  <a:moveTo>
                    <a:pt x="934211" y="59435"/>
                  </a:moveTo>
                  <a:lnTo>
                    <a:pt x="934211" y="0"/>
                  </a:lnTo>
                </a:path>
                <a:path w="2368550" h="59689">
                  <a:moveTo>
                    <a:pt x="1414271" y="59435"/>
                  </a:moveTo>
                  <a:lnTo>
                    <a:pt x="1414271" y="0"/>
                  </a:lnTo>
                </a:path>
                <a:path w="2368550" h="59689">
                  <a:moveTo>
                    <a:pt x="1889759" y="59435"/>
                  </a:moveTo>
                  <a:lnTo>
                    <a:pt x="1889759" y="0"/>
                  </a:lnTo>
                </a:path>
                <a:path w="2368550" h="59689">
                  <a:moveTo>
                    <a:pt x="2368295" y="59435"/>
                  </a:moveTo>
                  <a:lnTo>
                    <a:pt x="2368295" y="0"/>
                  </a:lnTo>
                </a:path>
              </a:pathLst>
            </a:custGeom>
            <a:ln w="4940">
              <a:solidFill>
                <a:srgbClr val="000000"/>
              </a:solidFill>
            </a:ln>
          </p:spPr>
          <p:txBody>
            <a:bodyPr wrap="square" lIns="0" tIns="0" rIns="0" bIns="0" rtlCol="0"/>
            <a:lstStyle/>
            <a:p>
              <a:endParaRPr/>
            </a:p>
          </p:txBody>
        </p:sp>
        <p:sp>
          <p:nvSpPr>
            <p:cNvPr id="41" name="object 41"/>
            <p:cNvSpPr/>
            <p:nvPr/>
          </p:nvSpPr>
          <p:spPr>
            <a:xfrm>
              <a:off x="6629399" y="3941063"/>
              <a:ext cx="954405" cy="390525"/>
            </a:xfrm>
            <a:custGeom>
              <a:avLst/>
              <a:gdLst/>
              <a:ahLst/>
              <a:cxnLst/>
              <a:rect l="l" t="t" r="r" b="b"/>
              <a:pathLst>
                <a:path w="954404" h="390525">
                  <a:moveTo>
                    <a:pt x="954023" y="390143"/>
                  </a:moveTo>
                  <a:lnTo>
                    <a:pt x="0" y="0"/>
                  </a:lnTo>
                </a:path>
              </a:pathLst>
            </a:custGeom>
            <a:ln w="19763">
              <a:solidFill>
                <a:srgbClr val="00007F"/>
              </a:solidFill>
            </a:ln>
          </p:spPr>
          <p:txBody>
            <a:bodyPr wrap="square" lIns="0" tIns="0" rIns="0" bIns="0" rtlCol="0"/>
            <a:lstStyle/>
            <a:p>
              <a:endParaRPr/>
            </a:p>
          </p:txBody>
        </p:sp>
        <p:sp>
          <p:nvSpPr>
            <p:cNvPr id="42" name="object 42"/>
            <p:cNvSpPr/>
            <p:nvPr/>
          </p:nvSpPr>
          <p:spPr>
            <a:xfrm>
              <a:off x="6497303" y="3886199"/>
              <a:ext cx="132715" cy="55244"/>
            </a:xfrm>
            <a:custGeom>
              <a:avLst/>
              <a:gdLst/>
              <a:ahLst/>
              <a:cxnLst/>
              <a:rect l="l" t="t" r="r" b="b"/>
              <a:pathLst>
                <a:path w="132715" h="55245">
                  <a:moveTo>
                    <a:pt x="132096" y="54864"/>
                  </a:moveTo>
                  <a:lnTo>
                    <a:pt x="0" y="0"/>
                  </a:lnTo>
                </a:path>
              </a:pathLst>
            </a:custGeom>
            <a:ln w="19763">
              <a:solidFill>
                <a:srgbClr val="00007F"/>
              </a:solidFill>
            </a:ln>
          </p:spPr>
          <p:txBody>
            <a:bodyPr wrap="square" lIns="0" tIns="0" rIns="0" bIns="0" rtlCol="0"/>
            <a:lstStyle/>
            <a:p>
              <a:endParaRPr/>
            </a:p>
          </p:txBody>
        </p:sp>
        <p:sp>
          <p:nvSpPr>
            <p:cNvPr id="43" name="object 43"/>
            <p:cNvSpPr/>
            <p:nvPr/>
          </p:nvSpPr>
          <p:spPr>
            <a:xfrm>
              <a:off x="4741163" y="3941063"/>
              <a:ext cx="702945" cy="390525"/>
            </a:xfrm>
            <a:custGeom>
              <a:avLst/>
              <a:gdLst/>
              <a:ahLst/>
              <a:cxnLst/>
              <a:rect l="l" t="t" r="r" b="b"/>
              <a:pathLst>
                <a:path w="702945" h="390525">
                  <a:moveTo>
                    <a:pt x="0" y="390143"/>
                  </a:moveTo>
                  <a:lnTo>
                    <a:pt x="702563" y="0"/>
                  </a:lnTo>
                </a:path>
              </a:pathLst>
            </a:custGeom>
            <a:ln w="19763">
              <a:solidFill>
                <a:srgbClr val="FF00FF"/>
              </a:solidFill>
            </a:ln>
          </p:spPr>
          <p:txBody>
            <a:bodyPr wrap="square" lIns="0" tIns="0" rIns="0" bIns="0" rtlCol="0"/>
            <a:lstStyle/>
            <a:p>
              <a:endParaRPr/>
            </a:p>
          </p:txBody>
        </p:sp>
        <p:sp>
          <p:nvSpPr>
            <p:cNvPr id="44" name="object 44"/>
            <p:cNvSpPr/>
            <p:nvPr/>
          </p:nvSpPr>
          <p:spPr>
            <a:xfrm>
              <a:off x="5443727" y="3886199"/>
              <a:ext cx="98425" cy="55244"/>
            </a:xfrm>
            <a:custGeom>
              <a:avLst/>
              <a:gdLst/>
              <a:ahLst/>
              <a:cxnLst/>
              <a:rect l="l" t="t" r="r" b="b"/>
              <a:pathLst>
                <a:path w="98425" h="55245">
                  <a:moveTo>
                    <a:pt x="0" y="54864"/>
                  </a:moveTo>
                  <a:lnTo>
                    <a:pt x="97911" y="0"/>
                  </a:lnTo>
                </a:path>
              </a:pathLst>
            </a:custGeom>
            <a:ln w="19763">
              <a:solidFill>
                <a:srgbClr val="FF00FF"/>
              </a:solidFill>
            </a:ln>
          </p:spPr>
          <p:txBody>
            <a:bodyPr wrap="square" lIns="0" tIns="0" rIns="0" bIns="0" rtlCol="0"/>
            <a:lstStyle/>
            <a:p>
              <a:endParaRPr/>
            </a:p>
          </p:txBody>
        </p:sp>
        <p:sp>
          <p:nvSpPr>
            <p:cNvPr id="45" name="object 45"/>
            <p:cNvSpPr/>
            <p:nvPr/>
          </p:nvSpPr>
          <p:spPr>
            <a:xfrm>
              <a:off x="7509533" y="4261890"/>
              <a:ext cx="149303" cy="143207"/>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6555510" y="3876317"/>
              <a:ext cx="143207" cy="134063"/>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4671846" y="4261890"/>
              <a:ext cx="146255" cy="149303"/>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5388864" y="3886199"/>
              <a:ext cx="127000" cy="119380"/>
            </a:xfrm>
            <a:custGeom>
              <a:avLst/>
              <a:gdLst/>
              <a:ahLst/>
              <a:cxnLst/>
              <a:rect l="l" t="t" r="r" b="b"/>
              <a:pathLst>
                <a:path w="127000" h="119379">
                  <a:moveTo>
                    <a:pt x="126492" y="54864"/>
                  </a:moveTo>
                  <a:lnTo>
                    <a:pt x="121419" y="29194"/>
                  </a:lnTo>
                  <a:lnTo>
                    <a:pt x="107632" y="8382"/>
                  </a:lnTo>
                  <a:lnTo>
                    <a:pt x="95402" y="0"/>
                  </a:lnTo>
                  <a:lnTo>
                    <a:pt x="30013" y="0"/>
                  </a:lnTo>
                  <a:lnTo>
                    <a:pt x="18097" y="8382"/>
                  </a:lnTo>
                  <a:lnTo>
                    <a:pt x="4833" y="29194"/>
                  </a:lnTo>
                  <a:lnTo>
                    <a:pt x="0" y="54864"/>
                  </a:lnTo>
                  <a:lnTo>
                    <a:pt x="4833" y="79653"/>
                  </a:lnTo>
                  <a:lnTo>
                    <a:pt x="18097" y="100012"/>
                  </a:lnTo>
                  <a:lnTo>
                    <a:pt x="37933" y="113800"/>
                  </a:lnTo>
                  <a:lnTo>
                    <a:pt x="62484" y="118872"/>
                  </a:lnTo>
                  <a:lnTo>
                    <a:pt x="87272" y="113800"/>
                  </a:lnTo>
                  <a:lnTo>
                    <a:pt x="107632" y="100012"/>
                  </a:lnTo>
                  <a:lnTo>
                    <a:pt x="121419" y="79653"/>
                  </a:lnTo>
                  <a:lnTo>
                    <a:pt x="126492" y="54864"/>
                  </a:lnTo>
                  <a:close/>
                </a:path>
              </a:pathLst>
            </a:custGeom>
            <a:solidFill>
              <a:srgbClr val="FF00FF"/>
            </a:solidFill>
          </p:spPr>
          <p:txBody>
            <a:bodyPr wrap="square" lIns="0" tIns="0" rIns="0" bIns="0" rtlCol="0"/>
            <a:lstStyle/>
            <a:p>
              <a:endParaRPr/>
            </a:p>
          </p:txBody>
        </p:sp>
        <p:sp>
          <p:nvSpPr>
            <p:cNvPr id="49" name="object 49"/>
            <p:cNvSpPr/>
            <p:nvPr/>
          </p:nvSpPr>
          <p:spPr>
            <a:xfrm>
              <a:off x="5388863" y="3886199"/>
              <a:ext cx="127000" cy="119380"/>
            </a:xfrm>
            <a:custGeom>
              <a:avLst/>
              <a:gdLst/>
              <a:ahLst/>
              <a:cxnLst/>
              <a:rect l="l" t="t" r="r" b="b"/>
              <a:pathLst>
                <a:path w="127000" h="119379">
                  <a:moveTo>
                    <a:pt x="126491" y="54864"/>
                  </a:moveTo>
                  <a:lnTo>
                    <a:pt x="121419" y="29194"/>
                  </a:lnTo>
                  <a:lnTo>
                    <a:pt x="107632" y="8382"/>
                  </a:lnTo>
                  <a:lnTo>
                    <a:pt x="95402" y="0"/>
                  </a:lnTo>
                </a:path>
                <a:path w="127000" h="119379">
                  <a:moveTo>
                    <a:pt x="30013" y="0"/>
                  </a:moveTo>
                  <a:lnTo>
                    <a:pt x="18097" y="8382"/>
                  </a:lnTo>
                  <a:lnTo>
                    <a:pt x="4833" y="29194"/>
                  </a:lnTo>
                  <a:lnTo>
                    <a:pt x="0" y="54864"/>
                  </a:lnTo>
                  <a:lnTo>
                    <a:pt x="4833" y="79653"/>
                  </a:lnTo>
                  <a:lnTo>
                    <a:pt x="18097" y="100012"/>
                  </a:lnTo>
                  <a:lnTo>
                    <a:pt x="37933" y="113800"/>
                  </a:lnTo>
                  <a:lnTo>
                    <a:pt x="62483" y="118872"/>
                  </a:lnTo>
                  <a:lnTo>
                    <a:pt x="87272" y="113800"/>
                  </a:lnTo>
                  <a:lnTo>
                    <a:pt x="107632" y="100012"/>
                  </a:lnTo>
                  <a:lnTo>
                    <a:pt x="121419" y="79653"/>
                  </a:lnTo>
                  <a:lnTo>
                    <a:pt x="126491" y="54864"/>
                  </a:lnTo>
                </a:path>
              </a:pathLst>
            </a:custGeom>
            <a:ln w="19763">
              <a:solidFill>
                <a:srgbClr val="FF00FF"/>
              </a:solidFill>
            </a:ln>
          </p:spPr>
          <p:txBody>
            <a:bodyPr wrap="square" lIns="0" tIns="0" rIns="0" bIns="0" rtlCol="0"/>
            <a:lstStyle/>
            <a:p>
              <a:endParaRPr/>
            </a:p>
          </p:txBody>
        </p:sp>
      </p:grpSp>
      <p:sp>
        <p:nvSpPr>
          <p:cNvPr id="50" name="object 50"/>
          <p:cNvSpPr txBox="1"/>
          <p:nvPr/>
        </p:nvSpPr>
        <p:spPr>
          <a:xfrm>
            <a:off x="1822195" y="4062305"/>
            <a:ext cx="152400" cy="1159510"/>
          </a:xfrm>
          <a:prstGeom prst="rect">
            <a:avLst/>
          </a:prstGeom>
        </p:spPr>
        <p:txBody>
          <a:bodyPr vert="horz" wrap="square" lIns="0" tIns="110490" rIns="0" bIns="0" rtlCol="0">
            <a:spAutoFit/>
          </a:bodyPr>
          <a:lstStyle/>
          <a:p>
            <a:pPr marL="12700">
              <a:lnSpc>
                <a:spcPct val="100000"/>
              </a:lnSpc>
              <a:spcBef>
                <a:spcPts val="870"/>
              </a:spcBef>
            </a:pPr>
            <a:r>
              <a:rPr sz="1800" spc="-5" dirty="0">
                <a:latin typeface="Arial"/>
                <a:cs typeface="Arial"/>
              </a:rPr>
              <a:t>4</a:t>
            </a:r>
            <a:endParaRPr sz="1800">
              <a:latin typeface="Arial"/>
              <a:cs typeface="Arial"/>
            </a:endParaRPr>
          </a:p>
          <a:p>
            <a:pPr marL="12700">
              <a:lnSpc>
                <a:spcPct val="100000"/>
              </a:lnSpc>
              <a:spcBef>
                <a:spcPts val="765"/>
              </a:spcBef>
            </a:pPr>
            <a:r>
              <a:rPr sz="1800" spc="-5" dirty="0">
                <a:latin typeface="Arial"/>
                <a:cs typeface="Arial"/>
              </a:rPr>
              <a:t>2</a:t>
            </a:r>
            <a:endParaRPr sz="1800">
              <a:latin typeface="Arial"/>
              <a:cs typeface="Arial"/>
            </a:endParaRPr>
          </a:p>
          <a:p>
            <a:pPr marL="12700">
              <a:lnSpc>
                <a:spcPct val="100000"/>
              </a:lnSpc>
              <a:spcBef>
                <a:spcPts val="915"/>
              </a:spcBef>
            </a:pPr>
            <a:r>
              <a:rPr sz="1800" spc="-5" dirty="0">
                <a:latin typeface="Arial"/>
                <a:cs typeface="Arial"/>
              </a:rPr>
              <a:t>0</a:t>
            </a:r>
            <a:endParaRPr sz="1800">
              <a:latin typeface="Arial"/>
              <a:cs typeface="Arial"/>
            </a:endParaRPr>
          </a:p>
        </p:txBody>
      </p:sp>
      <p:sp>
        <p:nvSpPr>
          <p:cNvPr id="51" name="object 51"/>
          <p:cNvSpPr txBox="1"/>
          <p:nvPr/>
        </p:nvSpPr>
        <p:spPr>
          <a:xfrm>
            <a:off x="1822195" y="3764616"/>
            <a:ext cx="152400" cy="299085"/>
          </a:xfrm>
          <a:prstGeom prst="rect">
            <a:avLst/>
          </a:prstGeom>
        </p:spPr>
        <p:txBody>
          <a:bodyPr vert="horz" wrap="square" lIns="0" tIns="11430" rIns="0" bIns="0" rtlCol="0">
            <a:spAutoFit/>
          </a:bodyPr>
          <a:lstStyle/>
          <a:p>
            <a:pPr marL="12700">
              <a:lnSpc>
                <a:spcPct val="100000"/>
              </a:lnSpc>
              <a:spcBef>
                <a:spcPts val="90"/>
              </a:spcBef>
            </a:pPr>
            <a:r>
              <a:rPr sz="1800" spc="-5" dirty="0">
                <a:latin typeface="Arial"/>
                <a:cs typeface="Arial"/>
              </a:rPr>
              <a:t>6</a:t>
            </a:r>
            <a:endParaRPr sz="1800">
              <a:latin typeface="Arial"/>
              <a:cs typeface="Arial"/>
            </a:endParaRPr>
          </a:p>
        </p:txBody>
      </p:sp>
      <p:sp>
        <p:nvSpPr>
          <p:cNvPr id="52" name="object 52"/>
          <p:cNvSpPr txBox="1"/>
          <p:nvPr/>
        </p:nvSpPr>
        <p:spPr>
          <a:xfrm>
            <a:off x="2049271" y="5255087"/>
            <a:ext cx="3065145" cy="299085"/>
          </a:xfrm>
          <a:prstGeom prst="rect">
            <a:avLst/>
          </a:prstGeom>
        </p:spPr>
        <p:txBody>
          <a:bodyPr vert="horz" wrap="square" lIns="0" tIns="11430" rIns="0" bIns="0" rtlCol="0">
            <a:spAutoFit/>
          </a:bodyPr>
          <a:lstStyle/>
          <a:p>
            <a:pPr marL="12700">
              <a:lnSpc>
                <a:spcPct val="100000"/>
              </a:lnSpc>
              <a:spcBef>
                <a:spcPts val="90"/>
              </a:spcBef>
              <a:tabLst>
                <a:tab pos="487680" algn="l"/>
                <a:tab pos="966469" algn="l"/>
                <a:tab pos="1446530" algn="l"/>
                <a:tab pos="1900555" algn="l"/>
                <a:tab pos="2316480" algn="l"/>
                <a:tab pos="2796540" algn="l"/>
              </a:tabLst>
            </a:pPr>
            <a:r>
              <a:rPr sz="1800" spc="-5" dirty="0">
                <a:latin typeface="Arial"/>
                <a:cs typeface="Arial"/>
              </a:rPr>
              <a:t>0	2	4	6	8	</a:t>
            </a:r>
            <a:r>
              <a:rPr sz="1800" dirty="0">
                <a:latin typeface="Arial"/>
                <a:cs typeface="Arial"/>
              </a:rPr>
              <a:t>1</a:t>
            </a:r>
            <a:r>
              <a:rPr sz="1800" spc="-5" dirty="0">
                <a:latin typeface="Arial"/>
                <a:cs typeface="Arial"/>
              </a:rPr>
              <a:t>0</a:t>
            </a:r>
            <a:r>
              <a:rPr sz="1800" dirty="0">
                <a:latin typeface="Arial"/>
                <a:cs typeface="Arial"/>
              </a:rPr>
              <a:t>	1</a:t>
            </a:r>
            <a:r>
              <a:rPr sz="1800" spc="-5" dirty="0">
                <a:latin typeface="Arial"/>
                <a:cs typeface="Arial"/>
              </a:rPr>
              <a:t>2</a:t>
            </a:r>
            <a:endParaRPr sz="1800">
              <a:latin typeface="Arial"/>
              <a:cs typeface="Arial"/>
            </a:endParaRPr>
          </a:p>
        </p:txBody>
      </p:sp>
      <p:sp>
        <p:nvSpPr>
          <p:cNvPr id="53" name="object 53"/>
          <p:cNvSpPr txBox="1"/>
          <p:nvPr/>
        </p:nvSpPr>
        <p:spPr>
          <a:xfrm>
            <a:off x="4600446" y="5503516"/>
            <a:ext cx="1167765" cy="346710"/>
          </a:xfrm>
          <a:prstGeom prst="rect">
            <a:avLst/>
          </a:prstGeom>
        </p:spPr>
        <p:txBody>
          <a:bodyPr vert="horz" wrap="square" lIns="0" tIns="13335" rIns="0" bIns="0" rtlCol="0">
            <a:spAutoFit/>
          </a:bodyPr>
          <a:lstStyle/>
          <a:p>
            <a:pPr marL="12700">
              <a:lnSpc>
                <a:spcPct val="100000"/>
              </a:lnSpc>
              <a:spcBef>
                <a:spcPts val="105"/>
              </a:spcBef>
            </a:pPr>
            <a:r>
              <a:rPr sz="2100" b="1" spc="5" dirty="0">
                <a:latin typeface="Arial"/>
                <a:cs typeface="Arial"/>
              </a:rPr>
              <a:t>C</a:t>
            </a:r>
            <a:r>
              <a:rPr sz="2100" b="1" spc="-10" dirty="0">
                <a:latin typeface="Arial"/>
                <a:cs typeface="Arial"/>
              </a:rPr>
              <a:t>a</a:t>
            </a:r>
            <a:r>
              <a:rPr sz="2100" b="1" dirty="0">
                <a:latin typeface="Arial"/>
                <a:cs typeface="Arial"/>
              </a:rPr>
              <a:t>n</a:t>
            </a:r>
            <a:r>
              <a:rPr sz="2100" b="1" spc="-10" dirty="0">
                <a:latin typeface="Arial"/>
                <a:cs typeface="Arial"/>
              </a:rPr>
              <a:t>t</a:t>
            </a:r>
            <a:r>
              <a:rPr sz="2100" b="1" dirty="0">
                <a:latin typeface="Arial"/>
                <a:cs typeface="Arial"/>
              </a:rPr>
              <a:t>id</a:t>
            </a:r>
            <a:r>
              <a:rPr sz="2100" b="1" spc="-10" dirty="0">
                <a:latin typeface="Arial"/>
                <a:cs typeface="Arial"/>
              </a:rPr>
              <a:t>a</a:t>
            </a:r>
            <a:r>
              <a:rPr sz="2100" b="1" spc="5" dirty="0">
                <a:latin typeface="Arial"/>
                <a:cs typeface="Arial"/>
              </a:rPr>
              <a:t>d</a:t>
            </a:r>
            <a:endParaRPr sz="2100">
              <a:latin typeface="Arial"/>
              <a:cs typeface="Arial"/>
            </a:endParaRPr>
          </a:p>
        </p:txBody>
      </p:sp>
      <p:sp>
        <p:nvSpPr>
          <p:cNvPr id="54" name="object 54"/>
          <p:cNvSpPr/>
          <p:nvPr/>
        </p:nvSpPr>
        <p:spPr>
          <a:xfrm>
            <a:off x="2150364" y="4084332"/>
            <a:ext cx="4737100" cy="292735"/>
          </a:xfrm>
          <a:custGeom>
            <a:avLst/>
            <a:gdLst/>
            <a:ahLst/>
            <a:cxnLst/>
            <a:rect l="l" t="t" r="r" b="b"/>
            <a:pathLst>
              <a:path w="4737100" h="292735">
                <a:moveTo>
                  <a:pt x="50292" y="12192"/>
                </a:moveTo>
                <a:lnTo>
                  <a:pt x="0" y="12192"/>
                </a:lnTo>
                <a:lnTo>
                  <a:pt x="0" y="24384"/>
                </a:lnTo>
                <a:lnTo>
                  <a:pt x="50292" y="24384"/>
                </a:lnTo>
                <a:lnTo>
                  <a:pt x="50292" y="12192"/>
                </a:lnTo>
                <a:close/>
              </a:path>
              <a:path w="4737100" h="292735">
                <a:moveTo>
                  <a:pt x="140208" y="12192"/>
                </a:moveTo>
                <a:lnTo>
                  <a:pt x="88392" y="12192"/>
                </a:lnTo>
                <a:lnTo>
                  <a:pt x="88392" y="24384"/>
                </a:lnTo>
                <a:lnTo>
                  <a:pt x="140208" y="24384"/>
                </a:lnTo>
                <a:lnTo>
                  <a:pt x="140208" y="12192"/>
                </a:lnTo>
                <a:close/>
              </a:path>
              <a:path w="4737100" h="292735">
                <a:moveTo>
                  <a:pt x="228600" y="12192"/>
                </a:moveTo>
                <a:lnTo>
                  <a:pt x="178308" y="12192"/>
                </a:lnTo>
                <a:lnTo>
                  <a:pt x="178308" y="24384"/>
                </a:lnTo>
                <a:lnTo>
                  <a:pt x="228600" y="24384"/>
                </a:lnTo>
                <a:lnTo>
                  <a:pt x="228600" y="12192"/>
                </a:lnTo>
                <a:close/>
              </a:path>
              <a:path w="4737100" h="292735">
                <a:moveTo>
                  <a:pt x="316992" y="10668"/>
                </a:moveTo>
                <a:lnTo>
                  <a:pt x="266700" y="10668"/>
                </a:lnTo>
                <a:lnTo>
                  <a:pt x="266700" y="24384"/>
                </a:lnTo>
                <a:lnTo>
                  <a:pt x="316992" y="24384"/>
                </a:lnTo>
                <a:lnTo>
                  <a:pt x="316992" y="10668"/>
                </a:lnTo>
                <a:close/>
              </a:path>
              <a:path w="4737100" h="292735">
                <a:moveTo>
                  <a:pt x="406908" y="10668"/>
                </a:moveTo>
                <a:lnTo>
                  <a:pt x="355092" y="10668"/>
                </a:lnTo>
                <a:lnTo>
                  <a:pt x="355092" y="24384"/>
                </a:lnTo>
                <a:lnTo>
                  <a:pt x="406908" y="24384"/>
                </a:lnTo>
                <a:lnTo>
                  <a:pt x="406908" y="10668"/>
                </a:lnTo>
                <a:close/>
              </a:path>
              <a:path w="4737100" h="292735">
                <a:moveTo>
                  <a:pt x="495300" y="10668"/>
                </a:moveTo>
                <a:lnTo>
                  <a:pt x="445008" y="10668"/>
                </a:lnTo>
                <a:lnTo>
                  <a:pt x="445008" y="24384"/>
                </a:lnTo>
                <a:lnTo>
                  <a:pt x="495300" y="22860"/>
                </a:lnTo>
                <a:lnTo>
                  <a:pt x="495300" y="10668"/>
                </a:lnTo>
                <a:close/>
              </a:path>
              <a:path w="4737100" h="292735">
                <a:moveTo>
                  <a:pt x="583692" y="10668"/>
                </a:moveTo>
                <a:lnTo>
                  <a:pt x="533400" y="10668"/>
                </a:lnTo>
                <a:lnTo>
                  <a:pt x="533400" y="22860"/>
                </a:lnTo>
                <a:lnTo>
                  <a:pt x="583692" y="22860"/>
                </a:lnTo>
                <a:lnTo>
                  <a:pt x="583692" y="10668"/>
                </a:lnTo>
                <a:close/>
              </a:path>
              <a:path w="4737100" h="292735">
                <a:moveTo>
                  <a:pt x="673608" y="10668"/>
                </a:moveTo>
                <a:lnTo>
                  <a:pt x="621792" y="10668"/>
                </a:lnTo>
                <a:lnTo>
                  <a:pt x="621792" y="22860"/>
                </a:lnTo>
                <a:lnTo>
                  <a:pt x="673608" y="22860"/>
                </a:lnTo>
                <a:lnTo>
                  <a:pt x="673608" y="10668"/>
                </a:lnTo>
                <a:close/>
              </a:path>
              <a:path w="4737100" h="292735">
                <a:moveTo>
                  <a:pt x="762000" y="10668"/>
                </a:moveTo>
                <a:lnTo>
                  <a:pt x="711708" y="10668"/>
                </a:lnTo>
                <a:lnTo>
                  <a:pt x="711708" y="22860"/>
                </a:lnTo>
                <a:lnTo>
                  <a:pt x="762000" y="22860"/>
                </a:lnTo>
                <a:lnTo>
                  <a:pt x="762000" y="10668"/>
                </a:lnTo>
                <a:close/>
              </a:path>
              <a:path w="4737100" h="292735">
                <a:moveTo>
                  <a:pt x="850392" y="9144"/>
                </a:moveTo>
                <a:lnTo>
                  <a:pt x="800100" y="10668"/>
                </a:lnTo>
                <a:lnTo>
                  <a:pt x="800100" y="22860"/>
                </a:lnTo>
                <a:lnTo>
                  <a:pt x="850392" y="22860"/>
                </a:lnTo>
                <a:lnTo>
                  <a:pt x="850392" y="9144"/>
                </a:lnTo>
                <a:close/>
              </a:path>
              <a:path w="4737100" h="292735">
                <a:moveTo>
                  <a:pt x="940308" y="9144"/>
                </a:moveTo>
                <a:lnTo>
                  <a:pt x="888492" y="9144"/>
                </a:lnTo>
                <a:lnTo>
                  <a:pt x="888492" y="22860"/>
                </a:lnTo>
                <a:lnTo>
                  <a:pt x="940308" y="22860"/>
                </a:lnTo>
                <a:lnTo>
                  <a:pt x="940308" y="9144"/>
                </a:lnTo>
                <a:close/>
              </a:path>
              <a:path w="4737100" h="292735">
                <a:moveTo>
                  <a:pt x="1028700" y="9144"/>
                </a:moveTo>
                <a:lnTo>
                  <a:pt x="978408" y="9144"/>
                </a:lnTo>
                <a:lnTo>
                  <a:pt x="978408" y="22860"/>
                </a:lnTo>
                <a:lnTo>
                  <a:pt x="1028700" y="21336"/>
                </a:lnTo>
                <a:lnTo>
                  <a:pt x="1028700" y="9144"/>
                </a:lnTo>
                <a:close/>
              </a:path>
              <a:path w="4737100" h="292735">
                <a:moveTo>
                  <a:pt x="1117092" y="9144"/>
                </a:moveTo>
                <a:lnTo>
                  <a:pt x="1066800" y="9144"/>
                </a:lnTo>
                <a:lnTo>
                  <a:pt x="1066800" y="21336"/>
                </a:lnTo>
                <a:lnTo>
                  <a:pt x="1117092" y="21336"/>
                </a:lnTo>
                <a:lnTo>
                  <a:pt x="1117092" y="9144"/>
                </a:lnTo>
                <a:close/>
              </a:path>
              <a:path w="4737100" h="292735">
                <a:moveTo>
                  <a:pt x="1207008" y="9144"/>
                </a:moveTo>
                <a:lnTo>
                  <a:pt x="1155192" y="9144"/>
                </a:lnTo>
                <a:lnTo>
                  <a:pt x="1155192" y="21336"/>
                </a:lnTo>
                <a:lnTo>
                  <a:pt x="1207008" y="21336"/>
                </a:lnTo>
                <a:lnTo>
                  <a:pt x="1207008" y="9144"/>
                </a:lnTo>
                <a:close/>
              </a:path>
              <a:path w="4737100" h="292735">
                <a:moveTo>
                  <a:pt x="1295400" y="9144"/>
                </a:moveTo>
                <a:lnTo>
                  <a:pt x="1245108" y="9144"/>
                </a:lnTo>
                <a:lnTo>
                  <a:pt x="1245108" y="21336"/>
                </a:lnTo>
                <a:lnTo>
                  <a:pt x="1295400" y="21336"/>
                </a:lnTo>
                <a:lnTo>
                  <a:pt x="1295400" y="9144"/>
                </a:lnTo>
                <a:close/>
              </a:path>
              <a:path w="4737100" h="292735">
                <a:moveTo>
                  <a:pt x="1383792" y="9144"/>
                </a:moveTo>
                <a:lnTo>
                  <a:pt x="1333500" y="9144"/>
                </a:lnTo>
                <a:lnTo>
                  <a:pt x="1333500" y="21336"/>
                </a:lnTo>
                <a:lnTo>
                  <a:pt x="1383792" y="21336"/>
                </a:lnTo>
                <a:lnTo>
                  <a:pt x="1383792" y="9144"/>
                </a:lnTo>
                <a:close/>
              </a:path>
              <a:path w="4737100" h="292735">
                <a:moveTo>
                  <a:pt x="1473708" y="7620"/>
                </a:moveTo>
                <a:lnTo>
                  <a:pt x="1421892" y="7620"/>
                </a:lnTo>
                <a:lnTo>
                  <a:pt x="1421892" y="21336"/>
                </a:lnTo>
                <a:lnTo>
                  <a:pt x="1473708" y="21336"/>
                </a:lnTo>
                <a:lnTo>
                  <a:pt x="1473708" y="7620"/>
                </a:lnTo>
                <a:close/>
              </a:path>
              <a:path w="4737100" h="292735">
                <a:moveTo>
                  <a:pt x="1562100" y="7620"/>
                </a:moveTo>
                <a:lnTo>
                  <a:pt x="1511808" y="7620"/>
                </a:lnTo>
                <a:lnTo>
                  <a:pt x="1511808" y="21336"/>
                </a:lnTo>
                <a:lnTo>
                  <a:pt x="1562100" y="21336"/>
                </a:lnTo>
                <a:lnTo>
                  <a:pt x="1562100" y="7620"/>
                </a:lnTo>
                <a:close/>
              </a:path>
              <a:path w="4737100" h="292735">
                <a:moveTo>
                  <a:pt x="1650492" y="7620"/>
                </a:moveTo>
                <a:lnTo>
                  <a:pt x="1600200" y="7620"/>
                </a:lnTo>
                <a:lnTo>
                  <a:pt x="1600200" y="19812"/>
                </a:lnTo>
                <a:lnTo>
                  <a:pt x="1650492" y="19812"/>
                </a:lnTo>
                <a:lnTo>
                  <a:pt x="1650492" y="7620"/>
                </a:lnTo>
                <a:close/>
              </a:path>
              <a:path w="4737100" h="292735">
                <a:moveTo>
                  <a:pt x="1740408" y="7620"/>
                </a:moveTo>
                <a:lnTo>
                  <a:pt x="1688592" y="7620"/>
                </a:lnTo>
                <a:lnTo>
                  <a:pt x="1688592" y="19812"/>
                </a:lnTo>
                <a:lnTo>
                  <a:pt x="1740408" y="19812"/>
                </a:lnTo>
                <a:lnTo>
                  <a:pt x="1740408" y="7620"/>
                </a:lnTo>
                <a:close/>
              </a:path>
              <a:path w="4737100" h="292735">
                <a:moveTo>
                  <a:pt x="1828800" y="7620"/>
                </a:moveTo>
                <a:lnTo>
                  <a:pt x="1778508" y="7620"/>
                </a:lnTo>
                <a:lnTo>
                  <a:pt x="1778508" y="19812"/>
                </a:lnTo>
                <a:lnTo>
                  <a:pt x="1828800" y="19812"/>
                </a:lnTo>
                <a:lnTo>
                  <a:pt x="1828800" y="7620"/>
                </a:lnTo>
                <a:close/>
              </a:path>
              <a:path w="4737100" h="292735">
                <a:moveTo>
                  <a:pt x="1917192" y="7620"/>
                </a:moveTo>
                <a:lnTo>
                  <a:pt x="1866900" y="7620"/>
                </a:lnTo>
                <a:lnTo>
                  <a:pt x="1866900" y="19812"/>
                </a:lnTo>
                <a:lnTo>
                  <a:pt x="1917192" y="19812"/>
                </a:lnTo>
                <a:lnTo>
                  <a:pt x="1917192" y="7620"/>
                </a:lnTo>
                <a:close/>
              </a:path>
              <a:path w="4737100" h="292735">
                <a:moveTo>
                  <a:pt x="2007108" y="6096"/>
                </a:moveTo>
                <a:lnTo>
                  <a:pt x="1955292" y="7620"/>
                </a:lnTo>
                <a:lnTo>
                  <a:pt x="1955292" y="19812"/>
                </a:lnTo>
                <a:lnTo>
                  <a:pt x="2007108" y="19812"/>
                </a:lnTo>
                <a:lnTo>
                  <a:pt x="2007108" y="6096"/>
                </a:lnTo>
                <a:close/>
              </a:path>
              <a:path w="4737100" h="292735">
                <a:moveTo>
                  <a:pt x="2095500" y="6096"/>
                </a:moveTo>
                <a:lnTo>
                  <a:pt x="2045208" y="6096"/>
                </a:lnTo>
                <a:lnTo>
                  <a:pt x="2045208" y="19812"/>
                </a:lnTo>
                <a:lnTo>
                  <a:pt x="2095500" y="19812"/>
                </a:lnTo>
                <a:lnTo>
                  <a:pt x="2095500" y="6096"/>
                </a:lnTo>
                <a:close/>
              </a:path>
              <a:path w="4737100" h="292735">
                <a:moveTo>
                  <a:pt x="2183892" y="6096"/>
                </a:moveTo>
                <a:lnTo>
                  <a:pt x="2133600" y="6096"/>
                </a:lnTo>
                <a:lnTo>
                  <a:pt x="2133600" y="19812"/>
                </a:lnTo>
                <a:lnTo>
                  <a:pt x="2183892" y="18288"/>
                </a:lnTo>
                <a:lnTo>
                  <a:pt x="2183892" y="6096"/>
                </a:lnTo>
                <a:close/>
              </a:path>
              <a:path w="4737100" h="292735">
                <a:moveTo>
                  <a:pt x="2273808" y="6096"/>
                </a:moveTo>
                <a:lnTo>
                  <a:pt x="2221992" y="6096"/>
                </a:lnTo>
                <a:lnTo>
                  <a:pt x="2221992" y="18288"/>
                </a:lnTo>
                <a:lnTo>
                  <a:pt x="2273808" y="18288"/>
                </a:lnTo>
                <a:lnTo>
                  <a:pt x="2273808" y="6096"/>
                </a:lnTo>
                <a:close/>
              </a:path>
              <a:path w="4737100" h="292735">
                <a:moveTo>
                  <a:pt x="2362200" y="6096"/>
                </a:moveTo>
                <a:lnTo>
                  <a:pt x="2311908" y="6096"/>
                </a:lnTo>
                <a:lnTo>
                  <a:pt x="2311908" y="18288"/>
                </a:lnTo>
                <a:lnTo>
                  <a:pt x="2362200" y="18288"/>
                </a:lnTo>
                <a:lnTo>
                  <a:pt x="2362200" y="6096"/>
                </a:lnTo>
                <a:close/>
              </a:path>
              <a:path w="4737100" h="292735">
                <a:moveTo>
                  <a:pt x="2450592" y="6096"/>
                </a:moveTo>
                <a:lnTo>
                  <a:pt x="2400300" y="6096"/>
                </a:lnTo>
                <a:lnTo>
                  <a:pt x="2400300" y="18288"/>
                </a:lnTo>
                <a:lnTo>
                  <a:pt x="2450592" y="18288"/>
                </a:lnTo>
                <a:lnTo>
                  <a:pt x="2450592" y="6096"/>
                </a:lnTo>
                <a:close/>
              </a:path>
              <a:path w="4737100" h="292735">
                <a:moveTo>
                  <a:pt x="2540508" y="4572"/>
                </a:moveTo>
                <a:lnTo>
                  <a:pt x="2488692" y="6096"/>
                </a:lnTo>
                <a:lnTo>
                  <a:pt x="2488692" y="18288"/>
                </a:lnTo>
                <a:lnTo>
                  <a:pt x="2540508" y="18288"/>
                </a:lnTo>
                <a:lnTo>
                  <a:pt x="2540508" y="4572"/>
                </a:lnTo>
                <a:close/>
              </a:path>
              <a:path w="4737100" h="292735">
                <a:moveTo>
                  <a:pt x="2628900" y="4572"/>
                </a:moveTo>
                <a:lnTo>
                  <a:pt x="2578608" y="4572"/>
                </a:lnTo>
                <a:lnTo>
                  <a:pt x="2578608" y="18288"/>
                </a:lnTo>
                <a:lnTo>
                  <a:pt x="2628900" y="18288"/>
                </a:lnTo>
                <a:lnTo>
                  <a:pt x="2628900" y="4572"/>
                </a:lnTo>
                <a:close/>
              </a:path>
              <a:path w="4737100" h="292735">
                <a:moveTo>
                  <a:pt x="2717292" y="4572"/>
                </a:moveTo>
                <a:lnTo>
                  <a:pt x="2667000" y="4572"/>
                </a:lnTo>
                <a:lnTo>
                  <a:pt x="2667000" y="18288"/>
                </a:lnTo>
                <a:lnTo>
                  <a:pt x="2717292" y="18288"/>
                </a:lnTo>
                <a:lnTo>
                  <a:pt x="2717292" y="4572"/>
                </a:lnTo>
                <a:close/>
              </a:path>
              <a:path w="4737100" h="292735">
                <a:moveTo>
                  <a:pt x="2807208" y="4572"/>
                </a:moveTo>
                <a:lnTo>
                  <a:pt x="2755392" y="4572"/>
                </a:lnTo>
                <a:lnTo>
                  <a:pt x="2755392" y="16764"/>
                </a:lnTo>
                <a:lnTo>
                  <a:pt x="2807208" y="16764"/>
                </a:lnTo>
                <a:lnTo>
                  <a:pt x="2807208" y="4572"/>
                </a:lnTo>
                <a:close/>
              </a:path>
              <a:path w="4737100" h="292735">
                <a:moveTo>
                  <a:pt x="2895600" y="4572"/>
                </a:moveTo>
                <a:lnTo>
                  <a:pt x="2845308" y="4572"/>
                </a:lnTo>
                <a:lnTo>
                  <a:pt x="2845308" y="16764"/>
                </a:lnTo>
                <a:lnTo>
                  <a:pt x="2895600" y="16764"/>
                </a:lnTo>
                <a:lnTo>
                  <a:pt x="2895600" y="4572"/>
                </a:lnTo>
                <a:close/>
              </a:path>
              <a:path w="4737100" h="292735">
                <a:moveTo>
                  <a:pt x="2983992" y="4572"/>
                </a:moveTo>
                <a:lnTo>
                  <a:pt x="2933700" y="4572"/>
                </a:lnTo>
                <a:lnTo>
                  <a:pt x="2933700" y="16764"/>
                </a:lnTo>
                <a:lnTo>
                  <a:pt x="2983992" y="16764"/>
                </a:lnTo>
                <a:lnTo>
                  <a:pt x="2983992" y="4572"/>
                </a:lnTo>
                <a:close/>
              </a:path>
              <a:path w="4737100" h="292735">
                <a:moveTo>
                  <a:pt x="3073908" y="4572"/>
                </a:moveTo>
                <a:lnTo>
                  <a:pt x="3022092" y="4572"/>
                </a:lnTo>
                <a:lnTo>
                  <a:pt x="3022092" y="16764"/>
                </a:lnTo>
                <a:lnTo>
                  <a:pt x="3073908" y="16764"/>
                </a:lnTo>
                <a:lnTo>
                  <a:pt x="3073908" y="4572"/>
                </a:lnTo>
                <a:close/>
              </a:path>
              <a:path w="4737100" h="292735">
                <a:moveTo>
                  <a:pt x="3250692" y="3048"/>
                </a:moveTo>
                <a:lnTo>
                  <a:pt x="3200400" y="3048"/>
                </a:lnTo>
                <a:lnTo>
                  <a:pt x="3200400" y="16764"/>
                </a:lnTo>
                <a:lnTo>
                  <a:pt x="3250692" y="16764"/>
                </a:lnTo>
                <a:lnTo>
                  <a:pt x="3250692" y="3048"/>
                </a:lnTo>
                <a:close/>
              </a:path>
              <a:path w="4737100" h="292735">
                <a:moveTo>
                  <a:pt x="3340608" y="3048"/>
                </a:moveTo>
                <a:lnTo>
                  <a:pt x="3288792" y="3048"/>
                </a:lnTo>
                <a:lnTo>
                  <a:pt x="3288792" y="16764"/>
                </a:lnTo>
                <a:lnTo>
                  <a:pt x="3340608" y="15240"/>
                </a:lnTo>
                <a:lnTo>
                  <a:pt x="3340608" y="3048"/>
                </a:lnTo>
                <a:close/>
              </a:path>
              <a:path w="4737100" h="292735">
                <a:moveTo>
                  <a:pt x="3429000" y="3048"/>
                </a:moveTo>
                <a:lnTo>
                  <a:pt x="3378708" y="3048"/>
                </a:lnTo>
                <a:lnTo>
                  <a:pt x="3378708" y="15240"/>
                </a:lnTo>
                <a:lnTo>
                  <a:pt x="3429000" y="15240"/>
                </a:lnTo>
                <a:lnTo>
                  <a:pt x="3429000" y="3048"/>
                </a:lnTo>
                <a:close/>
              </a:path>
              <a:path w="4737100" h="292735">
                <a:moveTo>
                  <a:pt x="3517392" y="3048"/>
                </a:moveTo>
                <a:lnTo>
                  <a:pt x="3467100" y="3048"/>
                </a:lnTo>
                <a:lnTo>
                  <a:pt x="3467100" y="15240"/>
                </a:lnTo>
                <a:lnTo>
                  <a:pt x="3517392" y="15240"/>
                </a:lnTo>
                <a:lnTo>
                  <a:pt x="3517392" y="3048"/>
                </a:lnTo>
                <a:close/>
              </a:path>
              <a:path w="4737100" h="292735">
                <a:moveTo>
                  <a:pt x="3607308" y="3048"/>
                </a:moveTo>
                <a:lnTo>
                  <a:pt x="3555492" y="3048"/>
                </a:lnTo>
                <a:lnTo>
                  <a:pt x="3555492" y="15240"/>
                </a:lnTo>
                <a:lnTo>
                  <a:pt x="3607308" y="15240"/>
                </a:lnTo>
                <a:lnTo>
                  <a:pt x="3607308" y="3048"/>
                </a:lnTo>
                <a:close/>
              </a:path>
              <a:path w="4737100" h="292735">
                <a:moveTo>
                  <a:pt x="3695700" y="1524"/>
                </a:moveTo>
                <a:lnTo>
                  <a:pt x="3645408" y="3048"/>
                </a:lnTo>
                <a:lnTo>
                  <a:pt x="3645408" y="15240"/>
                </a:lnTo>
                <a:lnTo>
                  <a:pt x="3695700" y="15240"/>
                </a:lnTo>
                <a:lnTo>
                  <a:pt x="3695700" y="1524"/>
                </a:lnTo>
                <a:close/>
              </a:path>
              <a:path w="4737100" h="292735">
                <a:moveTo>
                  <a:pt x="3784092" y="1524"/>
                </a:moveTo>
                <a:lnTo>
                  <a:pt x="3733800" y="1524"/>
                </a:lnTo>
                <a:lnTo>
                  <a:pt x="3733800" y="15240"/>
                </a:lnTo>
                <a:lnTo>
                  <a:pt x="3784092" y="15240"/>
                </a:lnTo>
                <a:lnTo>
                  <a:pt x="3784092" y="1524"/>
                </a:lnTo>
                <a:close/>
              </a:path>
              <a:path w="4737100" h="292735">
                <a:moveTo>
                  <a:pt x="3874008" y="1524"/>
                </a:moveTo>
                <a:lnTo>
                  <a:pt x="3822192" y="1524"/>
                </a:lnTo>
                <a:lnTo>
                  <a:pt x="3822192" y="15240"/>
                </a:lnTo>
                <a:lnTo>
                  <a:pt x="3874008" y="13716"/>
                </a:lnTo>
                <a:lnTo>
                  <a:pt x="3874008" y="1524"/>
                </a:lnTo>
                <a:close/>
              </a:path>
              <a:path w="4737100" h="292735">
                <a:moveTo>
                  <a:pt x="3962400" y="1524"/>
                </a:moveTo>
                <a:lnTo>
                  <a:pt x="3912108" y="1524"/>
                </a:lnTo>
                <a:lnTo>
                  <a:pt x="3912108" y="13716"/>
                </a:lnTo>
                <a:lnTo>
                  <a:pt x="3962400" y="13716"/>
                </a:lnTo>
                <a:lnTo>
                  <a:pt x="3962400" y="1524"/>
                </a:lnTo>
                <a:close/>
              </a:path>
              <a:path w="4737100" h="292735">
                <a:moveTo>
                  <a:pt x="4050792" y="1524"/>
                </a:moveTo>
                <a:lnTo>
                  <a:pt x="4000500" y="1524"/>
                </a:lnTo>
                <a:lnTo>
                  <a:pt x="4000500" y="13716"/>
                </a:lnTo>
                <a:lnTo>
                  <a:pt x="4050792" y="13716"/>
                </a:lnTo>
                <a:lnTo>
                  <a:pt x="4050792" y="1524"/>
                </a:lnTo>
                <a:close/>
              </a:path>
              <a:path w="4737100" h="292735">
                <a:moveTo>
                  <a:pt x="4140708" y="1524"/>
                </a:moveTo>
                <a:lnTo>
                  <a:pt x="4088892" y="1524"/>
                </a:lnTo>
                <a:lnTo>
                  <a:pt x="4088892" y="13716"/>
                </a:lnTo>
                <a:lnTo>
                  <a:pt x="4140708" y="13716"/>
                </a:lnTo>
                <a:lnTo>
                  <a:pt x="4140708" y="1524"/>
                </a:lnTo>
                <a:close/>
              </a:path>
              <a:path w="4737100" h="292735">
                <a:moveTo>
                  <a:pt x="4229100" y="1524"/>
                </a:moveTo>
                <a:lnTo>
                  <a:pt x="4178808" y="1524"/>
                </a:lnTo>
                <a:lnTo>
                  <a:pt x="4178808" y="13716"/>
                </a:lnTo>
                <a:lnTo>
                  <a:pt x="4229100" y="13716"/>
                </a:lnTo>
                <a:lnTo>
                  <a:pt x="4229100" y="1524"/>
                </a:lnTo>
                <a:close/>
              </a:path>
              <a:path w="4737100" h="292735">
                <a:moveTo>
                  <a:pt x="4317492" y="0"/>
                </a:moveTo>
                <a:lnTo>
                  <a:pt x="4267200" y="0"/>
                </a:lnTo>
                <a:lnTo>
                  <a:pt x="4267200" y="13716"/>
                </a:lnTo>
                <a:lnTo>
                  <a:pt x="4317492" y="13716"/>
                </a:lnTo>
                <a:lnTo>
                  <a:pt x="4317492" y="0"/>
                </a:lnTo>
                <a:close/>
              </a:path>
              <a:path w="4737100" h="292735">
                <a:moveTo>
                  <a:pt x="4407408" y="0"/>
                </a:moveTo>
                <a:lnTo>
                  <a:pt x="4355592" y="0"/>
                </a:lnTo>
                <a:lnTo>
                  <a:pt x="4355592" y="13716"/>
                </a:lnTo>
                <a:lnTo>
                  <a:pt x="4407408" y="13716"/>
                </a:lnTo>
                <a:lnTo>
                  <a:pt x="4407408" y="0"/>
                </a:lnTo>
                <a:close/>
              </a:path>
              <a:path w="4737100" h="292735">
                <a:moveTo>
                  <a:pt x="4495800" y="0"/>
                </a:moveTo>
                <a:lnTo>
                  <a:pt x="4445508" y="0"/>
                </a:lnTo>
                <a:lnTo>
                  <a:pt x="4445508" y="12192"/>
                </a:lnTo>
                <a:lnTo>
                  <a:pt x="4495800" y="12192"/>
                </a:lnTo>
                <a:lnTo>
                  <a:pt x="4495800" y="0"/>
                </a:lnTo>
                <a:close/>
              </a:path>
              <a:path w="4737100" h="292735">
                <a:moveTo>
                  <a:pt x="4584192" y="0"/>
                </a:moveTo>
                <a:lnTo>
                  <a:pt x="4533900" y="0"/>
                </a:lnTo>
                <a:lnTo>
                  <a:pt x="4533900" y="12192"/>
                </a:lnTo>
                <a:lnTo>
                  <a:pt x="4584192" y="12192"/>
                </a:lnTo>
                <a:lnTo>
                  <a:pt x="4584192" y="0"/>
                </a:lnTo>
                <a:close/>
              </a:path>
              <a:path w="4737100" h="292735">
                <a:moveTo>
                  <a:pt x="4674108" y="0"/>
                </a:moveTo>
                <a:lnTo>
                  <a:pt x="4622292" y="0"/>
                </a:lnTo>
                <a:lnTo>
                  <a:pt x="4622292" y="12192"/>
                </a:lnTo>
                <a:lnTo>
                  <a:pt x="4674108" y="12192"/>
                </a:lnTo>
                <a:lnTo>
                  <a:pt x="4674108" y="0"/>
                </a:lnTo>
                <a:close/>
              </a:path>
              <a:path w="4737100" h="292735">
                <a:moveTo>
                  <a:pt x="4736592" y="6096"/>
                </a:moveTo>
                <a:lnTo>
                  <a:pt x="4730496" y="6096"/>
                </a:lnTo>
                <a:lnTo>
                  <a:pt x="4730496" y="0"/>
                </a:lnTo>
                <a:lnTo>
                  <a:pt x="4712208" y="0"/>
                </a:lnTo>
                <a:lnTo>
                  <a:pt x="4712208" y="12192"/>
                </a:lnTo>
                <a:lnTo>
                  <a:pt x="4723714" y="12192"/>
                </a:lnTo>
                <a:lnTo>
                  <a:pt x="4721352" y="33528"/>
                </a:lnTo>
                <a:lnTo>
                  <a:pt x="4709160" y="70104"/>
                </a:lnTo>
                <a:lnTo>
                  <a:pt x="4678680" y="109728"/>
                </a:lnTo>
                <a:lnTo>
                  <a:pt x="4636008" y="134112"/>
                </a:lnTo>
                <a:lnTo>
                  <a:pt x="4597908" y="140208"/>
                </a:lnTo>
                <a:lnTo>
                  <a:pt x="4056888" y="140208"/>
                </a:lnTo>
                <a:lnTo>
                  <a:pt x="4043172" y="143256"/>
                </a:lnTo>
                <a:lnTo>
                  <a:pt x="4005072" y="156972"/>
                </a:lnTo>
                <a:lnTo>
                  <a:pt x="3973068" y="182880"/>
                </a:lnTo>
                <a:lnTo>
                  <a:pt x="3950208" y="216408"/>
                </a:lnTo>
                <a:lnTo>
                  <a:pt x="3939298" y="243116"/>
                </a:lnTo>
                <a:lnTo>
                  <a:pt x="3934968" y="230124"/>
                </a:lnTo>
                <a:lnTo>
                  <a:pt x="3922776" y="205740"/>
                </a:lnTo>
                <a:lnTo>
                  <a:pt x="3913632" y="193548"/>
                </a:lnTo>
                <a:lnTo>
                  <a:pt x="3906012" y="182880"/>
                </a:lnTo>
                <a:lnTo>
                  <a:pt x="3895344" y="173736"/>
                </a:lnTo>
                <a:lnTo>
                  <a:pt x="3874008" y="158496"/>
                </a:lnTo>
                <a:lnTo>
                  <a:pt x="3849624" y="146304"/>
                </a:lnTo>
                <a:lnTo>
                  <a:pt x="3822192" y="140208"/>
                </a:lnTo>
                <a:lnTo>
                  <a:pt x="3279648" y="140208"/>
                </a:lnTo>
                <a:lnTo>
                  <a:pt x="3265932" y="138684"/>
                </a:lnTo>
                <a:lnTo>
                  <a:pt x="3209544" y="117348"/>
                </a:lnTo>
                <a:lnTo>
                  <a:pt x="3169920" y="70104"/>
                </a:lnTo>
                <a:lnTo>
                  <a:pt x="3156204" y="32004"/>
                </a:lnTo>
                <a:lnTo>
                  <a:pt x="3154680" y="19812"/>
                </a:lnTo>
                <a:lnTo>
                  <a:pt x="3154680" y="16764"/>
                </a:lnTo>
                <a:lnTo>
                  <a:pt x="3162300" y="16764"/>
                </a:lnTo>
                <a:lnTo>
                  <a:pt x="3162300" y="3048"/>
                </a:lnTo>
                <a:lnTo>
                  <a:pt x="3112008" y="3048"/>
                </a:lnTo>
                <a:lnTo>
                  <a:pt x="3112008" y="16764"/>
                </a:lnTo>
                <a:lnTo>
                  <a:pt x="3142030" y="16764"/>
                </a:lnTo>
                <a:lnTo>
                  <a:pt x="3142488" y="21336"/>
                </a:lnTo>
                <a:lnTo>
                  <a:pt x="3144012" y="35052"/>
                </a:lnTo>
                <a:lnTo>
                  <a:pt x="3147060" y="50292"/>
                </a:lnTo>
                <a:lnTo>
                  <a:pt x="3153156" y="62484"/>
                </a:lnTo>
                <a:lnTo>
                  <a:pt x="3157728" y="76200"/>
                </a:lnTo>
                <a:lnTo>
                  <a:pt x="3182112" y="109728"/>
                </a:lnTo>
                <a:lnTo>
                  <a:pt x="3214116" y="135636"/>
                </a:lnTo>
                <a:lnTo>
                  <a:pt x="3265932" y="152400"/>
                </a:lnTo>
                <a:lnTo>
                  <a:pt x="3806952" y="152400"/>
                </a:lnTo>
                <a:lnTo>
                  <a:pt x="3819144" y="153924"/>
                </a:lnTo>
                <a:lnTo>
                  <a:pt x="3877056" y="175260"/>
                </a:lnTo>
                <a:lnTo>
                  <a:pt x="3910584" y="211836"/>
                </a:lnTo>
                <a:lnTo>
                  <a:pt x="3918204" y="222504"/>
                </a:lnTo>
                <a:lnTo>
                  <a:pt x="3927348" y="246888"/>
                </a:lnTo>
                <a:lnTo>
                  <a:pt x="3930396" y="259080"/>
                </a:lnTo>
                <a:lnTo>
                  <a:pt x="3933444" y="286512"/>
                </a:lnTo>
                <a:lnTo>
                  <a:pt x="3933444" y="291084"/>
                </a:lnTo>
                <a:lnTo>
                  <a:pt x="3936492" y="292608"/>
                </a:lnTo>
                <a:lnTo>
                  <a:pt x="3942588" y="292608"/>
                </a:lnTo>
                <a:lnTo>
                  <a:pt x="3945636" y="291084"/>
                </a:lnTo>
                <a:lnTo>
                  <a:pt x="3945636" y="286512"/>
                </a:lnTo>
                <a:lnTo>
                  <a:pt x="3945636" y="272796"/>
                </a:lnTo>
                <a:lnTo>
                  <a:pt x="3948684" y="260604"/>
                </a:lnTo>
                <a:lnTo>
                  <a:pt x="3951732" y="246888"/>
                </a:lnTo>
                <a:lnTo>
                  <a:pt x="3954780" y="234696"/>
                </a:lnTo>
                <a:lnTo>
                  <a:pt x="3974592" y="201168"/>
                </a:lnTo>
                <a:lnTo>
                  <a:pt x="4021836" y="163068"/>
                </a:lnTo>
                <a:lnTo>
                  <a:pt x="4070604" y="152400"/>
                </a:lnTo>
                <a:lnTo>
                  <a:pt x="4613148" y="152400"/>
                </a:lnTo>
                <a:lnTo>
                  <a:pt x="4640580" y="146304"/>
                </a:lnTo>
                <a:lnTo>
                  <a:pt x="4675632" y="128016"/>
                </a:lnTo>
                <a:lnTo>
                  <a:pt x="4706112" y="99060"/>
                </a:lnTo>
                <a:lnTo>
                  <a:pt x="4725924" y="62484"/>
                </a:lnTo>
                <a:lnTo>
                  <a:pt x="4736592" y="19812"/>
                </a:lnTo>
                <a:lnTo>
                  <a:pt x="4736592" y="6096"/>
                </a:lnTo>
                <a:close/>
              </a:path>
            </a:pathLst>
          </a:custGeom>
          <a:solidFill>
            <a:srgbClr val="000000"/>
          </a:solidFill>
        </p:spPr>
        <p:txBody>
          <a:bodyPr wrap="square" lIns="0" tIns="0" rIns="0" bIns="0" rtlCol="0"/>
          <a:lstStyle/>
          <a:p>
            <a:endParaRPr/>
          </a:p>
        </p:txBody>
      </p:sp>
      <p:sp>
        <p:nvSpPr>
          <p:cNvPr id="55" name="object 55"/>
          <p:cNvSpPr txBox="1"/>
          <p:nvPr/>
        </p:nvSpPr>
        <p:spPr>
          <a:xfrm>
            <a:off x="1482851" y="3926838"/>
            <a:ext cx="276860" cy="299720"/>
          </a:xfrm>
          <a:prstGeom prst="rect">
            <a:avLst/>
          </a:prstGeom>
        </p:spPr>
        <p:txBody>
          <a:bodyPr vert="horz" wrap="square" lIns="0" tIns="12700" rIns="0" bIns="0" rtlCol="0">
            <a:spAutoFit/>
          </a:bodyPr>
          <a:lstStyle/>
          <a:p>
            <a:pPr marL="38100">
              <a:lnSpc>
                <a:spcPct val="100000"/>
              </a:lnSpc>
              <a:spcBef>
                <a:spcPts val="100"/>
              </a:spcBef>
            </a:pPr>
            <a:r>
              <a:rPr sz="1800" spc="-15" dirty="0">
                <a:latin typeface="Times New Roman"/>
                <a:cs typeface="Times New Roman"/>
              </a:rPr>
              <a:t>P</a:t>
            </a:r>
            <a:r>
              <a:rPr sz="1800" spc="-22" baseline="-20833" dirty="0">
                <a:latin typeface="Times New Roman"/>
                <a:cs typeface="Times New Roman"/>
              </a:rPr>
              <a:t>1</a:t>
            </a:r>
            <a:endParaRPr sz="1800" baseline="-20833">
              <a:latin typeface="Times New Roman"/>
              <a:cs typeface="Times New Roman"/>
            </a:endParaRPr>
          </a:p>
        </p:txBody>
      </p:sp>
      <p:sp>
        <p:nvSpPr>
          <p:cNvPr id="56" name="object 56"/>
          <p:cNvSpPr txBox="1"/>
          <p:nvPr/>
        </p:nvSpPr>
        <p:spPr>
          <a:xfrm>
            <a:off x="5780097" y="4323077"/>
            <a:ext cx="619125" cy="452755"/>
          </a:xfrm>
          <a:prstGeom prst="rect">
            <a:avLst/>
          </a:prstGeom>
        </p:spPr>
        <p:txBody>
          <a:bodyPr vert="horz" wrap="square" lIns="0" tIns="12700" rIns="0" bIns="0" rtlCol="0">
            <a:spAutoFit/>
          </a:bodyPr>
          <a:lstStyle/>
          <a:p>
            <a:pPr marL="13970" marR="5080" indent="-1905">
              <a:lnSpc>
                <a:spcPct val="100000"/>
              </a:lnSpc>
              <a:spcBef>
                <a:spcPts val="100"/>
              </a:spcBef>
            </a:pPr>
            <a:r>
              <a:rPr sz="1400" i="1" spc="-110" dirty="0">
                <a:latin typeface="Times New Roman"/>
                <a:cs typeface="Times New Roman"/>
              </a:rPr>
              <a:t>Exceso </a:t>
            </a:r>
            <a:r>
              <a:rPr sz="1400" i="1" spc="-170" dirty="0">
                <a:latin typeface="Times New Roman"/>
                <a:cs typeface="Times New Roman"/>
              </a:rPr>
              <a:t>de  </a:t>
            </a:r>
            <a:r>
              <a:rPr sz="1400" i="1" spc="5" dirty="0">
                <a:latin typeface="Times New Roman"/>
                <a:cs typeface="Times New Roman"/>
              </a:rPr>
              <a:t>D</a:t>
            </a:r>
            <a:r>
              <a:rPr sz="1400" i="1" spc="-220" dirty="0">
                <a:latin typeface="Times New Roman"/>
                <a:cs typeface="Times New Roman"/>
              </a:rPr>
              <a:t>e</a:t>
            </a:r>
            <a:r>
              <a:rPr sz="1400" i="1" spc="-140" dirty="0">
                <a:latin typeface="Times New Roman"/>
                <a:cs typeface="Times New Roman"/>
              </a:rPr>
              <a:t>m</a:t>
            </a:r>
            <a:r>
              <a:rPr sz="1400" i="1" spc="-125" dirty="0">
                <a:latin typeface="Times New Roman"/>
                <a:cs typeface="Times New Roman"/>
              </a:rPr>
              <a:t>a</a:t>
            </a:r>
            <a:r>
              <a:rPr sz="1400" i="1" spc="-110" dirty="0">
                <a:latin typeface="Times New Roman"/>
                <a:cs typeface="Times New Roman"/>
              </a:rPr>
              <a:t>n</a:t>
            </a:r>
            <a:r>
              <a:rPr sz="1400" i="1" spc="-125" dirty="0">
                <a:latin typeface="Times New Roman"/>
                <a:cs typeface="Times New Roman"/>
              </a:rPr>
              <a:t>d</a:t>
            </a:r>
            <a:r>
              <a:rPr sz="1400" i="1" spc="-130" dirty="0">
                <a:latin typeface="Times New Roman"/>
                <a:cs typeface="Times New Roman"/>
              </a:rPr>
              <a:t>a</a:t>
            </a:r>
            <a:endParaRPr sz="1400">
              <a:latin typeface="Times New Roman"/>
              <a:cs typeface="Times New Roman"/>
            </a:endParaRPr>
          </a:p>
        </p:txBody>
      </p:sp>
      <p:grpSp>
        <p:nvGrpSpPr>
          <p:cNvPr id="57" name="object 57"/>
          <p:cNvGrpSpPr/>
          <p:nvPr/>
        </p:nvGrpSpPr>
        <p:grpSpPr>
          <a:xfrm>
            <a:off x="5972556" y="3938016"/>
            <a:ext cx="13970" cy="1173480"/>
            <a:chOff x="5972556" y="3938016"/>
            <a:chExt cx="13970" cy="1173480"/>
          </a:xfrm>
        </p:grpSpPr>
        <p:sp>
          <p:nvSpPr>
            <p:cNvPr id="58" name="object 58"/>
            <p:cNvSpPr/>
            <p:nvPr/>
          </p:nvSpPr>
          <p:spPr>
            <a:xfrm>
              <a:off x="5979414" y="3938016"/>
              <a:ext cx="0" cy="1117600"/>
            </a:xfrm>
            <a:custGeom>
              <a:avLst/>
              <a:gdLst/>
              <a:ahLst/>
              <a:cxnLst/>
              <a:rect l="l" t="t" r="r" b="b"/>
              <a:pathLst>
                <a:path h="1117600">
                  <a:moveTo>
                    <a:pt x="0" y="0"/>
                  </a:moveTo>
                  <a:lnTo>
                    <a:pt x="0" y="1117092"/>
                  </a:lnTo>
                </a:path>
              </a:pathLst>
            </a:custGeom>
            <a:ln w="13716">
              <a:solidFill>
                <a:srgbClr val="000000"/>
              </a:solidFill>
              <a:prstDash val="sysDash"/>
            </a:ln>
          </p:spPr>
          <p:txBody>
            <a:bodyPr wrap="square" lIns="0" tIns="0" rIns="0" bIns="0" rtlCol="0"/>
            <a:lstStyle/>
            <a:p>
              <a:endParaRPr/>
            </a:p>
          </p:txBody>
        </p:sp>
        <p:sp>
          <p:nvSpPr>
            <p:cNvPr id="59" name="object 59"/>
            <p:cNvSpPr/>
            <p:nvPr/>
          </p:nvSpPr>
          <p:spPr>
            <a:xfrm>
              <a:off x="5972556" y="5093208"/>
              <a:ext cx="13970" cy="18415"/>
            </a:xfrm>
            <a:custGeom>
              <a:avLst/>
              <a:gdLst/>
              <a:ahLst/>
              <a:cxnLst/>
              <a:rect l="l" t="t" r="r" b="b"/>
              <a:pathLst>
                <a:path w="13970" h="18414">
                  <a:moveTo>
                    <a:pt x="13716" y="18288"/>
                  </a:moveTo>
                  <a:lnTo>
                    <a:pt x="13716" y="0"/>
                  </a:lnTo>
                  <a:lnTo>
                    <a:pt x="0" y="0"/>
                  </a:lnTo>
                  <a:lnTo>
                    <a:pt x="0" y="18288"/>
                  </a:lnTo>
                  <a:lnTo>
                    <a:pt x="13716" y="18288"/>
                  </a:lnTo>
                  <a:close/>
                </a:path>
              </a:pathLst>
            </a:custGeom>
            <a:solidFill>
              <a:srgbClr val="000000"/>
            </a:solidFill>
          </p:spPr>
          <p:txBody>
            <a:bodyPr wrap="square" lIns="0" tIns="0" rIns="0" bIns="0" rtlCol="0"/>
            <a:lstStyle/>
            <a:p>
              <a:endParaRPr/>
            </a:p>
          </p:txBody>
        </p:sp>
      </p:grpSp>
      <p:sp>
        <p:nvSpPr>
          <p:cNvPr id="60" name="object 60"/>
          <p:cNvSpPr txBox="1"/>
          <p:nvPr/>
        </p:nvSpPr>
        <p:spPr>
          <a:xfrm>
            <a:off x="5307581" y="5255087"/>
            <a:ext cx="3128645" cy="558800"/>
          </a:xfrm>
          <a:prstGeom prst="rect">
            <a:avLst/>
          </a:prstGeom>
        </p:spPr>
        <p:txBody>
          <a:bodyPr vert="horz" wrap="square" lIns="0" tIns="11430" rIns="0" bIns="0" rtlCol="0">
            <a:spAutoFit/>
          </a:bodyPr>
          <a:lstStyle/>
          <a:p>
            <a:pPr marL="12700">
              <a:lnSpc>
                <a:spcPts val="1980"/>
              </a:lnSpc>
              <a:spcBef>
                <a:spcPts val="90"/>
              </a:spcBef>
              <a:tabLst>
                <a:tab pos="492125" algn="l"/>
                <a:tab pos="966469" algn="l"/>
                <a:tab pos="1426845" algn="l"/>
                <a:tab pos="1900555" algn="l"/>
                <a:tab pos="2380615" algn="l"/>
                <a:tab pos="2860675" algn="l"/>
              </a:tabLst>
            </a:pPr>
            <a:r>
              <a:rPr sz="1800" dirty="0">
                <a:latin typeface="Arial"/>
                <a:cs typeface="Arial"/>
              </a:rPr>
              <a:t>1</a:t>
            </a:r>
            <a:r>
              <a:rPr sz="1800" spc="-5" dirty="0">
                <a:latin typeface="Arial"/>
                <a:cs typeface="Arial"/>
              </a:rPr>
              <a:t>4</a:t>
            </a:r>
            <a:r>
              <a:rPr sz="1800" dirty="0">
                <a:latin typeface="Arial"/>
                <a:cs typeface="Arial"/>
              </a:rPr>
              <a:t>	1</a:t>
            </a:r>
            <a:r>
              <a:rPr sz="1800" spc="-5" dirty="0">
                <a:latin typeface="Arial"/>
                <a:cs typeface="Arial"/>
              </a:rPr>
              <a:t>6</a:t>
            </a:r>
            <a:r>
              <a:rPr sz="1800" dirty="0">
                <a:latin typeface="Arial"/>
                <a:cs typeface="Arial"/>
              </a:rPr>
              <a:t>	</a:t>
            </a:r>
            <a:r>
              <a:rPr sz="1800" spc="15" dirty="0">
                <a:latin typeface="Arial"/>
                <a:cs typeface="Arial"/>
              </a:rPr>
              <a:t>1</a:t>
            </a:r>
            <a:r>
              <a:rPr sz="1800" spc="-5" dirty="0">
                <a:latin typeface="Arial"/>
                <a:cs typeface="Arial"/>
              </a:rPr>
              <a:t>8</a:t>
            </a:r>
            <a:r>
              <a:rPr sz="1800" dirty="0">
                <a:latin typeface="Arial"/>
                <a:cs typeface="Arial"/>
              </a:rPr>
              <a:t>	2</a:t>
            </a:r>
            <a:r>
              <a:rPr sz="1800" spc="-5" dirty="0">
                <a:latin typeface="Arial"/>
                <a:cs typeface="Arial"/>
              </a:rPr>
              <a:t>0</a:t>
            </a:r>
            <a:r>
              <a:rPr sz="1800" dirty="0">
                <a:latin typeface="Arial"/>
                <a:cs typeface="Arial"/>
              </a:rPr>
              <a:t>	</a:t>
            </a:r>
            <a:r>
              <a:rPr sz="1800" spc="15" dirty="0">
                <a:latin typeface="Arial"/>
                <a:cs typeface="Arial"/>
              </a:rPr>
              <a:t>2</a:t>
            </a:r>
            <a:r>
              <a:rPr sz="1800" spc="-5" dirty="0">
                <a:latin typeface="Arial"/>
                <a:cs typeface="Arial"/>
              </a:rPr>
              <a:t>2</a:t>
            </a:r>
            <a:r>
              <a:rPr sz="1800" dirty="0">
                <a:latin typeface="Arial"/>
                <a:cs typeface="Arial"/>
              </a:rPr>
              <a:t>	2</a:t>
            </a:r>
            <a:r>
              <a:rPr sz="1800" spc="-5" dirty="0">
                <a:latin typeface="Arial"/>
                <a:cs typeface="Arial"/>
              </a:rPr>
              <a:t>4</a:t>
            </a:r>
            <a:r>
              <a:rPr sz="1800" dirty="0">
                <a:latin typeface="Arial"/>
                <a:cs typeface="Arial"/>
              </a:rPr>
              <a:t>	2</a:t>
            </a:r>
            <a:r>
              <a:rPr sz="1800" spc="-5" dirty="0">
                <a:latin typeface="Arial"/>
                <a:cs typeface="Arial"/>
              </a:rPr>
              <a:t>6</a:t>
            </a:r>
            <a:endParaRPr sz="1800">
              <a:latin typeface="Arial"/>
              <a:cs typeface="Arial"/>
            </a:endParaRPr>
          </a:p>
          <a:p>
            <a:pPr marL="605155">
              <a:lnSpc>
                <a:spcPts val="2220"/>
              </a:lnSpc>
            </a:pPr>
            <a:r>
              <a:rPr sz="2000" spc="55" dirty="0">
                <a:latin typeface="Times New Roman"/>
                <a:cs typeface="Times New Roman"/>
              </a:rPr>
              <a:t>Q*</a:t>
            </a:r>
            <a:endParaRPr sz="2000">
              <a:latin typeface="Times New Roman"/>
              <a:cs typeface="Times New Roman"/>
            </a:endParaRPr>
          </a:p>
        </p:txBody>
      </p:sp>
      <p:sp>
        <p:nvSpPr>
          <p:cNvPr id="62" name="object 62"/>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20</a:t>
            </a:r>
          </a:p>
        </p:txBody>
      </p:sp>
      <p:sp>
        <p:nvSpPr>
          <p:cNvPr id="61" name="object 61"/>
          <p:cNvSpPr txBox="1"/>
          <p:nvPr/>
        </p:nvSpPr>
        <p:spPr>
          <a:xfrm>
            <a:off x="7771889" y="4192014"/>
            <a:ext cx="701675" cy="239395"/>
          </a:xfrm>
          <a:prstGeom prst="rect">
            <a:avLst/>
          </a:prstGeom>
        </p:spPr>
        <p:txBody>
          <a:bodyPr vert="horz" wrap="square" lIns="0" tIns="12700" rIns="0" bIns="0" rtlCol="0">
            <a:spAutoFit/>
          </a:bodyPr>
          <a:lstStyle/>
          <a:p>
            <a:pPr marL="12700">
              <a:lnSpc>
                <a:spcPct val="100000"/>
              </a:lnSpc>
              <a:spcBef>
                <a:spcPts val="100"/>
              </a:spcBef>
            </a:pPr>
            <a:r>
              <a:rPr sz="1400" spc="65" dirty="0">
                <a:latin typeface="Times New Roman"/>
                <a:cs typeface="Times New Roman"/>
              </a:rPr>
              <a:t>D</a:t>
            </a:r>
            <a:r>
              <a:rPr sz="1400" spc="-40" dirty="0">
                <a:latin typeface="Times New Roman"/>
                <a:cs typeface="Times New Roman"/>
              </a:rPr>
              <a:t>e</a:t>
            </a:r>
            <a:r>
              <a:rPr sz="1400" spc="-15" dirty="0">
                <a:latin typeface="Times New Roman"/>
                <a:cs typeface="Times New Roman"/>
              </a:rPr>
              <a:t>m</a:t>
            </a:r>
            <a:r>
              <a:rPr sz="1400" spc="-50" dirty="0">
                <a:latin typeface="Times New Roman"/>
                <a:cs typeface="Times New Roman"/>
              </a:rPr>
              <a:t>a</a:t>
            </a:r>
            <a:r>
              <a:rPr sz="1400" spc="15" dirty="0">
                <a:latin typeface="Times New Roman"/>
                <a:cs typeface="Times New Roman"/>
              </a:rPr>
              <a:t>n</a:t>
            </a:r>
            <a:r>
              <a:rPr sz="1400" spc="5" dirty="0">
                <a:latin typeface="Times New Roman"/>
                <a:cs typeface="Times New Roman"/>
              </a:rPr>
              <a:t>d</a:t>
            </a:r>
            <a:r>
              <a:rPr sz="1400" spc="-55" dirty="0">
                <a:latin typeface="Times New Roman"/>
                <a:cs typeface="Times New Roman"/>
              </a:rPr>
              <a:t>a</a:t>
            </a:r>
            <a:endParaRPr sz="1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Equilibrio:</a:t>
            </a:r>
            <a:r>
              <a:rPr sz="3200" i="0" spc="-65" dirty="0">
                <a:latin typeface="Times New Roman"/>
                <a:cs typeface="Times New Roman"/>
              </a:rPr>
              <a:t> </a:t>
            </a:r>
            <a:r>
              <a:rPr spc="-215" dirty="0"/>
              <a:t>Determinación</a:t>
            </a:r>
            <a:endParaRPr sz="3200">
              <a:latin typeface="Times New Roman"/>
              <a:cs typeface="Times New Roman"/>
            </a:endParaRPr>
          </a:p>
        </p:txBody>
      </p:sp>
      <p:sp>
        <p:nvSpPr>
          <p:cNvPr id="3" name="object 3"/>
          <p:cNvSpPr txBox="1"/>
          <p:nvPr/>
        </p:nvSpPr>
        <p:spPr>
          <a:xfrm>
            <a:off x="905401" y="1214113"/>
            <a:ext cx="1272540" cy="391160"/>
          </a:xfrm>
          <a:prstGeom prst="rect">
            <a:avLst/>
          </a:prstGeom>
        </p:spPr>
        <p:txBody>
          <a:bodyPr vert="horz" wrap="square" lIns="0" tIns="12700" rIns="0" bIns="0" rtlCol="0">
            <a:spAutoFit/>
          </a:bodyPr>
          <a:lstStyle/>
          <a:p>
            <a:pPr marL="38100">
              <a:lnSpc>
                <a:spcPct val="100000"/>
              </a:lnSpc>
              <a:spcBef>
                <a:spcPts val="100"/>
              </a:spcBef>
            </a:pPr>
            <a:r>
              <a:rPr sz="2400" i="1" spc="-130" dirty="0">
                <a:solidFill>
                  <a:srgbClr val="006532"/>
                </a:solidFill>
                <a:latin typeface="Times New Roman"/>
                <a:cs typeface="Times New Roman"/>
              </a:rPr>
              <a:t>Analítica</a:t>
            </a:r>
            <a:r>
              <a:rPr sz="2400" i="1" spc="-275" dirty="0">
                <a:solidFill>
                  <a:srgbClr val="006532"/>
                </a:solidFill>
                <a:latin typeface="Times New Roman"/>
                <a:cs typeface="Times New Roman"/>
              </a:rPr>
              <a:t> </a:t>
            </a:r>
            <a:r>
              <a:rPr sz="2850" i="1" spc="7" baseline="-35087" dirty="0">
                <a:latin typeface="Times New Roman"/>
                <a:cs typeface="Times New Roman"/>
              </a:rPr>
              <a:t>Q</a:t>
            </a:r>
            <a:endParaRPr sz="2850" baseline="-35087">
              <a:latin typeface="Times New Roman"/>
              <a:cs typeface="Times New Roman"/>
            </a:endParaRPr>
          </a:p>
        </p:txBody>
      </p:sp>
      <p:sp>
        <p:nvSpPr>
          <p:cNvPr id="4" name="object 4"/>
          <p:cNvSpPr txBox="1"/>
          <p:nvPr/>
        </p:nvSpPr>
        <p:spPr>
          <a:xfrm>
            <a:off x="2445511" y="1426467"/>
            <a:ext cx="949325" cy="315595"/>
          </a:xfrm>
          <a:prstGeom prst="rect">
            <a:avLst/>
          </a:prstGeom>
        </p:spPr>
        <p:txBody>
          <a:bodyPr vert="horz" wrap="square" lIns="0" tIns="12700" rIns="0" bIns="0" rtlCol="0">
            <a:spAutoFit/>
          </a:bodyPr>
          <a:lstStyle/>
          <a:p>
            <a:pPr marL="12700">
              <a:lnSpc>
                <a:spcPct val="100000"/>
              </a:lnSpc>
              <a:spcBef>
                <a:spcPts val="100"/>
              </a:spcBef>
            </a:pPr>
            <a:r>
              <a:rPr sz="1900" dirty="0">
                <a:latin typeface="Symbol"/>
                <a:cs typeface="Symbol"/>
              </a:rPr>
              <a:t></a:t>
            </a:r>
            <a:r>
              <a:rPr sz="1900" spc="-110" dirty="0">
                <a:latin typeface="Times New Roman"/>
                <a:cs typeface="Times New Roman"/>
              </a:rPr>
              <a:t> </a:t>
            </a:r>
            <a:r>
              <a:rPr sz="1900" spc="5" dirty="0">
                <a:latin typeface="Times New Roman"/>
                <a:cs typeface="Times New Roman"/>
              </a:rPr>
              <a:t>31</a:t>
            </a:r>
            <a:r>
              <a:rPr sz="1900" spc="-260" dirty="0">
                <a:latin typeface="Times New Roman"/>
                <a:cs typeface="Times New Roman"/>
              </a:rPr>
              <a:t> </a:t>
            </a:r>
            <a:r>
              <a:rPr sz="1900" dirty="0">
                <a:latin typeface="Symbol"/>
                <a:cs typeface="Symbol"/>
              </a:rPr>
              <a:t></a:t>
            </a:r>
            <a:r>
              <a:rPr sz="1900" spc="-125" dirty="0">
                <a:latin typeface="Times New Roman"/>
                <a:cs typeface="Times New Roman"/>
              </a:rPr>
              <a:t> </a:t>
            </a:r>
            <a:r>
              <a:rPr sz="1900" spc="65" dirty="0">
                <a:latin typeface="Times New Roman"/>
                <a:cs typeface="Times New Roman"/>
              </a:rPr>
              <a:t>2</a:t>
            </a:r>
            <a:r>
              <a:rPr sz="1900" i="1" spc="65" dirty="0">
                <a:latin typeface="Times New Roman"/>
                <a:cs typeface="Times New Roman"/>
              </a:rPr>
              <a:t>P</a:t>
            </a:r>
            <a:endParaRPr sz="1900">
              <a:latin typeface="Times New Roman"/>
              <a:cs typeface="Times New Roman"/>
            </a:endParaRPr>
          </a:p>
        </p:txBody>
      </p:sp>
      <p:sp>
        <p:nvSpPr>
          <p:cNvPr id="5" name="object 5"/>
          <p:cNvSpPr txBox="1"/>
          <p:nvPr/>
        </p:nvSpPr>
        <p:spPr>
          <a:xfrm>
            <a:off x="2122425" y="1586653"/>
            <a:ext cx="243840" cy="194945"/>
          </a:xfrm>
          <a:prstGeom prst="rect">
            <a:avLst/>
          </a:prstGeom>
        </p:spPr>
        <p:txBody>
          <a:bodyPr vert="horz" wrap="square" lIns="0" tIns="13970" rIns="0" bIns="0" rtlCol="0">
            <a:spAutoFit/>
          </a:bodyPr>
          <a:lstStyle/>
          <a:p>
            <a:pPr marL="12700">
              <a:lnSpc>
                <a:spcPct val="100000"/>
              </a:lnSpc>
              <a:spcBef>
                <a:spcPts val="110"/>
              </a:spcBef>
            </a:pPr>
            <a:r>
              <a:rPr sz="1100" i="1" spc="5" dirty="0">
                <a:latin typeface="Times New Roman"/>
                <a:cs typeface="Times New Roman"/>
              </a:rPr>
              <a:t>d</a:t>
            </a:r>
            <a:r>
              <a:rPr sz="1100" i="1" spc="-110" dirty="0">
                <a:latin typeface="Times New Roman"/>
                <a:cs typeface="Times New Roman"/>
              </a:rPr>
              <a:t> </a:t>
            </a:r>
            <a:r>
              <a:rPr sz="1650" i="1" spc="15" baseline="-5050" dirty="0">
                <a:latin typeface="Times New Roman"/>
                <a:cs typeface="Times New Roman"/>
              </a:rPr>
              <a:t>M</a:t>
            </a:r>
            <a:endParaRPr sz="1650" baseline="-5050">
              <a:latin typeface="Times New Roman"/>
              <a:cs typeface="Times New Roman"/>
            </a:endParaRPr>
          </a:p>
        </p:txBody>
      </p:sp>
      <p:sp>
        <p:nvSpPr>
          <p:cNvPr id="6" name="object 6"/>
          <p:cNvSpPr txBox="1"/>
          <p:nvPr/>
        </p:nvSpPr>
        <p:spPr>
          <a:xfrm>
            <a:off x="6151878" y="1586653"/>
            <a:ext cx="231775" cy="194945"/>
          </a:xfrm>
          <a:prstGeom prst="rect">
            <a:avLst/>
          </a:prstGeom>
        </p:spPr>
        <p:txBody>
          <a:bodyPr vert="horz" wrap="square" lIns="0" tIns="13970" rIns="0" bIns="0" rtlCol="0">
            <a:spAutoFit/>
          </a:bodyPr>
          <a:lstStyle/>
          <a:p>
            <a:pPr marL="12700">
              <a:lnSpc>
                <a:spcPct val="100000"/>
              </a:lnSpc>
              <a:spcBef>
                <a:spcPts val="110"/>
              </a:spcBef>
            </a:pPr>
            <a:r>
              <a:rPr sz="1100" i="1" spc="5" dirty="0">
                <a:latin typeface="Times New Roman"/>
                <a:cs typeface="Times New Roman"/>
              </a:rPr>
              <a:t>o</a:t>
            </a:r>
            <a:r>
              <a:rPr sz="1100" i="1" spc="-195" dirty="0">
                <a:latin typeface="Times New Roman"/>
                <a:cs typeface="Times New Roman"/>
              </a:rPr>
              <a:t> </a:t>
            </a:r>
            <a:r>
              <a:rPr sz="1650" i="1" spc="15" baseline="-5050" dirty="0">
                <a:latin typeface="Times New Roman"/>
                <a:cs typeface="Times New Roman"/>
              </a:rPr>
              <a:t>M</a:t>
            </a:r>
            <a:endParaRPr sz="1650" baseline="-5050">
              <a:latin typeface="Times New Roman"/>
              <a:cs typeface="Times New Roman"/>
            </a:endParaRPr>
          </a:p>
        </p:txBody>
      </p:sp>
      <p:sp>
        <p:nvSpPr>
          <p:cNvPr id="7" name="object 7"/>
          <p:cNvSpPr txBox="1"/>
          <p:nvPr/>
        </p:nvSpPr>
        <p:spPr>
          <a:xfrm>
            <a:off x="5984231" y="1426467"/>
            <a:ext cx="1449070" cy="315595"/>
          </a:xfrm>
          <a:prstGeom prst="rect">
            <a:avLst/>
          </a:prstGeom>
        </p:spPr>
        <p:txBody>
          <a:bodyPr vert="horz" wrap="square" lIns="0" tIns="12700" rIns="0" bIns="0" rtlCol="0">
            <a:spAutoFit/>
          </a:bodyPr>
          <a:lstStyle/>
          <a:p>
            <a:pPr marL="12700">
              <a:lnSpc>
                <a:spcPct val="100000"/>
              </a:lnSpc>
              <a:spcBef>
                <a:spcPts val="100"/>
              </a:spcBef>
              <a:tabLst>
                <a:tab pos="489584" algn="l"/>
              </a:tabLst>
            </a:pPr>
            <a:r>
              <a:rPr sz="1900" i="1" spc="5" dirty="0">
                <a:latin typeface="Times New Roman"/>
                <a:cs typeface="Times New Roman"/>
              </a:rPr>
              <a:t>Q	</a:t>
            </a:r>
            <a:r>
              <a:rPr sz="1900" dirty="0">
                <a:latin typeface="Symbol"/>
                <a:cs typeface="Symbol"/>
              </a:rPr>
              <a:t></a:t>
            </a:r>
            <a:r>
              <a:rPr sz="1900" spc="-105" dirty="0">
                <a:latin typeface="Times New Roman"/>
                <a:cs typeface="Times New Roman"/>
              </a:rPr>
              <a:t> </a:t>
            </a:r>
            <a:r>
              <a:rPr sz="1900" dirty="0">
                <a:latin typeface="Times New Roman"/>
                <a:cs typeface="Times New Roman"/>
              </a:rPr>
              <a:t>5</a:t>
            </a:r>
            <a:r>
              <a:rPr sz="1900" spc="-170" dirty="0">
                <a:latin typeface="Times New Roman"/>
                <a:cs typeface="Times New Roman"/>
              </a:rPr>
              <a:t> </a:t>
            </a:r>
            <a:r>
              <a:rPr sz="1900" dirty="0">
                <a:latin typeface="Symbol"/>
                <a:cs typeface="Symbol"/>
              </a:rPr>
              <a:t></a:t>
            </a:r>
            <a:r>
              <a:rPr sz="1900" spc="-275" dirty="0">
                <a:latin typeface="Times New Roman"/>
                <a:cs typeface="Times New Roman"/>
              </a:rPr>
              <a:t> </a:t>
            </a:r>
            <a:r>
              <a:rPr sz="1900" spc="-25" dirty="0">
                <a:latin typeface="Times New Roman"/>
                <a:cs typeface="Times New Roman"/>
              </a:rPr>
              <a:t>1,5</a:t>
            </a:r>
            <a:r>
              <a:rPr sz="1900" i="1" spc="-25" dirty="0">
                <a:latin typeface="Times New Roman"/>
                <a:cs typeface="Times New Roman"/>
              </a:rPr>
              <a:t>P</a:t>
            </a:r>
            <a:endParaRPr sz="1900">
              <a:latin typeface="Times New Roman"/>
              <a:cs typeface="Times New Roman"/>
            </a:endParaRPr>
          </a:p>
        </p:txBody>
      </p:sp>
      <p:sp>
        <p:nvSpPr>
          <p:cNvPr id="8" name="object 8"/>
          <p:cNvSpPr txBox="1"/>
          <p:nvPr/>
        </p:nvSpPr>
        <p:spPr>
          <a:xfrm>
            <a:off x="5375809" y="2165094"/>
            <a:ext cx="18592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Oferta </a:t>
            </a:r>
            <a:r>
              <a:rPr sz="1800" spc="180" dirty="0">
                <a:latin typeface="Times New Roman"/>
                <a:cs typeface="Times New Roman"/>
              </a:rPr>
              <a:t>=</a:t>
            </a:r>
            <a:r>
              <a:rPr sz="1800" spc="385" dirty="0">
                <a:latin typeface="Times New Roman"/>
                <a:cs typeface="Times New Roman"/>
              </a:rPr>
              <a:t> </a:t>
            </a:r>
            <a:r>
              <a:rPr sz="1800" spc="-15" dirty="0">
                <a:latin typeface="Times New Roman"/>
                <a:cs typeface="Times New Roman"/>
              </a:rPr>
              <a:t>Demanda</a:t>
            </a:r>
            <a:endParaRPr sz="1800">
              <a:latin typeface="Times New Roman"/>
              <a:cs typeface="Times New Roman"/>
            </a:endParaRPr>
          </a:p>
        </p:txBody>
      </p:sp>
      <p:sp>
        <p:nvSpPr>
          <p:cNvPr id="9" name="object 9"/>
          <p:cNvSpPr/>
          <p:nvPr/>
        </p:nvSpPr>
        <p:spPr>
          <a:xfrm>
            <a:off x="4524755" y="2330196"/>
            <a:ext cx="721360" cy="76200"/>
          </a:xfrm>
          <a:custGeom>
            <a:avLst/>
            <a:gdLst/>
            <a:ahLst/>
            <a:cxnLst/>
            <a:rect l="l" t="t" r="r" b="b"/>
            <a:pathLst>
              <a:path w="721360" h="76200">
                <a:moveTo>
                  <a:pt x="656844" y="44196"/>
                </a:moveTo>
                <a:lnTo>
                  <a:pt x="656844" y="30480"/>
                </a:lnTo>
                <a:lnTo>
                  <a:pt x="0" y="30480"/>
                </a:lnTo>
                <a:lnTo>
                  <a:pt x="0" y="44196"/>
                </a:lnTo>
                <a:lnTo>
                  <a:pt x="656844" y="44196"/>
                </a:lnTo>
                <a:close/>
              </a:path>
              <a:path w="721360" h="76200">
                <a:moveTo>
                  <a:pt x="720852" y="38100"/>
                </a:moveTo>
                <a:lnTo>
                  <a:pt x="644652" y="0"/>
                </a:lnTo>
                <a:lnTo>
                  <a:pt x="644652" y="30480"/>
                </a:lnTo>
                <a:lnTo>
                  <a:pt x="656844" y="30480"/>
                </a:lnTo>
                <a:lnTo>
                  <a:pt x="656844" y="70104"/>
                </a:lnTo>
                <a:lnTo>
                  <a:pt x="720852" y="38100"/>
                </a:lnTo>
                <a:close/>
              </a:path>
              <a:path w="721360" h="76200">
                <a:moveTo>
                  <a:pt x="656844" y="70104"/>
                </a:moveTo>
                <a:lnTo>
                  <a:pt x="656844" y="44196"/>
                </a:lnTo>
                <a:lnTo>
                  <a:pt x="644652" y="44196"/>
                </a:lnTo>
                <a:lnTo>
                  <a:pt x="644652" y="76200"/>
                </a:lnTo>
                <a:lnTo>
                  <a:pt x="656844" y="70104"/>
                </a:lnTo>
                <a:close/>
              </a:path>
            </a:pathLst>
          </a:custGeom>
          <a:solidFill>
            <a:srgbClr val="000000"/>
          </a:solidFill>
        </p:spPr>
        <p:txBody>
          <a:bodyPr wrap="square" lIns="0" tIns="0" rIns="0" bIns="0" rtlCol="0"/>
          <a:lstStyle/>
          <a:p>
            <a:endParaRPr/>
          </a:p>
        </p:txBody>
      </p:sp>
      <p:sp>
        <p:nvSpPr>
          <p:cNvPr id="10" name="object 10"/>
          <p:cNvSpPr txBox="1"/>
          <p:nvPr/>
        </p:nvSpPr>
        <p:spPr>
          <a:xfrm>
            <a:off x="2189479" y="2037373"/>
            <a:ext cx="2889885" cy="941069"/>
          </a:xfrm>
          <a:prstGeom prst="rect">
            <a:avLst/>
          </a:prstGeom>
        </p:spPr>
        <p:txBody>
          <a:bodyPr vert="horz" wrap="square" lIns="0" tIns="140335" rIns="0" bIns="0" rtlCol="0">
            <a:spAutoFit/>
          </a:bodyPr>
          <a:lstStyle/>
          <a:p>
            <a:pPr marL="50800">
              <a:lnSpc>
                <a:spcPct val="100000"/>
              </a:lnSpc>
              <a:spcBef>
                <a:spcPts val="1105"/>
              </a:spcBef>
            </a:pPr>
            <a:r>
              <a:rPr sz="1800" spc="-25" dirty="0">
                <a:latin typeface="Times New Roman"/>
                <a:cs typeface="Times New Roman"/>
              </a:rPr>
              <a:t>Condición de </a:t>
            </a:r>
            <a:r>
              <a:rPr sz="1800" spc="-35" dirty="0">
                <a:latin typeface="Times New Roman"/>
                <a:cs typeface="Times New Roman"/>
              </a:rPr>
              <a:t>Equilibrio</a:t>
            </a:r>
            <a:endParaRPr sz="1800">
              <a:latin typeface="Times New Roman"/>
              <a:cs typeface="Times New Roman"/>
            </a:endParaRPr>
          </a:p>
          <a:p>
            <a:pPr marL="1862455">
              <a:lnSpc>
                <a:spcPts val="1985"/>
              </a:lnSpc>
              <a:spcBef>
                <a:spcPts val="1085"/>
              </a:spcBef>
              <a:tabLst>
                <a:tab pos="2320925" algn="l"/>
              </a:tabLst>
            </a:pPr>
            <a:r>
              <a:rPr sz="1950" i="1" spc="-30" dirty="0">
                <a:latin typeface="Times New Roman"/>
                <a:cs typeface="Times New Roman"/>
              </a:rPr>
              <a:t>Q</a:t>
            </a:r>
            <a:r>
              <a:rPr sz="1650" i="1" spc="-44" baseline="-25252" dirty="0">
                <a:latin typeface="Times New Roman"/>
                <a:cs typeface="Times New Roman"/>
              </a:rPr>
              <a:t>d	</a:t>
            </a:r>
            <a:r>
              <a:rPr sz="1950" dirty="0">
                <a:latin typeface="Symbol"/>
                <a:cs typeface="Symbol"/>
              </a:rPr>
              <a:t></a:t>
            </a:r>
            <a:r>
              <a:rPr sz="1950" spc="-130" dirty="0">
                <a:latin typeface="Times New Roman"/>
                <a:cs typeface="Times New Roman"/>
              </a:rPr>
              <a:t> </a:t>
            </a:r>
            <a:r>
              <a:rPr sz="1950" i="1" dirty="0">
                <a:latin typeface="Times New Roman"/>
                <a:cs typeface="Times New Roman"/>
              </a:rPr>
              <a:t>Q</a:t>
            </a:r>
            <a:endParaRPr sz="1950">
              <a:latin typeface="Times New Roman"/>
              <a:cs typeface="Times New Roman"/>
            </a:endParaRPr>
          </a:p>
          <a:p>
            <a:pPr marR="43180" algn="r">
              <a:lnSpc>
                <a:spcPts val="965"/>
              </a:lnSpc>
              <a:tabLst>
                <a:tab pos="551180" algn="l"/>
              </a:tabLst>
            </a:pPr>
            <a:r>
              <a:rPr sz="800" i="1" spc="10" dirty="0">
                <a:latin typeface="Times New Roman"/>
                <a:cs typeface="Times New Roman"/>
              </a:rPr>
              <a:t>M	</a:t>
            </a:r>
            <a:r>
              <a:rPr sz="1650" i="1" spc="97" baseline="15151" dirty="0">
                <a:latin typeface="Times New Roman"/>
                <a:cs typeface="Times New Roman"/>
              </a:rPr>
              <a:t>o</a:t>
            </a:r>
            <a:r>
              <a:rPr sz="800" i="1" spc="10" dirty="0">
                <a:latin typeface="Times New Roman"/>
                <a:cs typeface="Times New Roman"/>
              </a:rPr>
              <a:t>M</a:t>
            </a:r>
            <a:endParaRPr sz="800">
              <a:latin typeface="Times New Roman"/>
              <a:cs typeface="Times New Roman"/>
            </a:endParaRPr>
          </a:p>
        </p:txBody>
      </p:sp>
      <p:sp>
        <p:nvSpPr>
          <p:cNvPr id="11" name="object 11"/>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12" name="object 12"/>
          <p:cNvSpPr/>
          <p:nvPr/>
        </p:nvSpPr>
        <p:spPr>
          <a:xfrm>
            <a:off x="3592067" y="4503420"/>
            <a:ext cx="1524000" cy="443865"/>
          </a:xfrm>
          <a:custGeom>
            <a:avLst/>
            <a:gdLst/>
            <a:ahLst/>
            <a:cxnLst/>
            <a:rect l="l" t="t" r="r" b="b"/>
            <a:pathLst>
              <a:path w="1524000" h="443864">
                <a:moveTo>
                  <a:pt x="1524000" y="443484"/>
                </a:moveTo>
                <a:lnTo>
                  <a:pt x="1524000" y="0"/>
                </a:lnTo>
                <a:lnTo>
                  <a:pt x="0" y="0"/>
                </a:lnTo>
                <a:lnTo>
                  <a:pt x="0" y="443484"/>
                </a:lnTo>
                <a:lnTo>
                  <a:pt x="6096" y="443484"/>
                </a:lnTo>
                <a:lnTo>
                  <a:pt x="6096" y="12192"/>
                </a:lnTo>
                <a:lnTo>
                  <a:pt x="12192" y="6096"/>
                </a:lnTo>
                <a:lnTo>
                  <a:pt x="12192" y="12192"/>
                </a:lnTo>
                <a:lnTo>
                  <a:pt x="1510284" y="12192"/>
                </a:lnTo>
                <a:lnTo>
                  <a:pt x="1510284" y="6096"/>
                </a:lnTo>
                <a:lnTo>
                  <a:pt x="1517904" y="12192"/>
                </a:lnTo>
                <a:lnTo>
                  <a:pt x="1517904" y="443484"/>
                </a:lnTo>
                <a:lnTo>
                  <a:pt x="1524000" y="443484"/>
                </a:lnTo>
                <a:close/>
              </a:path>
              <a:path w="1524000" h="443864">
                <a:moveTo>
                  <a:pt x="12192" y="12192"/>
                </a:moveTo>
                <a:lnTo>
                  <a:pt x="12192" y="6096"/>
                </a:lnTo>
                <a:lnTo>
                  <a:pt x="6096" y="12192"/>
                </a:lnTo>
                <a:lnTo>
                  <a:pt x="12192" y="12192"/>
                </a:lnTo>
                <a:close/>
              </a:path>
              <a:path w="1524000" h="443864">
                <a:moveTo>
                  <a:pt x="12192" y="431292"/>
                </a:moveTo>
                <a:lnTo>
                  <a:pt x="12192" y="12192"/>
                </a:lnTo>
                <a:lnTo>
                  <a:pt x="6096" y="12192"/>
                </a:lnTo>
                <a:lnTo>
                  <a:pt x="6096" y="431292"/>
                </a:lnTo>
                <a:lnTo>
                  <a:pt x="12192" y="431292"/>
                </a:lnTo>
                <a:close/>
              </a:path>
              <a:path w="1524000" h="443864">
                <a:moveTo>
                  <a:pt x="1517904" y="431292"/>
                </a:moveTo>
                <a:lnTo>
                  <a:pt x="6096" y="431292"/>
                </a:lnTo>
                <a:lnTo>
                  <a:pt x="12192" y="437388"/>
                </a:lnTo>
                <a:lnTo>
                  <a:pt x="12192" y="443484"/>
                </a:lnTo>
                <a:lnTo>
                  <a:pt x="1510284" y="443484"/>
                </a:lnTo>
                <a:lnTo>
                  <a:pt x="1510284" y="437388"/>
                </a:lnTo>
                <a:lnTo>
                  <a:pt x="1517904" y="431292"/>
                </a:lnTo>
                <a:close/>
              </a:path>
              <a:path w="1524000" h="443864">
                <a:moveTo>
                  <a:pt x="12192" y="443484"/>
                </a:moveTo>
                <a:lnTo>
                  <a:pt x="12192" y="437388"/>
                </a:lnTo>
                <a:lnTo>
                  <a:pt x="6096" y="431292"/>
                </a:lnTo>
                <a:lnTo>
                  <a:pt x="6096" y="443484"/>
                </a:lnTo>
                <a:lnTo>
                  <a:pt x="12192" y="443484"/>
                </a:lnTo>
                <a:close/>
              </a:path>
              <a:path w="1524000" h="443864">
                <a:moveTo>
                  <a:pt x="1517904" y="12192"/>
                </a:moveTo>
                <a:lnTo>
                  <a:pt x="1510284" y="6096"/>
                </a:lnTo>
                <a:lnTo>
                  <a:pt x="1510284" y="12192"/>
                </a:lnTo>
                <a:lnTo>
                  <a:pt x="1517904" y="12192"/>
                </a:lnTo>
                <a:close/>
              </a:path>
              <a:path w="1524000" h="443864">
                <a:moveTo>
                  <a:pt x="1517904" y="431292"/>
                </a:moveTo>
                <a:lnTo>
                  <a:pt x="1517904" y="12192"/>
                </a:lnTo>
                <a:lnTo>
                  <a:pt x="1510284" y="12192"/>
                </a:lnTo>
                <a:lnTo>
                  <a:pt x="1510284" y="431292"/>
                </a:lnTo>
                <a:lnTo>
                  <a:pt x="1517904" y="431292"/>
                </a:lnTo>
                <a:close/>
              </a:path>
              <a:path w="1524000" h="443864">
                <a:moveTo>
                  <a:pt x="1517904" y="443484"/>
                </a:moveTo>
                <a:lnTo>
                  <a:pt x="1517904" y="431292"/>
                </a:lnTo>
                <a:lnTo>
                  <a:pt x="1510284" y="437388"/>
                </a:lnTo>
                <a:lnTo>
                  <a:pt x="1510284" y="443484"/>
                </a:lnTo>
                <a:lnTo>
                  <a:pt x="1517904" y="443484"/>
                </a:lnTo>
                <a:close/>
              </a:path>
            </a:pathLst>
          </a:custGeom>
          <a:solidFill>
            <a:srgbClr val="000000"/>
          </a:solidFill>
        </p:spPr>
        <p:txBody>
          <a:bodyPr wrap="square" lIns="0" tIns="0" rIns="0" bIns="0" rtlCol="0"/>
          <a:lstStyle/>
          <a:p>
            <a:endParaRPr/>
          </a:p>
        </p:txBody>
      </p:sp>
      <p:sp>
        <p:nvSpPr>
          <p:cNvPr id="13" name="object 13"/>
          <p:cNvSpPr txBox="1"/>
          <p:nvPr/>
        </p:nvSpPr>
        <p:spPr>
          <a:xfrm>
            <a:off x="3823201" y="2998791"/>
            <a:ext cx="1778635" cy="3152775"/>
          </a:xfrm>
          <a:prstGeom prst="rect">
            <a:avLst/>
          </a:prstGeom>
        </p:spPr>
        <p:txBody>
          <a:bodyPr vert="horz" wrap="square" lIns="0" tIns="88265" rIns="0" bIns="0" rtlCol="0">
            <a:spAutoFit/>
          </a:bodyPr>
          <a:lstStyle/>
          <a:p>
            <a:pPr marL="12700">
              <a:lnSpc>
                <a:spcPct val="100000"/>
              </a:lnSpc>
              <a:spcBef>
                <a:spcPts val="695"/>
              </a:spcBef>
            </a:pPr>
            <a:r>
              <a:rPr sz="1900" spc="10" dirty="0">
                <a:latin typeface="Times New Roman"/>
                <a:cs typeface="Times New Roman"/>
              </a:rPr>
              <a:t>31</a:t>
            </a:r>
            <a:r>
              <a:rPr sz="1900" spc="-265" dirty="0">
                <a:latin typeface="Times New Roman"/>
                <a:cs typeface="Times New Roman"/>
              </a:rPr>
              <a:t> </a:t>
            </a:r>
            <a:r>
              <a:rPr sz="1900" spc="10" dirty="0">
                <a:latin typeface="Symbol"/>
                <a:cs typeface="Symbol"/>
              </a:rPr>
              <a:t></a:t>
            </a:r>
            <a:r>
              <a:rPr sz="1900" spc="-114" dirty="0">
                <a:latin typeface="Times New Roman"/>
                <a:cs typeface="Times New Roman"/>
              </a:rPr>
              <a:t> </a:t>
            </a:r>
            <a:r>
              <a:rPr sz="1900" spc="70" dirty="0">
                <a:latin typeface="Times New Roman"/>
                <a:cs typeface="Times New Roman"/>
              </a:rPr>
              <a:t>2</a:t>
            </a:r>
            <a:r>
              <a:rPr sz="1900" i="1" spc="70" dirty="0">
                <a:latin typeface="Times New Roman"/>
                <a:cs typeface="Times New Roman"/>
              </a:rPr>
              <a:t>P</a:t>
            </a:r>
            <a:r>
              <a:rPr sz="1900" i="1" dirty="0">
                <a:latin typeface="Times New Roman"/>
                <a:cs typeface="Times New Roman"/>
              </a:rPr>
              <a:t> </a:t>
            </a:r>
            <a:r>
              <a:rPr sz="1900" spc="10" dirty="0">
                <a:latin typeface="Symbol"/>
                <a:cs typeface="Symbol"/>
              </a:rPr>
              <a:t></a:t>
            </a:r>
            <a:r>
              <a:rPr sz="1900" spc="-95" dirty="0">
                <a:latin typeface="Times New Roman"/>
                <a:cs typeface="Times New Roman"/>
              </a:rPr>
              <a:t> </a:t>
            </a:r>
            <a:r>
              <a:rPr sz="1900" spc="10" dirty="0">
                <a:latin typeface="Times New Roman"/>
                <a:cs typeface="Times New Roman"/>
              </a:rPr>
              <a:t>5</a:t>
            </a:r>
            <a:r>
              <a:rPr sz="1900" spc="-155" dirty="0">
                <a:latin typeface="Times New Roman"/>
                <a:cs typeface="Times New Roman"/>
              </a:rPr>
              <a:t> </a:t>
            </a:r>
            <a:r>
              <a:rPr sz="1900" spc="10" dirty="0">
                <a:latin typeface="Symbol"/>
                <a:cs typeface="Symbol"/>
              </a:rPr>
              <a:t></a:t>
            </a:r>
            <a:r>
              <a:rPr sz="1900" spc="-290" dirty="0">
                <a:latin typeface="Times New Roman"/>
                <a:cs typeface="Times New Roman"/>
              </a:rPr>
              <a:t> </a:t>
            </a:r>
            <a:r>
              <a:rPr sz="1900" spc="-20" dirty="0">
                <a:latin typeface="Times New Roman"/>
                <a:cs typeface="Times New Roman"/>
              </a:rPr>
              <a:t>1,5</a:t>
            </a:r>
            <a:r>
              <a:rPr sz="1900" i="1" spc="-20" dirty="0">
                <a:latin typeface="Times New Roman"/>
                <a:cs typeface="Times New Roman"/>
              </a:rPr>
              <a:t>P</a:t>
            </a:r>
            <a:endParaRPr sz="1900">
              <a:latin typeface="Times New Roman"/>
              <a:cs typeface="Times New Roman"/>
            </a:endParaRPr>
          </a:p>
          <a:p>
            <a:pPr marL="12700">
              <a:lnSpc>
                <a:spcPct val="100000"/>
              </a:lnSpc>
              <a:spcBef>
                <a:spcPts val="600"/>
              </a:spcBef>
            </a:pPr>
            <a:r>
              <a:rPr sz="1900" spc="10" dirty="0">
                <a:latin typeface="Times New Roman"/>
                <a:cs typeface="Times New Roman"/>
              </a:rPr>
              <a:t>31</a:t>
            </a:r>
            <a:r>
              <a:rPr sz="1900" spc="-265" dirty="0">
                <a:latin typeface="Times New Roman"/>
                <a:cs typeface="Times New Roman"/>
              </a:rPr>
              <a:t> </a:t>
            </a:r>
            <a:r>
              <a:rPr sz="1900" spc="10" dirty="0">
                <a:latin typeface="Symbol"/>
                <a:cs typeface="Symbol"/>
              </a:rPr>
              <a:t></a:t>
            </a:r>
            <a:r>
              <a:rPr sz="1900" spc="-170" dirty="0">
                <a:latin typeface="Times New Roman"/>
                <a:cs typeface="Times New Roman"/>
              </a:rPr>
              <a:t> </a:t>
            </a:r>
            <a:r>
              <a:rPr sz="1900" spc="10" dirty="0">
                <a:latin typeface="Times New Roman"/>
                <a:cs typeface="Times New Roman"/>
              </a:rPr>
              <a:t>5</a:t>
            </a:r>
            <a:r>
              <a:rPr sz="1900" spc="-85" dirty="0">
                <a:latin typeface="Times New Roman"/>
                <a:cs typeface="Times New Roman"/>
              </a:rPr>
              <a:t> </a:t>
            </a:r>
            <a:r>
              <a:rPr sz="1900" spc="10" dirty="0">
                <a:latin typeface="Symbol"/>
                <a:cs typeface="Symbol"/>
              </a:rPr>
              <a:t></a:t>
            </a:r>
            <a:r>
              <a:rPr sz="1900" spc="-250" dirty="0">
                <a:latin typeface="Times New Roman"/>
                <a:cs typeface="Times New Roman"/>
              </a:rPr>
              <a:t> </a:t>
            </a:r>
            <a:r>
              <a:rPr sz="1900" spc="-20" dirty="0">
                <a:latin typeface="Times New Roman"/>
                <a:cs typeface="Times New Roman"/>
              </a:rPr>
              <a:t>1,5</a:t>
            </a:r>
            <a:r>
              <a:rPr sz="1900" i="1" spc="-20" dirty="0">
                <a:latin typeface="Times New Roman"/>
                <a:cs typeface="Times New Roman"/>
              </a:rPr>
              <a:t>P</a:t>
            </a:r>
            <a:r>
              <a:rPr sz="1900" i="1" spc="-70" dirty="0">
                <a:latin typeface="Times New Roman"/>
                <a:cs typeface="Times New Roman"/>
              </a:rPr>
              <a:t> </a:t>
            </a:r>
            <a:r>
              <a:rPr sz="1900" spc="10" dirty="0">
                <a:latin typeface="Symbol"/>
                <a:cs typeface="Symbol"/>
              </a:rPr>
              <a:t></a:t>
            </a:r>
            <a:r>
              <a:rPr sz="1900" spc="-70" dirty="0">
                <a:latin typeface="Times New Roman"/>
                <a:cs typeface="Times New Roman"/>
              </a:rPr>
              <a:t> </a:t>
            </a:r>
            <a:r>
              <a:rPr sz="1900" spc="60" dirty="0">
                <a:latin typeface="Times New Roman"/>
                <a:cs typeface="Times New Roman"/>
              </a:rPr>
              <a:t>2</a:t>
            </a:r>
            <a:r>
              <a:rPr sz="1900" i="1" spc="60" dirty="0">
                <a:latin typeface="Times New Roman"/>
                <a:cs typeface="Times New Roman"/>
              </a:rPr>
              <a:t>P</a:t>
            </a:r>
            <a:endParaRPr sz="1900">
              <a:latin typeface="Times New Roman"/>
              <a:cs typeface="Times New Roman"/>
            </a:endParaRPr>
          </a:p>
          <a:p>
            <a:pPr marL="20320">
              <a:lnSpc>
                <a:spcPct val="100000"/>
              </a:lnSpc>
              <a:spcBef>
                <a:spcPts val="610"/>
              </a:spcBef>
            </a:pPr>
            <a:r>
              <a:rPr sz="1900" spc="10" dirty="0">
                <a:latin typeface="Times New Roman"/>
                <a:cs typeface="Times New Roman"/>
              </a:rPr>
              <a:t>26 </a:t>
            </a:r>
            <a:r>
              <a:rPr sz="1900" spc="10" dirty="0">
                <a:latin typeface="Symbol"/>
                <a:cs typeface="Symbol"/>
              </a:rPr>
              <a:t></a:t>
            </a:r>
            <a:r>
              <a:rPr sz="1900" spc="-130" dirty="0">
                <a:latin typeface="Times New Roman"/>
                <a:cs typeface="Times New Roman"/>
              </a:rPr>
              <a:t> </a:t>
            </a:r>
            <a:r>
              <a:rPr sz="1900" dirty="0">
                <a:latin typeface="Times New Roman"/>
                <a:cs typeface="Times New Roman"/>
              </a:rPr>
              <a:t>3,5</a:t>
            </a:r>
            <a:r>
              <a:rPr sz="1900" i="1" dirty="0">
                <a:latin typeface="Times New Roman"/>
                <a:cs typeface="Times New Roman"/>
              </a:rPr>
              <a:t>P</a:t>
            </a:r>
            <a:endParaRPr sz="1900">
              <a:latin typeface="Times New Roman"/>
              <a:cs typeface="Times New Roman"/>
            </a:endParaRPr>
          </a:p>
          <a:p>
            <a:pPr marL="20320">
              <a:lnSpc>
                <a:spcPct val="100000"/>
              </a:lnSpc>
              <a:spcBef>
                <a:spcPts val="600"/>
              </a:spcBef>
            </a:pPr>
            <a:r>
              <a:rPr sz="1900" spc="10" dirty="0">
                <a:latin typeface="Times New Roman"/>
                <a:cs typeface="Times New Roman"/>
              </a:rPr>
              <a:t>26 </a:t>
            </a:r>
            <a:r>
              <a:rPr sz="1900" spc="5" dirty="0">
                <a:latin typeface="Times New Roman"/>
                <a:cs typeface="Times New Roman"/>
              </a:rPr>
              <a:t>/</a:t>
            </a:r>
            <a:r>
              <a:rPr sz="1900" spc="-355" dirty="0">
                <a:latin typeface="Times New Roman"/>
                <a:cs typeface="Times New Roman"/>
              </a:rPr>
              <a:t> </a:t>
            </a:r>
            <a:r>
              <a:rPr sz="1900" spc="-30" dirty="0">
                <a:latin typeface="Times New Roman"/>
                <a:cs typeface="Times New Roman"/>
              </a:rPr>
              <a:t>3,5 </a:t>
            </a:r>
            <a:r>
              <a:rPr sz="1900" spc="10" dirty="0">
                <a:latin typeface="Symbol"/>
                <a:cs typeface="Symbol"/>
              </a:rPr>
              <a:t></a:t>
            </a:r>
            <a:r>
              <a:rPr sz="1900" spc="10" dirty="0">
                <a:latin typeface="Times New Roman"/>
                <a:cs typeface="Times New Roman"/>
              </a:rPr>
              <a:t> </a:t>
            </a:r>
            <a:r>
              <a:rPr sz="1900" i="1" spc="15" dirty="0">
                <a:latin typeface="Times New Roman"/>
                <a:cs typeface="Times New Roman"/>
              </a:rPr>
              <a:t>P</a:t>
            </a:r>
            <a:endParaRPr sz="1900">
              <a:latin typeface="Times New Roman"/>
              <a:cs typeface="Times New Roman"/>
            </a:endParaRPr>
          </a:p>
          <a:p>
            <a:pPr marL="27940">
              <a:lnSpc>
                <a:spcPct val="100000"/>
              </a:lnSpc>
              <a:spcBef>
                <a:spcPts val="600"/>
              </a:spcBef>
            </a:pPr>
            <a:r>
              <a:rPr sz="1900" i="1" spc="5" dirty="0">
                <a:latin typeface="Times New Roman"/>
                <a:cs typeface="Times New Roman"/>
              </a:rPr>
              <a:t>P</a:t>
            </a:r>
            <a:r>
              <a:rPr sz="1900" spc="5" dirty="0">
                <a:latin typeface="Times New Roman"/>
                <a:cs typeface="Times New Roman"/>
              </a:rPr>
              <a:t>* </a:t>
            </a:r>
            <a:r>
              <a:rPr sz="1900" spc="10" dirty="0">
                <a:latin typeface="Symbol"/>
                <a:cs typeface="Symbol"/>
              </a:rPr>
              <a:t></a:t>
            </a:r>
            <a:r>
              <a:rPr sz="1900" spc="-210" dirty="0">
                <a:latin typeface="Times New Roman"/>
                <a:cs typeface="Times New Roman"/>
              </a:rPr>
              <a:t> </a:t>
            </a:r>
            <a:r>
              <a:rPr sz="1900" spc="25" dirty="0">
                <a:latin typeface="Times New Roman"/>
                <a:cs typeface="Times New Roman"/>
              </a:rPr>
              <a:t>7,43</a:t>
            </a:r>
            <a:endParaRPr sz="1900">
              <a:latin typeface="Times New Roman"/>
              <a:cs typeface="Times New Roman"/>
            </a:endParaRPr>
          </a:p>
          <a:p>
            <a:pPr>
              <a:lnSpc>
                <a:spcPct val="100000"/>
              </a:lnSpc>
              <a:spcBef>
                <a:spcPts val="45"/>
              </a:spcBef>
            </a:pPr>
            <a:endParaRPr sz="1850">
              <a:latin typeface="Times New Roman"/>
              <a:cs typeface="Times New Roman"/>
            </a:endParaRPr>
          </a:p>
          <a:p>
            <a:pPr marL="12700">
              <a:lnSpc>
                <a:spcPct val="100000"/>
              </a:lnSpc>
            </a:pPr>
            <a:r>
              <a:rPr sz="1900" i="1" dirty="0">
                <a:latin typeface="Times New Roman"/>
                <a:cs typeface="Times New Roman"/>
              </a:rPr>
              <a:t>Q</a:t>
            </a:r>
            <a:r>
              <a:rPr sz="1900" dirty="0">
                <a:latin typeface="Times New Roman"/>
                <a:cs typeface="Times New Roman"/>
              </a:rPr>
              <a:t>*</a:t>
            </a:r>
            <a:r>
              <a:rPr sz="1900" spc="-140" dirty="0">
                <a:latin typeface="Times New Roman"/>
                <a:cs typeface="Times New Roman"/>
              </a:rPr>
              <a:t> </a:t>
            </a:r>
            <a:r>
              <a:rPr sz="1900" spc="10" dirty="0">
                <a:latin typeface="Symbol"/>
                <a:cs typeface="Symbol"/>
              </a:rPr>
              <a:t></a:t>
            </a:r>
            <a:r>
              <a:rPr sz="1900" spc="-100" dirty="0">
                <a:latin typeface="Times New Roman"/>
                <a:cs typeface="Times New Roman"/>
              </a:rPr>
              <a:t> </a:t>
            </a:r>
            <a:r>
              <a:rPr sz="1900" spc="10" dirty="0">
                <a:latin typeface="Times New Roman"/>
                <a:cs typeface="Times New Roman"/>
              </a:rPr>
              <a:t>31</a:t>
            </a:r>
            <a:r>
              <a:rPr sz="1900" spc="-250" dirty="0">
                <a:latin typeface="Times New Roman"/>
                <a:cs typeface="Times New Roman"/>
              </a:rPr>
              <a:t> </a:t>
            </a:r>
            <a:r>
              <a:rPr sz="1900" spc="10" dirty="0">
                <a:latin typeface="Symbol"/>
                <a:cs typeface="Symbol"/>
              </a:rPr>
              <a:t></a:t>
            </a:r>
            <a:r>
              <a:rPr sz="1900" spc="-114" dirty="0">
                <a:latin typeface="Times New Roman"/>
                <a:cs typeface="Times New Roman"/>
              </a:rPr>
              <a:t> </a:t>
            </a:r>
            <a:r>
              <a:rPr sz="1900" spc="65" dirty="0">
                <a:latin typeface="Times New Roman"/>
                <a:cs typeface="Times New Roman"/>
              </a:rPr>
              <a:t>2</a:t>
            </a:r>
            <a:r>
              <a:rPr sz="1900" i="1" spc="65" dirty="0">
                <a:latin typeface="Times New Roman"/>
                <a:cs typeface="Times New Roman"/>
              </a:rPr>
              <a:t>P</a:t>
            </a:r>
            <a:endParaRPr sz="1900">
              <a:latin typeface="Times New Roman"/>
              <a:cs typeface="Times New Roman"/>
            </a:endParaRPr>
          </a:p>
          <a:p>
            <a:pPr marL="12700">
              <a:lnSpc>
                <a:spcPct val="100000"/>
              </a:lnSpc>
              <a:spcBef>
                <a:spcPts val="600"/>
              </a:spcBef>
            </a:pPr>
            <a:r>
              <a:rPr sz="1900" i="1" dirty="0">
                <a:latin typeface="Times New Roman"/>
                <a:cs typeface="Times New Roman"/>
              </a:rPr>
              <a:t>Q</a:t>
            </a:r>
            <a:r>
              <a:rPr sz="1900" dirty="0">
                <a:latin typeface="Times New Roman"/>
                <a:cs typeface="Times New Roman"/>
              </a:rPr>
              <a:t>*</a:t>
            </a:r>
            <a:r>
              <a:rPr sz="1900" spc="-145" dirty="0">
                <a:latin typeface="Times New Roman"/>
                <a:cs typeface="Times New Roman"/>
              </a:rPr>
              <a:t> </a:t>
            </a:r>
            <a:r>
              <a:rPr sz="1900" spc="10" dirty="0">
                <a:latin typeface="Symbol"/>
                <a:cs typeface="Symbol"/>
              </a:rPr>
              <a:t></a:t>
            </a:r>
            <a:r>
              <a:rPr sz="1900" spc="-105" dirty="0">
                <a:latin typeface="Times New Roman"/>
                <a:cs typeface="Times New Roman"/>
              </a:rPr>
              <a:t> </a:t>
            </a:r>
            <a:r>
              <a:rPr sz="1900" spc="10" dirty="0">
                <a:latin typeface="Times New Roman"/>
                <a:cs typeface="Times New Roman"/>
              </a:rPr>
              <a:t>31</a:t>
            </a:r>
            <a:r>
              <a:rPr sz="1900" spc="-260" dirty="0">
                <a:latin typeface="Times New Roman"/>
                <a:cs typeface="Times New Roman"/>
              </a:rPr>
              <a:t> </a:t>
            </a:r>
            <a:r>
              <a:rPr sz="1900" spc="10" dirty="0">
                <a:latin typeface="Symbol"/>
                <a:cs typeface="Symbol"/>
              </a:rPr>
              <a:t></a:t>
            </a:r>
            <a:r>
              <a:rPr sz="1900" spc="-114" dirty="0">
                <a:latin typeface="Times New Roman"/>
                <a:cs typeface="Times New Roman"/>
              </a:rPr>
              <a:t> </a:t>
            </a:r>
            <a:r>
              <a:rPr sz="1900" spc="10" dirty="0">
                <a:latin typeface="Times New Roman"/>
                <a:cs typeface="Times New Roman"/>
              </a:rPr>
              <a:t>2</a:t>
            </a:r>
            <a:r>
              <a:rPr sz="1900" spc="-254" dirty="0">
                <a:latin typeface="Times New Roman"/>
                <a:cs typeface="Times New Roman"/>
              </a:rPr>
              <a:t> </a:t>
            </a:r>
            <a:r>
              <a:rPr sz="1900" spc="10" dirty="0">
                <a:latin typeface="Times New Roman"/>
                <a:cs typeface="Times New Roman"/>
              </a:rPr>
              <a:t>*</a:t>
            </a:r>
            <a:r>
              <a:rPr sz="1900" spc="-250" dirty="0">
                <a:latin typeface="Times New Roman"/>
                <a:cs typeface="Times New Roman"/>
              </a:rPr>
              <a:t> </a:t>
            </a:r>
            <a:r>
              <a:rPr sz="1900" spc="20" dirty="0">
                <a:latin typeface="Times New Roman"/>
                <a:cs typeface="Times New Roman"/>
              </a:rPr>
              <a:t>7,43</a:t>
            </a:r>
            <a:endParaRPr sz="1900">
              <a:latin typeface="Times New Roman"/>
              <a:cs typeface="Times New Roman"/>
            </a:endParaRPr>
          </a:p>
          <a:p>
            <a:pPr marL="12700">
              <a:lnSpc>
                <a:spcPct val="100000"/>
              </a:lnSpc>
              <a:spcBef>
                <a:spcPts val="600"/>
              </a:spcBef>
            </a:pPr>
            <a:r>
              <a:rPr sz="1900" i="1" dirty="0">
                <a:latin typeface="Times New Roman"/>
                <a:cs typeface="Times New Roman"/>
              </a:rPr>
              <a:t>Q</a:t>
            </a:r>
            <a:r>
              <a:rPr sz="1900" dirty="0">
                <a:latin typeface="Times New Roman"/>
                <a:cs typeface="Times New Roman"/>
              </a:rPr>
              <a:t>* </a:t>
            </a:r>
            <a:r>
              <a:rPr sz="1900" spc="10" dirty="0">
                <a:latin typeface="Symbol"/>
                <a:cs typeface="Symbol"/>
              </a:rPr>
              <a:t></a:t>
            </a:r>
            <a:r>
              <a:rPr sz="1900" spc="-390" dirty="0">
                <a:latin typeface="Times New Roman"/>
                <a:cs typeface="Times New Roman"/>
              </a:rPr>
              <a:t> </a:t>
            </a:r>
            <a:r>
              <a:rPr sz="1900" spc="-25" dirty="0">
                <a:latin typeface="Times New Roman"/>
                <a:cs typeface="Times New Roman"/>
              </a:rPr>
              <a:t>16,14</a:t>
            </a:r>
            <a:endParaRPr sz="1900">
              <a:latin typeface="Times New Roman"/>
              <a:cs typeface="Times New Roman"/>
            </a:endParaRPr>
          </a:p>
        </p:txBody>
      </p:sp>
      <p:sp>
        <p:nvSpPr>
          <p:cNvPr id="14" name="object 14"/>
          <p:cNvSpPr/>
          <p:nvPr/>
        </p:nvSpPr>
        <p:spPr>
          <a:xfrm>
            <a:off x="3622548" y="5804916"/>
            <a:ext cx="1524000" cy="443865"/>
          </a:xfrm>
          <a:custGeom>
            <a:avLst/>
            <a:gdLst/>
            <a:ahLst/>
            <a:cxnLst/>
            <a:rect l="l" t="t" r="r" b="b"/>
            <a:pathLst>
              <a:path w="1524000" h="443864">
                <a:moveTo>
                  <a:pt x="1524000" y="443484"/>
                </a:moveTo>
                <a:lnTo>
                  <a:pt x="1524000" y="0"/>
                </a:lnTo>
                <a:lnTo>
                  <a:pt x="0" y="0"/>
                </a:lnTo>
                <a:lnTo>
                  <a:pt x="0" y="443484"/>
                </a:lnTo>
                <a:lnTo>
                  <a:pt x="6096" y="443484"/>
                </a:lnTo>
                <a:lnTo>
                  <a:pt x="6096" y="12192"/>
                </a:lnTo>
                <a:lnTo>
                  <a:pt x="12192" y="6096"/>
                </a:lnTo>
                <a:lnTo>
                  <a:pt x="12192" y="12192"/>
                </a:lnTo>
                <a:lnTo>
                  <a:pt x="1510284" y="12192"/>
                </a:lnTo>
                <a:lnTo>
                  <a:pt x="1510284" y="6096"/>
                </a:lnTo>
                <a:lnTo>
                  <a:pt x="1516380" y="12192"/>
                </a:lnTo>
                <a:lnTo>
                  <a:pt x="1516380" y="443484"/>
                </a:lnTo>
                <a:lnTo>
                  <a:pt x="1524000" y="443484"/>
                </a:lnTo>
                <a:close/>
              </a:path>
              <a:path w="1524000" h="443864">
                <a:moveTo>
                  <a:pt x="12192" y="12192"/>
                </a:moveTo>
                <a:lnTo>
                  <a:pt x="12192" y="6096"/>
                </a:lnTo>
                <a:lnTo>
                  <a:pt x="6096" y="12192"/>
                </a:lnTo>
                <a:lnTo>
                  <a:pt x="12192" y="12192"/>
                </a:lnTo>
                <a:close/>
              </a:path>
              <a:path w="1524000" h="443864">
                <a:moveTo>
                  <a:pt x="12192" y="431292"/>
                </a:moveTo>
                <a:lnTo>
                  <a:pt x="12192" y="12192"/>
                </a:lnTo>
                <a:lnTo>
                  <a:pt x="6096" y="12192"/>
                </a:lnTo>
                <a:lnTo>
                  <a:pt x="6096" y="431292"/>
                </a:lnTo>
                <a:lnTo>
                  <a:pt x="12192" y="431292"/>
                </a:lnTo>
                <a:close/>
              </a:path>
              <a:path w="1524000" h="443864">
                <a:moveTo>
                  <a:pt x="1516380" y="431292"/>
                </a:moveTo>
                <a:lnTo>
                  <a:pt x="6096" y="431292"/>
                </a:lnTo>
                <a:lnTo>
                  <a:pt x="12192" y="437388"/>
                </a:lnTo>
                <a:lnTo>
                  <a:pt x="12192" y="443484"/>
                </a:lnTo>
                <a:lnTo>
                  <a:pt x="1510284" y="443484"/>
                </a:lnTo>
                <a:lnTo>
                  <a:pt x="1510284" y="437388"/>
                </a:lnTo>
                <a:lnTo>
                  <a:pt x="1516380" y="431292"/>
                </a:lnTo>
                <a:close/>
              </a:path>
              <a:path w="1524000" h="443864">
                <a:moveTo>
                  <a:pt x="12192" y="443484"/>
                </a:moveTo>
                <a:lnTo>
                  <a:pt x="12192" y="437388"/>
                </a:lnTo>
                <a:lnTo>
                  <a:pt x="6096" y="431292"/>
                </a:lnTo>
                <a:lnTo>
                  <a:pt x="6096" y="443484"/>
                </a:lnTo>
                <a:lnTo>
                  <a:pt x="12192" y="443484"/>
                </a:lnTo>
                <a:close/>
              </a:path>
              <a:path w="1524000" h="443864">
                <a:moveTo>
                  <a:pt x="1516380" y="12192"/>
                </a:moveTo>
                <a:lnTo>
                  <a:pt x="1510284" y="6096"/>
                </a:lnTo>
                <a:lnTo>
                  <a:pt x="1510284" y="12192"/>
                </a:lnTo>
                <a:lnTo>
                  <a:pt x="1516380" y="12192"/>
                </a:lnTo>
                <a:close/>
              </a:path>
              <a:path w="1524000" h="443864">
                <a:moveTo>
                  <a:pt x="1516380" y="431292"/>
                </a:moveTo>
                <a:lnTo>
                  <a:pt x="1516380" y="12192"/>
                </a:lnTo>
                <a:lnTo>
                  <a:pt x="1510284" y="12192"/>
                </a:lnTo>
                <a:lnTo>
                  <a:pt x="1510284" y="431292"/>
                </a:lnTo>
                <a:lnTo>
                  <a:pt x="1516380" y="431292"/>
                </a:lnTo>
                <a:close/>
              </a:path>
              <a:path w="1524000" h="443864">
                <a:moveTo>
                  <a:pt x="1516380" y="443484"/>
                </a:moveTo>
                <a:lnTo>
                  <a:pt x="1516380" y="431292"/>
                </a:lnTo>
                <a:lnTo>
                  <a:pt x="1510284" y="437388"/>
                </a:lnTo>
                <a:lnTo>
                  <a:pt x="1510284" y="443484"/>
                </a:lnTo>
                <a:lnTo>
                  <a:pt x="1516380" y="443484"/>
                </a:lnTo>
                <a:close/>
              </a:path>
            </a:pathLst>
          </a:custGeom>
          <a:solidFill>
            <a:srgbClr val="000000"/>
          </a:solid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7123430"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Equilibrio: </a:t>
            </a:r>
            <a:r>
              <a:rPr spc="-204" dirty="0"/>
              <a:t>Variaciones </a:t>
            </a:r>
            <a:r>
              <a:rPr spc="-275" dirty="0"/>
              <a:t>en </a:t>
            </a:r>
            <a:r>
              <a:rPr spc="-260" dirty="0"/>
              <a:t>el </a:t>
            </a:r>
            <a:r>
              <a:rPr spc="-150" dirty="0"/>
              <a:t>Equilibrio </a:t>
            </a:r>
            <a:r>
              <a:rPr spc="-210" dirty="0"/>
              <a:t>(estática </a:t>
            </a:r>
            <a:r>
              <a:rPr spc="-229" dirty="0"/>
              <a:t>comparativa)</a:t>
            </a:r>
            <a:endParaRPr sz="3200">
              <a:latin typeface="Times New Roman"/>
              <a:cs typeface="Times New Roman"/>
            </a:endParaRPr>
          </a:p>
        </p:txBody>
      </p:sp>
      <p:grpSp>
        <p:nvGrpSpPr>
          <p:cNvPr id="3" name="object 3"/>
          <p:cNvGrpSpPr/>
          <p:nvPr/>
        </p:nvGrpSpPr>
        <p:grpSpPr>
          <a:xfrm>
            <a:off x="1946148" y="2064257"/>
            <a:ext cx="2952750" cy="1583055"/>
            <a:chOff x="1946148" y="2064257"/>
            <a:chExt cx="2952750" cy="1583055"/>
          </a:xfrm>
        </p:grpSpPr>
        <p:sp>
          <p:nvSpPr>
            <p:cNvPr id="4" name="object 4"/>
            <p:cNvSpPr/>
            <p:nvPr/>
          </p:nvSpPr>
          <p:spPr>
            <a:xfrm>
              <a:off x="1955291" y="2065019"/>
              <a:ext cx="2943225" cy="1582420"/>
            </a:xfrm>
            <a:custGeom>
              <a:avLst/>
              <a:gdLst/>
              <a:ahLst/>
              <a:cxnLst/>
              <a:rect l="l" t="t" r="r" b="b"/>
              <a:pathLst>
                <a:path w="2943225" h="1582420">
                  <a:moveTo>
                    <a:pt x="28955" y="0"/>
                  </a:moveTo>
                  <a:lnTo>
                    <a:pt x="28955" y="1548383"/>
                  </a:lnTo>
                </a:path>
                <a:path w="2943225" h="1582420">
                  <a:moveTo>
                    <a:pt x="0" y="1548383"/>
                  </a:moveTo>
                  <a:lnTo>
                    <a:pt x="28955" y="1548383"/>
                  </a:lnTo>
                </a:path>
                <a:path w="2943225" h="1582420">
                  <a:moveTo>
                    <a:pt x="0" y="1327403"/>
                  </a:moveTo>
                  <a:lnTo>
                    <a:pt x="28955" y="1327403"/>
                  </a:lnTo>
                </a:path>
                <a:path w="2943225" h="1582420">
                  <a:moveTo>
                    <a:pt x="0" y="1104899"/>
                  </a:moveTo>
                  <a:lnTo>
                    <a:pt x="28955" y="1104899"/>
                  </a:lnTo>
                </a:path>
                <a:path w="2943225" h="1582420">
                  <a:moveTo>
                    <a:pt x="0" y="883919"/>
                  </a:moveTo>
                  <a:lnTo>
                    <a:pt x="28955" y="883919"/>
                  </a:lnTo>
                </a:path>
                <a:path w="2943225" h="1582420">
                  <a:moveTo>
                    <a:pt x="0" y="664463"/>
                  </a:moveTo>
                  <a:lnTo>
                    <a:pt x="28955" y="664463"/>
                  </a:lnTo>
                </a:path>
                <a:path w="2943225" h="1582420">
                  <a:moveTo>
                    <a:pt x="0" y="443483"/>
                  </a:moveTo>
                  <a:lnTo>
                    <a:pt x="28955" y="443483"/>
                  </a:lnTo>
                </a:path>
                <a:path w="2943225" h="1582420">
                  <a:moveTo>
                    <a:pt x="0" y="222503"/>
                  </a:moveTo>
                  <a:lnTo>
                    <a:pt x="28955" y="222503"/>
                  </a:lnTo>
                </a:path>
                <a:path w="2943225" h="1582420">
                  <a:moveTo>
                    <a:pt x="0" y="0"/>
                  </a:moveTo>
                  <a:lnTo>
                    <a:pt x="28955" y="0"/>
                  </a:lnTo>
                </a:path>
                <a:path w="2943225" h="1582420">
                  <a:moveTo>
                    <a:pt x="28955" y="1548383"/>
                  </a:moveTo>
                  <a:lnTo>
                    <a:pt x="2942843" y="1548383"/>
                  </a:lnTo>
                </a:path>
                <a:path w="2943225" h="1582420">
                  <a:moveTo>
                    <a:pt x="28955" y="1581911"/>
                  </a:moveTo>
                  <a:lnTo>
                    <a:pt x="28955" y="1548383"/>
                  </a:lnTo>
                </a:path>
                <a:path w="2943225" h="1582420">
                  <a:moveTo>
                    <a:pt x="236219" y="1581911"/>
                  </a:moveTo>
                  <a:lnTo>
                    <a:pt x="236219" y="1548383"/>
                  </a:lnTo>
                </a:path>
                <a:path w="2943225" h="1582420">
                  <a:moveTo>
                    <a:pt x="445007" y="1581911"/>
                  </a:moveTo>
                  <a:lnTo>
                    <a:pt x="445007" y="1548383"/>
                  </a:lnTo>
                </a:path>
                <a:path w="2943225" h="1582420">
                  <a:moveTo>
                    <a:pt x="653795" y="1581911"/>
                  </a:moveTo>
                  <a:lnTo>
                    <a:pt x="653795" y="1548383"/>
                  </a:lnTo>
                </a:path>
                <a:path w="2943225" h="1582420">
                  <a:moveTo>
                    <a:pt x="862583" y="1581911"/>
                  </a:moveTo>
                  <a:lnTo>
                    <a:pt x="862583" y="1548383"/>
                  </a:lnTo>
                </a:path>
                <a:path w="2943225" h="1582420">
                  <a:moveTo>
                    <a:pt x="1068323" y="1581911"/>
                  </a:moveTo>
                  <a:lnTo>
                    <a:pt x="1068323" y="1548383"/>
                  </a:lnTo>
                </a:path>
                <a:path w="2943225" h="1582420">
                  <a:moveTo>
                    <a:pt x="1278635" y="1581911"/>
                  </a:moveTo>
                  <a:lnTo>
                    <a:pt x="1278635" y="1548383"/>
                  </a:lnTo>
                </a:path>
                <a:path w="2943225" h="1582420">
                  <a:moveTo>
                    <a:pt x="1485899" y="1581911"/>
                  </a:moveTo>
                  <a:lnTo>
                    <a:pt x="1485899" y="1548383"/>
                  </a:lnTo>
                </a:path>
                <a:path w="2943225" h="1582420">
                  <a:moveTo>
                    <a:pt x="2110739" y="1581911"/>
                  </a:moveTo>
                  <a:lnTo>
                    <a:pt x="2110739" y="1548383"/>
                  </a:lnTo>
                </a:path>
                <a:path w="2943225" h="1582420">
                  <a:moveTo>
                    <a:pt x="2319527" y="1581911"/>
                  </a:moveTo>
                  <a:lnTo>
                    <a:pt x="2319527" y="1548383"/>
                  </a:lnTo>
                </a:path>
                <a:path w="2943225" h="1582420">
                  <a:moveTo>
                    <a:pt x="2525267" y="1581911"/>
                  </a:moveTo>
                  <a:lnTo>
                    <a:pt x="2525267" y="1548383"/>
                  </a:lnTo>
                </a:path>
                <a:path w="2943225" h="1582420">
                  <a:moveTo>
                    <a:pt x="2735579" y="1581911"/>
                  </a:moveTo>
                  <a:lnTo>
                    <a:pt x="2735579" y="1548383"/>
                  </a:lnTo>
                </a:path>
                <a:path w="2943225" h="1582420">
                  <a:moveTo>
                    <a:pt x="2942843" y="1581911"/>
                  </a:moveTo>
                  <a:lnTo>
                    <a:pt x="2942843" y="1548383"/>
                  </a:lnTo>
                </a:path>
              </a:pathLst>
            </a:custGeom>
            <a:ln w="3175">
              <a:solidFill>
                <a:srgbClr val="000000"/>
              </a:solidFill>
            </a:ln>
          </p:spPr>
          <p:txBody>
            <a:bodyPr wrap="square" lIns="0" tIns="0" rIns="0" bIns="0" rtlCol="0"/>
            <a:lstStyle/>
            <a:p>
              <a:endParaRPr/>
            </a:p>
          </p:txBody>
        </p:sp>
        <p:sp>
          <p:nvSpPr>
            <p:cNvPr id="5" name="object 5"/>
            <p:cNvSpPr/>
            <p:nvPr/>
          </p:nvSpPr>
          <p:spPr>
            <a:xfrm>
              <a:off x="1946148" y="2257042"/>
              <a:ext cx="2769087" cy="138988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2629914" y="1889251"/>
            <a:ext cx="1307465" cy="177800"/>
          </a:xfrm>
          <a:prstGeom prst="rect">
            <a:avLst/>
          </a:prstGeom>
        </p:spPr>
        <p:txBody>
          <a:bodyPr vert="horz" wrap="square" lIns="0" tIns="12065" rIns="0" bIns="0" rtlCol="0">
            <a:spAutoFit/>
          </a:bodyPr>
          <a:lstStyle/>
          <a:p>
            <a:pPr marL="12700">
              <a:lnSpc>
                <a:spcPct val="100000"/>
              </a:lnSpc>
              <a:spcBef>
                <a:spcPts val="95"/>
              </a:spcBef>
            </a:pPr>
            <a:r>
              <a:rPr sz="1000" b="1" spc="-85" dirty="0">
                <a:latin typeface="Arial"/>
                <a:cs typeface="Arial"/>
              </a:rPr>
              <a:t>Aumento</a:t>
            </a:r>
            <a:r>
              <a:rPr sz="1000" b="1" spc="-125" dirty="0">
                <a:latin typeface="Arial"/>
                <a:cs typeface="Arial"/>
              </a:rPr>
              <a:t> </a:t>
            </a:r>
            <a:r>
              <a:rPr sz="1000" b="1" spc="-45" dirty="0">
                <a:latin typeface="Arial"/>
                <a:cs typeface="Arial"/>
              </a:rPr>
              <a:t>de</a:t>
            </a:r>
            <a:r>
              <a:rPr sz="1000" b="1" spc="-125" dirty="0">
                <a:latin typeface="Arial"/>
                <a:cs typeface="Arial"/>
              </a:rPr>
              <a:t> </a:t>
            </a:r>
            <a:r>
              <a:rPr sz="1000" b="1" spc="-25" dirty="0">
                <a:latin typeface="Arial"/>
                <a:cs typeface="Arial"/>
              </a:rPr>
              <a:t>la</a:t>
            </a:r>
            <a:r>
              <a:rPr sz="1000" b="1" spc="-125" dirty="0">
                <a:latin typeface="Arial"/>
                <a:cs typeface="Arial"/>
              </a:rPr>
              <a:t> </a:t>
            </a:r>
            <a:r>
              <a:rPr sz="1000" b="1" spc="-85" dirty="0">
                <a:latin typeface="Arial"/>
                <a:cs typeface="Arial"/>
              </a:rPr>
              <a:t>Demanda</a:t>
            </a:r>
            <a:endParaRPr sz="1000">
              <a:latin typeface="Arial"/>
              <a:cs typeface="Arial"/>
            </a:endParaRPr>
          </a:p>
        </p:txBody>
      </p:sp>
      <p:sp>
        <p:nvSpPr>
          <p:cNvPr id="7" name="object 7"/>
          <p:cNvSpPr txBox="1"/>
          <p:nvPr/>
        </p:nvSpPr>
        <p:spPr>
          <a:xfrm>
            <a:off x="1849627" y="3524502"/>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0</a:t>
            </a:r>
            <a:endParaRPr sz="850">
              <a:latin typeface="Arial"/>
              <a:cs typeface="Arial"/>
            </a:endParaRPr>
          </a:p>
        </p:txBody>
      </p:sp>
      <p:sp>
        <p:nvSpPr>
          <p:cNvPr id="8" name="object 8"/>
          <p:cNvSpPr txBox="1"/>
          <p:nvPr/>
        </p:nvSpPr>
        <p:spPr>
          <a:xfrm>
            <a:off x="1849627" y="3303522"/>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2</a:t>
            </a:r>
            <a:endParaRPr sz="850">
              <a:latin typeface="Arial"/>
              <a:cs typeface="Arial"/>
            </a:endParaRPr>
          </a:p>
        </p:txBody>
      </p:sp>
      <p:sp>
        <p:nvSpPr>
          <p:cNvPr id="9" name="object 9"/>
          <p:cNvSpPr txBox="1"/>
          <p:nvPr/>
        </p:nvSpPr>
        <p:spPr>
          <a:xfrm>
            <a:off x="1849627" y="3081018"/>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4</a:t>
            </a:r>
            <a:endParaRPr sz="850">
              <a:latin typeface="Arial"/>
              <a:cs typeface="Arial"/>
            </a:endParaRPr>
          </a:p>
        </p:txBody>
      </p:sp>
      <p:sp>
        <p:nvSpPr>
          <p:cNvPr id="10" name="object 10"/>
          <p:cNvSpPr txBox="1"/>
          <p:nvPr/>
        </p:nvSpPr>
        <p:spPr>
          <a:xfrm>
            <a:off x="1849627" y="2640582"/>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8</a:t>
            </a:r>
            <a:endParaRPr sz="850">
              <a:latin typeface="Arial"/>
              <a:cs typeface="Arial"/>
            </a:endParaRPr>
          </a:p>
        </p:txBody>
      </p:sp>
      <p:sp>
        <p:nvSpPr>
          <p:cNvPr id="11" name="object 11"/>
          <p:cNvSpPr txBox="1"/>
          <p:nvPr/>
        </p:nvSpPr>
        <p:spPr>
          <a:xfrm>
            <a:off x="1824227" y="2792983"/>
            <a:ext cx="337820" cy="177800"/>
          </a:xfrm>
          <a:prstGeom prst="rect">
            <a:avLst/>
          </a:prstGeom>
        </p:spPr>
        <p:txBody>
          <a:bodyPr vert="horz" wrap="square" lIns="0" tIns="12065" rIns="0" bIns="0" rtlCol="0">
            <a:spAutoFit/>
          </a:bodyPr>
          <a:lstStyle/>
          <a:p>
            <a:pPr marL="38100">
              <a:lnSpc>
                <a:spcPct val="100000"/>
              </a:lnSpc>
              <a:spcBef>
                <a:spcPts val="95"/>
              </a:spcBef>
            </a:pPr>
            <a:r>
              <a:rPr sz="1275" spc="22" baseline="-26143" dirty="0">
                <a:latin typeface="Arial"/>
                <a:cs typeface="Arial"/>
              </a:rPr>
              <a:t>6</a:t>
            </a:r>
            <a:r>
              <a:rPr sz="1275" spc="135" baseline="-26143" dirty="0">
                <a:latin typeface="Arial"/>
                <a:cs typeface="Arial"/>
              </a:rPr>
              <a:t> </a:t>
            </a:r>
            <a:r>
              <a:rPr sz="1000" b="1" spc="-55" dirty="0">
                <a:latin typeface="Arial"/>
                <a:cs typeface="Arial"/>
              </a:rPr>
              <a:t>P</a:t>
            </a:r>
            <a:r>
              <a:rPr sz="975" b="1" spc="-82" baseline="-17094" dirty="0">
                <a:latin typeface="Arial"/>
                <a:cs typeface="Arial"/>
              </a:rPr>
              <a:t>0</a:t>
            </a:r>
            <a:endParaRPr sz="975" baseline="-17094">
              <a:latin typeface="Arial"/>
              <a:cs typeface="Arial"/>
            </a:endParaRPr>
          </a:p>
        </p:txBody>
      </p:sp>
      <p:sp>
        <p:nvSpPr>
          <p:cNvPr id="12" name="object 12"/>
          <p:cNvSpPr txBox="1"/>
          <p:nvPr/>
        </p:nvSpPr>
        <p:spPr>
          <a:xfrm>
            <a:off x="1797811" y="2419602"/>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0</a:t>
            </a:r>
            <a:endParaRPr sz="850">
              <a:latin typeface="Arial"/>
              <a:cs typeface="Arial"/>
            </a:endParaRPr>
          </a:p>
        </p:txBody>
      </p:sp>
      <p:sp>
        <p:nvSpPr>
          <p:cNvPr id="13" name="object 13"/>
          <p:cNvSpPr txBox="1"/>
          <p:nvPr/>
        </p:nvSpPr>
        <p:spPr>
          <a:xfrm>
            <a:off x="1797811" y="2198622"/>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2</a:t>
            </a:r>
            <a:endParaRPr sz="850">
              <a:latin typeface="Arial"/>
              <a:cs typeface="Arial"/>
            </a:endParaRPr>
          </a:p>
        </p:txBody>
      </p:sp>
      <p:sp>
        <p:nvSpPr>
          <p:cNvPr id="14" name="object 14"/>
          <p:cNvSpPr txBox="1"/>
          <p:nvPr/>
        </p:nvSpPr>
        <p:spPr>
          <a:xfrm>
            <a:off x="1797811" y="1976119"/>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4</a:t>
            </a:r>
            <a:endParaRPr sz="850">
              <a:latin typeface="Arial"/>
              <a:cs typeface="Arial"/>
            </a:endParaRPr>
          </a:p>
        </p:txBody>
      </p:sp>
      <p:sp>
        <p:nvSpPr>
          <p:cNvPr id="15" name="object 15"/>
          <p:cNvSpPr txBox="1"/>
          <p:nvPr/>
        </p:nvSpPr>
        <p:spPr>
          <a:xfrm>
            <a:off x="1557970" y="2677450"/>
            <a:ext cx="152400" cy="368300"/>
          </a:xfrm>
          <a:prstGeom prst="rect">
            <a:avLst/>
          </a:prstGeom>
        </p:spPr>
        <p:txBody>
          <a:bodyPr vert="vert270" wrap="square" lIns="0" tIns="0" rIns="0" bIns="0" rtlCol="0">
            <a:spAutoFit/>
          </a:bodyPr>
          <a:lstStyle/>
          <a:p>
            <a:pPr marL="12700">
              <a:lnSpc>
                <a:spcPts val="1075"/>
              </a:lnSpc>
            </a:pPr>
            <a:r>
              <a:rPr sz="1000" b="1" spc="-105" dirty="0">
                <a:latin typeface="Arial"/>
                <a:cs typeface="Arial"/>
              </a:rPr>
              <a:t>P</a:t>
            </a:r>
            <a:r>
              <a:rPr sz="1000" b="1" spc="-55" dirty="0">
                <a:latin typeface="Arial"/>
                <a:cs typeface="Arial"/>
              </a:rPr>
              <a:t>r</a:t>
            </a:r>
            <a:r>
              <a:rPr sz="1000" b="1" spc="-65" dirty="0">
                <a:latin typeface="Arial"/>
                <a:cs typeface="Arial"/>
              </a:rPr>
              <a:t>e</a:t>
            </a:r>
            <a:r>
              <a:rPr sz="1000" b="1" spc="-100" dirty="0">
                <a:latin typeface="Arial"/>
                <a:cs typeface="Arial"/>
              </a:rPr>
              <a:t>c</a:t>
            </a:r>
            <a:r>
              <a:rPr sz="1000" b="1" spc="-40" dirty="0">
                <a:latin typeface="Arial"/>
                <a:cs typeface="Arial"/>
              </a:rPr>
              <a:t>i</a:t>
            </a:r>
            <a:r>
              <a:rPr sz="1000" b="1" dirty="0">
                <a:latin typeface="Arial"/>
                <a:cs typeface="Arial"/>
              </a:rPr>
              <a:t>o</a:t>
            </a:r>
            <a:endParaRPr sz="1000">
              <a:latin typeface="Arial"/>
              <a:cs typeface="Arial"/>
            </a:endParaRPr>
          </a:p>
        </p:txBody>
      </p:sp>
      <p:sp>
        <p:nvSpPr>
          <p:cNvPr id="16" name="object 16"/>
          <p:cNvSpPr txBox="1"/>
          <p:nvPr/>
        </p:nvSpPr>
        <p:spPr>
          <a:xfrm>
            <a:off x="1967483" y="2466847"/>
            <a:ext cx="194945" cy="177800"/>
          </a:xfrm>
          <a:prstGeom prst="rect">
            <a:avLst/>
          </a:prstGeom>
        </p:spPr>
        <p:txBody>
          <a:bodyPr vert="horz" wrap="square" lIns="0" tIns="12065" rIns="0" bIns="0" rtlCol="0">
            <a:spAutoFit/>
          </a:bodyPr>
          <a:lstStyle/>
          <a:p>
            <a:pPr marL="38100">
              <a:lnSpc>
                <a:spcPct val="100000"/>
              </a:lnSpc>
              <a:spcBef>
                <a:spcPts val="95"/>
              </a:spcBef>
            </a:pPr>
            <a:r>
              <a:rPr sz="1000" b="1" spc="-55" dirty="0">
                <a:latin typeface="Arial"/>
                <a:cs typeface="Arial"/>
              </a:rPr>
              <a:t>P</a:t>
            </a:r>
            <a:r>
              <a:rPr sz="975" b="1" spc="-82" baseline="-17094" dirty="0">
                <a:latin typeface="Arial"/>
                <a:cs typeface="Arial"/>
              </a:rPr>
              <a:t>1</a:t>
            </a:r>
            <a:endParaRPr sz="975" baseline="-17094">
              <a:latin typeface="Arial"/>
              <a:cs typeface="Arial"/>
            </a:endParaRPr>
          </a:p>
        </p:txBody>
      </p:sp>
      <p:sp>
        <p:nvSpPr>
          <p:cNvPr id="17" name="object 17"/>
          <p:cNvSpPr txBox="1"/>
          <p:nvPr/>
        </p:nvSpPr>
        <p:spPr>
          <a:xfrm>
            <a:off x="3790186" y="3401058"/>
            <a:ext cx="207010" cy="177800"/>
          </a:xfrm>
          <a:prstGeom prst="rect">
            <a:avLst/>
          </a:prstGeom>
        </p:spPr>
        <p:txBody>
          <a:bodyPr vert="horz" wrap="square" lIns="0" tIns="12065" rIns="0" bIns="0" rtlCol="0">
            <a:spAutoFit/>
          </a:bodyPr>
          <a:lstStyle/>
          <a:p>
            <a:pPr marL="38100">
              <a:lnSpc>
                <a:spcPct val="100000"/>
              </a:lnSpc>
              <a:spcBef>
                <a:spcPts val="95"/>
              </a:spcBef>
            </a:pPr>
            <a:r>
              <a:rPr sz="1000" b="1" spc="-60" dirty="0">
                <a:latin typeface="Arial"/>
                <a:cs typeface="Arial"/>
              </a:rPr>
              <a:t>Q</a:t>
            </a:r>
            <a:r>
              <a:rPr sz="975" b="1" spc="-89" baseline="-17094" dirty="0">
                <a:latin typeface="Arial"/>
                <a:cs typeface="Arial"/>
              </a:rPr>
              <a:t>1</a:t>
            </a:r>
            <a:endParaRPr sz="975" baseline="-17094">
              <a:latin typeface="Arial"/>
              <a:cs typeface="Arial"/>
            </a:endParaRPr>
          </a:p>
        </p:txBody>
      </p:sp>
      <p:sp>
        <p:nvSpPr>
          <p:cNvPr id="18" name="object 18"/>
          <p:cNvSpPr txBox="1"/>
          <p:nvPr/>
        </p:nvSpPr>
        <p:spPr>
          <a:xfrm>
            <a:off x="3456430" y="3378198"/>
            <a:ext cx="208279" cy="177800"/>
          </a:xfrm>
          <a:prstGeom prst="rect">
            <a:avLst/>
          </a:prstGeom>
        </p:spPr>
        <p:txBody>
          <a:bodyPr vert="horz" wrap="square" lIns="0" tIns="12065" rIns="0" bIns="0" rtlCol="0">
            <a:spAutoFit/>
          </a:bodyPr>
          <a:lstStyle/>
          <a:p>
            <a:pPr marL="38100">
              <a:lnSpc>
                <a:spcPct val="100000"/>
              </a:lnSpc>
              <a:spcBef>
                <a:spcPts val="95"/>
              </a:spcBef>
            </a:pPr>
            <a:r>
              <a:rPr sz="1000" b="1" spc="-55" dirty="0">
                <a:latin typeface="Arial"/>
                <a:cs typeface="Arial"/>
              </a:rPr>
              <a:t>Q</a:t>
            </a:r>
            <a:r>
              <a:rPr sz="975" b="1" spc="-82" baseline="-17094" dirty="0">
                <a:latin typeface="Arial"/>
                <a:cs typeface="Arial"/>
              </a:rPr>
              <a:t>0</a:t>
            </a:r>
            <a:endParaRPr sz="975" baseline="-17094">
              <a:latin typeface="Arial"/>
              <a:cs typeface="Arial"/>
            </a:endParaRPr>
          </a:p>
        </p:txBody>
      </p:sp>
      <p:grpSp>
        <p:nvGrpSpPr>
          <p:cNvPr id="19" name="object 19"/>
          <p:cNvGrpSpPr/>
          <p:nvPr/>
        </p:nvGrpSpPr>
        <p:grpSpPr>
          <a:xfrm>
            <a:off x="5411723" y="2049017"/>
            <a:ext cx="2952750" cy="1587500"/>
            <a:chOff x="5411723" y="2049017"/>
            <a:chExt cx="2952750" cy="1587500"/>
          </a:xfrm>
        </p:grpSpPr>
        <p:sp>
          <p:nvSpPr>
            <p:cNvPr id="20" name="object 20"/>
            <p:cNvSpPr/>
            <p:nvPr/>
          </p:nvSpPr>
          <p:spPr>
            <a:xfrm>
              <a:off x="5411723" y="2049779"/>
              <a:ext cx="2952115" cy="1586865"/>
            </a:xfrm>
            <a:custGeom>
              <a:avLst/>
              <a:gdLst/>
              <a:ahLst/>
              <a:cxnLst/>
              <a:rect l="l" t="t" r="r" b="b"/>
              <a:pathLst>
                <a:path w="2952115" h="1586864">
                  <a:moveTo>
                    <a:pt x="28955" y="0"/>
                  </a:moveTo>
                  <a:lnTo>
                    <a:pt x="28955" y="1554479"/>
                  </a:lnTo>
                </a:path>
                <a:path w="2952115" h="1586864">
                  <a:moveTo>
                    <a:pt x="0" y="1554479"/>
                  </a:moveTo>
                  <a:lnTo>
                    <a:pt x="28955" y="1554479"/>
                  </a:lnTo>
                </a:path>
                <a:path w="2952115" h="1586864">
                  <a:moveTo>
                    <a:pt x="0" y="1331975"/>
                  </a:moveTo>
                  <a:lnTo>
                    <a:pt x="28955" y="1331975"/>
                  </a:lnTo>
                </a:path>
                <a:path w="2952115" h="1586864">
                  <a:moveTo>
                    <a:pt x="0" y="1110995"/>
                  </a:moveTo>
                  <a:lnTo>
                    <a:pt x="28955" y="1110995"/>
                  </a:lnTo>
                </a:path>
                <a:path w="2952115" h="1586864">
                  <a:moveTo>
                    <a:pt x="0" y="888491"/>
                  </a:moveTo>
                  <a:lnTo>
                    <a:pt x="28955" y="888491"/>
                  </a:lnTo>
                </a:path>
                <a:path w="2952115" h="1586864">
                  <a:moveTo>
                    <a:pt x="0" y="664463"/>
                  </a:moveTo>
                  <a:lnTo>
                    <a:pt x="28955" y="664463"/>
                  </a:lnTo>
                </a:path>
                <a:path w="2952115" h="1586864">
                  <a:moveTo>
                    <a:pt x="0" y="443483"/>
                  </a:moveTo>
                  <a:lnTo>
                    <a:pt x="28955" y="443483"/>
                  </a:lnTo>
                </a:path>
                <a:path w="2952115" h="1586864">
                  <a:moveTo>
                    <a:pt x="0" y="222503"/>
                  </a:moveTo>
                  <a:lnTo>
                    <a:pt x="28955" y="222503"/>
                  </a:lnTo>
                </a:path>
                <a:path w="2952115" h="1586864">
                  <a:moveTo>
                    <a:pt x="0" y="0"/>
                  </a:moveTo>
                  <a:lnTo>
                    <a:pt x="28955" y="0"/>
                  </a:lnTo>
                </a:path>
                <a:path w="2952115" h="1586864">
                  <a:moveTo>
                    <a:pt x="28955" y="1554479"/>
                  </a:moveTo>
                  <a:lnTo>
                    <a:pt x="2951987" y="1554479"/>
                  </a:lnTo>
                </a:path>
                <a:path w="2952115" h="1586864">
                  <a:moveTo>
                    <a:pt x="28955" y="1586483"/>
                  </a:moveTo>
                  <a:lnTo>
                    <a:pt x="28955" y="1554479"/>
                  </a:lnTo>
                </a:path>
                <a:path w="2952115" h="1586864">
                  <a:moveTo>
                    <a:pt x="252983" y="1586483"/>
                  </a:moveTo>
                  <a:lnTo>
                    <a:pt x="252983" y="1554479"/>
                  </a:lnTo>
                </a:path>
                <a:path w="2952115" h="1586864">
                  <a:moveTo>
                    <a:pt x="477011" y="1586483"/>
                  </a:moveTo>
                  <a:lnTo>
                    <a:pt x="477011" y="1554479"/>
                  </a:lnTo>
                </a:path>
                <a:path w="2952115" h="1586864">
                  <a:moveTo>
                    <a:pt x="701039" y="1586483"/>
                  </a:moveTo>
                  <a:lnTo>
                    <a:pt x="701039" y="1554479"/>
                  </a:lnTo>
                </a:path>
                <a:path w="2952115" h="1586864">
                  <a:moveTo>
                    <a:pt x="926591" y="1586483"/>
                  </a:moveTo>
                  <a:lnTo>
                    <a:pt x="926591" y="1554479"/>
                  </a:lnTo>
                </a:path>
                <a:path w="2952115" h="1586864">
                  <a:moveTo>
                    <a:pt x="1150619" y="1586483"/>
                  </a:moveTo>
                  <a:lnTo>
                    <a:pt x="1150619" y="1554479"/>
                  </a:lnTo>
                </a:path>
                <a:path w="2952115" h="1586864">
                  <a:moveTo>
                    <a:pt x="1376171" y="1586483"/>
                  </a:moveTo>
                  <a:lnTo>
                    <a:pt x="1376171" y="1554479"/>
                  </a:lnTo>
                </a:path>
                <a:path w="2952115" h="1586864">
                  <a:moveTo>
                    <a:pt x="1603247" y="1586483"/>
                  </a:moveTo>
                  <a:lnTo>
                    <a:pt x="1603247" y="1554479"/>
                  </a:lnTo>
                </a:path>
                <a:path w="2952115" h="1586864">
                  <a:moveTo>
                    <a:pt x="2051303" y="1586483"/>
                  </a:moveTo>
                  <a:lnTo>
                    <a:pt x="2051303" y="1554479"/>
                  </a:lnTo>
                </a:path>
                <a:path w="2952115" h="1586864">
                  <a:moveTo>
                    <a:pt x="2276855" y="1586483"/>
                  </a:moveTo>
                  <a:lnTo>
                    <a:pt x="2276855" y="1554479"/>
                  </a:lnTo>
                </a:path>
                <a:path w="2952115" h="1586864">
                  <a:moveTo>
                    <a:pt x="2502407" y="1586483"/>
                  </a:moveTo>
                  <a:lnTo>
                    <a:pt x="2502407" y="1554479"/>
                  </a:lnTo>
                </a:path>
                <a:path w="2952115" h="1586864">
                  <a:moveTo>
                    <a:pt x="2726435" y="1586483"/>
                  </a:moveTo>
                  <a:lnTo>
                    <a:pt x="2726435" y="1554479"/>
                  </a:lnTo>
                </a:path>
                <a:path w="2952115" h="1586864">
                  <a:moveTo>
                    <a:pt x="2951987" y="1586483"/>
                  </a:moveTo>
                  <a:lnTo>
                    <a:pt x="2951987" y="1554479"/>
                  </a:lnTo>
                </a:path>
              </a:pathLst>
            </a:custGeom>
            <a:ln w="3175">
              <a:solidFill>
                <a:srgbClr val="000000"/>
              </a:solidFill>
            </a:ln>
          </p:spPr>
          <p:txBody>
            <a:bodyPr wrap="square" lIns="0" tIns="0" rIns="0" bIns="0" rtlCol="0"/>
            <a:lstStyle/>
            <a:p>
              <a:endParaRPr/>
            </a:p>
          </p:txBody>
        </p:sp>
        <p:sp>
          <p:nvSpPr>
            <p:cNvPr id="21" name="object 21"/>
            <p:cNvSpPr/>
            <p:nvPr/>
          </p:nvSpPr>
          <p:spPr>
            <a:xfrm>
              <a:off x="5436108" y="2241802"/>
              <a:ext cx="2615170" cy="1394461"/>
            </a:xfrm>
            <a:prstGeom prst="rect">
              <a:avLst/>
            </a:prstGeom>
            <a:blipFill>
              <a:blip r:embed="rId3" cstate="print"/>
              <a:stretch>
                <a:fillRect/>
              </a:stretch>
            </a:blipFill>
          </p:spPr>
          <p:txBody>
            <a:bodyPr wrap="square" lIns="0" tIns="0" rIns="0" bIns="0" rtlCol="0"/>
            <a:lstStyle/>
            <a:p>
              <a:endParaRPr/>
            </a:p>
          </p:txBody>
        </p:sp>
      </p:grpSp>
      <p:sp>
        <p:nvSpPr>
          <p:cNvPr id="22" name="object 22"/>
          <p:cNvSpPr txBox="1"/>
          <p:nvPr/>
        </p:nvSpPr>
        <p:spPr>
          <a:xfrm>
            <a:off x="5999477" y="1875535"/>
            <a:ext cx="1490345" cy="177800"/>
          </a:xfrm>
          <a:prstGeom prst="rect">
            <a:avLst/>
          </a:prstGeom>
        </p:spPr>
        <p:txBody>
          <a:bodyPr vert="horz" wrap="square" lIns="0" tIns="12065" rIns="0" bIns="0" rtlCol="0">
            <a:spAutoFit/>
          </a:bodyPr>
          <a:lstStyle/>
          <a:p>
            <a:pPr marL="12700">
              <a:lnSpc>
                <a:spcPct val="100000"/>
              </a:lnSpc>
              <a:spcBef>
                <a:spcPts val="95"/>
              </a:spcBef>
            </a:pPr>
            <a:r>
              <a:rPr sz="1000" b="1" spc="-75" dirty="0">
                <a:latin typeface="Arial"/>
                <a:cs typeface="Arial"/>
              </a:rPr>
              <a:t>Disminución</a:t>
            </a:r>
            <a:r>
              <a:rPr sz="1000" b="1" spc="-145" dirty="0">
                <a:latin typeface="Arial"/>
                <a:cs typeface="Arial"/>
              </a:rPr>
              <a:t> </a:t>
            </a:r>
            <a:r>
              <a:rPr sz="1000" b="1" spc="-40" dirty="0">
                <a:latin typeface="Arial"/>
                <a:cs typeface="Arial"/>
              </a:rPr>
              <a:t>de</a:t>
            </a:r>
            <a:r>
              <a:rPr sz="1000" b="1" spc="-125" dirty="0">
                <a:latin typeface="Arial"/>
                <a:cs typeface="Arial"/>
              </a:rPr>
              <a:t> </a:t>
            </a:r>
            <a:r>
              <a:rPr sz="1000" b="1" spc="-25" dirty="0">
                <a:latin typeface="Arial"/>
                <a:cs typeface="Arial"/>
              </a:rPr>
              <a:t>la</a:t>
            </a:r>
            <a:r>
              <a:rPr sz="1000" b="1" spc="-125" dirty="0">
                <a:latin typeface="Arial"/>
                <a:cs typeface="Arial"/>
              </a:rPr>
              <a:t> </a:t>
            </a:r>
            <a:r>
              <a:rPr sz="1000" b="1" spc="-85" dirty="0">
                <a:latin typeface="Arial"/>
                <a:cs typeface="Arial"/>
              </a:rPr>
              <a:t>Demanda</a:t>
            </a:r>
            <a:endParaRPr sz="1000">
              <a:latin typeface="Arial"/>
              <a:cs typeface="Arial"/>
            </a:endParaRPr>
          </a:p>
        </p:txBody>
      </p:sp>
      <p:sp>
        <p:nvSpPr>
          <p:cNvPr id="23" name="object 23"/>
          <p:cNvSpPr txBox="1"/>
          <p:nvPr/>
        </p:nvSpPr>
        <p:spPr>
          <a:xfrm>
            <a:off x="5304533" y="3515358"/>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0</a:t>
            </a:r>
            <a:endParaRPr sz="850">
              <a:latin typeface="Arial"/>
              <a:cs typeface="Arial"/>
            </a:endParaRPr>
          </a:p>
        </p:txBody>
      </p:sp>
      <p:sp>
        <p:nvSpPr>
          <p:cNvPr id="24" name="object 24"/>
          <p:cNvSpPr txBox="1"/>
          <p:nvPr/>
        </p:nvSpPr>
        <p:spPr>
          <a:xfrm>
            <a:off x="5304533" y="3292854"/>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2</a:t>
            </a:r>
            <a:endParaRPr sz="850">
              <a:latin typeface="Arial"/>
              <a:cs typeface="Arial"/>
            </a:endParaRPr>
          </a:p>
        </p:txBody>
      </p:sp>
      <p:sp>
        <p:nvSpPr>
          <p:cNvPr id="25" name="object 25"/>
          <p:cNvSpPr txBox="1"/>
          <p:nvPr/>
        </p:nvSpPr>
        <p:spPr>
          <a:xfrm>
            <a:off x="5304533" y="3071874"/>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4</a:t>
            </a:r>
            <a:endParaRPr sz="850">
              <a:latin typeface="Arial"/>
              <a:cs typeface="Arial"/>
            </a:endParaRPr>
          </a:p>
        </p:txBody>
      </p:sp>
      <p:sp>
        <p:nvSpPr>
          <p:cNvPr id="26" name="object 26"/>
          <p:cNvSpPr txBox="1"/>
          <p:nvPr/>
        </p:nvSpPr>
        <p:spPr>
          <a:xfrm>
            <a:off x="5304533" y="2849370"/>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6</a:t>
            </a:r>
            <a:endParaRPr sz="850">
              <a:latin typeface="Arial"/>
              <a:cs typeface="Arial"/>
            </a:endParaRPr>
          </a:p>
        </p:txBody>
      </p:sp>
      <p:sp>
        <p:nvSpPr>
          <p:cNvPr id="27" name="object 27"/>
          <p:cNvSpPr txBox="1"/>
          <p:nvPr/>
        </p:nvSpPr>
        <p:spPr>
          <a:xfrm>
            <a:off x="5304533" y="2625343"/>
            <a:ext cx="8763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Arial"/>
                <a:cs typeface="Arial"/>
              </a:rPr>
              <a:t>8</a:t>
            </a:r>
            <a:endParaRPr sz="850">
              <a:latin typeface="Arial"/>
              <a:cs typeface="Arial"/>
            </a:endParaRPr>
          </a:p>
        </p:txBody>
      </p:sp>
      <p:sp>
        <p:nvSpPr>
          <p:cNvPr id="28" name="object 28"/>
          <p:cNvSpPr txBox="1"/>
          <p:nvPr/>
        </p:nvSpPr>
        <p:spPr>
          <a:xfrm>
            <a:off x="5252717" y="2404363"/>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0</a:t>
            </a:r>
            <a:endParaRPr sz="850">
              <a:latin typeface="Arial"/>
              <a:cs typeface="Arial"/>
            </a:endParaRPr>
          </a:p>
        </p:txBody>
      </p:sp>
      <p:sp>
        <p:nvSpPr>
          <p:cNvPr id="29" name="object 29"/>
          <p:cNvSpPr txBox="1"/>
          <p:nvPr/>
        </p:nvSpPr>
        <p:spPr>
          <a:xfrm>
            <a:off x="5252717" y="2183383"/>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2</a:t>
            </a:r>
            <a:endParaRPr sz="850">
              <a:latin typeface="Arial"/>
              <a:cs typeface="Arial"/>
            </a:endParaRPr>
          </a:p>
        </p:txBody>
      </p:sp>
      <p:sp>
        <p:nvSpPr>
          <p:cNvPr id="30" name="object 30"/>
          <p:cNvSpPr txBox="1"/>
          <p:nvPr/>
        </p:nvSpPr>
        <p:spPr>
          <a:xfrm>
            <a:off x="5252717" y="1960879"/>
            <a:ext cx="139700" cy="159385"/>
          </a:xfrm>
          <a:prstGeom prst="rect">
            <a:avLst/>
          </a:prstGeom>
        </p:spPr>
        <p:txBody>
          <a:bodyPr vert="horz" wrap="square" lIns="0" tIns="15875" rIns="0" bIns="0" rtlCol="0">
            <a:spAutoFit/>
          </a:bodyPr>
          <a:lstStyle/>
          <a:p>
            <a:pPr marL="12700">
              <a:lnSpc>
                <a:spcPct val="100000"/>
              </a:lnSpc>
              <a:spcBef>
                <a:spcPts val="125"/>
              </a:spcBef>
            </a:pPr>
            <a:r>
              <a:rPr sz="850" spc="-65" dirty="0">
                <a:latin typeface="Arial"/>
                <a:cs typeface="Arial"/>
              </a:rPr>
              <a:t>1</a:t>
            </a:r>
            <a:r>
              <a:rPr sz="850" spc="15" dirty="0">
                <a:latin typeface="Arial"/>
                <a:cs typeface="Arial"/>
              </a:rPr>
              <a:t>4</a:t>
            </a:r>
            <a:endParaRPr sz="850">
              <a:latin typeface="Arial"/>
              <a:cs typeface="Arial"/>
            </a:endParaRPr>
          </a:p>
        </p:txBody>
      </p:sp>
      <p:sp>
        <p:nvSpPr>
          <p:cNvPr id="31" name="object 31"/>
          <p:cNvSpPr txBox="1"/>
          <p:nvPr/>
        </p:nvSpPr>
        <p:spPr>
          <a:xfrm>
            <a:off x="5400546" y="3673854"/>
            <a:ext cx="3038475" cy="279400"/>
          </a:xfrm>
          <a:prstGeom prst="rect">
            <a:avLst/>
          </a:prstGeom>
        </p:spPr>
        <p:txBody>
          <a:bodyPr vert="horz" wrap="square" lIns="0" tIns="15875" rIns="0" bIns="0" rtlCol="0">
            <a:spAutoFit/>
          </a:bodyPr>
          <a:lstStyle/>
          <a:p>
            <a:pPr algn="ctr">
              <a:lnSpc>
                <a:spcPts val="894"/>
              </a:lnSpc>
              <a:spcBef>
                <a:spcPts val="125"/>
              </a:spcBef>
              <a:tabLst>
                <a:tab pos="225425" algn="l"/>
                <a:tab pos="450850" algn="l"/>
                <a:tab pos="675005" algn="l"/>
                <a:tab pos="900430" algn="l"/>
                <a:tab pos="1096645" algn="l"/>
              </a:tabLst>
            </a:pPr>
            <a:r>
              <a:rPr sz="850" spc="15" dirty="0">
                <a:latin typeface="Arial"/>
                <a:cs typeface="Arial"/>
              </a:rPr>
              <a:t>0	2	4	6	8	</a:t>
            </a:r>
            <a:r>
              <a:rPr sz="850" spc="-25" dirty="0">
                <a:latin typeface="Arial"/>
                <a:cs typeface="Arial"/>
              </a:rPr>
              <a:t>10 12 14 </a:t>
            </a:r>
            <a:r>
              <a:rPr sz="850" spc="-20" dirty="0">
                <a:latin typeface="Arial"/>
                <a:cs typeface="Arial"/>
              </a:rPr>
              <a:t>16 </a:t>
            </a:r>
            <a:r>
              <a:rPr sz="850" spc="-25" dirty="0">
                <a:latin typeface="Arial"/>
                <a:cs typeface="Arial"/>
              </a:rPr>
              <a:t>18</a:t>
            </a:r>
            <a:r>
              <a:rPr sz="850" spc="75" dirty="0">
                <a:latin typeface="Arial"/>
                <a:cs typeface="Arial"/>
              </a:rPr>
              <a:t> </a:t>
            </a:r>
            <a:r>
              <a:rPr sz="850" spc="-25" dirty="0">
                <a:latin typeface="Arial"/>
                <a:cs typeface="Arial"/>
              </a:rPr>
              <a:t>20 22 24 </a:t>
            </a:r>
            <a:r>
              <a:rPr sz="850" spc="-20" dirty="0">
                <a:latin typeface="Arial"/>
                <a:cs typeface="Arial"/>
              </a:rPr>
              <a:t>26</a:t>
            </a:r>
            <a:endParaRPr sz="850">
              <a:latin typeface="Arial"/>
              <a:cs typeface="Arial"/>
            </a:endParaRPr>
          </a:p>
          <a:p>
            <a:pPr marR="84455" algn="ctr">
              <a:lnSpc>
                <a:spcPts val="1075"/>
              </a:lnSpc>
            </a:pPr>
            <a:r>
              <a:rPr sz="1000" b="1" spc="-65" dirty="0">
                <a:latin typeface="Arial"/>
                <a:cs typeface="Arial"/>
              </a:rPr>
              <a:t>Cantida</a:t>
            </a:r>
            <a:endParaRPr sz="1000">
              <a:latin typeface="Arial"/>
              <a:cs typeface="Arial"/>
            </a:endParaRPr>
          </a:p>
        </p:txBody>
      </p:sp>
      <p:sp>
        <p:nvSpPr>
          <p:cNvPr id="32" name="object 32"/>
          <p:cNvSpPr txBox="1"/>
          <p:nvPr/>
        </p:nvSpPr>
        <p:spPr>
          <a:xfrm>
            <a:off x="5015924" y="2662210"/>
            <a:ext cx="152400" cy="369570"/>
          </a:xfrm>
          <a:prstGeom prst="rect">
            <a:avLst/>
          </a:prstGeom>
        </p:spPr>
        <p:txBody>
          <a:bodyPr vert="vert270" wrap="square" lIns="0" tIns="0" rIns="0" bIns="0" rtlCol="0">
            <a:spAutoFit/>
          </a:bodyPr>
          <a:lstStyle/>
          <a:p>
            <a:pPr marL="12700">
              <a:lnSpc>
                <a:spcPts val="1075"/>
              </a:lnSpc>
            </a:pPr>
            <a:r>
              <a:rPr sz="1000" b="1" spc="-65" dirty="0">
                <a:latin typeface="Arial"/>
                <a:cs typeface="Arial"/>
              </a:rPr>
              <a:t>Precio</a:t>
            </a:r>
            <a:endParaRPr sz="1000">
              <a:latin typeface="Arial"/>
              <a:cs typeface="Arial"/>
            </a:endParaRPr>
          </a:p>
        </p:txBody>
      </p:sp>
      <p:sp>
        <p:nvSpPr>
          <p:cNvPr id="33" name="object 33"/>
          <p:cNvSpPr txBox="1"/>
          <p:nvPr/>
        </p:nvSpPr>
        <p:spPr>
          <a:xfrm>
            <a:off x="5471157" y="2590291"/>
            <a:ext cx="196215" cy="177800"/>
          </a:xfrm>
          <a:prstGeom prst="rect">
            <a:avLst/>
          </a:prstGeom>
        </p:spPr>
        <p:txBody>
          <a:bodyPr vert="horz" wrap="square" lIns="0" tIns="12065" rIns="0" bIns="0" rtlCol="0">
            <a:spAutoFit/>
          </a:bodyPr>
          <a:lstStyle/>
          <a:p>
            <a:pPr marL="38100">
              <a:lnSpc>
                <a:spcPct val="100000"/>
              </a:lnSpc>
              <a:spcBef>
                <a:spcPts val="95"/>
              </a:spcBef>
            </a:pPr>
            <a:r>
              <a:rPr sz="1000" b="1" spc="-45" dirty="0">
                <a:latin typeface="Arial"/>
                <a:cs typeface="Arial"/>
              </a:rPr>
              <a:t>P</a:t>
            </a:r>
            <a:r>
              <a:rPr sz="975" b="1" spc="-67" baseline="-17094" dirty="0">
                <a:latin typeface="Arial"/>
                <a:cs typeface="Arial"/>
              </a:rPr>
              <a:t>0</a:t>
            </a:r>
            <a:endParaRPr sz="975" baseline="-17094">
              <a:latin typeface="Arial"/>
              <a:cs typeface="Arial"/>
            </a:endParaRPr>
          </a:p>
        </p:txBody>
      </p:sp>
      <p:sp>
        <p:nvSpPr>
          <p:cNvPr id="34" name="object 34"/>
          <p:cNvSpPr txBox="1"/>
          <p:nvPr/>
        </p:nvSpPr>
        <p:spPr>
          <a:xfrm>
            <a:off x="5471157" y="2907283"/>
            <a:ext cx="196215" cy="177800"/>
          </a:xfrm>
          <a:prstGeom prst="rect">
            <a:avLst/>
          </a:prstGeom>
        </p:spPr>
        <p:txBody>
          <a:bodyPr vert="horz" wrap="square" lIns="0" tIns="12065" rIns="0" bIns="0" rtlCol="0">
            <a:spAutoFit/>
          </a:bodyPr>
          <a:lstStyle/>
          <a:p>
            <a:pPr marL="38100">
              <a:lnSpc>
                <a:spcPct val="100000"/>
              </a:lnSpc>
              <a:spcBef>
                <a:spcPts val="95"/>
              </a:spcBef>
            </a:pPr>
            <a:r>
              <a:rPr sz="1000" b="1" spc="-45" dirty="0">
                <a:latin typeface="Arial"/>
                <a:cs typeface="Arial"/>
              </a:rPr>
              <a:t>P</a:t>
            </a:r>
            <a:r>
              <a:rPr sz="975" b="1" spc="-67" baseline="-17094" dirty="0">
                <a:latin typeface="Arial"/>
                <a:cs typeface="Arial"/>
              </a:rPr>
              <a:t>1</a:t>
            </a:r>
            <a:endParaRPr sz="975" baseline="-17094">
              <a:latin typeface="Arial"/>
              <a:cs typeface="Arial"/>
            </a:endParaRPr>
          </a:p>
        </p:txBody>
      </p:sp>
      <p:sp>
        <p:nvSpPr>
          <p:cNvPr id="35" name="object 35"/>
          <p:cNvSpPr txBox="1"/>
          <p:nvPr/>
        </p:nvSpPr>
        <p:spPr>
          <a:xfrm>
            <a:off x="6874760" y="3359910"/>
            <a:ext cx="624840" cy="177800"/>
          </a:xfrm>
          <a:prstGeom prst="rect">
            <a:avLst/>
          </a:prstGeom>
        </p:spPr>
        <p:txBody>
          <a:bodyPr vert="horz" wrap="square" lIns="0" tIns="12065" rIns="0" bIns="0" rtlCol="0">
            <a:spAutoFit/>
          </a:bodyPr>
          <a:lstStyle/>
          <a:p>
            <a:pPr marL="38100">
              <a:lnSpc>
                <a:spcPct val="100000"/>
              </a:lnSpc>
              <a:spcBef>
                <a:spcPts val="95"/>
              </a:spcBef>
              <a:tabLst>
                <a:tab pos="454025" algn="l"/>
              </a:tabLst>
            </a:pPr>
            <a:r>
              <a:rPr sz="1000" b="1" spc="-55" dirty="0">
                <a:latin typeface="Arial"/>
                <a:cs typeface="Arial"/>
              </a:rPr>
              <a:t>Q</a:t>
            </a:r>
            <a:r>
              <a:rPr sz="975" b="1" spc="-82" baseline="-17094" dirty="0">
                <a:latin typeface="Arial"/>
                <a:cs typeface="Arial"/>
              </a:rPr>
              <a:t>1	</a:t>
            </a:r>
            <a:r>
              <a:rPr sz="1000" b="1" spc="-55" dirty="0">
                <a:latin typeface="Arial"/>
                <a:cs typeface="Arial"/>
              </a:rPr>
              <a:t>Q</a:t>
            </a:r>
            <a:r>
              <a:rPr sz="975" b="1" spc="-82" baseline="-17094" dirty="0">
                <a:latin typeface="Arial"/>
                <a:cs typeface="Arial"/>
              </a:rPr>
              <a:t>0</a:t>
            </a:r>
            <a:endParaRPr sz="975" baseline="-17094">
              <a:latin typeface="Arial"/>
              <a:cs typeface="Arial"/>
            </a:endParaRPr>
          </a:p>
        </p:txBody>
      </p:sp>
      <p:sp>
        <p:nvSpPr>
          <p:cNvPr id="36" name="object 36"/>
          <p:cNvSpPr txBox="1"/>
          <p:nvPr/>
        </p:nvSpPr>
        <p:spPr>
          <a:xfrm>
            <a:off x="1220209" y="1464055"/>
            <a:ext cx="241554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CC3200"/>
                </a:solidFill>
                <a:latin typeface="TeX Gyre Bonum"/>
                <a:cs typeface="TeX Gyre Bonum"/>
              </a:rPr>
              <a:t>Determinación </a:t>
            </a:r>
            <a:r>
              <a:rPr sz="1600" b="1" spc="-5" dirty="0">
                <a:solidFill>
                  <a:srgbClr val="CC3200"/>
                </a:solidFill>
                <a:latin typeface="TeX Gyre Bonum"/>
                <a:cs typeface="TeX Gyre Bonum"/>
              </a:rPr>
              <a:t>Gráfica</a:t>
            </a:r>
            <a:endParaRPr sz="1600">
              <a:latin typeface="TeX Gyre Bonum"/>
              <a:cs typeface="TeX Gyre Bonum"/>
            </a:endParaRPr>
          </a:p>
        </p:txBody>
      </p:sp>
      <p:grpSp>
        <p:nvGrpSpPr>
          <p:cNvPr id="37" name="object 37"/>
          <p:cNvGrpSpPr/>
          <p:nvPr/>
        </p:nvGrpSpPr>
        <p:grpSpPr>
          <a:xfrm>
            <a:off x="457193" y="3886199"/>
            <a:ext cx="9144000" cy="3429000"/>
            <a:chOff x="457193" y="3886199"/>
            <a:chExt cx="9144000" cy="3429000"/>
          </a:xfrm>
        </p:grpSpPr>
        <p:sp>
          <p:nvSpPr>
            <p:cNvPr id="38" name="object 38"/>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39" name="object 39"/>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grpSp>
      <p:sp>
        <p:nvSpPr>
          <p:cNvPr id="40" name="object 40"/>
          <p:cNvSpPr txBox="1"/>
          <p:nvPr/>
        </p:nvSpPr>
        <p:spPr>
          <a:xfrm>
            <a:off x="1945639" y="3682998"/>
            <a:ext cx="3028950" cy="279400"/>
          </a:xfrm>
          <a:prstGeom prst="rect">
            <a:avLst/>
          </a:prstGeom>
        </p:spPr>
        <p:txBody>
          <a:bodyPr vert="horz" wrap="square" lIns="0" tIns="15875" rIns="0" bIns="0" rtlCol="0">
            <a:spAutoFit/>
          </a:bodyPr>
          <a:lstStyle/>
          <a:p>
            <a:pPr algn="ctr">
              <a:lnSpc>
                <a:spcPts val="894"/>
              </a:lnSpc>
              <a:spcBef>
                <a:spcPts val="125"/>
              </a:spcBef>
              <a:tabLst>
                <a:tab pos="208279" algn="l"/>
                <a:tab pos="415925" algn="l"/>
                <a:tab pos="622935" algn="l"/>
                <a:tab pos="833119" algn="l"/>
              </a:tabLst>
            </a:pPr>
            <a:r>
              <a:rPr sz="850" spc="15" dirty="0">
                <a:latin typeface="Arial"/>
                <a:cs typeface="Arial"/>
              </a:rPr>
              <a:t>0	2	4	6	8 </a:t>
            </a:r>
            <a:r>
              <a:rPr sz="850" spc="-25" dirty="0">
                <a:latin typeface="Arial"/>
                <a:cs typeface="Arial"/>
              </a:rPr>
              <a:t>10 </a:t>
            </a:r>
            <a:r>
              <a:rPr sz="850" spc="-20" dirty="0">
                <a:latin typeface="Arial"/>
                <a:cs typeface="Arial"/>
              </a:rPr>
              <a:t>12 </a:t>
            </a:r>
            <a:r>
              <a:rPr sz="850" spc="-25" dirty="0">
                <a:latin typeface="Arial"/>
                <a:cs typeface="Arial"/>
              </a:rPr>
              <a:t>14 </a:t>
            </a:r>
            <a:r>
              <a:rPr sz="850" spc="-35" dirty="0">
                <a:latin typeface="Arial"/>
                <a:cs typeface="Arial"/>
              </a:rPr>
              <a:t>16 </a:t>
            </a:r>
            <a:r>
              <a:rPr sz="850" spc="-20" dirty="0">
                <a:latin typeface="Arial"/>
                <a:cs typeface="Arial"/>
              </a:rPr>
              <a:t>18 20 </a:t>
            </a:r>
            <a:r>
              <a:rPr sz="850" spc="-25" dirty="0">
                <a:latin typeface="Arial"/>
                <a:cs typeface="Arial"/>
              </a:rPr>
              <a:t>22 24 26</a:t>
            </a:r>
            <a:r>
              <a:rPr sz="850" spc="125" dirty="0">
                <a:latin typeface="Arial"/>
                <a:cs typeface="Arial"/>
              </a:rPr>
              <a:t> </a:t>
            </a:r>
            <a:r>
              <a:rPr sz="850" spc="-25" dirty="0">
                <a:latin typeface="Arial"/>
                <a:cs typeface="Arial"/>
              </a:rPr>
              <a:t>28</a:t>
            </a:r>
            <a:endParaRPr sz="850">
              <a:latin typeface="Arial"/>
              <a:cs typeface="Arial"/>
            </a:endParaRPr>
          </a:p>
          <a:p>
            <a:pPr marR="82550" algn="ctr">
              <a:lnSpc>
                <a:spcPts val="1075"/>
              </a:lnSpc>
            </a:pPr>
            <a:r>
              <a:rPr sz="1000" b="1" spc="-65" dirty="0">
                <a:latin typeface="Arial"/>
                <a:cs typeface="Arial"/>
              </a:rPr>
              <a:t>Cantida</a:t>
            </a:r>
            <a:endParaRPr sz="1000">
              <a:latin typeface="Arial"/>
              <a:cs typeface="Arial"/>
            </a:endParaRPr>
          </a:p>
        </p:txBody>
      </p:sp>
      <p:grpSp>
        <p:nvGrpSpPr>
          <p:cNvPr id="41" name="object 41"/>
          <p:cNvGrpSpPr/>
          <p:nvPr/>
        </p:nvGrpSpPr>
        <p:grpSpPr>
          <a:xfrm>
            <a:off x="1880616" y="4438459"/>
            <a:ext cx="3000375" cy="1573530"/>
            <a:chOff x="1880616" y="4438459"/>
            <a:chExt cx="3000375" cy="1573530"/>
          </a:xfrm>
        </p:grpSpPr>
        <p:sp>
          <p:nvSpPr>
            <p:cNvPr id="42" name="object 42"/>
            <p:cNvSpPr/>
            <p:nvPr/>
          </p:nvSpPr>
          <p:spPr>
            <a:xfrm>
              <a:off x="1889759" y="4439411"/>
              <a:ext cx="2990215" cy="1571625"/>
            </a:xfrm>
            <a:custGeom>
              <a:avLst/>
              <a:gdLst/>
              <a:ahLst/>
              <a:cxnLst/>
              <a:rect l="l" t="t" r="r" b="b"/>
              <a:pathLst>
                <a:path w="2990215" h="1571625">
                  <a:moveTo>
                    <a:pt x="28955" y="0"/>
                  </a:moveTo>
                  <a:lnTo>
                    <a:pt x="28955" y="1537715"/>
                  </a:lnTo>
                </a:path>
                <a:path w="2990215" h="1571625">
                  <a:moveTo>
                    <a:pt x="0" y="1537715"/>
                  </a:moveTo>
                  <a:lnTo>
                    <a:pt x="28955" y="1537715"/>
                  </a:lnTo>
                </a:path>
                <a:path w="2990215" h="1571625">
                  <a:moveTo>
                    <a:pt x="0" y="1318259"/>
                  </a:moveTo>
                  <a:lnTo>
                    <a:pt x="28955" y="1318259"/>
                  </a:lnTo>
                </a:path>
                <a:path w="2990215" h="1571625">
                  <a:moveTo>
                    <a:pt x="0" y="1097279"/>
                  </a:moveTo>
                  <a:lnTo>
                    <a:pt x="28955" y="1097279"/>
                  </a:lnTo>
                </a:path>
                <a:path w="2990215" h="1571625">
                  <a:moveTo>
                    <a:pt x="0" y="877823"/>
                  </a:moveTo>
                  <a:lnTo>
                    <a:pt x="28955" y="877823"/>
                  </a:lnTo>
                </a:path>
                <a:path w="2990215" h="1571625">
                  <a:moveTo>
                    <a:pt x="0" y="659891"/>
                  </a:moveTo>
                  <a:lnTo>
                    <a:pt x="28955" y="659891"/>
                  </a:lnTo>
                </a:path>
                <a:path w="2990215" h="1571625">
                  <a:moveTo>
                    <a:pt x="0" y="440435"/>
                  </a:moveTo>
                  <a:lnTo>
                    <a:pt x="28955" y="440435"/>
                  </a:lnTo>
                </a:path>
                <a:path w="2990215" h="1571625">
                  <a:moveTo>
                    <a:pt x="0" y="219455"/>
                  </a:moveTo>
                  <a:lnTo>
                    <a:pt x="28955" y="219455"/>
                  </a:lnTo>
                </a:path>
                <a:path w="2990215" h="1571625">
                  <a:moveTo>
                    <a:pt x="0" y="0"/>
                  </a:moveTo>
                  <a:lnTo>
                    <a:pt x="28955" y="0"/>
                  </a:lnTo>
                </a:path>
                <a:path w="2990215" h="1571625">
                  <a:moveTo>
                    <a:pt x="28955" y="1537715"/>
                  </a:moveTo>
                  <a:lnTo>
                    <a:pt x="2990087" y="1537715"/>
                  </a:lnTo>
                </a:path>
                <a:path w="2990215" h="1571625">
                  <a:moveTo>
                    <a:pt x="28955" y="1571243"/>
                  </a:moveTo>
                  <a:lnTo>
                    <a:pt x="28955" y="1537715"/>
                  </a:lnTo>
                </a:path>
                <a:path w="2990215" h="1571625">
                  <a:moveTo>
                    <a:pt x="239267" y="1571243"/>
                  </a:moveTo>
                  <a:lnTo>
                    <a:pt x="239267" y="1537715"/>
                  </a:lnTo>
                </a:path>
                <a:path w="2990215" h="1571625">
                  <a:moveTo>
                    <a:pt x="452627" y="1571243"/>
                  </a:moveTo>
                  <a:lnTo>
                    <a:pt x="452627" y="1537715"/>
                  </a:lnTo>
                </a:path>
                <a:path w="2990215" h="1571625">
                  <a:moveTo>
                    <a:pt x="662939" y="1571243"/>
                  </a:moveTo>
                  <a:lnTo>
                    <a:pt x="662939" y="1537715"/>
                  </a:lnTo>
                </a:path>
                <a:path w="2990215" h="1571625">
                  <a:moveTo>
                    <a:pt x="874775" y="1571243"/>
                  </a:moveTo>
                  <a:lnTo>
                    <a:pt x="874775" y="1537715"/>
                  </a:lnTo>
                </a:path>
                <a:path w="2990215" h="1571625">
                  <a:moveTo>
                    <a:pt x="1085087" y="1571243"/>
                  </a:moveTo>
                  <a:lnTo>
                    <a:pt x="1085087" y="1537715"/>
                  </a:lnTo>
                </a:path>
                <a:path w="2990215" h="1571625">
                  <a:moveTo>
                    <a:pt x="1298447" y="1571243"/>
                  </a:moveTo>
                  <a:lnTo>
                    <a:pt x="1298447" y="1537715"/>
                  </a:lnTo>
                </a:path>
                <a:path w="2990215" h="1571625">
                  <a:moveTo>
                    <a:pt x="1508759" y="1571243"/>
                  </a:moveTo>
                  <a:lnTo>
                    <a:pt x="1508759" y="1537715"/>
                  </a:lnTo>
                </a:path>
                <a:path w="2990215" h="1571625">
                  <a:moveTo>
                    <a:pt x="2142743" y="1571243"/>
                  </a:moveTo>
                  <a:lnTo>
                    <a:pt x="2142743" y="1537715"/>
                  </a:lnTo>
                </a:path>
                <a:path w="2990215" h="1571625">
                  <a:moveTo>
                    <a:pt x="2356103" y="1571243"/>
                  </a:moveTo>
                  <a:lnTo>
                    <a:pt x="2356103" y="1537715"/>
                  </a:lnTo>
                </a:path>
                <a:path w="2990215" h="1571625">
                  <a:moveTo>
                    <a:pt x="2566415" y="1571243"/>
                  </a:moveTo>
                  <a:lnTo>
                    <a:pt x="2566415" y="1537715"/>
                  </a:lnTo>
                </a:path>
                <a:path w="2990215" h="1571625">
                  <a:moveTo>
                    <a:pt x="2779775" y="1571243"/>
                  </a:moveTo>
                  <a:lnTo>
                    <a:pt x="2779775" y="1537715"/>
                  </a:lnTo>
                </a:path>
                <a:path w="2990215" h="1571625">
                  <a:moveTo>
                    <a:pt x="2990087" y="1571243"/>
                  </a:moveTo>
                  <a:lnTo>
                    <a:pt x="2990087" y="1537715"/>
                  </a:lnTo>
                </a:path>
              </a:pathLst>
            </a:custGeom>
            <a:ln w="3175">
              <a:solidFill>
                <a:srgbClr val="000000"/>
              </a:solidFill>
            </a:ln>
          </p:spPr>
          <p:txBody>
            <a:bodyPr wrap="square" lIns="0" tIns="0" rIns="0" bIns="0" rtlCol="0"/>
            <a:lstStyle/>
            <a:p>
              <a:endParaRPr/>
            </a:p>
          </p:txBody>
        </p:sp>
        <p:sp>
          <p:nvSpPr>
            <p:cNvPr id="43" name="object 43"/>
            <p:cNvSpPr/>
            <p:nvPr/>
          </p:nvSpPr>
          <p:spPr>
            <a:xfrm>
              <a:off x="1880616" y="4629930"/>
              <a:ext cx="2813285" cy="1380725"/>
            </a:xfrm>
            <a:prstGeom prst="rect">
              <a:avLst/>
            </a:prstGeom>
            <a:blipFill>
              <a:blip r:embed="rId4" cstate="print"/>
              <a:stretch>
                <a:fillRect/>
              </a:stretch>
            </a:blipFill>
          </p:spPr>
          <p:txBody>
            <a:bodyPr wrap="square" lIns="0" tIns="0" rIns="0" bIns="0" rtlCol="0"/>
            <a:lstStyle/>
            <a:p>
              <a:endParaRPr/>
            </a:p>
          </p:txBody>
        </p:sp>
      </p:grpSp>
      <p:sp>
        <p:nvSpPr>
          <p:cNvPr id="44" name="object 44"/>
          <p:cNvSpPr txBox="1"/>
          <p:nvPr/>
        </p:nvSpPr>
        <p:spPr>
          <a:xfrm>
            <a:off x="2660394" y="4265350"/>
            <a:ext cx="1154430" cy="175260"/>
          </a:xfrm>
          <a:prstGeom prst="rect">
            <a:avLst/>
          </a:prstGeom>
        </p:spPr>
        <p:txBody>
          <a:bodyPr vert="horz" wrap="square" lIns="0" tIns="16510" rIns="0" bIns="0" rtlCol="0">
            <a:spAutoFit/>
          </a:bodyPr>
          <a:lstStyle/>
          <a:p>
            <a:pPr marL="12700">
              <a:lnSpc>
                <a:spcPct val="100000"/>
              </a:lnSpc>
              <a:spcBef>
                <a:spcPts val="130"/>
              </a:spcBef>
            </a:pPr>
            <a:r>
              <a:rPr sz="950" b="1" spc="-45" dirty="0">
                <a:latin typeface="Arial"/>
                <a:cs typeface="Arial"/>
              </a:rPr>
              <a:t>Aumento</a:t>
            </a:r>
            <a:r>
              <a:rPr sz="950" b="1" spc="-110" dirty="0">
                <a:latin typeface="Arial"/>
                <a:cs typeface="Arial"/>
              </a:rPr>
              <a:t> </a:t>
            </a:r>
            <a:r>
              <a:rPr sz="950" b="1" spc="-20" dirty="0">
                <a:latin typeface="Arial"/>
                <a:cs typeface="Arial"/>
              </a:rPr>
              <a:t>de</a:t>
            </a:r>
            <a:r>
              <a:rPr sz="950" b="1" spc="-90" dirty="0">
                <a:latin typeface="Arial"/>
                <a:cs typeface="Arial"/>
              </a:rPr>
              <a:t> </a:t>
            </a:r>
            <a:r>
              <a:rPr sz="950" b="1" spc="-5" dirty="0">
                <a:latin typeface="Arial"/>
                <a:cs typeface="Arial"/>
              </a:rPr>
              <a:t>la</a:t>
            </a:r>
            <a:r>
              <a:rPr sz="950" b="1" spc="-100" dirty="0">
                <a:latin typeface="Arial"/>
                <a:cs typeface="Arial"/>
              </a:rPr>
              <a:t> </a:t>
            </a:r>
            <a:r>
              <a:rPr sz="950" b="1" spc="-30" dirty="0">
                <a:latin typeface="Arial"/>
                <a:cs typeface="Arial"/>
              </a:rPr>
              <a:t>Oferta</a:t>
            </a:r>
            <a:endParaRPr sz="950">
              <a:latin typeface="Arial"/>
              <a:cs typeface="Arial"/>
            </a:endParaRPr>
          </a:p>
        </p:txBody>
      </p:sp>
      <p:sp>
        <p:nvSpPr>
          <p:cNvPr id="45" name="object 45"/>
          <p:cNvSpPr txBox="1"/>
          <p:nvPr/>
        </p:nvSpPr>
        <p:spPr>
          <a:xfrm>
            <a:off x="1782553" y="5889909"/>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0</a:t>
            </a:r>
            <a:endParaRPr sz="850">
              <a:latin typeface="Arial"/>
              <a:cs typeface="Arial"/>
            </a:endParaRPr>
          </a:p>
        </p:txBody>
      </p:sp>
      <p:sp>
        <p:nvSpPr>
          <p:cNvPr id="46" name="object 46"/>
          <p:cNvSpPr txBox="1"/>
          <p:nvPr/>
        </p:nvSpPr>
        <p:spPr>
          <a:xfrm>
            <a:off x="1782553" y="5670453"/>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2</a:t>
            </a:r>
            <a:endParaRPr sz="850">
              <a:latin typeface="Arial"/>
              <a:cs typeface="Arial"/>
            </a:endParaRPr>
          </a:p>
        </p:txBody>
      </p:sp>
      <p:sp>
        <p:nvSpPr>
          <p:cNvPr id="47" name="object 47"/>
          <p:cNvSpPr txBox="1"/>
          <p:nvPr/>
        </p:nvSpPr>
        <p:spPr>
          <a:xfrm>
            <a:off x="1782553" y="5449473"/>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4</a:t>
            </a:r>
            <a:endParaRPr sz="850">
              <a:latin typeface="Arial"/>
              <a:cs typeface="Arial"/>
            </a:endParaRPr>
          </a:p>
        </p:txBody>
      </p:sp>
      <p:sp>
        <p:nvSpPr>
          <p:cNvPr id="48" name="object 48"/>
          <p:cNvSpPr txBox="1"/>
          <p:nvPr/>
        </p:nvSpPr>
        <p:spPr>
          <a:xfrm>
            <a:off x="1729212" y="4791106"/>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0</a:t>
            </a:r>
            <a:endParaRPr sz="850">
              <a:latin typeface="Arial"/>
              <a:cs typeface="Arial"/>
            </a:endParaRPr>
          </a:p>
        </p:txBody>
      </p:sp>
      <p:sp>
        <p:nvSpPr>
          <p:cNvPr id="49" name="object 49"/>
          <p:cNvSpPr txBox="1"/>
          <p:nvPr/>
        </p:nvSpPr>
        <p:spPr>
          <a:xfrm>
            <a:off x="1729212" y="4571650"/>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2</a:t>
            </a:r>
            <a:endParaRPr sz="850">
              <a:latin typeface="Arial"/>
              <a:cs typeface="Arial"/>
            </a:endParaRPr>
          </a:p>
        </p:txBody>
      </p:sp>
      <p:sp>
        <p:nvSpPr>
          <p:cNvPr id="50" name="object 50"/>
          <p:cNvSpPr txBox="1"/>
          <p:nvPr/>
        </p:nvSpPr>
        <p:spPr>
          <a:xfrm>
            <a:off x="1729212" y="4352194"/>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4</a:t>
            </a:r>
            <a:endParaRPr sz="850">
              <a:latin typeface="Arial"/>
              <a:cs typeface="Arial"/>
            </a:endParaRPr>
          </a:p>
        </p:txBody>
      </p:sp>
      <p:sp>
        <p:nvSpPr>
          <p:cNvPr id="51" name="object 51"/>
          <p:cNvSpPr txBox="1"/>
          <p:nvPr/>
        </p:nvSpPr>
        <p:spPr>
          <a:xfrm>
            <a:off x="1880092" y="6046881"/>
            <a:ext cx="3074035" cy="277495"/>
          </a:xfrm>
          <a:prstGeom prst="rect">
            <a:avLst/>
          </a:prstGeom>
        </p:spPr>
        <p:txBody>
          <a:bodyPr vert="horz" wrap="square" lIns="0" tIns="13970" rIns="0" bIns="0" rtlCol="0">
            <a:spAutoFit/>
          </a:bodyPr>
          <a:lstStyle/>
          <a:p>
            <a:pPr algn="ctr">
              <a:lnSpc>
                <a:spcPts val="919"/>
              </a:lnSpc>
              <a:spcBef>
                <a:spcPts val="110"/>
              </a:spcBef>
              <a:tabLst>
                <a:tab pos="210185" algn="l"/>
                <a:tab pos="421640" algn="l"/>
                <a:tab pos="633730" algn="l"/>
                <a:tab pos="847090" algn="l"/>
              </a:tabLst>
            </a:pPr>
            <a:r>
              <a:rPr sz="850" spc="5" dirty="0">
                <a:latin typeface="Arial"/>
                <a:cs typeface="Arial"/>
              </a:rPr>
              <a:t>0	2	4	6	8 </a:t>
            </a:r>
            <a:r>
              <a:rPr sz="850" spc="-25" dirty="0">
                <a:latin typeface="Arial"/>
                <a:cs typeface="Arial"/>
              </a:rPr>
              <a:t>10 12 </a:t>
            </a:r>
            <a:r>
              <a:rPr sz="850" spc="-30" dirty="0">
                <a:latin typeface="Arial"/>
                <a:cs typeface="Arial"/>
              </a:rPr>
              <a:t>14 </a:t>
            </a:r>
            <a:r>
              <a:rPr sz="850" spc="-25" dirty="0">
                <a:latin typeface="Arial"/>
                <a:cs typeface="Arial"/>
              </a:rPr>
              <a:t>16 18 20 22 </a:t>
            </a:r>
            <a:r>
              <a:rPr sz="850" spc="-30" dirty="0">
                <a:latin typeface="Arial"/>
                <a:cs typeface="Arial"/>
              </a:rPr>
              <a:t>24 </a:t>
            </a:r>
            <a:r>
              <a:rPr sz="850" spc="-25" dirty="0">
                <a:latin typeface="Arial"/>
                <a:cs typeface="Arial"/>
              </a:rPr>
              <a:t>26</a:t>
            </a:r>
            <a:r>
              <a:rPr sz="850" spc="50" dirty="0">
                <a:latin typeface="Arial"/>
                <a:cs typeface="Arial"/>
              </a:rPr>
              <a:t> </a:t>
            </a:r>
            <a:r>
              <a:rPr sz="850" spc="-25" dirty="0">
                <a:latin typeface="Arial"/>
                <a:cs typeface="Arial"/>
              </a:rPr>
              <a:t>28</a:t>
            </a:r>
            <a:endParaRPr sz="850">
              <a:latin typeface="Arial"/>
              <a:cs typeface="Arial"/>
            </a:endParaRPr>
          </a:p>
          <a:p>
            <a:pPr marR="14604" algn="ctr">
              <a:lnSpc>
                <a:spcPts val="1040"/>
              </a:lnSpc>
            </a:pPr>
            <a:r>
              <a:rPr sz="950" b="1" spc="-35" dirty="0">
                <a:latin typeface="Arial"/>
                <a:cs typeface="Arial"/>
              </a:rPr>
              <a:t>Cantidad</a:t>
            </a:r>
            <a:endParaRPr sz="950">
              <a:latin typeface="Arial"/>
              <a:cs typeface="Arial"/>
            </a:endParaRPr>
          </a:p>
        </p:txBody>
      </p:sp>
      <p:sp>
        <p:nvSpPr>
          <p:cNvPr id="52" name="object 52"/>
          <p:cNvSpPr txBox="1"/>
          <p:nvPr/>
        </p:nvSpPr>
        <p:spPr>
          <a:xfrm>
            <a:off x="1484619" y="5039168"/>
            <a:ext cx="150495" cy="374650"/>
          </a:xfrm>
          <a:prstGeom prst="rect">
            <a:avLst/>
          </a:prstGeom>
        </p:spPr>
        <p:txBody>
          <a:bodyPr vert="vert270" wrap="square" lIns="0" tIns="0" rIns="0" bIns="0" rtlCol="0">
            <a:spAutoFit/>
          </a:bodyPr>
          <a:lstStyle/>
          <a:p>
            <a:pPr marL="12700">
              <a:lnSpc>
                <a:spcPts val="1050"/>
              </a:lnSpc>
            </a:pPr>
            <a:r>
              <a:rPr sz="950" b="1" spc="-85" dirty="0">
                <a:latin typeface="Arial"/>
                <a:cs typeface="Arial"/>
              </a:rPr>
              <a:t>P</a:t>
            </a:r>
            <a:r>
              <a:rPr sz="950" b="1" spc="-35" dirty="0">
                <a:latin typeface="Arial"/>
                <a:cs typeface="Arial"/>
              </a:rPr>
              <a:t>r</a:t>
            </a:r>
            <a:r>
              <a:rPr sz="950" b="1" spc="-60" dirty="0">
                <a:latin typeface="Arial"/>
                <a:cs typeface="Arial"/>
              </a:rPr>
              <a:t>ec</a:t>
            </a:r>
            <a:r>
              <a:rPr sz="950" b="1" spc="-35" dirty="0">
                <a:latin typeface="Arial"/>
                <a:cs typeface="Arial"/>
              </a:rPr>
              <a:t>i</a:t>
            </a:r>
            <a:r>
              <a:rPr sz="950" b="1" dirty="0">
                <a:latin typeface="Arial"/>
                <a:cs typeface="Arial"/>
              </a:rPr>
              <a:t>o</a:t>
            </a:r>
            <a:endParaRPr sz="950">
              <a:latin typeface="Arial"/>
              <a:cs typeface="Arial"/>
            </a:endParaRPr>
          </a:p>
        </p:txBody>
      </p:sp>
      <p:sp>
        <p:nvSpPr>
          <p:cNvPr id="53" name="object 53"/>
          <p:cNvSpPr txBox="1"/>
          <p:nvPr/>
        </p:nvSpPr>
        <p:spPr>
          <a:xfrm>
            <a:off x="1757153" y="4945054"/>
            <a:ext cx="340360" cy="508000"/>
          </a:xfrm>
          <a:prstGeom prst="rect">
            <a:avLst/>
          </a:prstGeom>
        </p:spPr>
        <p:txBody>
          <a:bodyPr vert="horz" wrap="square" lIns="0" tIns="16510" rIns="0" bIns="0" rtlCol="0">
            <a:spAutoFit/>
          </a:bodyPr>
          <a:lstStyle/>
          <a:p>
            <a:pPr marL="38100">
              <a:lnSpc>
                <a:spcPct val="100000"/>
              </a:lnSpc>
              <a:spcBef>
                <a:spcPts val="130"/>
              </a:spcBef>
            </a:pPr>
            <a:r>
              <a:rPr sz="1275" spc="7" baseline="-26143" dirty="0">
                <a:latin typeface="Arial"/>
                <a:cs typeface="Arial"/>
              </a:rPr>
              <a:t>8</a:t>
            </a:r>
            <a:r>
              <a:rPr sz="1275" spc="172" baseline="-26143" dirty="0">
                <a:latin typeface="Arial"/>
                <a:cs typeface="Arial"/>
              </a:rPr>
              <a:t> </a:t>
            </a:r>
            <a:r>
              <a:rPr sz="950" b="1" spc="-35" dirty="0">
                <a:latin typeface="Arial"/>
                <a:cs typeface="Arial"/>
              </a:rPr>
              <a:t>P</a:t>
            </a:r>
            <a:r>
              <a:rPr sz="975" b="1" spc="-52" baseline="-17094" dirty="0">
                <a:latin typeface="Arial"/>
                <a:cs typeface="Arial"/>
              </a:rPr>
              <a:t>0</a:t>
            </a:r>
            <a:endParaRPr sz="975" baseline="-17094">
              <a:latin typeface="Arial"/>
              <a:cs typeface="Arial"/>
            </a:endParaRPr>
          </a:p>
          <a:p>
            <a:pPr marL="38100">
              <a:lnSpc>
                <a:spcPts val="1000"/>
              </a:lnSpc>
              <a:spcBef>
                <a:spcPts val="985"/>
              </a:spcBef>
            </a:pPr>
            <a:r>
              <a:rPr sz="850" spc="5" dirty="0">
                <a:latin typeface="Arial"/>
                <a:cs typeface="Arial"/>
              </a:rPr>
              <a:t>6</a:t>
            </a:r>
            <a:r>
              <a:rPr sz="850" spc="130" dirty="0">
                <a:latin typeface="Arial"/>
                <a:cs typeface="Arial"/>
              </a:rPr>
              <a:t> </a:t>
            </a:r>
            <a:r>
              <a:rPr sz="1425" b="1" spc="30" baseline="-20467" dirty="0">
                <a:latin typeface="Arial"/>
                <a:cs typeface="Arial"/>
              </a:rPr>
              <a:t>P</a:t>
            </a:r>
            <a:endParaRPr sz="1425" baseline="-20467">
              <a:latin typeface="Arial"/>
              <a:cs typeface="Arial"/>
            </a:endParaRPr>
          </a:p>
          <a:p>
            <a:pPr marR="30480" algn="r">
              <a:lnSpc>
                <a:spcPts val="640"/>
              </a:lnSpc>
            </a:pPr>
            <a:r>
              <a:rPr sz="650" b="1" spc="-5" dirty="0">
                <a:latin typeface="Arial"/>
                <a:cs typeface="Arial"/>
              </a:rPr>
              <a:t>1</a:t>
            </a:r>
            <a:endParaRPr sz="650">
              <a:latin typeface="Arial"/>
              <a:cs typeface="Arial"/>
            </a:endParaRPr>
          </a:p>
        </p:txBody>
      </p:sp>
      <p:sp>
        <p:nvSpPr>
          <p:cNvPr id="54" name="object 54"/>
          <p:cNvSpPr txBox="1"/>
          <p:nvPr/>
        </p:nvSpPr>
        <p:spPr>
          <a:xfrm>
            <a:off x="3806944" y="5745153"/>
            <a:ext cx="208915" cy="175260"/>
          </a:xfrm>
          <a:prstGeom prst="rect">
            <a:avLst/>
          </a:prstGeom>
        </p:spPr>
        <p:txBody>
          <a:bodyPr vert="horz" wrap="square" lIns="0" tIns="16510" rIns="0" bIns="0" rtlCol="0">
            <a:spAutoFit/>
          </a:bodyPr>
          <a:lstStyle/>
          <a:p>
            <a:pPr marL="38100">
              <a:lnSpc>
                <a:spcPct val="100000"/>
              </a:lnSpc>
              <a:spcBef>
                <a:spcPts val="130"/>
              </a:spcBef>
            </a:pPr>
            <a:r>
              <a:rPr sz="950" b="1" spc="-30" dirty="0">
                <a:latin typeface="Arial"/>
                <a:cs typeface="Arial"/>
              </a:rPr>
              <a:t>Q</a:t>
            </a:r>
            <a:r>
              <a:rPr sz="975" b="1" spc="-44" baseline="-17094" dirty="0">
                <a:latin typeface="Arial"/>
                <a:cs typeface="Arial"/>
              </a:rPr>
              <a:t>1</a:t>
            </a:r>
            <a:endParaRPr sz="975" baseline="-17094">
              <a:latin typeface="Arial"/>
              <a:cs typeface="Arial"/>
            </a:endParaRPr>
          </a:p>
        </p:txBody>
      </p:sp>
      <p:sp>
        <p:nvSpPr>
          <p:cNvPr id="55" name="object 55"/>
          <p:cNvSpPr txBox="1"/>
          <p:nvPr/>
        </p:nvSpPr>
        <p:spPr>
          <a:xfrm>
            <a:off x="3413749" y="5745153"/>
            <a:ext cx="208915" cy="175260"/>
          </a:xfrm>
          <a:prstGeom prst="rect">
            <a:avLst/>
          </a:prstGeom>
        </p:spPr>
        <p:txBody>
          <a:bodyPr vert="horz" wrap="square" lIns="0" tIns="16510" rIns="0" bIns="0" rtlCol="0">
            <a:spAutoFit/>
          </a:bodyPr>
          <a:lstStyle/>
          <a:p>
            <a:pPr marL="38100">
              <a:lnSpc>
                <a:spcPct val="100000"/>
              </a:lnSpc>
              <a:spcBef>
                <a:spcPts val="130"/>
              </a:spcBef>
            </a:pPr>
            <a:r>
              <a:rPr sz="950" b="1" spc="-30" dirty="0">
                <a:latin typeface="Arial"/>
                <a:cs typeface="Arial"/>
              </a:rPr>
              <a:t>Q</a:t>
            </a:r>
            <a:r>
              <a:rPr sz="975" b="1" spc="-44" baseline="-17094" dirty="0">
                <a:latin typeface="Arial"/>
                <a:cs typeface="Arial"/>
              </a:rPr>
              <a:t>0</a:t>
            </a:r>
            <a:endParaRPr sz="975" baseline="-17094">
              <a:latin typeface="Arial"/>
              <a:cs typeface="Arial"/>
            </a:endParaRPr>
          </a:p>
        </p:txBody>
      </p:sp>
      <p:grpSp>
        <p:nvGrpSpPr>
          <p:cNvPr id="56" name="object 56"/>
          <p:cNvGrpSpPr/>
          <p:nvPr/>
        </p:nvGrpSpPr>
        <p:grpSpPr>
          <a:xfrm>
            <a:off x="5399532" y="4423409"/>
            <a:ext cx="3000375" cy="1576705"/>
            <a:chOff x="5399532" y="4423409"/>
            <a:chExt cx="3000375" cy="1576705"/>
          </a:xfrm>
        </p:grpSpPr>
        <p:sp>
          <p:nvSpPr>
            <p:cNvPr id="57" name="object 57"/>
            <p:cNvSpPr/>
            <p:nvPr/>
          </p:nvSpPr>
          <p:spPr>
            <a:xfrm>
              <a:off x="5399532" y="4424171"/>
              <a:ext cx="2999740" cy="1576070"/>
            </a:xfrm>
            <a:custGeom>
              <a:avLst/>
              <a:gdLst/>
              <a:ahLst/>
              <a:cxnLst/>
              <a:rect l="l" t="t" r="r" b="b"/>
              <a:pathLst>
                <a:path w="2999740" h="1576070">
                  <a:moveTo>
                    <a:pt x="28955" y="0"/>
                  </a:moveTo>
                  <a:lnTo>
                    <a:pt x="28955" y="1543811"/>
                  </a:lnTo>
                </a:path>
                <a:path w="2999740" h="1576070">
                  <a:moveTo>
                    <a:pt x="0" y="1543811"/>
                  </a:moveTo>
                  <a:lnTo>
                    <a:pt x="28955" y="1543811"/>
                  </a:lnTo>
                </a:path>
                <a:path w="2999740" h="1576070">
                  <a:moveTo>
                    <a:pt x="0" y="1322831"/>
                  </a:moveTo>
                  <a:lnTo>
                    <a:pt x="28955" y="1322831"/>
                  </a:lnTo>
                </a:path>
                <a:path w="2999740" h="1576070">
                  <a:moveTo>
                    <a:pt x="0" y="1101851"/>
                  </a:moveTo>
                  <a:lnTo>
                    <a:pt x="28955" y="1101851"/>
                  </a:lnTo>
                </a:path>
                <a:path w="2999740" h="1576070">
                  <a:moveTo>
                    <a:pt x="0" y="883919"/>
                  </a:moveTo>
                  <a:lnTo>
                    <a:pt x="28955" y="883919"/>
                  </a:lnTo>
                </a:path>
                <a:path w="2999740" h="1576070">
                  <a:moveTo>
                    <a:pt x="0" y="661415"/>
                  </a:moveTo>
                  <a:lnTo>
                    <a:pt x="28955" y="661415"/>
                  </a:lnTo>
                </a:path>
                <a:path w="2999740" h="1576070">
                  <a:moveTo>
                    <a:pt x="0" y="440435"/>
                  </a:moveTo>
                  <a:lnTo>
                    <a:pt x="28955" y="440435"/>
                  </a:lnTo>
                </a:path>
                <a:path w="2999740" h="1576070">
                  <a:moveTo>
                    <a:pt x="0" y="219455"/>
                  </a:moveTo>
                  <a:lnTo>
                    <a:pt x="28955" y="219455"/>
                  </a:lnTo>
                </a:path>
                <a:path w="2999740" h="1576070">
                  <a:moveTo>
                    <a:pt x="0" y="0"/>
                  </a:moveTo>
                  <a:lnTo>
                    <a:pt x="28955" y="0"/>
                  </a:lnTo>
                </a:path>
                <a:path w="2999740" h="1576070">
                  <a:moveTo>
                    <a:pt x="28955" y="1543811"/>
                  </a:moveTo>
                  <a:lnTo>
                    <a:pt x="2999231" y="1543811"/>
                  </a:lnTo>
                </a:path>
                <a:path w="2999740" h="1576070">
                  <a:moveTo>
                    <a:pt x="28955" y="1575815"/>
                  </a:moveTo>
                  <a:lnTo>
                    <a:pt x="28955" y="1543811"/>
                  </a:lnTo>
                </a:path>
                <a:path w="2999740" h="1576070">
                  <a:moveTo>
                    <a:pt x="257555" y="1575815"/>
                  </a:moveTo>
                  <a:lnTo>
                    <a:pt x="257555" y="1543811"/>
                  </a:lnTo>
                </a:path>
                <a:path w="2999740" h="1576070">
                  <a:moveTo>
                    <a:pt x="486155" y="1575815"/>
                  </a:moveTo>
                  <a:lnTo>
                    <a:pt x="486155" y="1543811"/>
                  </a:lnTo>
                </a:path>
                <a:path w="2999740" h="1576070">
                  <a:moveTo>
                    <a:pt x="714755" y="1575815"/>
                  </a:moveTo>
                  <a:lnTo>
                    <a:pt x="714755" y="1543811"/>
                  </a:lnTo>
                </a:path>
                <a:path w="2999740" h="1576070">
                  <a:moveTo>
                    <a:pt x="941831" y="1575815"/>
                  </a:moveTo>
                  <a:lnTo>
                    <a:pt x="941831" y="1543811"/>
                  </a:lnTo>
                </a:path>
                <a:path w="2999740" h="1576070">
                  <a:moveTo>
                    <a:pt x="1170431" y="1575815"/>
                  </a:moveTo>
                  <a:lnTo>
                    <a:pt x="1170431" y="1543811"/>
                  </a:lnTo>
                </a:path>
                <a:path w="2999740" h="1576070">
                  <a:moveTo>
                    <a:pt x="1399031" y="1575815"/>
                  </a:moveTo>
                  <a:lnTo>
                    <a:pt x="1399031" y="1543811"/>
                  </a:lnTo>
                </a:path>
                <a:path w="2999740" h="1576070">
                  <a:moveTo>
                    <a:pt x="2084831" y="1575815"/>
                  </a:moveTo>
                  <a:lnTo>
                    <a:pt x="2084831" y="1543811"/>
                  </a:lnTo>
                </a:path>
                <a:path w="2999740" h="1576070">
                  <a:moveTo>
                    <a:pt x="2313431" y="1575815"/>
                  </a:moveTo>
                  <a:lnTo>
                    <a:pt x="2313431" y="1543811"/>
                  </a:lnTo>
                </a:path>
                <a:path w="2999740" h="1576070">
                  <a:moveTo>
                    <a:pt x="2542031" y="1575815"/>
                  </a:moveTo>
                  <a:lnTo>
                    <a:pt x="2542031" y="1543811"/>
                  </a:lnTo>
                </a:path>
                <a:path w="2999740" h="1576070">
                  <a:moveTo>
                    <a:pt x="2770631" y="1575815"/>
                  </a:moveTo>
                  <a:lnTo>
                    <a:pt x="2770631" y="1543811"/>
                  </a:lnTo>
                </a:path>
                <a:path w="2999740" h="1576070">
                  <a:moveTo>
                    <a:pt x="2999231" y="1575815"/>
                  </a:moveTo>
                  <a:lnTo>
                    <a:pt x="2999231" y="1543811"/>
                  </a:lnTo>
                </a:path>
              </a:pathLst>
            </a:custGeom>
            <a:ln w="3175">
              <a:solidFill>
                <a:srgbClr val="000000"/>
              </a:solidFill>
            </a:ln>
          </p:spPr>
          <p:txBody>
            <a:bodyPr wrap="square" lIns="0" tIns="0" rIns="0" bIns="0" rtlCol="0"/>
            <a:lstStyle/>
            <a:p>
              <a:endParaRPr/>
            </a:p>
          </p:txBody>
        </p:sp>
        <p:sp>
          <p:nvSpPr>
            <p:cNvPr id="58" name="object 58"/>
            <p:cNvSpPr/>
            <p:nvPr/>
          </p:nvSpPr>
          <p:spPr>
            <a:xfrm>
              <a:off x="5428488" y="4614690"/>
              <a:ext cx="2653265" cy="1385297"/>
            </a:xfrm>
            <a:prstGeom prst="rect">
              <a:avLst/>
            </a:prstGeom>
            <a:blipFill>
              <a:blip r:embed="rId5" cstate="print"/>
              <a:stretch>
                <a:fillRect/>
              </a:stretch>
            </a:blipFill>
          </p:spPr>
          <p:txBody>
            <a:bodyPr wrap="square" lIns="0" tIns="0" rIns="0" bIns="0" rtlCol="0"/>
            <a:lstStyle/>
            <a:p>
              <a:endParaRPr/>
            </a:p>
          </p:txBody>
        </p:sp>
      </p:grpSp>
      <p:sp>
        <p:nvSpPr>
          <p:cNvPr id="59" name="object 59"/>
          <p:cNvSpPr txBox="1"/>
          <p:nvPr/>
        </p:nvSpPr>
        <p:spPr>
          <a:xfrm>
            <a:off x="6081773" y="4250110"/>
            <a:ext cx="1340485" cy="175260"/>
          </a:xfrm>
          <a:prstGeom prst="rect">
            <a:avLst/>
          </a:prstGeom>
        </p:spPr>
        <p:txBody>
          <a:bodyPr vert="horz" wrap="square" lIns="0" tIns="16510" rIns="0" bIns="0" rtlCol="0">
            <a:spAutoFit/>
          </a:bodyPr>
          <a:lstStyle/>
          <a:p>
            <a:pPr marL="12700">
              <a:lnSpc>
                <a:spcPct val="100000"/>
              </a:lnSpc>
              <a:spcBef>
                <a:spcPts val="130"/>
              </a:spcBef>
            </a:pPr>
            <a:r>
              <a:rPr sz="950" b="1" spc="-40" dirty="0">
                <a:latin typeface="Arial"/>
                <a:cs typeface="Arial"/>
              </a:rPr>
              <a:t>Disminución</a:t>
            </a:r>
            <a:r>
              <a:rPr sz="950" b="1" spc="-120" dirty="0">
                <a:latin typeface="Arial"/>
                <a:cs typeface="Arial"/>
              </a:rPr>
              <a:t> </a:t>
            </a:r>
            <a:r>
              <a:rPr sz="950" b="1" spc="-15" dirty="0">
                <a:latin typeface="Arial"/>
                <a:cs typeface="Arial"/>
              </a:rPr>
              <a:t>de</a:t>
            </a:r>
            <a:r>
              <a:rPr sz="950" b="1" spc="-114" dirty="0">
                <a:latin typeface="Arial"/>
                <a:cs typeface="Arial"/>
              </a:rPr>
              <a:t> </a:t>
            </a:r>
            <a:r>
              <a:rPr sz="950" b="1" spc="-5" dirty="0">
                <a:latin typeface="Arial"/>
                <a:cs typeface="Arial"/>
              </a:rPr>
              <a:t>la</a:t>
            </a:r>
            <a:r>
              <a:rPr sz="950" b="1" spc="-90" dirty="0">
                <a:latin typeface="Arial"/>
                <a:cs typeface="Arial"/>
              </a:rPr>
              <a:t> </a:t>
            </a:r>
            <a:r>
              <a:rPr sz="950" b="1" spc="-30" dirty="0">
                <a:latin typeface="Arial"/>
                <a:cs typeface="Arial"/>
              </a:rPr>
              <a:t>Oferta</a:t>
            </a:r>
            <a:endParaRPr sz="950">
              <a:latin typeface="Arial"/>
              <a:cs typeface="Arial"/>
            </a:endParaRPr>
          </a:p>
        </p:txBody>
      </p:sp>
      <p:sp>
        <p:nvSpPr>
          <p:cNvPr id="74" name="object 74"/>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22</a:t>
            </a:r>
          </a:p>
        </p:txBody>
      </p:sp>
      <p:sp>
        <p:nvSpPr>
          <p:cNvPr id="60" name="object 60"/>
          <p:cNvSpPr txBox="1"/>
          <p:nvPr/>
        </p:nvSpPr>
        <p:spPr>
          <a:xfrm>
            <a:off x="5293849" y="5879241"/>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0</a:t>
            </a:r>
            <a:endParaRPr sz="850">
              <a:latin typeface="Arial"/>
              <a:cs typeface="Arial"/>
            </a:endParaRPr>
          </a:p>
        </p:txBody>
      </p:sp>
      <p:sp>
        <p:nvSpPr>
          <p:cNvPr id="61" name="object 61"/>
          <p:cNvSpPr txBox="1"/>
          <p:nvPr/>
        </p:nvSpPr>
        <p:spPr>
          <a:xfrm>
            <a:off x="5293849" y="5659785"/>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2</a:t>
            </a:r>
            <a:endParaRPr sz="850">
              <a:latin typeface="Arial"/>
              <a:cs typeface="Arial"/>
            </a:endParaRPr>
          </a:p>
        </p:txBody>
      </p:sp>
      <p:sp>
        <p:nvSpPr>
          <p:cNvPr id="62" name="object 62"/>
          <p:cNvSpPr txBox="1"/>
          <p:nvPr/>
        </p:nvSpPr>
        <p:spPr>
          <a:xfrm>
            <a:off x="5293849" y="5440329"/>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4</a:t>
            </a:r>
            <a:endParaRPr sz="850">
              <a:latin typeface="Arial"/>
              <a:cs typeface="Arial"/>
            </a:endParaRPr>
          </a:p>
        </p:txBody>
      </p:sp>
      <p:sp>
        <p:nvSpPr>
          <p:cNvPr id="63" name="object 63"/>
          <p:cNvSpPr txBox="1"/>
          <p:nvPr/>
        </p:nvSpPr>
        <p:spPr>
          <a:xfrm>
            <a:off x="5293849" y="5219350"/>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6</a:t>
            </a:r>
            <a:endParaRPr sz="850">
              <a:latin typeface="Arial"/>
              <a:cs typeface="Arial"/>
            </a:endParaRPr>
          </a:p>
        </p:txBody>
      </p:sp>
      <p:sp>
        <p:nvSpPr>
          <p:cNvPr id="64" name="object 64"/>
          <p:cNvSpPr txBox="1"/>
          <p:nvPr/>
        </p:nvSpPr>
        <p:spPr>
          <a:xfrm>
            <a:off x="5293849" y="4996845"/>
            <a:ext cx="86995" cy="157480"/>
          </a:xfrm>
          <a:prstGeom prst="rect">
            <a:avLst/>
          </a:prstGeom>
        </p:spPr>
        <p:txBody>
          <a:bodyPr vert="horz" wrap="square" lIns="0" tIns="13970" rIns="0" bIns="0" rtlCol="0">
            <a:spAutoFit/>
          </a:bodyPr>
          <a:lstStyle/>
          <a:p>
            <a:pPr marL="12700">
              <a:lnSpc>
                <a:spcPct val="100000"/>
              </a:lnSpc>
              <a:spcBef>
                <a:spcPts val="110"/>
              </a:spcBef>
            </a:pPr>
            <a:r>
              <a:rPr sz="850" spc="5" dirty="0">
                <a:latin typeface="Arial"/>
                <a:cs typeface="Arial"/>
              </a:rPr>
              <a:t>8</a:t>
            </a:r>
            <a:endParaRPr sz="850">
              <a:latin typeface="Arial"/>
              <a:cs typeface="Arial"/>
            </a:endParaRPr>
          </a:p>
        </p:txBody>
      </p:sp>
      <p:sp>
        <p:nvSpPr>
          <p:cNvPr id="65" name="object 65"/>
          <p:cNvSpPr txBox="1"/>
          <p:nvPr/>
        </p:nvSpPr>
        <p:spPr>
          <a:xfrm>
            <a:off x="5240508" y="4777390"/>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0</a:t>
            </a:r>
            <a:endParaRPr sz="850">
              <a:latin typeface="Arial"/>
              <a:cs typeface="Arial"/>
            </a:endParaRPr>
          </a:p>
        </p:txBody>
      </p:sp>
      <p:sp>
        <p:nvSpPr>
          <p:cNvPr id="66" name="object 66"/>
          <p:cNvSpPr txBox="1"/>
          <p:nvPr/>
        </p:nvSpPr>
        <p:spPr>
          <a:xfrm>
            <a:off x="5240508" y="4557934"/>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2</a:t>
            </a:r>
            <a:endParaRPr sz="850">
              <a:latin typeface="Arial"/>
              <a:cs typeface="Arial"/>
            </a:endParaRPr>
          </a:p>
        </p:txBody>
      </p:sp>
      <p:sp>
        <p:nvSpPr>
          <p:cNvPr id="67" name="object 67"/>
          <p:cNvSpPr txBox="1"/>
          <p:nvPr/>
        </p:nvSpPr>
        <p:spPr>
          <a:xfrm>
            <a:off x="5240508" y="4336954"/>
            <a:ext cx="140335" cy="157480"/>
          </a:xfrm>
          <a:prstGeom prst="rect">
            <a:avLst/>
          </a:prstGeom>
        </p:spPr>
        <p:txBody>
          <a:bodyPr vert="horz" wrap="square" lIns="0" tIns="13970" rIns="0" bIns="0" rtlCol="0">
            <a:spAutoFit/>
          </a:bodyPr>
          <a:lstStyle/>
          <a:p>
            <a:pPr marL="12700">
              <a:lnSpc>
                <a:spcPct val="100000"/>
              </a:lnSpc>
              <a:spcBef>
                <a:spcPts val="110"/>
              </a:spcBef>
            </a:pPr>
            <a:r>
              <a:rPr sz="850" spc="-60" dirty="0">
                <a:latin typeface="Arial"/>
                <a:cs typeface="Arial"/>
              </a:rPr>
              <a:t>1</a:t>
            </a:r>
            <a:r>
              <a:rPr sz="850" spc="5" dirty="0">
                <a:latin typeface="Arial"/>
                <a:cs typeface="Arial"/>
              </a:rPr>
              <a:t>4</a:t>
            </a:r>
            <a:endParaRPr sz="850">
              <a:latin typeface="Arial"/>
              <a:cs typeface="Arial"/>
            </a:endParaRPr>
          </a:p>
        </p:txBody>
      </p:sp>
      <p:sp>
        <p:nvSpPr>
          <p:cNvPr id="68" name="object 68"/>
          <p:cNvSpPr txBox="1"/>
          <p:nvPr/>
        </p:nvSpPr>
        <p:spPr>
          <a:xfrm>
            <a:off x="5391387" y="6037737"/>
            <a:ext cx="3081655" cy="276225"/>
          </a:xfrm>
          <a:prstGeom prst="rect">
            <a:avLst/>
          </a:prstGeom>
        </p:spPr>
        <p:txBody>
          <a:bodyPr vert="horz" wrap="square" lIns="0" tIns="13970" rIns="0" bIns="0" rtlCol="0">
            <a:spAutoFit/>
          </a:bodyPr>
          <a:lstStyle/>
          <a:p>
            <a:pPr algn="ctr">
              <a:lnSpc>
                <a:spcPts val="915"/>
              </a:lnSpc>
              <a:spcBef>
                <a:spcPts val="110"/>
              </a:spcBef>
              <a:tabLst>
                <a:tab pos="227965" algn="l"/>
                <a:tab pos="455295" algn="l"/>
                <a:tab pos="683895" algn="l"/>
                <a:tab pos="912494" algn="l"/>
                <a:tab pos="1113790" algn="l"/>
              </a:tabLst>
            </a:pPr>
            <a:r>
              <a:rPr sz="850" spc="5" dirty="0">
                <a:latin typeface="Arial"/>
                <a:cs typeface="Arial"/>
              </a:rPr>
              <a:t>0	2	4	6	8	</a:t>
            </a:r>
            <a:r>
              <a:rPr sz="850" spc="-25" dirty="0">
                <a:latin typeface="Arial"/>
                <a:cs typeface="Arial"/>
              </a:rPr>
              <a:t>10</a:t>
            </a:r>
            <a:r>
              <a:rPr sz="850" spc="10" dirty="0">
                <a:latin typeface="Arial"/>
                <a:cs typeface="Arial"/>
              </a:rPr>
              <a:t> </a:t>
            </a:r>
            <a:r>
              <a:rPr sz="850" spc="-25" dirty="0">
                <a:latin typeface="Arial"/>
                <a:cs typeface="Arial"/>
              </a:rPr>
              <a:t>12</a:t>
            </a:r>
            <a:r>
              <a:rPr sz="850" spc="30" dirty="0">
                <a:latin typeface="Arial"/>
                <a:cs typeface="Arial"/>
              </a:rPr>
              <a:t> </a:t>
            </a:r>
            <a:r>
              <a:rPr sz="850" spc="-25" dirty="0">
                <a:latin typeface="Arial"/>
                <a:cs typeface="Arial"/>
              </a:rPr>
              <a:t>14</a:t>
            </a:r>
            <a:r>
              <a:rPr sz="850" spc="15" dirty="0">
                <a:latin typeface="Arial"/>
                <a:cs typeface="Arial"/>
              </a:rPr>
              <a:t> </a:t>
            </a:r>
            <a:r>
              <a:rPr sz="850" spc="-25" dirty="0">
                <a:latin typeface="Arial"/>
                <a:cs typeface="Arial"/>
              </a:rPr>
              <a:t>16</a:t>
            </a:r>
            <a:r>
              <a:rPr sz="850" spc="10" dirty="0">
                <a:latin typeface="Arial"/>
                <a:cs typeface="Arial"/>
              </a:rPr>
              <a:t> </a:t>
            </a:r>
            <a:r>
              <a:rPr sz="850" spc="-30" dirty="0">
                <a:latin typeface="Arial"/>
                <a:cs typeface="Arial"/>
              </a:rPr>
              <a:t>18</a:t>
            </a:r>
            <a:r>
              <a:rPr sz="850" spc="45" dirty="0">
                <a:latin typeface="Arial"/>
                <a:cs typeface="Arial"/>
              </a:rPr>
              <a:t> </a:t>
            </a:r>
            <a:r>
              <a:rPr sz="850" spc="-30" dirty="0">
                <a:latin typeface="Arial"/>
                <a:cs typeface="Arial"/>
              </a:rPr>
              <a:t>20</a:t>
            </a:r>
            <a:r>
              <a:rPr sz="850" spc="30" dirty="0">
                <a:latin typeface="Arial"/>
                <a:cs typeface="Arial"/>
              </a:rPr>
              <a:t> </a:t>
            </a:r>
            <a:r>
              <a:rPr sz="850" spc="-25" dirty="0">
                <a:latin typeface="Arial"/>
                <a:cs typeface="Arial"/>
              </a:rPr>
              <a:t>22</a:t>
            </a:r>
            <a:r>
              <a:rPr sz="850" dirty="0">
                <a:latin typeface="Arial"/>
                <a:cs typeface="Arial"/>
              </a:rPr>
              <a:t> </a:t>
            </a:r>
            <a:r>
              <a:rPr sz="850" spc="-25" dirty="0">
                <a:latin typeface="Arial"/>
                <a:cs typeface="Arial"/>
              </a:rPr>
              <a:t>24</a:t>
            </a:r>
            <a:r>
              <a:rPr sz="850" spc="15" dirty="0">
                <a:latin typeface="Arial"/>
                <a:cs typeface="Arial"/>
              </a:rPr>
              <a:t> </a:t>
            </a:r>
            <a:r>
              <a:rPr sz="850" spc="-25" dirty="0">
                <a:latin typeface="Arial"/>
                <a:cs typeface="Arial"/>
              </a:rPr>
              <a:t>26</a:t>
            </a:r>
            <a:endParaRPr sz="850">
              <a:latin typeface="Arial"/>
              <a:cs typeface="Arial"/>
            </a:endParaRPr>
          </a:p>
          <a:p>
            <a:pPr marR="16510" algn="ctr">
              <a:lnSpc>
                <a:spcPts val="1035"/>
              </a:lnSpc>
            </a:pPr>
            <a:r>
              <a:rPr sz="950" b="1" spc="-40" dirty="0">
                <a:latin typeface="Arial"/>
                <a:cs typeface="Arial"/>
              </a:rPr>
              <a:t>Cantidad</a:t>
            </a:r>
            <a:endParaRPr sz="950">
              <a:latin typeface="Arial"/>
              <a:cs typeface="Arial"/>
            </a:endParaRPr>
          </a:p>
        </p:txBody>
      </p:sp>
      <p:sp>
        <p:nvSpPr>
          <p:cNvPr id="69" name="object 69"/>
          <p:cNvSpPr txBox="1"/>
          <p:nvPr/>
        </p:nvSpPr>
        <p:spPr>
          <a:xfrm>
            <a:off x="4997437" y="5025452"/>
            <a:ext cx="150495" cy="374650"/>
          </a:xfrm>
          <a:prstGeom prst="rect">
            <a:avLst/>
          </a:prstGeom>
        </p:spPr>
        <p:txBody>
          <a:bodyPr vert="vert270" wrap="square" lIns="0" tIns="0" rIns="0" bIns="0" rtlCol="0">
            <a:spAutoFit/>
          </a:bodyPr>
          <a:lstStyle/>
          <a:p>
            <a:pPr marL="12700">
              <a:lnSpc>
                <a:spcPts val="1050"/>
              </a:lnSpc>
            </a:pPr>
            <a:r>
              <a:rPr sz="950" b="1" spc="-85" dirty="0">
                <a:latin typeface="Arial"/>
                <a:cs typeface="Arial"/>
              </a:rPr>
              <a:t>P</a:t>
            </a:r>
            <a:r>
              <a:rPr sz="950" b="1" spc="-35" dirty="0">
                <a:latin typeface="Arial"/>
                <a:cs typeface="Arial"/>
              </a:rPr>
              <a:t>r</a:t>
            </a:r>
            <a:r>
              <a:rPr sz="950" b="1" spc="-60" dirty="0">
                <a:latin typeface="Arial"/>
                <a:cs typeface="Arial"/>
              </a:rPr>
              <a:t>ec</a:t>
            </a:r>
            <a:r>
              <a:rPr sz="950" b="1" spc="-35" dirty="0">
                <a:latin typeface="Arial"/>
                <a:cs typeface="Arial"/>
              </a:rPr>
              <a:t>i</a:t>
            </a:r>
            <a:r>
              <a:rPr sz="950" b="1" dirty="0">
                <a:latin typeface="Arial"/>
                <a:cs typeface="Arial"/>
              </a:rPr>
              <a:t>o</a:t>
            </a:r>
            <a:endParaRPr sz="950">
              <a:latin typeface="Arial"/>
              <a:cs typeface="Arial"/>
            </a:endParaRPr>
          </a:p>
        </p:txBody>
      </p:sp>
      <p:sp>
        <p:nvSpPr>
          <p:cNvPr id="70" name="object 70"/>
          <p:cNvSpPr txBox="1"/>
          <p:nvPr/>
        </p:nvSpPr>
        <p:spPr>
          <a:xfrm>
            <a:off x="5463537" y="5147746"/>
            <a:ext cx="195580" cy="175260"/>
          </a:xfrm>
          <a:prstGeom prst="rect">
            <a:avLst/>
          </a:prstGeom>
        </p:spPr>
        <p:txBody>
          <a:bodyPr vert="horz" wrap="square" lIns="0" tIns="16510" rIns="0" bIns="0" rtlCol="0">
            <a:spAutoFit/>
          </a:bodyPr>
          <a:lstStyle/>
          <a:p>
            <a:pPr marL="38100">
              <a:lnSpc>
                <a:spcPct val="100000"/>
              </a:lnSpc>
              <a:spcBef>
                <a:spcPts val="130"/>
              </a:spcBef>
            </a:pPr>
            <a:r>
              <a:rPr sz="950" b="1" spc="-35" dirty="0">
                <a:latin typeface="Arial"/>
                <a:cs typeface="Arial"/>
              </a:rPr>
              <a:t>P</a:t>
            </a:r>
            <a:r>
              <a:rPr sz="975" b="1" spc="-52" baseline="-17094" dirty="0">
                <a:latin typeface="Arial"/>
                <a:cs typeface="Arial"/>
              </a:rPr>
              <a:t>0</a:t>
            </a:r>
            <a:endParaRPr sz="975" baseline="-17094">
              <a:latin typeface="Arial"/>
              <a:cs typeface="Arial"/>
            </a:endParaRPr>
          </a:p>
        </p:txBody>
      </p:sp>
      <p:sp>
        <p:nvSpPr>
          <p:cNvPr id="71" name="object 71"/>
          <p:cNvSpPr txBox="1"/>
          <p:nvPr/>
        </p:nvSpPr>
        <p:spPr>
          <a:xfrm>
            <a:off x="5488934" y="4815514"/>
            <a:ext cx="109220" cy="175260"/>
          </a:xfrm>
          <a:prstGeom prst="rect">
            <a:avLst/>
          </a:prstGeom>
        </p:spPr>
        <p:txBody>
          <a:bodyPr vert="horz" wrap="square" lIns="0" tIns="16510" rIns="0" bIns="0" rtlCol="0">
            <a:spAutoFit/>
          </a:bodyPr>
          <a:lstStyle/>
          <a:p>
            <a:pPr marL="12700">
              <a:lnSpc>
                <a:spcPct val="100000"/>
              </a:lnSpc>
              <a:spcBef>
                <a:spcPts val="130"/>
              </a:spcBef>
            </a:pPr>
            <a:r>
              <a:rPr sz="950" b="1" spc="20" dirty="0">
                <a:latin typeface="Arial"/>
                <a:cs typeface="Arial"/>
              </a:rPr>
              <a:t>P</a:t>
            </a:r>
            <a:endParaRPr sz="950">
              <a:latin typeface="Arial"/>
              <a:cs typeface="Arial"/>
            </a:endParaRPr>
          </a:p>
        </p:txBody>
      </p:sp>
      <p:sp>
        <p:nvSpPr>
          <p:cNvPr id="72" name="object 72"/>
          <p:cNvSpPr txBox="1"/>
          <p:nvPr/>
        </p:nvSpPr>
        <p:spPr>
          <a:xfrm>
            <a:off x="5562083" y="4884034"/>
            <a:ext cx="71755" cy="124460"/>
          </a:xfrm>
          <a:prstGeom prst="rect">
            <a:avLst/>
          </a:prstGeom>
        </p:spPr>
        <p:txBody>
          <a:bodyPr vert="horz" wrap="square" lIns="0" tIns="12065" rIns="0" bIns="0" rtlCol="0">
            <a:spAutoFit/>
          </a:bodyPr>
          <a:lstStyle/>
          <a:p>
            <a:pPr marL="12700">
              <a:lnSpc>
                <a:spcPct val="100000"/>
              </a:lnSpc>
              <a:spcBef>
                <a:spcPts val="95"/>
              </a:spcBef>
            </a:pPr>
            <a:r>
              <a:rPr sz="650" b="1" spc="-5" dirty="0">
                <a:latin typeface="Arial"/>
                <a:cs typeface="Arial"/>
              </a:rPr>
              <a:t>1</a:t>
            </a:r>
            <a:endParaRPr sz="650">
              <a:latin typeface="Arial"/>
              <a:cs typeface="Arial"/>
            </a:endParaRPr>
          </a:p>
        </p:txBody>
      </p:sp>
      <p:sp>
        <p:nvSpPr>
          <p:cNvPr id="73" name="object 73"/>
          <p:cNvSpPr txBox="1"/>
          <p:nvPr/>
        </p:nvSpPr>
        <p:spPr>
          <a:xfrm>
            <a:off x="6886943" y="5726865"/>
            <a:ext cx="633095" cy="175260"/>
          </a:xfrm>
          <a:prstGeom prst="rect">
            <a:avLst/>
          </a:prstGeom>
        </p:spPr>
        <p:txBody>
          <a:bodyPr vert="horz" wrap="square" lIns="0" tIns="16510" rIns="0" bIns="0" rtlCol="0">
            <a:spAutoFit/>
          </a:bodyPr>
          <a:lstStyle/>
          <a:p>
            <a:pPr marL="38100">
              <a:lnSpc>
                <a:spcPct val="100000"/>
              </a:lnSpc>
              <a:spcBef>
                <a:spcPts val="130"/>
              </a:spcBef>
              <a:tabLst>
                <a:tab pos="461645" algn="l"/>
              </a:tabLst>
            </a:pPr>
            <a:r>
              <a:rPr sz="950" b="1" spc="-30" dirty="0">
                <a:latin typeface="Arial"/>
                <a:cs typeface="Arial"/>
              </a:rPr>
              <a:t>Q</a:t>
            </a:r>
            <a:r>
              <a:rPr sz="975" b="1" spc="-44" baseline="-17094" dirty="0">
                <a:latin typeface="Arial"/>
                <a:cs typeface="Arial"/>
              </a:rPr>
              <a:t>1	</a:t>
            </a:r>
            <a:r>
              <a:rPr sz="950" b="1" spc="-30" dirty="0">
                <a:latin typeface="Arial"/>
                <a:cs typeface="Arial"/>
              </a:rPr>
              <a:t>Q</a:t>
            </a:r>
            <a:r>
              <a:rPr sz="975" b="1" spc="-44" baseline="-17094" dirty="0">
                <a:latin typeface="Arial"/>
                <a:cs typeface="Arial"/>
              </a:rPr>
              <a:t>0</a:t>
            </a:r>
            <a:endParaRPr sz="975" baseline="-17094">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93392" y="1902713"/>
            <a:ext cx="5768340" cy="1993264"/>
            <a:chOff x="1993392" y="1902713"/>
            <a:chExt cx="5768340" cy="1993264"/>
          </a:xfrm>
        </p:grpSpPr>
        <p:sp>
          <p:nvSpPr>
            <p:cNvPr id="3" name="object 3"/>
            <p:cNvSpPr/>
            <p:nvPr/>
          </p:nvSpPr>
          <p:spPr>
            <a:xfrm>
              <a:off x="2071115" y="1903475"/>
              <a:ext cx="0" cy="1983105"/>
            </a:xfrm>
            <a:custGeom>
              <a:avLst/>
              <a:gdLst/>
              <a:ahLst/>
              <a:cxnLst/>
              <a:rect l="l" t="t" r="r" b="b"/>
              <a:pathLst>
                <a:path h="1983104">
                  <a:moveTo>
                    <a:pt x="0" y="0"/>
                  </a:moveTo>
                  <a:lnTo>
                    <a:pt x="0" y="1982723"/>
                  </a:lnTo>
                </a:path>
              </a:pathLst>
            </a:custGeom>
            <a:ln w="3175">
              <a:solidFill>
                <a:srgbClr val="000000"/>
              </a:solidFill>
            </a:ln>
          </p:spPr>
          <p:txBody>
            <a:bodyPr wrap="square" lIns="0" tIns="0" rIns="0" bIns="0" rtlCol="0"/>
            <a:lstStyle/>
            <a:p>
              <a:endParaRPr/>
            </a:p>
          </p:txBody>
        </p:sp>
        <p:sp>
          <p:nvSpPr>
            <p:cNvPr id="4" name="object 4"/>
            <p:cNvSpPr/>
            <p:nvPr/>
          </p:nvSpPr>
          <p:spPr>
            <a:xfrm>
              <a:off x="2008631" y="1903475"/>
              <a:ext cx="62865" cy="1743710"/>
            </a:xfrm>
            <a:custGeom>
              <a:avLst/>
              <a:gdLst/>
              <a:ahLst/>
              <a:cxnLst/>
              <a:rect l="l" t="t" r="r" b="b"/>
              <a:pathLst>
                <a:path w="62864" h="1743710">
                  <a:moveTo>
                    <a:pt x="0" y="1743455"/>
                  </a:moveTo>
                  <a:lnTo>
                    <a:pt x="62483" y="1743455"/>
                  </a:lnTo>
                </a:path>
                <a:path w="62864" h="1743710">
                  <a:moveTo>
                    <a:pt x="0" y="1306067"/>
                  </a:moveTo>
                  <a:lnTo>
                    <a:pt x="62483" y="1306067"/>
                  </a:lnTo>
                </a:path>
                <a:path w="62864" h="1743710">
                  <a:moveTo>
                    <a:pt x="0" y="871727"/>
                  </a:moveTo>
                  <a:lnTo>
                    <a:pt x="62483" y="871727"/>
                  </a:lnTo>
                </a:path>
                <a:path w="62864" h="1743710">
                  <a:moveTo>
                    <a:pt x="0" y="434339"/>
                  </a:moveTo>
                  <a:lnTo>
                    <a:pt x="62483" y="434339"/>
                  </a:lnTo>
                </a:path>
                <a:path w="62864" h="1743710">
                  <a:moveTo>
                    <a:pt x="0" y="0"/>
                  </a:moveTo>
                  <a:lnTo>
                    <a:pt x="62483" y="0"/>
                  </a:lnTo>
                </a:path>
              </a:pathLst>
            </a:custGeom>
            <a:ln w="3175">
              <a:solidFill>
                <a:srgbClr val="000000"/>
              </a:solidFill>
            </a:ln>
          </p:spPr>
          <p:txBody>
            <a:bodyPr wrap="square" lIns="0" tIns="0" rIns="0" bIns="0" rtlCol="0"/>
            <a:lstStyle/>
            <a:p>
              <a:endParaRPr/>
            </a:p>
          </p:txBody>
        </p:sp>
        <p:sp>
          <p:nvSpPr>
            <p:cNvPr id="5" name="object 5"/>
            <p:cNvSpPr/>
            <p:nvPr/>
          </p:nvSpPr>
          <p:spPr>
            <a:xfrm>
              <a:off x="1993392" y="2279319"/>
              <a:ext cx="5768339" cy="1616604"/>
            </a:xfrm>
            <a:prstGeom prst="rect">
              <a:avLst/>
            </a:prstGeom>
            <a:blipFill>
              <a:blip r:embed="rId2" cstate="print"/>
              <a:stretch>
                <a:fillRect/>
              </a:stretch>
            </a:blipFill>
          </p:spPr>
          <p:txBody>
            <a:bodyPr wrap="square" lIns="0" tIns="0" rIns="0" bIns="0" rtlCol="0"/>
            <a:lstStyle/>
            <a:p>
              <a:endParaRPr/>
            </a:p>
          </p:txBody>
        </p:sp>
      </p:grpSp>
      <p:sp>
        <p:nvSpPr>
          <p:cNvPr id="6" name="object 6"/>
          <p:cNvSpPr/>
          <p:nvPr/>
        </p:nvSpPr>
        <p:spPr>
          <a:xfrm>
            <a:off x="7825740" y="2566416"/>
            <a:ext cx="38100" cy="44450"/>
          </a:xfrm>
          <a:custGeom>
            <a:avLst/>
            <a:gdLst/>
            <a:ahLst/>
            <a:cxnLst/>
            <a:rect l="l" t="t" r="r" b="b"/>
            <a:pathLst>
              <a:path w="38100" h="44450">
                <a:moveTo>
                  <a:pt x="38099" y="24383"/>
                </a:moveTo>
                <a:lnTo>
                  <a:pt x="33527" y="0"/>
                </a:lnTo>
                <a:lnTo>
                  <a:pt x="0" y="19811"/>
                </a:lnTo>
                <a:lnTo>
                  <a:pt x="4571" y="44195"/>
                </a:lnTo>
                <a:lnTo>
                  <a:pt x="38099" y="24383"/>
                </a:lnTo>
                <a:close/>
              </a:path>
            </a:pathLst>
          </a:custGeom>
          <a:solidFill>
            <a:srgbClr val="000000"/>
          </a:solidFill>
        </p:spPr>
        <p:txBody>
          <a:bodyPr wrap="square" lIns="0" tIns="0" rIns="0" bIns="0" rtlCol="0"/>
          <a:lstStyle/>
          <a:p>
            <a:endParaRPr/>
          </a:p>
        </p:txBody>
      </p:sp>
      <p:sp>
        <p:nvSpPr>
          <p:cNvPr id="7" name="object 7"/>
          <p:cNvSpPr/>
          <p:nvPr/>
        </p:nvSpPr>
        <p:spPr>
          <a:xfrm>
            <a:off x="7927847" y="2502407"/>
            <a:ext cx="38100" cy="44450"/>
          </a:xfrm>
          <a:custGeom>
            <a:avLst/>
            <a:gdLst/>
            <a:ahLst/>
            <a:cxnLst/>
            <a:rect l="l" t="t" r="r" b="b"/>
            <a:pathLst>
              <a:path w="38100" h="44450">
                <a:moveTo>
                  <a:pt x="38099" y="24383"/>
                </a:moveTo>
                <a:lnTo>
                  <a:pt x="33527" y="0"/>
                </a:lnTo>
                <a:lnTo>
                  <a:pt x="0" y="19811"/>
                </a:lnTo>
                <a:lnTo>
                  <a:pt x="4571" y="44195"/>
                </a:lnTo>
                <a:lnTo>
                  <a:pt x="38099" y="24383"/>
                </a:lnTo>
                <a:close/>
              </a:path>
            </a:pathLst>
          </a:custGeom>
          <a:solidFill>
            <a:srgbClr val="000000"/>
          </a:solidFill>
        </p:spPr>
        <p:txBody>
          <a:bodyPr wrap="square" lIns="0" tIns="0" rIns="0" bIns="0" rtlCol="0"/>
          <a:lstStyle/>
          <a:p>
            <a:endParaRPr/>
          </a:p>
        </p:txBody>
      </p:sp>
      <p:sp>
        <p:nvSpPr>
          <p:cNvPr id="8" name="object 8"/>
          <p:cNvSpPr/>
          <p:nvPr/>
        </p:nvSpPr>
        <p:spPr>
          <a:xfrm>
            <a:off x="8025383" y="2444495"/>
            <a:ext cx="38100" cy="44450"/>
          </a:xfrm>
          <a:custGeom>
            <a:avLst/>
            <a:gdLst/>
            <a:ahLst/>
            <a:cxnLst/>
            <a:rect l="l" t="t" r="r" b="b"/>
            <a:pathLst>
              <a:path w="38100" h="44450">
                <a:moveTo>
                  <a:pt x="38099" y="24383"/>
                </a:moveTo>
                <a:lnTo>
                  <a:pt x="33527" y="0"/>
                </a:lnTo>
                <a:lnTo>
                  <a:pt x="0" y="19811"/>
                </a:lnTo>
                <a:lnTo>
                  <a:pt x="4571" y="44195"/>
                </a:lnTo>
                <a:lnTo>
                  <a:pt x="38099" y="24383"/>
                </a:lnTo>
                <a:close/>
              </a:path>
            </a:pathLst>
          </a:custGeom>
          <a:solidFill>
            <a:srgbClr val="000000"/>
          </a:solidFill>
        </p:spPr>
        <p:txBody>
          <a:bodyPr wrap="square" lIns="0" tIns="0" rIns="0" bIns="0" rtlCol="0"/>
          <a:lstStyle/>
          <a:p>
            <a:endParaRPr/>
          </a:p>
        </p:txBody>
      </p:sp>
      <p:sp>
        <p:nvSpPr>
          <p:cNvPr id="9" name="object 9"/>
          <p:cNvSpPr/>
          <p:nvPr/>
        </p:nvSpPr>
        <p:spPr>
          <a:xfrm>
            <a:off x="8127491" y="2380488"/>
            <a:ext cx="38100" cy="48895"/>
          </a:xfrm>
          <a:custGeom>
            <a:avLst/>
            <a:gdLst/>
            <a:ahLst/>
            <a:cxnLst/>
            <a:rect l="l" t="t" r="r" b="b"/>
            <a:pathLst>
              <a:path w="38100" h="48894">
                <a:moveTo>
                  <a:pt x="38099" y="24383"/>
                </a:moveTo>
                <a:lnTo>
                  <a:pt x="33527" y="0"/>
                </a:lnTo>
                <a:lnTo>
                  <a:pt x="0" y="24383"/>
                </a:lnTo>
                <a:lnTo>
                  <a:pt x="4571" y="48767"/>
                </a:lnTo>
                <a:lnTo>
                  <a:pt x="38099" y="24383"/>
                </a:lnTo>
                <a:close/>
              </a:path>
            </a:pathLst>
          </a:custGeom>
          <a:solidFill>
            <a:srgbClr val="000000"/>
          </a:solidFill>
        </p:spPr>
        <p:txBody>
          <a:bodyPr wrap="square" lIns="0" tIns="0" rIns="0" bIns="0" rtlCol="0"/>
          <a:lstStyle/>
          <a:p>
            <a:endParaRPr/>
          </a:p>
        </p:txBody>
      </p:sp>
      <p:sp>
        <p:nvSpPr>
          <p:cNvPr id="10" name="object 10"/>
          <p:cNvSpPr/>
          <p:nvPr/>
        </p:nvSpPr>
        <p:spPr>
          <a:xfrm>
            <a:off x="8229600" y="2327147"/>
            <a:ext cx="29209" cy="40005"/>
          </a:xfrm>
          <a:custGeom>
            <a:avLst/>
            <a:gdLst/>
            <a:ahLst/>
            <a:cxnLst/>
            <a:rect l="l" t="t" r="r" b="b"/>
            <a:pathLst>
              <a:path w="29209" h="40005">
                <a:moveTo>
                  <a:pt x="28955" y="24383"/>
                </a:moveTo>
                <a:lnTo>
                  <a:pt x="24383" y="0"/>
                </a:lnTo>
                <a:lnTo>
                  <a:pt x="0" y="15239"/>
                </a:lnTo>
                <a:lnTo>
                  <a:pt x="4571" y="39623"/>
                </a:lnTo>
                <a:lnTo>
                  <a:pt x="28955" y="24383"/>
                </a:lnTo>
                <a:close/>
              </a:path>
            </a:pathLst>
          </a:custGeom>
          <a:solidFill>
            <a:srgbClr val="000000"/>
          </a:solidFill>
        </p:spPr>
        <p:txBody>
          <a:bodyPr wrap="square" lIns="0" tIns="0" rIns="0" bIns="0" rtlCol="0"/>
          <a:lstStyle/>
          <a:p>
            <a:endParaRPr/>
          </a:p>
        </p:txBody>
      </p:sp>
      <p:sp>
        <p:nvSpPr>
          <p:cNvPr id="11" name="object 11"/>
          <p:cNvSpPr/>
          <p:nvPr/>
        </p:nvSpPr>
        <p:spPr>
          <a:xfrm>
            <a:off x="3514344" y="2557272"/>
            <a:ext cx="40005" cy="33655"/>
          </a:xfrm>
          <a:custGeom>
            <a:avLst/>
            <a:gdLst/>
            <a:ahLst/>
            <a:cxnLst/>
            <a:rect l="l" t="t" r="r" b="b"/>
            <a:pathLst>
              <a:path w="40004" h="33655">
                <a:moveTo>
                  <a:pt x="39623" y="33527"/>
                </a:moveTo>
                <a:lnTo>
                  <a:pt x="35051" y="13715"/>
                </a:lnTo>
                <a:lnTo>
                  <a:pt x="0" y="0"/>
                </a:lnTo>
                <a:lnTo>
                  <a:pt x="6095" y="18287"/>
                </a:lnTo>
                <a:lnTo>
                  <a:pt x="39623" y="33527"/>
                </a:lnTo>
                <a:close/>
              </a:path>
            </a:pathLst>
          </a:custGeom>
          <a:solidFill>
            <a:srgbClr val="000000"/>
          </a:solidFill>
        </p:spPr>
        <p:txBody>
          <a:bodyPr wrap="square" lIns="0" tIns="0" rIns="0" bIns="0" rtlCol="0"/>
          <a:lstStyle/>
          <a:p>
            <a:endParaRPr/>
          </a:p>
        </p:txBody>
      </p:sp>
      <p:sp>
        <p:nvSpPr>
          <p:cNvPr id="12" name="object 12"/>
          <p:cNvSpPr/>
          <p:nvPr/>
        </p:nvSpPr>
        <p:spPr>
          <a:xfrm>
            <a:off x="3407664" y="2508503"/>
            <a:ext cx="40005" cy="33655"/>
          </a:xfrm>
          <a:custGeom>
            <a:avLst/>
            <a:gdLst/>
            <a:ahLst/>
            <a:cxnLst/>
            <a:rect l="l" t="t" r="r" b="b"/>
            <a:pathLst>
              <a:path w="40004" h="33655">
                <a:moveTo>
                  <a:pt x="39623" y="33527"/>
                </a:moveTo>
                <a:lnTo>
                  <a:pt x="35051" y="13715"/>
                </a:lnTo>
                <a:lnTo>
                  <a:pt x="0" y="0"/>
                </a:lnTo>
                <a:lnTo>
                  <a:pt x="4571" y="18287"/>
                </a:lnTo>
                <a:lnTo>
                  <a:pt x="39623" y="33527"/>
                </a:lnTo>
                <a:close/>
              </a:path>
            </a:pathLst>
          </a:custGeom>
          <a:solidFill>
            <a:srgbClr val="000000"/>
          </a:solidFill>
        </p:spPr>
        <p:txBody>
          <a:bodyPr wrap="square" lIns="0" tIns="0" rIns="0" bIns="0" rtlCol="0"/>
          <a:lstStyle/>
          <a:p>
            <a:endParaRPr/>
          </a:p>
        </p:txBody>
      </p:sp>
      <p:sp>
        <p:nvSpPr>
          <p:cNvPr id="13" name="object 13"/>
          <p:cNvSpPr/>
          <p:nvPr/>
        </p:nvSpPr>
        <p:spPr>
          <a:xfrm>
            <a:off x="3300983" y="2459735"/>
            <a:ext cx="44450" cy="38100"/>
          </a:xfrm>
          <a:custGeom>
            <a:avLst/>
            <a:gdLst/>
            <a:ahLst/>
            <a:cxnLst/>
            <a:rect l="l" t="t" r="r" b="b"/>
            <a:pathLst>
              <a:path w="44450" h="38100">
                <a:moveTo>
                  <a:pt x="44195" y="38099"/>
                </a:moveTo>
                <a:lnTo>
                  <a:pt x="39623" y="18287"/>
                </a:lnTo>
                <a:lnTo>
                  <a:pt x="0" y="0"/>
                </a:lnTo>
                <a:lnTo>
                  <a:pt x="4571" y="18287"/>
                </a:lnTo>
                <a:lnTo>
                  <a:pt x="44195" y="38099"/>
                </a:lnTo>
                <a:close/>
              </a:path>
            </a:pathLst>
          </a:custGeom>
          <a:solidFill>
            <a:srgbClr val="000000"/>
          </a:solidFill>
        </p:spPr>
        <p:txBody>
          <a:bodyPr wrap="square" lIns="0" tIns="0" rIns="0" bIns="0" rtlCol="0"/>
          <a:lstStyle/>
          <a:p>
            <a:endParaRPr/>
          </a:p>
        </p:txBody>
      </p:sp>
      <p:sp>
        <p:nvSpPr>
          <p:cNvPr id="14" name="object 14"/>
          <p:cNvSpPr/>
          <p:nvPr/>
        </p:nvSpPr>
        <p:spPr>
          <a:xfrm>
            <a:off x="3194303" y="2410967"/>
            <a:ext cx="44450" cy="38100"/>
          </a:xfrm>
          <a:custGeom>
            <a:avLst/>
            <a:gdLst/>
            <a:ahLst/>
            <a:cxnLst/>
            <a:rect l="l" t="t" r="r" b="b"/>
            <a:pathLst>
              <a:path w="44450" h="38100">
                <a:moveTo>
                  <a:pt x="44195" y="38099"/>
                </a:moveTo>
                <a:lnTo>
                  <a:pt x="38099" y="18287"/>
                </a:lnTo>
                <a:lnTo>
                  <a:pt x="0" y="0"/>
                </a:lnTo>
                <a:lnTo>
                  <a:pt x="4571" y="18287"/>
                </a:lnTo>
                <a:lnTo>
                  <a:pt x="44195" y="38099"/>
                </a:lnTo>
                <a:close/>
              </a:path>
            </a:pathLst>
          </a:custGeom>
          <a:solidFill>
            <a:srgbClr val="000000"/>
          </a:solidFill>
        </p:spPr>
        <p:txBody>
          <a:bodyPr wrap="square" lIns="0" tIns="0" rIns="0" bIns="0" rtlCol="0"/>
          <a:lstStyle/>
          <a:p>
            <a:endParaRPr/>
          </a:p>
        </p:txBody>
      </p:sp>
      <p:sp>
        <p:nvSpPr>
          <p:cNvPr id="15" name="object 15"/>
          <p:cNvSpPr/>
          <p:nvPr/>
        </p:nvSpPr>
        <p:spPr>
          <a:xfrm>
            <a:off x="3087623" y="2362200"/>
            <a:ext cx="43180" cy="38100"/>
          </a:xfrm>
          <a:custGeom>
            <a:avLst/>
            <a:gdLst/>
            <a:ahLst/>
            <a:cxnLst/>
            <a:rect l="l" t="t" r="r" b="b"/>
            <a:pathLst>
              <a:path w="43180" h="38100">
                <a:moveTo>
                  <a:pt x="42671" y="38099"/>
                </a:moveTo>
                <a:lnTo>
                  <a:pt x="38099" y="18287"/>
                </a:lnTo>
                <a:lnTo>
                  <a:pt x="0" y="0"/>
                </a:lnTo>
                <a:lnTo>
                  <a:pt x="4571" y="18287"/>
                </a:lnTo>
                <a:lnTo>
                  <a:pt x="42671" y="38099"/>
                </a:lnTo>
                <a:close/>
              </a:path>
            </a:pathLst>
          </a:custGeom>
          <a:solidFill>
            <a:srgbClr val="000000"/>
          </a:solidFill>
        </p:spPr>
        <p:txBody>
          <a:bodyPr wrap="square" lIns="0" tIns="0" rIns="0" bIns="0" rtlCol="0"/>
          <a:lstStyle/>
          <a:p>
            <a:endParaRPr/>
          </a:p>
        </p:txBody>
      </p:sp>
      <p:sp>
        <p:nvSpPr>
          <p:cNvPr id="16" name="object 16"/>
          <p:cNvSpPr/>
          <p:nvPr/>
        </p:nvSpPr>
        <p:spPr>
          <a:xfrm>
            <a:off x="3009900" y="2327147"/>
            <a:ext cx="13970" cy="24765"/>
          </a:xfrm>
          <a:custGeom>
            <a:avLst/>
            <a:gdLst/>
            <a:ahLst/>
            <a:cxnLst/>
            <a:rect l="l" t="t" r="r" b="b"/>
            <a:pathLst>
              <a:path w="13969" h="24764">
                <a:moveTo>
                  <a:pt x="13715" y="24383"/>
                </a:moveTo>
                <a:lnTo>
                  <a:pt x="9143" y="6095"/>
                </a:lnTo>
                <a:lnTo>
                  <a:pt x="0" y="0"/>
                </a:lnTo>
                <a:lnTo>
                  <a:pt x="4571" y="19811"/>
                </a:lnTo>
                <a:lnTo>
                  <a:pt x="13715" y="24383"/>
                </a:lnTo>
                <a:close/>
              </a:path>
            </a:pathLst>
          </a:custGeom>
          <a:solidFill>
            <a:srgbClr val="000000"/>
          </a:solidFill>
        </p:spPr>
        <p:txBody>
          <a:bodyPr wrap="square" lIns="0" tIns="0" rIns="0" bIns="0" rtlCol="0"/>
          <a:lstStyle/>
          <a:p>
            <a:endParaRPr/>
          </a:p>
        </p:txBody>
      </p:sp>
      <p:grpSp>
        <p:nvGrpSpPr>
          <p:cNvPr id="17" name="object 17"/>
          <p:cNvGrpSpPr/>
          <p:nvPr/>
        </p:nvGrpSpPr>
        <p:grpSpPr>
          <a:xfrm>
            <a:off x="8189398" y="2279319"/>
            <a:ext cx="117475" cy="117475"/>
            <a:chOff x="8189398" y="2279319"/>
            <a:chExt cx="117475" cy="117475"/>
          </a:xfrm>
        </p:grpSpPr>
        <p:sp>
          <p:nvSpPr>
            <p:cNvPr id="18" name="object 18"/>
            <p:cNvSpPr/>
            <p:nvPr/>
          </p:nvSpPr>
          <p:spPr>
            <a:xfrm>
              <a:off x="8199119" y="2289047"/>
              <a:ext cx="97790" cy="97790"/>
            </a:xfrm>
            <a:custGeom>
              <a:avLst/>
              <a:gdLst/>
              <a:ahLst/>
              <a:cxnLst/>
              <a:rect l="l" t="t" r="r" b="b"/>
              <a:pathLst>
                <a:path w="97790" h="97789">
                  <a:moveTo>
                    <a:pt x="97535" y="48767"/>
                  </a:moveTo>
                  <a:lnTo>
                    <a:pt x="93773" y="29575"/>
                  </a:lnTo>
                  <a:lnTo>
                    <a:pt x="83438" y="14096"/>
                  </a:lnTo>
                  <a:lnTo>
                    <a:pt x="67960" y="3762"/>
                  </a:lnTo>
                  <a:lnTo>
                    <a:pt x="48767" y="0"/>
                  </a:lnTo>
                  <a:lnTo>
                    <a:pt x="30218" y="3762"/>
                  </a:lnTo>
                  <a:lnTo>
                    <a:pt x="14668" y="14096"/>
                  </a:lnTo>
                  <a:lnTo>
                    <a:pt x="3976" y="29575"/>
                  </a:lnTo>
                  <a:lnTo>
                    <a:pt x="0" y="48767"/>
                  </a:lnTo>
                  <a:lnTo>
                    <a:pt x="3976" y="67317"/>
                  </a:lnTo>
                  <a:lnTo>
                    <a:pt x="14668" y="82867"/>
                  </a:lnTo>
                  <a:lnTo>
                    <a:pt x="30218" y="93559"/>
                  </a:lnTo>
                  <a:lnTo>
                    <a:pt x="48767" y="97535"/>
                  </a:lnTo>
                  <a:lnTo>
                    <a:pt x="67960" y="93559"/>
                  </a:lnTo>
                  <a:lnTo>
                    <a:pt x="83438" y="82867"/>
                  </a:lnTo>
                  <a:lnTo>
                    <a:pt x="93773" y="67317"/>
                  </a:lnTo>
                  <a:lnTo>
                    <a:pt x="97535" y="48767"/>
                  </a:lnTo>
                  <a:close/>
                </a:path>
              </a:pathLst>
            </a:custGeom>
            <a:solidFill>
              <a:srgbClr val="000000"/>
            </a:solidFill>
          </p:spPr>
          <p:txBody>
            <a:bodyPr wrap="square" lIns="0" tIns="0" rIns="0" bIns="0" rtlCol="0"/>
            <a:lstStyle/>
            <a:p>
              <a:endParaRPr/>
            </a:p>
          </p:txBody>
        </p:sp>
        <p:sp>
          <p:nvSpPr>
            <p:cNvPr id="19" name="object 19"/>
            <p:cNvSpPr/>
            <p:nvPr/>
          </p:nvSpPr>
          <p:spPr>
            <a:xfrm>
              <a:off x="8199120" y="2289041"/>
              <a:ext cx="97790" cy="97790"/>
            </a:xfrm>
            <a:custGeom>
              <a:avLst/>
              <a:gdLst/>
              <a:ahLst/>
              <a:cxnLst/>
              <a:rect l="l" t="t" r="r" b="b"/>
              <a:pathLst>
                <a:path w="97790" h="97789">
                  <a:moveTo>
                    <a:pt x="97535" y="48775"/>
                  </a:moveTo>
                  <a:lnTo>
                    <a:pt x="93772" y="29576"/>
                  </a:lnTo>
                  <a:lnTo>
                    <a:pt x="83435" y="14096"/>
                  </a:lnTo>
                  <a:lnTo>
                    <a:pt x="67955" y="3761"/>
                  </a:lnTo>
                  <a:lnTo>
                    <a:pt x="48760" y="0"/>
                  </a:lnTo>
                  <a:lnTo>
                    <a:pt x="30210" y="3761"/>
                  </a:lnTo>
                  <a:lnTo>
                    <a:pt x="14663" y="14096"/>
                  </a:lnTo>
                  <a:lnTo>
                    <a:pt x="3975" y="29576"/>
                  </a:lnTo>
                  <a:lnTo>
                    <a:pt x="0" y="48775"/>
                  </a:lnTo>
                  <a:lnTo>
                    <a:pt x="3975" y="67323"/>
                  </a:lnTo>
                  <a:lnTo>
                    <a:pt x="14663" y="82870"/>
                  </a:lnTo>
                  <a:lnTo>
                    <a:pt x="30210" y="93560"/>
                  </a:lnTo>
                  <a:lnTo>
                    <a:pt x="48760" y="97536"/>
                  </a:lnTo>
                  <a:lnTo>
                    <a:pt x="67955" y="93560"/>
                  </a:lnTo>
                  <a:lnTo>
                    <a:pt x="83435" y="82870"/>
                  </a:lnTo>
                  <a:lnTo>
                    <a:pt x="93772" y="67323"/>
                  </a:lnTo>
                  <a:lnTo>
                    <a:pt x="97535" y="48775"/>
                  </a:lnTo>
                  <a:close/>
                </a:path>
              </a:pathLst>
            </a:custGeom>
            <a:ln w="19443">
              <a:solidFill>
                <a:srgbClr val="000000"/>
              </a:solidFill>
            </a:ln>
          </p:spPr>
          <p:txBody>
            <a:bodyPr wrap="square" lIns="0" tIns="0" rIns="0" bIns="0" rtlCol="0"/>
            <a:lstStyle/>
            <a:p>
              <a:endParaRPr/>
            </a:p>
          </p:txBody>
        </p:sp>
      </p:grpSp>
      <p:grpSp>
        <p:nvGrpSpPr>
          <p:cNvPr id="20" name="object 20"/>
          <p:cNvGrpSpPr/>
          <p:nvPr/>
        </p:nvGrpSpPr>
        <p:grpSpPr>
          <a:xfrm>
            <a:off x="2965114" y="2279319"/>
            <a:ext cx="117475" cy="117475"/>
            <a:chOff x="2965114" y="2279319"/>
            <a:chExt cx="117475" cy="117475"/>
          </a:xfrm>
        </p:grpSpPr>
        <p:sp>
          <p:nvSpPr>
            <p:cNvPr id="21" name="object 21"/>
            <p:cNvSpPr/>
            <p:nvPr/>
          </p:nvSpPr>
          <p:spPr>
            <a:xfrm>
              <a:off x="2974847" y="2289047"/>
              <a:ext cx="97790" cy="97790"/>
            </a:xfrm>
            <a:custGeom>
              <a:avLst/>
              <a:gdLst/>
              <a:ahLst/>
              <a:cxnLst/>
              <a:rect l="l" t="t" r="r" b="b"/>
              <a:pathLst>
                <a:path w="97789" h="97789">
                  <a:moveTo>
                    <a:pt x="97535" y="48767"/>
                  </a:moveTo>
                  <a:lnTo>
                    <a:pt x="93773" y="29575"/>
                  </a:lnTo>
                  <a:lnTo>
                    <a:pt x="83438" y="14096"/>
                  </a:lnTo>
                  <a:lnTo>
                    <a:pt x="67960" y="3762"/>
                  </a:lnTo>
                  <a:lnTo>
                    <a:pt x="48767" y="0"/>
                  </a:lnTo>
                  <a:lnTo>
                    <a:pt x="30218" y="3762"/>
                  </a:lnTo>
                  <a:lnTo>
                    <a:pt x="14668" y="14096"/>
                  </a:lnTo>
                  <a:lnTo>
                    <a:pt x="3976" y="29575"/>
                  </a:lnTo>
                  <a:lnTo>
                    <a:pt x="0" y="48767"/>
                  </a:lnTo>
                  <a:lnTo>
                    <a:pt x="3976" y="67317"/>
                  </a:lnTo>
                  <a:lnTo>
                    <a:pt x="14668" y="82867"/>
                  </a:lnTo>
                  <a:lnTo>
                    <a:pt x="30218" y="93559"/>
                  </a:lnTo>
                  <a:lnTo>
                    <a:pt x="48767" y="97535"/>
                  </a:lnTo>
                  <a:lnTo>
                    <a:pt x="67960" y="93559"/>
                  </a:lnTo>
                  <a:lnTo>
                    <a:pt x="83438" y="82867"/>
                  </a:lnTo>
                  <a:lnTo>
                    <a:pt x="93773" y="67317"/>
                  </a:lnTo>
                  <a:lnTo>
                    <a:pt x="97535" y="48767"/>
                  </a:lnTo>
                  <a:close/>
                </a:path>
              </a:pathLst>
            </a:custGeom>
            <a:solidFill>
              <a:srgbClr val="000000"/>
            </a:solidFill>
          </p:spPr>
          <p:txBody>
            <a:bodyPr wrap="square" lIns="0" tIns="0" rIns="0" bIns="0" rtlCol="0"/>
            <a:lstStyle/>
            <a:p>
              <a:endParaRPr/>
            </a:p>
          </p:txBody>
        </p:sp>
        <p:sp>
          <p:nvSpPr>
            <p:cNvPr id="22" name="object 22"/>
            <p:cNvSpPr/>
            <p:nvPr/>
          </p:nvSpPr>
          <p:spPr>
            <a:xfrm>
              <a:off x="2974835" y="2289041"/>
              <a:ext cx="97790" cy="97790"/>
            </a:xfrm>
            <a:custGeom>
              <a:avLst/>
              <a:gdLst/>
              <a:ahLst/>
              <a:cxnLst/>
              <a:rect l="l" t="t" r="r" b="b"/>
              <a:pathLst>
                <a:path w="97789" h="97789">
                  <a:moveTo>
                    <a:pt x="97535" y="48775"/>
                  </a:moveTo>
                  <a:lnTo>
                    <a:pt x="93775" y="29576"/>
                  </a:lnTo>
                  <a:lnTo>
                    <a:pt x="83443" y="14096"/>
                  </a:lnTo>
                  <a:lnTo>
                    <a:pt x="67968" y="3761"/>
                  </a:lnTo>
                  <a:lnTo>
                    <a:pt x="48775" y="0"/>
                  </a:lnTo>
                  <a:lnTo>
                    <a:pt x="30223" y="3761"/>
                  </a:lnTo>
                  <a:lnTo>
                    <a:pt x="14671" y="14096"/>
                  </a:lnTo>
                  <a:lnTo>
                    <a:pt x="3977" y="29576"/>
                  </a:lnTo>
                  <a:lnTo>
                    <a:pt x="0" y="48775"/>
                  </a:lnTo>
                  <a:lnTo>
                    <a:pt x="3977" y="67323"/>
                  </a:lnTo>
                  <a:lnTo>
                    <a:pt x="14671" y="82870"/>
                  </a:lnTo>
                  <a:lnTo>
                    <a:pt x="30223" y="93560"/>
                  </a:lnTo>
                  <a:lnTo>
                    <a:pt x="48775" y="97536"/>
                  </a:lnTo>
                  <a:lnTo>
                    <a:pt x="67968" y="93560"/>
                  </a:lnTo>
                  <a:lnTo>
                    <a:pt x="83443" y="82870"/>
                  </a:lnTo>
                  <a:lnTo>
                    <a:pt x="93775" y="67323"/>
                  </a:lnTo>
                  <a:lnTo>
                    <a:pt x="97535" y="48775"/>
                  </a:lnTo>
                  <a:close/>
                </a:path>
              </a:pathLst>
            </a:custGeom>
            <a:ln w="19443">
              <a:solidFill>
                <a:srgbClr val="000000"/>
              </a:solidFill>
            </a:ln>
          </p:spPr>
          <p:txBody>
            <a:bodyPr wrap="square" lIns="0" tIns="0" rIns="0" bIns="0" rtlCol="0"/>
            <a:lstStyle/>
            <a:p>
              <a:endParaRPr/>
            </a:p>
          </p:txBody>
        </p:sp>
      </p:grpSp>
      <p:sp>
        <p:nvSpPr>
          <p:cNvPr id="23" name="object 23"/>
          <p:cNvSpPr txBox="1"/>
          <p:nvPr/>
        </p:nvSpPr>
        <p:spPr>
          <a:xfrm>
            <a:off x="5996436" y="3470025"/>
            <a:ext cx="297180" cy="318135"/>
          </a:xfrm>
          <a:prstGeom prst="rect">
            <a:avLst/>
          </a:prstGeom>
        </p:spPr>
        <p:txBody>
          <a:bodyPr vert="horz" wrap="square" lIns="0" tIns="14604" rIns="0" bIns="0" rtlCol="0">
            <a:spAutoFit/>
          </a:bodyPr>
          <a:lstStyle/>
          <a:p>
            <a:pPr marL="12700">
              <a:lnSpc>
                <a:spcPct val="100000"/>
              </a:lnSpc>
              <a:spcBef>
                <a:spcPts val="114"/>
              </a:spcBef>
            </a:pPr>
            <a:r>
              <a:rPr sz="1900" spc="10" dirty="0">
                <a:latin typeface="Arial"/>
                <a:cs typeface="Arial"/>
              </a:rPr>
              <a:t>16</a:t>
            </a:r>
            <a:endParaRPr sz="1900">
              <a:latin typeface="Arial"/>
              <a:cs typeface="Arial"/>
            </a:endParaRPr>
          </a:p>
        </p:txBody>
      </p:sp>
      <p:sp>
        <p:nvSpPr>
          <p:cNvPr id="24" name="object 24"/>
          <p:cNvSpPr txBox="1"/>
          <p:nvPr/>
        </p:nvSpPr>
        <p:spPr>
          <a:xfrm>
            <a:off x="5048507" y="3031114"/>
            <a:ext cx="297180" cy="318135"/>
          </a:xfrm>
          <a:prstGeom prst="rect">
            <a:avLst/>
          </a:prstGeom>
        </p:spPr>
        <p:txBody>
          <a:bodyPr vert="horz" wrap="square" lIns="0" tIns="14604" rIns="0" bIns="0" rtlCol="0">
            <a:spAutoFit/>
          </a:bodyPr>
          <a:lstStyle/>
          <a:p>
            <a:pPr marL="12700">
              <a:lnSpc>
                <a:spcPct val="100000"/>
              </a:lnSpc>
              <a:spcBef>
                <a:spcPts val="114"/>
              </a:spcBef>
            </a:pPr>
            <a:r>
              <a:rPr sz="1900" spc="10" dirty="0">
                <a:latin typeface="Arial"/>
                <a:cs typeface="Arial"/>
              </a:rPr>
              <a:t>12</a:t>
            </a:r>
            <a:endParaRPr sz="1900">
              <a:latin typeface="Arial"/>
              <a:cs typeface="Arial"/>
            </a:endParaRPr>
          </a:p>
        </p:txBody>
      </p:sp>
      <p:sp>
        <p:nvSpPr>
          <p:cNvPr id="25" name="object 25"/>
          <p:cNvSpPr txBox="1"/>
          <p:nvPr/>
        </p:nvSpPr>
        <p:spPr>
          <a:xfrm>
            <a:off x="4096007" y="2598298"/>
            <a:ext cx="161290" cy="318135"/>
          </a:xfrm>
          <a:prstGeom prst="rect">
            <a:avLst/>
          </a:prstGeom>
        </p:spPr>
        <p:txBody>
          <a:bodyPr vert="horz" wrap="square" lIns="0" tIns="14604" rIns="0" bIns="0" rtlCol="0">
            <a:spAutoFit/>
          </a:bodyPr>
          <a:lstStyle/>
          <a:p>
            <a:pPr marL="12700">
              <a:lnSpc>
                <a:spcPct val="100000"/>
              </a:lnSpc>
              <a:spcBef>
                <a:spcPts val="114"/>
              </a:spcBef>
            </a:pPr>
            <a:r>
              <a:rPr sz="1900" spc="10" dirty="0">
                <a:latin typeface="Arial"/>
                <a:cs typeface="Arial"/>
              </a:rPr>
              <a:t>8</a:t>
            </a:r>
            <a:endParaRPr sz="1900">
              <a:latin typeface="Arial"/>
              <a:cs typeface="Arial"/>
            </a:endParaRPr>
          </a:p>
        </p:txBody>
      </p:sp>
      <p:sp>
        <p:nvSpPr>
          <p:cNvPr id="26" name="object 26"/>
          <p:cNvSpPr txBox="1"/>
          <p:nvPr/>
        </p:nvSpPr>
        <p:spPr>
          <a:xfrm>
            <a:off x="3148078" y="2160910"/>
            <a:ext cx="161290" cy="318135"/>
          </a:xfrm>
          <a:prstGeom prst="rect">
            <a:avLst/>
          </a:prstGeom>
        </p:spPr>
        <p:txBody>
          <a:bodyPr vert="horz" wrap="square" lIns="0" tIns="14604" rIns="0" bIns="0" rtlCol="0">
            <a:spAutoFit/>
          </a:bodyPr>
          <a:lstStyle/>
          <a:p>
            <a:pPr marL="12700">
              <a:lnSpc>
                <a:spcPct val="100000"/>
              </a:lnSpc>
              <a:spcBef>
                <a:spcPts val="114"/>
              </a:spcBef>
            </a:pPr>
            <a:r>
              <a:rPr sz="1900" spc="10" dirty="0">
                <a:latin typeface="Arial"/>
                <a:cs typeface="Arial"/>
              </a:rPr>
              <a:t>4</a:t>
            </a:r>
            <a:endParaRPr sz="1900">
              <a:latin typeface="Arial"/>
              <a:cs typeface="Arial"/>
            </a:endParaRPr>
          </a:p>
        </p:txBody>
      </p:sp>
      <p:sp>
        <p:nvSpPr>
          <p:cNvPr id="27" name="object 27"/>
          <p:cNvSpPr txBox="1"/>
          <p:nvPr/>
        </p:nvSpPr>
        <p:spPr>
          <a:xfrm>
            <a:off x="1645877" y="1630558"/>
            <a:ext cx="6407150" cy="318135"/>
          </a:xfrm>
          <a:prstGeom prst="rect">
            <a:avLst/>
          </a:prstGeom>
        </p:spPr>
        <p:txBody>
          <a:bodyPr vert="horz" wrap="square" lIns="0" tIns="14604" rIns="0" bIns="0" rtlCol="0">
            <a:spAutoFit/>
          </a:bodyPr>
          <a:lstStyle/>
          <a:p>
            <a:pPr marL="38100">
              <a:lnSpc>
                <a:spcPct val="100000"/>
              </a:lnSpc>
              <a:spcBef>
                <a:spcPts val="114"/>
              </a:spcBef>
            </a:pPr>
            <a:r>
              <a:rPr sz="2550" spc="-15" baseline="-22875" dirty="0">
                <a:latin typeface="Arial"/>
                <a:cs typeface="Arial"/>
              </a:rPr>
              <a:t>14 </a:t>
            </a:r>
            <a:r>
              <a:rPr sz="1900" b="1" dirty="0">
                <a:latin typeface="Arial"/>
                <a:cs typeface="Arial"/>
              </a:rPr>
              <a:t>Disminución </a:t>
            </a:r>
            <a:r>
              <a:rPr sz="1900" b="1" spc="15" dirty="0">
                <a:latin typeface="Arial"/>
                <a:cs typeface="Arial"/>
              </a:rPr>
              <a:t>de </a:t>
            </a:r>
            <a:r>
              <a:rPr sz="1900" b="1" dirty="0">
                <a:latin typeface="Arial"/>
                <a:cs typeface="Arial"/>
              </a:rPr>
              <a:t>la </a:t>
            </a:r>
            <a:r>
              <a:rPr sz="1900" b="1" spc="5" dirty="0">
                <a:latin typeface="Arial"/>
                <a:cs typeface="Arial"/>
              </a:rPr>
              <a:t>Demanda </a:t>
            </a:r>
            <a:r>
              <a:rPr sz="1900" b="1" spc="10" dirty="0">
                <a:latin typeface="Arial"/>
                <a:cs typeface="Arial"/>
              </a:rPr>
              <a:t>y </a:t>
            </a:r>
            <a:r>
              <a:rPr sz="1900" b="1" spc="-5" dirty="0">
                <a:latin typeface="Arial"/>
                <a:cs typeface="Arial"/>
              </a:rPr>
              <a:t>Aumento </a:t>
            </a:r>
            <a:r>
              <a:rPr sz="1900" b="1" spc="15" dirty="0">
                <a:latin typeface="Arial"/>
                <a:cs typeface="Arial"/>
              </a:rPr>
              <a:t>de </a:t>
            </a:r>
            <a:r>
              <a:rPr sz="1900" b="1" spc="10" dirty="0">
                <a:latin typeface="Arial"/>
                <a:cs typeface="Arial"/>
              </a:rPr>
              <a:t>la</a:t>
            </a:r>
            <a:r>
              <a:rPr sz="1900" b="1" spc="20" dirty="0">
                <a:latin typeface="Arial"/>
                <a:cs typeface="Arial"/>
              </a:rPr>
              <a:t> </a:t>
            </a:r>
            <a:r>
              <a:rPr sz="1900" b="1" spc="5" dirty="0">
                <a:latin typeface="Arial"/>
                <a:cs typeface="Arial"/>
              </a:rPr>
              <a:t>Oferta</a:t>
            </a:r>
            <a:endParaRPr sz="1900">
              <a:latin typeface="Arial"/>
              <a:cs typeface="Arial"/>
            </a:endParaRPr>
          </a:p>
        </p:txBody>
      </p:sp>
      <p:sp>
        <p:nvSpPr>
          <p:cNvPr id="28" name="object 28"/>
          <p:cNvSpPr txBox="1"/>
          <p:nvPr/>
        </p:nvSpPr>
        <p:spPr>
          <a:xfrm>
            <a:off x="1787105" y="3486748"/>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latin typeface="Arial"/>
                <a:cs typeface="Arial"/>
              </a:rPr>
              <a:t>6</a:t>
            </a:r>
            <a:endParaRPr sz="1700">
              <a:latin typeface="Arial"/>
              <a:cs typeface="Arial"/>
            </a:endParaRPr>
          </a:p>
        </p:txBody>
      </p:sp>
      <p:sp>
        <p:nvSpPr>
          <p:cNvPr id="29" name="object 29"/>
          <p:cNvSpPr txBox="1"/>
          <p:nvPr/>
        </p:nvSpPr>
        <p:spPr>
          <a:xfrm>
            <a:off x="1787105" y="3047836"/>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latin typeface="Arial"/>
                <a:cs typeface="Arial"/>
              </a:rPr>
              <a:t>8</a:t>
            </a:r>
            <a:endParaRPr sz="1700">
              <a:latin typeface="Arial"/>
              <a:cs typeface="Arial"/>
            </a:endParaRPr>
          </a:p>
        </p:txBody>
      </p:sp>
      <p:sp>
        <p:nvSpPr>
          <p:cNvPr id="30" name="object 30"/>
          <p:cNvSpPr txBox="1"/>
          <p:nvPr/>
        </p:nvSpPr>
        <p:spPr>
          <a:xfrm>
            <a:off x="1671277" y="2615020"/>
            <a:ext cx="263525" cy="288925"/>
          </a:xfrm>
          <a:prstGeom prst="rect">
            <a:avLst/>
          </a:prstGeom>
        </p:spPr>
        <p:txBody>
          <a:bodyPr vert="horz" wrap="square" lIns="0" tIns="15875" rIns="0" bIns="0" rtlCol="0">
            <a:spAutoFit/>
          </a:bodyPr>
          <a:lstStyle/>
          <a:p>
            <a:pPr marL="12700">
              <a:lnSpc>
                <a:spcPct val="100000"/>
              </a:lnSpc>
              <a:spcBef>
                <a:spcPts val="125"/>
              </a:spcBef>
            </a:pPr>
            <a:r>
              <a:rPr sz="1700" spc="-35" dirty="0">
                <a:latin typeface="Arial"/>
                <a:cs typeface="Arial"/>
              </a:rPr>
              <a:t>1</a:t>
            </a:r>
            <a:r>
              <a:rPr sz="1700" spc="15" dirty="0">
                <a:latin typeface="Arial"/>
                <a:cs typeface="Arial"/>
              </a:rPr>
              <a:t>0</a:t>
            </a:r>
            <a:endParaRPr sz="1700">
              <a:latin typeface="Arial"/>
              <a:cs typeface="Arial"/>
            </a:endParaRPr>
          </a:p>
        </p:txBody>
      </p:sp>
      <p:sp>
        <p:nvSpPr>
          <p:cNvPr id="31" name="object 31"/>
          <p:cNvSpPr txBox="1"/>
          <p:nvPr/>
        </p:nvSpPr>
        <p:spPr>
          <a:xfrm>
            <a:off x="1671277" y="2176108"/>
            <a:ext cx="263525" cy="288925"/>
          </a:xfrm>
          <a:prstGeom prst="rect">
            <a:avLst/>
          </a:prstGeom>
        </p:spPr>
        <p:txBody>
          <a:bodyPr vert="horz" wrap="square" lIns="0" tIns="15875" rIns="0" bIns="0" rtlCol="0">
            <a:spAutoFit/>
          </a:bodyPr>
          <a:lstStyle/>
          <a:p>
            <a:pPr marL="12700">
              <a:lnSpc>
                <a:spcPct val="100000"/>
              </a:lnSpc>
              <a:spcBef>
                <a:spcPts val="125"/>
              </a:spcBef>
            </a:pPr>
            <a:r>
              <a:rPr sz="1700" spc="-35" dirty="0">
                <a:latin typeface="Arial"/>
                <a:cs typeface="Arial"/>
              </a:rPr>
              <a:t>1</a:t>
            </a:r>
            <a:r>
              <a:rPr sz="1700" spc="15" dirty="0">
                <a:latin typeface="Arial"/>
                <a:cs typeface="Arial"/>
              </a:rPr>
              <a:t>2</a:t>
            </a:r>
            <a:endParaRPr sz="1700">
              <a:latin typeface="Arial"/>
              <a:cs typeface="Arial"/>
            </a:endParaRPr>
          </a:p>
        </p:txBody>
      </p:sp>
      <p:sp>
        <p:nvSpPr>
          <p:cNvPr id="32" name="object 32"/>
          <p:cNvSpPr txBox="1"/>
          <p:nvPr/>
        </p:nvSpPr>
        <p:spPr>
          <a:xfrm>
            <a:off x="1128926" y="3046284"/>
            <a:ext cx="269240" cy="770890"/>
          </a:xfrm>
          <a:prstGeom prst="rect">
            <a:avLst/>
          </a:prstGeom>
        </p:spPr>
        <p:txBody>
          <a:bodyPr vert="vert270" wrap="square" lIns="0" tIns="0" rIns="0" bIns="0" rtlCol="0">
            <a:spAutoFit/>
          </a:bodyPr>
          <a:lstStyle/>
          <a:p>
            <a:pPr marL="12700">
              <a:lnSpc>
                <a:spcPts val="1964"/>
              </a:lnSpc>
            </a:pPr>
            <a:r>
              <a:rPr sz="1900" b="1" dirty="0">
                <a:latin typeface="Arial"/>
                <a:cs typeface="Arial"/>
              </a:rPr>
              <a:t>P</a:t>
            </a:r>
            <a:r>
              <a:rPr sz="1900" b="1" spc="-5" dirty="0">
                <a:latin typeface="Arial"/>
                <a:cs typeface="Arial"/>
              </a:rPr>
              <a:t>r</a:t>
            </a:r>
            <a:r>
              <a:rPr sz="1900" b="1" dirty="0">
                <a:latin typeface="Arial"/>
                <a:cs typeface="Arial"/>
              </a:rPr>
              <a:t>ec</a:t>
            </a:r>
            <a:r>
              <a:rPr sz="1900" b="1" spc="-10" dirty="0">
                <a:latin typeface="Arial"/>
                <a:cs typeface="Arial"/>
              </a:rPr>
              <a:t>i</a:t>
            </a:r>
            <a:r>
              <a:rPr sz="1900" b="1" dirty="0">
                <a:latin typeface="Arial"/>
                <a:cs typeface="Arial"/>
              </a:rPr>
              <a:t>o</a:t>
            </a:r>
            <a:endParaRPr sz="1900">
              <a:latin typeface="Arial"/>
              <a:cs typeface="Arial"/>
            </a:endParaRPr>
          </a:p>
        </p:txBody>
      </p:sp>
      <p:sp>
        <p:nvSpPr>
          <p:cNvPr id="33" name="object 33"/>
          <p:cNvSpPr txBox="1"/>
          <p:nvPr/>
        </p:nvSpPr>
        <p:spPr>
          <a:xfrm>
            <a:off x="2077211" y="2925958"/>
            <a:ext cx="327660" cy="318135"/>
          </a:xfrm>
          <a:prstGeom prst="rect">
            <a:avLst/>
          </a:prstGeom>
        </p:spPr>
        <p:txBody>
          <a:bodyPr vert="horz" wrap="square" lIns="0" tIns="14604" rIns="0" bIns="0" rtlCol="0">
            <a:spAutoFit/>
          </a:bodyPr>
          <a:lstStyle/>
          <a:p>
            <a:pPr marL="38100">
              <a:lnSpc>
                <a:spcPct val="100000"/>
              </a:lnSpc>
              <a:spcBef>
                <a:spcPts val="114"/>
              </a:spcBef>
            </a:pPr>
            <a:r>
              <a:rPr sz="1900" b="1" spc="5" dirty="0">
                <a:latin typeface="Arial"/>
                <a:cs typeface="Arial"/>
              </a:rPr>
              <a:t>P</a:t>
            </a:r>
            <a:r>
              <a:rPr sz="1875" b="1" spc="7" baseline="-17777" dirty="0">
                <a:latin typeface="Arial"/>
                <a:cs typeface="Arial"/>
              </a:rPr>
              <a:t>0</a:t>
            </a:r>
            <a:endParaRPr sz="1875" baseline="-17777">
              <a:latin typeface="Arial"/>
              <a:cs typeface="Arial"/>
            </a:endParaRPr>
          </a:p>
        </p:txBody>
      </p:sp>
      <p:sp>
        <p:nvSpPr>
          <p:cNvPr id="34" name="object 34"/>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grpSp>
        <p:nvGrpSpPr>
          <p:cNvPr id="35" name="object 35"/>
          <p:cNvGrpSpPr/>
          <p:nvPr/>
        </p:nvGrpSpPr>
        <p:grpSpPr>
          <a:xfrm>
            <a:off x="2007679" y="3876357"/>
            <a:ext cx="6718300" cy="1140460"/>
            <a:chOff x="2007679" y="3876357"/>
            <a:chExt cx="6718300" cy="1140460"/>
          </a:xfrm>
        </p:grpSpPr>
        <p:sp>
          <p:nvSpPr>
            <p:cNvPr id="36" name="object 36"/>
            <p:cNvSpPr/>
            <p:nvPr/>
          </p:nvSpPr>
          <p:spPr>
            <a:xfrm>
              <a:off x="2071115" y="3886199"/>
              <a:ext cx="0" cy="1065530"/>
            </a:xfrm>
            <a:custGeom>
              <a:avLst/>
              <a:gdLst/>
              <a:ahLst/>
              <a:cxnLst/>
              <a:rect l="l" t="t" r="r" b="b"/>
              <a:pathLst>
                <a:path h="1065529">
                  <a:moveTo>
                    <a:pt x="0" y="0"/>
                  </a:moveTo>
                  <a:lnTo>
                    <a:pt x="0" y="1065276"/>
                  </a:lnTo>
                </a:path>
              </a:pathLst>
            </a:custGeom>
            <a:ln w="3175">
              <a:solidFill>
                <a:srgbClr val="000000"/>
              </a:solidFill>
            </a:ln>
          </p:spPr>
          <p:txBody>
            <a:bodyPr wrap="square" lIns="0" tIns="0" rIns="0" bIns="0" rtlCol="0"/>
            <a:lstStyle/>
            <a:p>
              <a:endParaRPr/>
            </a:p>
          </p:txBody>
        </p:sp>
        <p:sp>
          <p:nvSpPr>
            <p:cNvPr id="37" name="object 37"/>
            <p:cNvSpPr/>
            <p:nvPr/>
          </p:nvSpPr>
          <p:spPr>
            <a:xfrm>
              <a:off x="2008631" y="4081272"/>
              <a:ext cx="6716395" cy="934719"/>
            </a:xfrm>
            <a:custGeom>
              <a:avLst/>
              <a:gdLst/>
              <a:ahLst/>
              <a:cxnLst/>
              <a:rect l="l" t="t" r="r" b="b"/>
              <a:pathLst>
                <a:path w="6716395" h="934720">
                  <a:moveTo>
                    <a:pt x="0" y="870203"/>
                  </a:moveTo>
                  <a:lnTo>
                    <a:pt x="62483" y="870203"/>
                  </a:lnTo>
                </a:path>
                <a:path w="6716395" h="934720">
                  <a:moveTo>
                    <a:pt x="0" y="437387"/>
                  </a:moveTo>
                  <a:lnTo>
                    <a:pt x="62483" y="437387"/>
                  </a:lnTo>
                </a:path>
                <a:path w="6716395" h="934720">
                  <a:moveTo>
                    <a:pt x="0" y="0"/>
                  </a:moveTo>
                  <a:lnTo>
                    <a:pt x="62483" y="0"/>
                  </a:lnTo>
                </a:path>
                <a:path w="6716395" h="934720">
                  <a:moveTo>
                    <a:pt x="62483" y="870203"/>
                  </a:moveTo>
                  <a:lnTo>
                    <a:pt x="6716267" y="870203"/>
                  </a:lnTo>
                </a:path>
                <a:path w="6716395" h="934720">
                  <a:moveTo>
                    <a:pt x="62483" y="934211"/>
                  </a:moveTo>
                  <a:lnTo>
                    <a:pt x="62483" y="870203"/>
                  </a:lnTo>
                </a:path>
                <a:path w="6716395" h="934720">
                  <a:moveTo>
                    <a:pt x="539495" y="934211"/>
                  </a:moveTo>
                  <a:lnTo>
                    <a:pt x="539495" y="870203"/>
                  </a:lnTo>
                </a:path>
                <a:path w="6716395" h="934720">
                  <a:moveTo>
                    <a:pt x="1014983" y="934211"/>
                  </a:moveTo>
                  <a:lnTo>
                    <a:pt x="1014983" y="870203"/>
                  </a:lnTo>
                </a:path>
                <a:path w="6716395" h="934720">
                  <a:moveTo>
                    <a:pt x="1487423" y="934211"/>
                  </a:moveTo>
                  <a:lnTo>
                    <a:pt x="1487423" y="870203"/>
                  </a:lnTo>
                </a:path>
                <a:path w="6716395" h="934720">
                  <a:moveTo>
                    <a:pt x="1962911" y="934211"/>
                  </a:moveTo>
                  <a:lnTo>
                    <a:pt x="1962911" y="870203"/>
                  </a:lnTo>
                </a:path>
                <a:path w="6716395" h="934720">
                  <a:moveTo>
                    <a:pt x="2439923" y="934211"/>
                  </a:moveTo>
                  <a:lnTo>
                    <a:pt x="2439923" y="870203"/>
                  </a:lnTo>
                </a:path>
                <a:path w="6716395" h="934720">
                  <a:moveTo>
                    <a:pt x="2915411" y="934211"/>
                  </a:moveTo>
                  <a:lnTo>
                    <a:pt x="2915411" y="870203"/>
                  </a:lnTo>
                </a:path>
                <a:path w="6716395" h="934720">
                  <a:moveTo>
                    <a:pt x="3392423" y="934211"/>
                  </a:moveTo>
                  <a:lnTo>
                    <a:pt x="3392423" y="870203"/>
                  </a:lnTo>
                </a:path>
                <a:path w="6716395" h="934720">
                  <a:moveTo>
                    <a:pt x="3863339" y="934211"/>
                  </a:moveTo>
                  <a:lnTo>
                    <a:pt x="3863339" y="870203"/>
                  </a:lnTo>
                </a:path>
                <a:path w="6716395" h="934720">
                  <a:moveTo>
                    <a:pt x="4338827" y="934211"/>
                  </a:moveTo>
                  <a:lnTo>
                    <a:pt x="4338827" y="870203"/>
                  </a:lnTo>
                </a:path>
                <a:path w="6716395" h="934720">
                  <a:moveTo>
                    <a:pt x="4815839" y="934211"/>
                  </a:moveTo>
                  <a:lnTo>
                    <a:pt x="4815839" y="870203"/>
                  </a:lnTo>
                </a:path>
                <a:path w="6716395" h="934720">
                  <a:moveTo>
                    <a:pt x="5291327" y="934211"/>
                  </a:moveTo>
                  <a:lnTo>
                    <a:pt x="5291327" y="870203"/>
                  </a:lnTo>
                </a:path>
                <a:path w="6716395" h="934720">
                  <a:moveTo>
                    <a:pt x="5763767" y="934211"/>
                  </a:moveTo>
                  <a:lnTo>
                    <a:pt x="5763767" y="870203"/>
                  </a:lnTo>
                </a:path>
                <a:path w="6716395" h="934720">
                  <a:moveTo>
                    <a:pt x="6239255" y="934211"/>
                  </a:moveTo>
                  <a:lnTo>
                    <a:pt x="6239255" y="870203"/>
                  </a:lnTo>
                </a:path>
                <a:path w="6716395" h="934720">
                  <a:moveTo>
                    <a:pt x="6716267" y="934211"/>
                  </a:moveTo>
                  <a:lnTo>
                    <a:pt x="6716267" y="870203"/>
                  </a:lnTo>
                </a:path>
              </a:pathLst>
            </a:custGeom>
            <a:ln w="3175">
              <a:solidFill>
                <a:srgbClr val="000000"/>
              </a:solidFill>
            </a:ln>
          </p:spPr>
          <p:txBody>
            <a:bodyPr wrap="square" lIns="0" tIns="0" rIns="0" bIns="0" rtlCol="0"/>
            <a:lstStyle/>
            <a:p>
              <a:endParaRPr/>
            </a:p>
          </p:txBody>
        </p:sp>
        <p:sp>
          <p:nvSpPr>
            <p:cNvPr id="38" name="object 38"/>
            <p:cNvSpPr/>
            <p:nvPr/>
          </p:nvSpPr>
          <p:spPr>
            <a:xfrm>
              <a:off x="7111443" y="3886199"/>
              <a:ext cx="427990" cy="195580"/>
            </a:xfrm>
            <a:custGeom>
              <a:avLst/>
              <a:gdLst/>
              <a:ahLst/>
              <a:cxnLst/>
              <a:rect l="l" t="t" r="r" b="b"/>
              <a:pathLst>
                <a:path w="427990" h="195579">
                  <a:moveTo>
                    <a:pt x="427775" y="195069"/>
                  </a:moveTo>
                  <a:lnTo>
                    <a:pt x="0" y="0"/>
                  </a:lnTo>
                </a:path>
              </a:pathLst>
            </a:custGeom>
            <a:ln w="19449">
              <a:solidFill>
                <a:srgbClr val="00007F"/>
              </a:solidFill>
            </a:ln>
          </p:spPr>
          <p:txBody>
            <a:bodyPr wrap="square" lIns="0" tIns="0" rIns="0" bIns="0" rtlCol="0"/>
            <a:lstStyle/>
            <a:p>
              <a:endParaRPr/>
            </a:p>
          </p:txBody>
        </p:sp>
        <p:sp>
          <p:nvSpPr>
            <p:cNvPr id="39" name="object 39"/>
            <p:cNvSpPr/>
            <p:nvPr/>
          </p:nvSpPr>
          <p:spPr>
            <a:xfrm>
              <a:off x="4686290" y="3886199"/>
              <a:ext cx="321310" cy="195580"/>
            </a:xfrm>
            <a:custGeom>
              <a:avLst/>
              <a:gdLst/>
              <a:ahLst/>
              <a:cxnLst/>
              <a:rect l="l" t="t" r="r" b="b"/>
              <a:pathLst>
                <a:path w="321310" h="195579">
                  <a:moveTo>
                    <a:pt x="0" y="195069"/>
                  </a:moveTo>
                  <a:lnTo>
                    <a:pt x="321004" y="0"/>
                  </a:lnTo>
                </a:path>
              </a:pathLst>
            </a:custGeom>
            <a:ln w="19447">
              <a:solidFill>
                <a:srgbClr val="FF00FF"/>
              </a:solidFill>
            </a:ln>
          </p:spPr>
          <p:txBody>
            <a:bodyPr wrap="square" lIns="0" tIns="0" rIns="0" bIns="0" rtlCol="0"/>
            <a:lstStyle/>
            <a:p>
              <a:endParaRPr/>
            </a:p>
          </p:txBody>
        </p:sp>
        <p:sp>
          <p:nvSpPr>
            <p:cNvPr id="40" name="object 40"/>
            <p:cNvSpPr/>
            <p:nvPr/>
          </p:nvSpPr>
          <p:spPr>
            <a:xfrm>
              <a:off x="5385816" y="3886199"/>
              <a:ext cx="1447800" cy="208915"/>
            </a:xfrm>
            <a:custGeom>
              <a:avLst/>
              <a:gdLst/>
              <a:ahLst/>
              <a:cxnLst/>
              <a:rect l="l" t="t" r="r" b="b"/>
              <a:pathLst>
                <a:path w="1447800" h="208914">
                  <a:moveTo>
                    <a:pt x="39624" y="188976"/>
                  </a:moveTo>
                  <a:lnTo>
                    <a:pt x="33528" y="164592"/>
                  </a:lnTo>
                  <a:lnTo>
                    <a:pt x="0" y="184404"/>
                  </a:lnTo>
                  <a:lnTo>
                    <a:pt x="4572" y="208788"/>
                  </a:lnTo>
                  <a:lnTo>
                    <a:pt x="39624" y="188976"/>
                  </a:lnTo>
                  <a:close/>
                </a:path>
                <a:path w="1447800" h="208914">
                  <a:moveTo>
                    <a:pt x="141732" y="131064"/>
                  </a:moveTo>
                  <a:lnTo>
                    <a:pt x="135636" y="106680"/>
                  </a:lnTo>
                  <a:lnTo>
                    <a:pt x="102108" y="126492"/>
                  </a:lnTo>
                  <a:lnTo>
                    <a:pt x="106680" y="150876"/>
                  </a:lnTo>
                  <a:lnTo>
                    <a:pt x="141732" y="131064"/>
                  </a:lnTo>
                  <a:close/>
                </a:path>
                <a:path w="1447800" h="208914">
                  <a:moveTo>
                    <a:pt x="237744" y="67056"/>
                  </a:moveTo>
                  <a:lnTo>
                    <a:pt x="233172" y="42672"/>
                  </a:lnTo>
                  <a:lnTo>
                    <a:pt x="199644" y="62484"/>
                  </a:lnTo>
                  <a:lnTo>
                    <a:pt x="204216" y="86868"/>
                  </a:lnTo>
                  <a:lnTo>
                    <a:pt x="237744" y="67056"/>
                  </a:lnTo>
                  <a:close/>
                </a:path>
                <a:path w="1447800" h="208914">
                  <a:moveTo>
                    <a:pt x="339852" y="9156"/>
                  </a:moveTo>
                  <a:lnTo>
                    <a:pt x="338137" y="0"/>
                  </a:lnTo>
                  <a:lnTo>
                    <a:pt x="309486" y="0"/>
                  </a:lnTo>
                  <a:lnTo>
                    <a:pt x="301752" y="4584"/>
                  </a:lnTo>
                  <a:lnTo>
                    <a:pt x="306324" y="28968"/>
                  </a:lnTo>
                  <a:lnTo>
                    <a:pt x="339852" y="9156"/>
                  </a:lnTo>
                  <a:close/>
                </a:path>
                <a:path w="1447800" h="208914">
                  <a:moveTo>
                    <a:pt x="1021080" y="13728"/>
                  </a:moveTo>
                  <a:lnTo>
                    <a:pt x="1017651" y="0"/>
                  </a:lnTo>
                  <a:lnTo>
                    <a:pt x="986028" y="0"/>
                  </a:lnTo>
                  <a:lnTo>
                    <a:pt x="1021080" y="13728"/>
                  </a:lnTo>
                  <a:close/>
                </a:path>
                <a:path w="1447800" h="208914">
                  <a:moveTo>
                    <a:pt x="1127760" y="67056"/>
                  </a:moveTo>
                  <a:lnTo>
                    <a:pt x="1123188" y="42672"/>
                  </a:lnTo>
                  <a:lnTo>
                    <a:pt x="1088136" y="24384"/>
                  </a:lnTo>
                  <a:lnTo>
                    <a:pt x="1094232" y="48768"/>
                  </a:lnTo>
                  <a:lnTo>
                    <a:pt x="1127760" y="67056"/>
                  </a:lnTo>
                  <a:close/>
                </a:path>
                <a:path w="1447800" h="208914">
                  <a:moveTo>
                    <a:pt x="1234440" y="106680"/>
                  </a:moveTo>
                  <a:lnTo>
                    <a:pt x="1229868" y="86868"/>
                  </a:lnTo>
                  <a:lnTo>
                    <a:pt x="1196340" y="73152"/>
                  </a:lnTo>
                  <a:lnTo>
                    <a:pt x="1200912" y="91440"/>
                  </a:lnTo>
                  <a:lnTo>
                    <a:pt x="1234440" y="106680"/>
                  </a:lnTo>
                  <a:close/>
                </a:path>
                <a:path w="1447800" h="208914">
                  <a:moveTo>
                    <a:pt x="1341120" y="155448"/>
                  </a:moveTo>
                  <a:lnTo>
                    <a:pt x="1336548" y="135636"/>
                  </a:lnTo>
                  <a:lnTo>
                    <a:pt x="1303020" y="121920"/>
                  </a:lnTo>
                  <a:lnTo>
                    <a:pt x="1307592" y="140208"/>
                  </a:lnTo>
                  <a:lnTo>
                    <a:pt x="1341120" y="155448"/>
                  </a:lnTo>
                  <a:close/>
                </a:path>
                <a:path w="1447800" h="208914">
                  <a:moveTo>
                    <a:pt x="1447800" y="204216"/>
                  </a:moveTo>
                  <a:lnTo>
                    <a:pt x="1443228" y="184404"/>
                  </a:lnTo>
                  <a:lnTo>
                    <a:pt x="1409700" y="170688"/>
                  </a:lnTo>
                  <a:lnTo>
                    <a:pt x="1414272" y="188976"/>
                  </a:lnTo>
                  <a:lnTo>
                    <a:pt x="1447800" y="204216"/>
                  </a:lnTo>
                  <a:close/>
                </a:path>
              </a:pathLst>
            </a:custGeom>
            <a:solidFill>
              <a:srgbClr val="000000"/>
            </a:solidFill>
          </p:spPr>
          <p:txBody>
            <a:bodyPr wrap="square" lIns="0" tIns="0" rIns="0" bIns="0" rtlCol="0"/>
            <a:lstStyle/>
            <a:p>
              <a:endParaRPr/>
            </a:p>
          </p:txBody>
        </p:sp>
        <p:sp>
          <p:nvSpPr>
            <p:cNvPr id="41" name="object 41"/>
            <p:cNvSpPr/>
            <p:nvPr/>
          </p:nvSpPr>
          <p:spPr>
            <a:xfrm>
              <a:off x="7480736" y="4022771"/>
              <a:ext cx="116979" cy="115454"/>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4627808" y="4022771"/>
              <a:ext cx="116979" cy="115454"/>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5352287" y="4032504"/>
              <a:ext cx="97790" cy="96520"/>
            </a:xfrm>
            <a:custGeom>
              <a:avLst/>
              <a:gdLst/>
              <a:ahLst/>
              <a:cxnLst/>
              <a:rect l="l" t="t" r="r" b="b"/>
              <a:pathLst>
                <a:path w="97789" h="96520">
                  <a:moveTo>
                    <a:pt x="97535" y="48767"/>
                  </a:moveTo>
                  <a:lnTo>
                    <a:pt x="93559" y="29575"/>
                  </a:lnTo>
                  <a:lnTo>
                    <a:pt x="82867" y="14096"/>
                  </a:lnTo>
                  <a:lnTo>
                    <a:pt x="67317" y="3762"/>
                  </a:lnTo>
                  <a:lnTo>
                    <a:pt x="48767" y="0"/>
                  </a:lnTo>
                  <a:lnTo>
                    <a:pt x="29575" y="3762"/>
                  </a:lnTo>
                  <a:lnTo>
                    <a:pt x="14096" y="14096"/>
                  </a:lnTo>
                  <a:lnTo>
                    <a:pt x="3762" y="29575"/>
                  </a:lnTo>
                  <a:lnTo>
                    <a:pt x="0" y="48767"/>
                  </a:lnTo>
                  <a:lnTo>
                    <a:pt x="3762" y="67079"/>
                  </a:lnTo>
                  <a:lnTo>
                    <a:pt x="14096" y="82105"/>
                  </a:lnTo>
                  <a:lnTo>
                    <a:pt x="29575" y="92273"/>
                  </a:lnTo>
                  <a:lnTo>
                    <a:pt x="48767" y="96011"/>
                  </a:lnTo>
                  <a:lnTo>
                    <a:pt x="67317" y="92273"/>
                  </a:lnTo>
                  <a:lnTo>
                    <a:pt x="82867" y="82105"/>
                  </a:lnTo>
                  <a:lnTo>
                    <a:pt x="93559" y="67079"/>
                  </a:lnTo>
                  <a:lnTo>
                    <a:pt x="97535" y="48767"/>
                  </a:lnTo>
                  <a:close/>
                </a:path>
              </a:pathLst>
            </a:custGeom>
            <a:solidFill>
              <a:srgbClr val="000000"/>
            </a:solidFill>
          </p:spPr>
          <p:txBody>
            <a:bodyPr wrap="square" lIns="0" tIns="0" rIns="0" bIns="0" rtlCol="0"/>
            <a:lstStyle/>
            <a:p>
              <a:endParaRPr/>
            </a:p>
          </p:txBody>
        </p:sp>
        <p:sp>
          <p:nvSpPr>
            <p:cNvPr id="44" name="object 44"/>
            <p:cNvSpPr/>
            <p:nvPr/>
          </p:nvSpPr>
          <p:spPr>
            <a:xfrm>
              <a:off x="5352285" y="4032493"/>
              <a:ext cx="97790" cy="96520"/>
            </a:xfrm>
            <a:custGeom>
              <a:avLst/>
              <a:gdLst/>
              <a:ahLst/>
              <a:cxnLst/>
              <a:rect l="l" t="t" r="r" b="b"/>
              <a:pathLst>
                <a:path w="97789" h="96520">
                  <a:moveTo>
                    <a:pt x="97535" y="48775"/>
                  </a:moveTo>
                  <a:lnTo>
                    <a:pt x="93558" y="29582"/>
                  </a:lnTo>
                  <a:lnTo>
                    <a:pt x="82864" y="14101"/>
                  </a:lnTo>
                  <a:lnTo>
                    <a:pt x="67312" y="3763"/>
                  </a:lnTo>
                  <a:lnTo>
                    <a:pt x="48760" y="0"/>
                  </a:lnTo>
                  <a:lnTo>
                    <a:pt x="29574" y="3763"/>
                  </a:lnTo>
                  <a:lnTo>
                    <a:pt x="14097" y="14101"/>
                  </a:lnTo>
                  <a:lnTo>
                    <a:pt x="3762" y="29582"/>
                  </a:lnTo>
                  <a:lnTo>
                    <a:pt x="0" y="48775"/>
                  </a:lnTo>
                  <a:lnTo>
                    <a:pt x="3762" y="67084"/>
                  </a:lnTo>
                  <a:lnTo>
                    <a:pt x="14097" y="82107"/>
                  </a:lnTo>
                  <a:lnTo>
                    <a:pt x="29574" y="92273"/>
                  </a:lnTo>
                  <a:lnTo>
                    <a:pt x="48760" y="96011"/>
                  </a:lnTo>
                  <a:lnTo>
                    <a:pt x="67312" y="92273"/>
                  </a:lnTo>
                  <a:lnTo>
                    <a:pt x="82864" y="82107"/>
                  </a:lnTo>
                  <a:lnTo>
                    <a:pt x="93558" y="67084"/>
                  </a:lnTo>
                  <a:lnTo>
                    <a:pt x="97535" y="48775"/>
                  </a:lnTo>
                  <a:close/>
                </a:path>
              </a:pathLst>
            </a:custGeom>
            <a:ln w="19443">
              <a:solidFill>
                <a:srgbClr val="000000"/>
              </a:solidFill>
            </a:ln>
          </p:spPr>
          <p:txBody>
            <a:bodyPr wrap="square" lIns="0" tIns="0" rIns="0" bIns="0" rtlCol="0"/>
            <a:lstStyle/>
            <a:p>
              <a:endParaRPr/>
            </a:p>
          </p:txBody>
        </p:sp>
        <p:sp>
          <p:nvSpPr>
            <p:cNvPr id="45" name="object 45"/>
            <p:cNvSpPr/>
            <p:nvPr/>
          </p:nvSpPr>
          <p:spPr>
            <a:xfrm>
              <a:off x="6775703" y="4032504"/>
              <a:ext cx="97790" cy="96520"/>
            </a:xfrm>
            <a:custGeom>
              <a:avLst/>
              <a:gdLst/>
              <a:ahLst/>
              <a:cxnLst/>
              <a:rect l="l" t="t" r="r" b="b"/>
              <a:pathLst>
                <a:path w="97790" h="96520">
                  <a:moveTo>
                    <a:pt x="97535" y="48767"/>
                  </a:moveTo>
                  <a:lnTo>
                    <a:pt x="93773" y="29575"/>
                  </a:lnTo>
                  <a:lnTo>
                    <a:pt x="83438" y="14096"/>
                  </a:lnTo>
                  <a:lnTo>
                    <a:pt x="67960" y="3762"/>
                  </a:lnTo>
                  <a:lnTo>
                    <a:pt x="48767" y="0"/>
                  </a:lnTo>
                  <a:lnTo>
                    <a:pt x="29575" y="3762"/>
                  </a:lnTo>
                  <a:lnTo>
                    <a:pt x="14096" y="14096"/>
                  </a:lnTo>
                  <a:lnTo>
                    <a:pt x="3762" y="29575"/>
                  </a:lnTo>
                  <a:lnTo>
                    <a:pt x="0" y="48767"/>
                  </a:lnTo>
                  <a:lnTo>
                    <a:pt x="3762" y="67079"/>
                  </a:lnTo>
                  <a:lnTo>
                    <a:pt x="14096" y="82105"/>
                  </a:lnTo>
                  <a:lnTo>
                    <a:pt x="29575" y="92273"/>
                  </a:lnTo>
                  <a:lnTo>
                    <a:pt x="48767" y="96011"/>
                  </a:lnTo>
                  <a:lnTo>
                    <a:pt x="67960" y="92273"/>
                  </a:lnTo>
                  <a:lnTo>
                    <a:pt x="83438" y="82105"/>
                  </a:lnTo>
                  <a:lnTo>
                    <a:pt x="93773" y="67079"/>
                  </a:lnTo>
                  <a:lnTo>
                    <a:pt x="97535" y="48767"/>
                  </a:lnTo>
                  <a:close/>
                </a:path>
              </a:pathLst>
            </a:custGeom>
            <a:solidFill>
              <a:srgbClr val="000000"/>
            </a:solidFill>
          </p:spPr>
          <p:txBody>
            <a:bodyPr wrap="square" lIns="0" tIns="0" rIns="0" bIns="0" rtlCol="0"/>
            <a:lstStyle/>
            <a:p>
              <a:endParaRPr/>
            </a:p>
          </p:txBody>
        </p:sp>
        <p:sp>
          <p:nvSpPr>
            <p:cNvPr id="46" name="object 46"/>
            <p:cNvSpPr/>
            <p:nvPr/>
          </p:nvSpPr>
          <p:spPr>
            <a:xfrm>
              <a:off x="6775702" y="4032493"/>
              <a:ext cx="97790" cy="96520"/>
            </a:xfrm>
            <a:custGeom>
              <a:avLst/>
              <a:gdLst/>
              <a:ahLst/>
              <a:cxnLst/>
              <a:rect l="l" t="t" r="r" b="b"/>
              <a:pathLst>
                <a:path w="97790" h="96520">
                  <a:moveTo>
                    <a:pt x="97535" y="48775"/>
                  </a:moveTo>
                  <a:lnTo>
                    <a:pt x="93772" y="29582"/>
                  </a:lnTo>
                  <a:lnTo>
                    <a:pt x="83435" y="14101"/>
                  </a:lnTo>
                  <a:lnTo>
                    <a:pt x="67955" y="3763"/>
                  </a:lnTo>
                  <a:lnTo>
                    <a:pt x="48760" y="0"/>
                  </a:lnTo>
                  <a:lnTo>
                    <a:pt x="29567" y="3763"/>
                  </a:lnTo>
                  <a:lnTo>
                    <a:pt x="14092" y="14101"/>
                  </a:lnTo>
                  <a:lnTo>
                    <a:pt x="3760" y="29582"/>
                  </a:lnTo>
                  <a:lnTo>
                    <a:pt x="0" y="48775"/>
                  </a:lnTo>
                  <a:lnTo>
                    <a:pt x="3760" y="67084"/>
                  </a:lnTo>
                  <a:lnTo>
                    <a:pt x="14092" y="82107"/>
                  </a:lnTo>
                  <a:lnTo>
                    <a:pt x="29567" y="92273"/>
                  </a:lnTo>
                  <a:lnTo>
                    <a:pt x="48760" y="96011"/>
                  </a:lnTo>
                  <a:lnTo>
                    <a:pt x="67955" y="92273"/>
                  </a:lnTo>
                  <a:lnTo>
                    <a:pt x="83435" y="82107"/>
                  </a:lnTo>
                  <a:lnTo>
                    <a:pt x="93772" y="67084"/>
                  </a:lnTo>
                  <a:lnTo>
                    <a:pt x="97535" y="48775"/>
                  </a:lnTo>
                  <a:close/>
                </a:path>
              </a:pathLst>
            </a:custGeom>
            <a:ln w="19443">
              <a:solidFill>
                <a:srgbClr val="000000"/>
              </a:solidFill>
            </a:ln>
          </p:spPr>
          <p:txBody>
            <a:bodyPr wrap="square" lIns="0" tIns="0" rIns="0" bIns="0" rtlCol="0"/>
            <a:lstStyle/>
            <a:p>
              <a:endParaRPr/>
            </a:p>
          </p:txBody>
        </p:sp>
      </p:grpSp>
      <p:sp>
        <p:nvSpPr>
          <p:cNvPr id="47" name="object 47"/>
          <p:cNvSpPr txBox="1"/>
          <p:nvPr/>
        </p:nvSpPr>
        <p:spPr>
          <a:xfrm>
            <a:off x="6948929" y="3902841"/>
            <a:ext cx="297180" cy="318135"/>
          </a:xfrm>
          <a:prstGeom prst="rect">
            <a:avLst/>
          </a:prstGeom>
        </p:spPr>
        <p:txBody>
          <a:bodyPr vert="horz" wrap="square" lIns="0" tIns="14604" rIns="0" bIns="0" rtlCol="0">
            <a:spAutoFit/>
          </a:bodyPr>
          <a:lstStyle/>
          <a:p>
            <a:pPr marL="12700">
              <a:lnSpc>
                <a:spcPct val="100000"/>
              </a:lnSpc>
              <a:spcBef>
                <a:spcPts val="114"/>
              </a:spcBef>
            </a:pPr>
            <a:r>
              <a:rPr sz="1900" spc="10" dirty="0">
                <a:latin typeface="Arial"/>
                <a:cs typeface="Arial"/>
              </a:rPr>
              <a:t>20</a:t>
            </a:r>
            <a:endParaRPr sz="1900">
              <a:latin typeface="Arial"/>
              <a:cs typeface="Arial"/>
            </a:endParaRPr>
          </a:p>
        </p:txBody>
      </p:sp>
      <p:sp>
        <p:nvSpPr>
          <p:cNvPr id="48" name="object 48"/>
          <p:cNvSpPr txBox="1"/>
          <p:nvPr/>
        </p:nvSpPr>
        <p:spPr>
          <a:xfrm>
            <a:off x="1786992" y="4791291"/>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latin typeface="Arial"/>
                <a:cs typeface="Arial"/>
              </a:rPr>
              <a:t>0</a:t>
            </a:r>
            <a:endParaRPr sz="1700">
              <a:latin typeface="Arial"/>
              <a:cs typeface="Arial"/>
            </a:endParaRPr>
          </a:p>
        </p:txBody>
      </p:sp>
      <p:sp>
        <p:nvSpPr>
          <p:cNvPr id="49" name="object 49"/>
          <p:cNvSpPr txBox="1"/>
          <p:nvPr/>
        </p:nvSpPr>
        <p:spPr>
          <a:xfrm>
            <a:off x="1786992" y="4358475"/>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latin typeface="Arial"/>
                <a:cs typeface="Arial"/>
              </a:rPr>
              <a:t>2</a:t>
            </a:r>
            <a:endParaRPr sz="1700">
              <a:latin typeface="Arial"/>
              <a:cs typeface="Arial"/>
            </a:endParaRPr>
          </a:p>
        </p:txBody>
      </p:sp>
      <p:sp>
        <p:nvSpPr>
          <p:cNvPr id="50" name="object 50"/>
          <p:cNvSpPr txBox="1"/>
          <p:nvPr/>
        </p:nvSpPr>
        <p:spPr>
          <a:xfrm>
            <a:off x="1786992" y="3919563"/>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latin typeface="Arial"/>
                <a:cs typeface="Arial"/>
              </a:rPr>
              <a:t>4</a:t>
            </a:r>
            <a:endParaRPr sz="1700">
              <a:latin typeface="Arial"/>
              <a:cs typeface="Arial"/>
            </a:endParaRPr>
          </a:p>
        </p:txBody>
      </p:sp>
      <p:sp>
        <p:nvSpPr>
          <p:cNvPr id="51" name="object 51"/>
          <p:cNvSpPr txBox="1"/>
          <p:nvPr/>
        </p:nvSpPr>
        <p:spPr>
          <a:xfrm>
            <a:off x="2001883" y="5097615"/>
            <a:ext cx="3534410" cy="288925"/>
          </a:xfrm>
          <a:prstGeom prst="rect">
            <a:avLst/>
          </a:prstGeom>
        </p:spPr>
        <p:txBody>
          <a:bodyPr vert="horz" wrap="square" lIns="0" tIns="15875" rIns="0" bIns="0" rtlCol="0">
            <a:spAutoFit/>
          </a:bodyPr>
          <a:lstStyle/>
          <a:p>
            <a:pPr marL="12700">
              <a:lnSpc>
                <a:spcPct val="100000"/>
              </a:lnSpc>
              <a:spcBef>
                <a:spcPts val="125"/>
              </a:spcBef>
              <a:tabLst>
                <a:tab pos="487680" algn="l"/>
                <a:tab pos="964565" algn="l"/>
                <a:tab pos="1435735" algn="l"/>
                <a:tab pos="1911350" algn="l"/>
                <a:tab pos="2330450" algn="l"/>
                <a:tab pos="2806065" algn="l"/>
                <a:tab pos="3282950" algn="l"/>
              </a:tabLst>
            </a:pPr>
            <a:r>
              <a:rPr sz="1700" spc="15" dirty="0">
                <a:latin typeface="Arial"/>
                <a:cs typeface="Arial"/>
              </a:rPr>
              <a:t>0	2	4	6	8	</a:t>
            </a:r>
            <a:r>
              <a:rPr sz="1700" spc="-35" dirty="0">
                <a:latin typeface="Arial"/>
                <a:cs typeface="Arial"/>
              </a:rPr>
              <a:t>1</a:t>
            </a:r>
            <a:r>
              <a:rPr sz="1700" spc="15" dirty="0">
                <a:latin typeface="Arial"/>
                <a:cs typeface="Arial"/>
              </a:rPr>
              <a:t>0</a:t>
            </a:r>
            <a:r>
              <a:rPr sz="1700" dirty="0">
                <a:latin typeface="Arial"/>
                <a:cs typeface="Arial"/>
              </a:rPr>
              <a:t>	</a:t>
            </a:r>
            <a:r>
              <a:rPr sz="1700" spc="-25" dirty="0">
                <a:latin typeface="Arial"/>
                <a:cs typeface="Arial"/>
              </a:rPr>
              <a:t>1</a:t>
            </a:r>
            <a:r>
              <a:rPr sz="1700" spc="15" dirty="0">
                <a:latin typeface="Arial"/>
                <a:cs typeface="Arial"/>
              </a:rPr>
              <a:t>2</a:t>
            </a:r>
            <a:r>
              <a:rPr sz="1700" dirty="0">
                <a:latin typeface="Arial"/>
                <a:cs typeface="Arial"/>
              </a:rPr>
              <a:t>	</a:t>
            </a:r>
            <a:r>
              <a:rPr sz="1700" spc="-35" dirty="0">
                <a:latin typeface="Arial"/>
                <a:cs typeface="Arial"/>
              </a:rPr>
              <a:t>1</a:t>
            </a:r>
            <a:r>
              <a:rPr sz="1700" spc="15" dirty="0">
                <a:latin typeface="Arial"/>
                <a:cs typeface="Arial"/>
              </a:rPr>
              <a:t>4</a:t>
            </a:r>
            <a:endParaRPr sz="1700">
              <a:latin typeface="Arial"/>
              <a:cs typeface="Arial"/>
            </a:endParaRPr>
          </a:p>
        </p:txBody>
      </p:sp>
      <p:sp>
        <p:nvSpPr>
          <p:cNvPr id="52" name="object 52"/>
          <p:cNvSpPr txBox="1"/>
          <p:nvPr/>
        </p:nvSpPr>
        <p:spPr>
          <a:xfrm>
            <a:off x="5743428" y="5097615"/>
            <a:ext cx="3116580" cy="288925"/>
          </a:xfrm>
          <a:prstGeom prst="rect">
            <a:avLst/>
          </a:prstGeom>
        </p:spPr>
        <p:txBody>
          <a:bodyPr vert="horz" wrap="square" lIns="0" tIns="15875" rIns="0" bIns="0" rtlCol="0">
            <a:spAutoFit/>
          </a:bodyPr>
          <a:lstStyle/>
          <a:p>
            <a:pPr marL="12700">
              <a:lnSpc>
                <a:spcPct val="100000"/>
              </a:lnSpc>
              <a:spcBef>
                <a:spcPts val="125"/>
              </a:spcBef>
              <a:tabLst>
                <a:tab pos="487680" algn="l"/>
                <a:tab pos="964565" algn="l"/>
                <a:tab pos="1440180" algn="l"/>
                <a:tab pos="1912620" algn="l"/>
                <a:tab pos="2388235" algn="l"/>
                <a:tab pos="2865120" algn="l"/>
              </a:tabLst>
            </a:pPr>
            <a:r>
              <a:rPr sz="1700" spc="-35" dirty="0">
                <a:latin typeface="Arial"/>
                <a:cs typeface="Arial"/>
              </a:rPr>
              <a:t>1</a:t>
            </a:r>
            <a:r>
              <a:rPr sz="1700" spc="15" dirty="0">
                <a:latin typeface="Arial"/>
                <a:cs typeface="Arial"/>
              </a:rPr>
              <a:t>6</a:t>
            </a:r>
            <a:r>
              <a:rPr sz="1700" dirty="0">
                <a:latin typeface="Arial"/>
                <a:cs typeface="Arial"/>
              </a:rPr>
              <a:t>	</a:t>
            </a:r>
            <a:r>
              <a:rPr sz="1700" spc="-25" dirty="0">
                <a:latin typeface="Arial"/>
                <a:cs typeface="Arial"/>
              </a:rPr>
              <a:t>1</a:t>
            </a:r>
            <a:r>
              <a:rPr sz="1700" spc="15" dirty="0">
                <a:latin typeface="Arial"/>
                <a:cs typeface="Arial"/>
              </a:rPr>
              <a:t>8</a:t>
            </a:r>
            <a:r>
              <a:rPr sz="1700" dirty="0">
                <a:latin typeface="Arial"/>
                <a:cs typeface="Arial"/>
              </a:rPr>
              <a:t>	</a:t>
            </a:r>
            <a:r>
              <a:rPr sz="1700" spc="-25" dirty="0">
                <a:latin typeface="Arial"/>
                <a:cs typeface="Arial"/>
              </a:rPr>
              <a:t>2</a:t>
            </a:r>
            <a:r>
              <a:rPr sz="1700" spc="15" dirty="0">
                <a:latin typeface="Arial"/>
                <a:cs typeface="Arial"/>
              </a:rPr>
              <a:t>0</a:t>
            </a:r>
            <a:r>
              <a:rPr sz="1700" dirty="0">
                <a:latin typeface="Arial"/>
                <a:cs typeface="Arial"/>
              </a:rPr>
              <a:t>	</a:t>
            </a:r>
            <a:r>
              <a:rPr sz="1700" spc="-25" dirty="0">
                <a:latin typeface="Arial"/>
                <a:cs typeface="Arial"/>
              </a:rPr>
              <a:t>2</a:t>
            </a:r>
            <a:r>
              <a:rPr sz="1700" spc="15" dirty="0">
                <a:latin typeface="Arial"/>
                <a:cs typeface="Arial"/>
              </a:rPr>
              <a:t>2</a:t>
            </a:r>
            <a:r>
              <a:rPr sz="1700" dirty="0">
                <a:latin typeface="Arial"/>
                <a:cs typeface="Arial"/>
              </a:rPr>
              <a:t>	</a:t>
            </a:r>
            <a:r>
              <a:rPr sz="1700" spc="-35" dirty="0">
                <a:latin typeface="Arial"/>
                <a:cs typeface="Arial"/>
              </a:rPr>
              <a:t>2</a:t>
            </a:r>
            <a:r>
              <a:rPr sz="1700" spc="15" dirty="0">
                <a:latin typeface="Arial"/>
                <a:cs typeface="Arial"/>
              </a:rPr>
              <a:t>4</a:t>
            </a:r>
            <a:r>
              <a:rPr sz="1700" dirty="0">
                <a:latin typeface="Arial"/>
                <a:cs typeface="Arial"/>
              </a:rPr>
              <a:t>	</a:t>
            </a:r>
            <a:r>
              <a:rPr sz="1700" spc="-25" dirty="0">
                <a:latin typeface="Arial"/>
                <a:cs typeface="Arial"/>
              </a:rPr>
              <a:t>2</a:t>
            </a:r>
            <a:r>
              <a:rPr sz="1700" spc="15" dirty="0">
                <a:latin typeface="Arial"/>
                <a:cs typeface="Arial"/>
              </a:rPr>
              <a:t>6</a:t>
            </a:r>
            <a:r>
              <a:rPr sz="1700" dirty="0">
                <a:latin typeface="Arial"/>
                <a:cs typeface="Arial"/>
              </a:rPr>
              <a:t>	</a:t>
            </a:r>
            <a:r>
              <a:rPr sz="1700" spc="-35" dirty="0">
                <a:latin typeface="Arial"/>
                <a:cs typeface="Arial"/>
              </a:rPr>
              <a:t>2</a:t>
            </a:r>
            <a:r>
              <a:rPr sz="1700" spc="15" dirty="0">
                <a:latin typeface="Arial"/>
                <a:cs typeface="Arial"/>
              </a:rPr>
              <a:t>8</a:t>
            </a:r>
            <a:endParaRPr sz="1700">
              <a:latin typeface="Arial"/>
              <a:cs typeface="Arial"/>
            </a:endParaRPr>
          </a:p>
        </p:txBody>
      </p:sp>
      <p:sp>
        <p:nvSpPr>
          <p:cNvPr id="53" name="object 53"/>
          <p:cNvSpPr txBox="1"/>
          <p:nvPr/>
        </p:nvSpPr>
        <p:spPr>
          <a:xfrm>
            <a:off x="4863950" y="5297301"/>
            <a:ext cx="1068070" cy="318135"/>
          </a:xfrm>
          <a:prstGeom prst="rect">
            <a:avLst/>
          </a:prstGeom>
        </p:spPr>
        <p:txBody>
          <a:bodyPr vert="horz" wrap="square" lIns="0" tIns="14604" rIns="0" bIns="0" rtlCol="0">
            <a:spAutoFit/>
          </a:bodyPr>
          <a:lstStyle/>
          <a:p>
            <a:pPr marL="12700">
              <a:lnSpc>
                <a:spcPct val="100000"/>
              </a:lnSpc>
              <a:spcBef>
                <a:spcPts val="114"/>
              </a:spcBef>
            </a:pPr>
            <a:r>
              <a:rPr sz="1900" b="1" spc="5" dirty="0">
                <a:latin typeface="Arial"/>
                <a:cs typeface="Arial"/>
              </a:rPr>
              <a:t>Cantidad</a:t>
            </a:r>
            <a:endParaRPr sz="1900">
              <a:latin typeface="Arial"/>
              <a:cs typeface="Arial"/>
            </a:endParaRPr>
          </a:p>
        </p:txBody>
      </p:sp>
      <p:grpSp>
        <p:nvGrpSpPr>
          <p:cNvPr id="54" name="object 54"/>
          <p:cNvGrpSpPr/>
          <p:nvPr/>
        </p:nvGrpSpPr>
        <p:grpSpPr>
          <a:xfrm>
            <a:off x="5905500" y="3886199"/>
            <a:ext cx="117475" cy="1100455"/>
            <a:chOff x="5905500" y="3886199"/>
            <a:chExt cx="117475" cy="1100455"/>
          </a:xfrm>
        </p:grpSpPr>
        <p:sp>
          <p:nvSpPr>
            <p:cNvPr id="55" name="object 55"/>
            <p:cNvSpPr/>
            <p:nvPr/>
          </p:nvSpPr>
          <p:spPr>
            <a:xfrm>
              <a:off x="5905500" y="3886199"/>
              <a:ext cx="117475" cy="1100455"/>
            </a:xfrm>
            <a:custGeom>
              <a:avLst/>
              <a:gdLst/>
              <a:ahLst/>
              <a:cxnLst/>
              <a:rect l="l" t="t" r="r" b="b"/>
              <a:pathLst>
                <a:path w="117475" h="1100454">
                  <a:moveTo>
                    <a:pt x="15240" y="925080"/>
                  </a:moveTo>
                  <a:lnTo>
                    <a:pt x="10668" y="920508"/>
                  </a:lnTo>
                  <a:lnTo>
                    <a:pt x="4572" y="920508"/>
                  </a:lnTo>
                  <a:lnTo>
                    <a:pt x="0" y="925080"/>
                  </a:lnTo>
                  <a:lnTo>
                    <a:pt x="0" y="929652"/>
                  </a:lnTo>
                  <a:lnTo>
                    <a:pt x="4572" y="934224"/>
                  </a:lnTo>
                  <a:lnTo>
                    <a:pt x="15240" y="934224"/>
                  </a:lnTo>
                  <a:lnTo>
                    <a:pt x="15240" y="925080"/>
                  </a:lnTo>
                  <a:close/>
                </a:path>
                <a:path w="117475" h="1100454">
                  <a:moveTo>
                    <a:pt x="15240" y="896124"/>
                  </a:moveTo>
                  <a:lnTo>
                    <a:pt x="10668" y="890028"/>
                  </a:lnTo>
                  <a:lnTo>
                    <a:pt x="4572" y="890028"/>
                  </a:lnTo>
                  <a:lnTo>
                    <a:pt x="0" y="896124"/>
                  </a:lnTo>
                  <a:lnTo>
                    <a:pt x="0" y="900696"/>
                  </a:lnTo>
                  <a:lnTo>
                    <a:pt x="4572" y="905268"/>
                  </a:lnTo>
                  <a:lnTo>
                    <a:pt x="15240" y="905268"/>
                  </a:lnTo>
                  <a:lnTo>
                    <a:pt x="15240" y="896124"/>
                  </a:lnTo>
                  <a:close/>
                </a:path>
                <a:path w="117475" h="1100454">
                  <a:moveTo>
                    <a:pt x="15240" y="865644"/>
                  </a:moveTo>
                  <a:lnTo>
                    <a:pt x="10668" y="861072"/>
                  </a:lnTo>
                  <a:lnTo>
                    <a:pt x="4572" y="861072"/>
                  </a:lnTo>
                  <a:lnTo>
                    <a:pt x="0" y="865644"/>
                  </a:lnTo>
                  <a:lnTo>
                    <a:pt x="0" y="871740"/>
                  </a:lnTo>
                  <a:lnTo>
                    <a:pt x="4572" y="876312"/>
                  </a:lnTo>
                  <a:lnTo>
                    <a:pt x="15240" y="876312"/>
                  </a:lnTo>
                  <a:lnTo>
                    <a:pt x="15240" y="865644"/>
                  </a:lnTo>
                  <a:close/>
                </a:path>
                <a:path w="117475" h="1100454">
                  <a:moveTo>
                    <a:pt x="15240" y="836688"/>
                  </a:moveTo>
                  <a:lnTo>
                    <a:pt x="10668" y="832116"/>
                  </a:lnTo>
                  <a:lnTo>
                    <a:pt x="4572" y="832116"/>
                  </a:lnTo>
                  <a:lnTo>
                    <a:pt x="0" y="836688"/>
                  </a:lnTo>
                  <a:lnTo>
                    <a:pt x="0" y="841260"/>
                  </a:lnTo>
                  <a:lnTo>
                    <a:pt x="4572" y="847356"/>
                  </a:lnTo>
                  <a:lnTo>
                    <a:pt x="15240" y="847356"/>
                  </a:lnTo>
                  <a:lnTo>
                    <a:pt x="15240" y="836688"/>
                  </a:lnTo>
                  <a:close/>
                </a:path>
                <a:path w="117475" h="1100454">
                  <a:moveTo>
                    <a:pt x="15240" y="807732"/>
                  </a:moveTo>
                  <a:lnTo>
                    <a:pt x="10668" y="803160"/>
                  </a:lnTo>
                  <a:lnTo>
                    <a:pt x="4572" y="803160"/>
                  </a:lnTo>
                  <a:lnTo>
                    <a:pt x="0" y="807732"/>
                  </a:lnTo>
                  <a:lnTo>
                    <a:pt x="0" y="812304"/>
                  </a:lnTo>
                  <a:lnTo>
                    <a:pt x="4572" y="816876"/>
                  </a:lnTo>
                  <a:lnTo>
                    <a:pt x="15240" y="816876"/>
                  </a:lnTo>
                  <a:lnTo>
                    <a:pt x="15240" y="807732"/>
                  </a:lnTo>
                  <a:close/>
                </a:path>
                <a:path w="117475" h="1100454">
                  <a:moveTo>
                    <a:pt x="15240" y="778776"/>
                  </a:moveTo>
                  <a:lnTo>
                    <a:pt x="10668" y="774204"/>
                  </a:lnTo>
                  <a:lnTo>
                    <a:pt x="4572" y="774204"/>
                  </a:lnTo>
                  <a:lnTo>
                    <a:pt x="0" y="778776"/>
                  </a:lnTo>
                  <a:lnTo>
                    <a:pt x="0" y="783348"/>
                  </a:lnTo>
                  <a:lnTo>
                    <a:pt x="4572" y="787920"/>
                  </a:lnTo>
                  <a:lnTo>
                    <a:pt x="15240" y="787920"/>
                  </a:lnTo>
                  <a:lnTo>
                    <a:pt x="15240" y="778776"/>
                  </a:lnTo>
                  <a:close/>
                </a:path>
                <a:path w="117475" h="1100454">
                  <a:moveTo>
                    <a:pt x="15240" y="749820"/>
                  </a:moveTo>
                  <a:lnTo>
                    <a:pt x="10668" y="745248"/>
                  </a:lnTo>
                  <a:lnTo>
                    <a:pt x="4572" y="745248"/>
                  </a:lnTo>
                  <a:lnTo>
                    <a:pt x="0" y="749820"/>
                  </a:lnTo>
                  <a:lnTo>
                    <a:pt x="0" y="754392"/>
                  </a:lnTo>
                  <a:lnTo>
                    <a:pt x="4572" y="758964"/>
                  </a:lnTo>
                  <a:lnTo>
                    <a:pt x="15240" y="758964"/>
                  </a:lnTo>
                  <a:lnTo>
                    <a:pt x="15240" y="749820"/>
                  </a:lnTo>
                  <a:close/>
                </a:path>
                <a:path w="117475" h="1100454">
                  <a:moveTo>
                    <a:pt x="15240" y="720864"/>
                  </a:moveTo>
                  <a:lnTo>
                    <a:pt x="10668" y="714768"/>
                  </a:lnTo>
                  <a:lnTo>
                    <a:pt x="4572" y="714768"/>
                  </a:lnTo>
                  <a:lnTo>
                    <a:pt x="0" y="720864"/>
                  </a:lnTo>
                  <a:lnTo>
                    <a:pt x="0" y="725436"/>
                  </a:lnTo>
                  <a:lnTo>
                    <a:pt x="4572" y="730008"/>
                  </a:lnTo>
                  <a:lnTo>
                    <a:pt x="15240" y="730008"/>
                  </a:lnTo>
                  <a:lnTo>
                    <a:pt x="15240" y="720864"/>
                  </a:lnTo>
                  <a:close/>
                </a:path>
                <a:path w="117475" h="1100454">
                  <a:moveTo>
                    <a:pt x="15240" y="690384"/>
                  </a:moveTo>
                  <a:lnTo>
                    <a:pt x="10668" y="685812"/>
                  </a:lnTo>
                  <a:lnTo>
                    <a:pt x="4572" y="685812"/>
                  </a:lnTo>
                  <a:lnTo>
                    <a:pt x="0" y="690384"/>
                  </a:lnTo>
                  <a:lnTo>
                    <a:pt x="0" y="696480"/>
                  </a:lnTo>
                  <a:lnTo>
                    <a:pt x="4572" y="701052"/>
                  </a:lnTo>
                  <a:lnTo>
                    <a:pt x="15240" y="701052"/>
                  </a:lnTo>
                  <a:lnTo>
                    <a:pt x="15240" y="690384"/>
                  </a:lnTo>
                  <a:close/>
                </a:path>
                <a:path w="117475" h="1100454">
                  <a:moveTo>
                    <a:pt x="15240" y="661428"/>
                  </a:moveTo>
                  <a:lnTo>
                    <a:pt x="10668" y="656856"/>
                  </a:lnTo>
                  <a:lnTo>
                    <a:pt x="4572" y="656856"/>
                  </a:lnTo>
                  <a:lnTo>
                    <a:pt x="0" y="661428"/>
                  </a:lnTo>
                  <a:lnTo>
                    <a:pt x="0" y="666000"/>
                  </a:lnTo>
                  <a:lnTo>
                    <a:pt x="4572" y="672096"/>
                  </a:lnTo>
                  <a:lnTo>
                    <a:pt x="15240" y="672096"/>
                  </a:lnTo>
                  <a:lnTo>
                    <a:pt x="15240" y="661428"/>
                  </a:lnTo>
                  <a:close/>
                </a:path>
                <a:path w="117475" h="1100454">
                  <a:moveTo>
                    <a:pt x="15240" y="632472"/>
                  </a:moveTo>
                  <a:lnTo>
                    <a:pt x="10668" y="627900"/>
                  </a:lnTo>
                  <a:lnTo>
                    <a:pt x="4572" y="627900"/>
                  </a:lnTo>
                  <a:lnTo>
                    <a:pt x="0" y="632472"/>
                  </a:lnTo>
                  <a:lnTo>
                    <a:pt x="0" y="637044"/>
                  </a:lnTo>
                  <a:lnTo>
                    <a:pt x="4572" y="641616"/>
                  </a:lnTo>
                  <a:lnTo>
                    <a:pt x="15240" y="641616"/>
                  </a:lnTo>
                  <a:lnTo>
                    <a:pt x="15240" y="632472"/>
                  </a:lnTo>
                  <a:close/>
                </a:path>
                <a:path w="117475" h="1100454">
                  <a:moveTo>
                    <a:pt x="15240" y="603516"/>
                  </a:moveTo>
                  <a:lnTo>
                    <a:pt x="10668" y="598944"/>
                  </a:lnTo>
                  <a:lnTo>
                    <a:pt x="4572" y="598944"/>
                  </a:lnTo>
                  <a:lnTo>
                    <a:pt x="0" y="603516"/>
                  </a:lnTo>
                  <a:lnTo>
                    <a:pt x="0" y="608088"/>
                  </a:lnTo>
                  <a:lnTo>
                    <a:pt x="4572" y="612660"/>
                  </a:lnTo>
                  <a:lnTo>
                    <a:pt x="15240" y="612660"/>
                  </a:lnTo>
                  <a:lnTo>
                    <a:pt x="15240" y="603516"/>
                  </a:lnTo>
                  <a:close/>
                </a:path>
                <a:path w="117475" h="1100454">
                  <a:moveTo>
                    <a:pt x="15240" y="574560"/>
                  </a:moveTo>
                  <a:lnTo>
                    <a:pt x="10668" y="569988"/>
                  </a:lnTo>
                  <a:lnTo>
                    <a:pt x="4572" y="569988"/>
                  </a:lnTo>
                  <a:lnTo>
                    <a:pt x="0" y="574560"/>
                  </a:lnTo>
                  <a:lnTo>
                    <a:pt x="0" y="579132"/>
                  </a:lnTo>
                  <a:lnTo>
                    <a:pt x="4572" y="583704"/>
                  </a:lnTo>
                  <a:lnTo>
                    <a:pt x="15240" y="583704"/>
                  </a:lnTo>
                  <a:lnTo>
                    <a:pt x="15240" y="574560"/>
                  </a:lnTo>
                  <a:close/>
                </a:path>
                <a:path w="117475" h="1100454">
                  <a:moveTo>
                    <a:pt x="15240" y="545604"/>
                  </a:moveTo>
                  <a:lnTo>
                    <a:pt x="10668" y="539508"/>
                  </a:lnTo>
                  <a:lnTo>
                    <a:pt x="4572" y="539508"/>
                  </a:lnTo>
                  <a:lnTo>
                    <a:pt x="0" y="545604"/>
                  </a:lnTo>
                  <a:lnTo>
                    <a:pt x="0" y="550176"/>
                  </a:lnTo>
                  <a:lnTo>
                    <a:pt x="4572" y="554748"/>
                  </a:lnTo>
                  <a:lnTo>
                    <a:pt x="15240" y="554748"/>
                  </a:lnTo>
                  <a:lnTo>
                    <a:pt x="15240" y="545604"/>
                  </a:lnTo>
                  <a:close/>
                </a:path>
                <a:path w="117475" h="1100454">
                  <a:moveTo>
                    <a:pt x="15240" y="515124"/>
                  </a:moveTo>
                  <a:lnTo>
                    <a:pt x="10668" y="510552"/>
                  </a:lnTo>
                  <a:lnTo>
                    <a:pt x="4572" y="510552"/>
                  </a:lnTo>
                  <a:lnTo>
                    <a:pt x="0" y="515124"/>
                  </a:lnTo>
                  <a:lnTo>
                    <a:pt x="0" y="521220"/>
                  </a:lnTo>
                  <a:lnTo>
                    <a:pt x="4572" y="525792"/>
                  </a:lnTo>
                  <a:lnTo>
                    <a:pt x="15240" y="525792"/>
                  </a:lnTo>
                  <a:lnTo>
                    <a:pt x="15240" y="515124"/>
                  </a:lnTo>
                  <a:close/>
                </a:path>
                <a:path w="117475" h="1100454">
                  <a:moveTo>
                    <a:pt x="15240" y="486168"/>
                  </a:moveTo>
                  <a:lnTo>
                    <a:pt x="10668" y="481596"/>
                  </a:lnTo>
                  <a:lnTo>
                    <a:pt x="4572" y="481596"/>
                  </a:lnTo>
                  <a:lnTo>
                    <a:pt x="0" y="486168"/>
                  </a:lnTo>
                  <a:lnTo>
                    <a:pt x="0" y="490740"/>
                  </a:lnTo>
                  <a:lnTo>
                    <a:pt x="4572" y="496836"/>
                  </a:lnTo>
                  <a:lnTo>
                    <a:pt x="15240" y="496836"/>
                  </a:lnTo>
                  <a:lnTo>
                    <a:pt x="15240" y="486168"/>
                  </a:lnTo>
                  <a:close/>
                </a:path>
                <a:path w="117475" h="1100454">
                  <a:moveTo>
                    <a:pt x="15240" y="457212"/>
                  </a:moveTo>
                  <a:lnTo>
                    <a:pt x="10668" y="452640"/>
                  </a:lnTo>
                  <a:lnTo>
                    <a:pt x="4572" y="452640"/>
                  </a:lnTo>
                  <a:lnTo>
                    <a:pt x="0" y="457212"/>
                  </a:lnTo>
                  <a:lnTo>
                    <a:pt x="0" y="461784"/>
                  </a:lnTo>
                  <a:lnTo>
                    <a:pt x="4572" y="466356"/>
                  </a:lnTo>
                  <a:lnTo>
                    <a:pt x="15240" y="466356"/>
                  </a:lnTo>
                  <a:lnTo>
                    <a:pt x="15240" y="457212"/>
                  </a:lnTo>
                  <a:close/>
                </a:path>
                <a:path w="117475" h="1100454">
                  <a:moveTo>
                    <a:pt x="15240" y="428256"/>
                  </a:moveTo>
                  <a:lnTo>
                    <a:pt x="10668" y="423684"/>
                  </a:lnTo>
                  <a:lnTo>
                    <a:pt x="4572" y="423684"/>
                  </a:lnTo>
                  <a:lnTo>
                    <a:pt x="0" y="428256"/>
                  </a:lnTo>
                  <a:lnTo>
                    <a:pt x="0" y="432828"/>
                  </a:lnTo>
                  <a:lnTo>
                    <a:pt x="4572" y="437400"/>
                  </a:lnTo>
                  <a:lnTo>
                    <a:pt x="15240" y="437400"/>
                  </a:lnTo>
                  <a:lnTo>
                    <a:pt x="15240" y="428256"/>
                  </a:lnTo>
                  <a:close/>
                </a:path>
                <a:path w="117475" h="1100454">
                  <a:moveTo>
                    <a:pt x="15240" y="399300"/>
                  </a:moveTo>
                  <a:lnTo>
                    <a:pt x="10668" y="394728"/>
                  </a:lnTo>
                  <a:lnTo>
                    <a:pt x="4572" y="394728"/>
                  </a:lnTo>
                  <a:lnTo>
                    <a:pt x="0" y="399300"/>
                  </a:lnTo>
                  <a:lnTo>
                    <a:pt x="0" y="403872"/>
                  </a:lnTo>
                  <a:lnTo>
                    <a:pt x="4572" y="408444"/>
                  </a:lnTo>
                  <a:lnTo>
                    <a:pt x="15240" y="408444"/>
                  </a:lnTo>
                  <a:lnTo>
                    <a:pt x="15240" y="399300"/>
                  </a:lnTo>
                  <a:close/>
                </a:path>
                <a:path w="117475" h="1100454">
                  <a:moveTo>
                    <a:pt x="15240" y="370344"/>
                  </a:moveTo>
                  <a:lnTo>
                    <a:pt x="10668" y="364248"/>
                  </a:lnTo>
                  <a:lnTo>
                    <a:pt x="4572" y="364248"/>
                  </a:lnTo>
                  <a:lnTo>
                    <a:pt x="0" y="370344"/>
                  </a:lnTo>
                  <a:lnTo>
                    <a:pt x="0" y="374916"/>
                  </a:lnTo>
                  <a:lnTo>
                    <a:pt x="4572" y="379488"/>
                  </a:lnTo>
                  <a:lnTo>
                    <a:pt x="15240" y="379488"/>
                  </a:lnTo>
                  <a:lnTo>
                    <a:pt x="15240" y="370344"/>
                  </a:lnTo>
                  <a:close/>
                </a:path>
                <a:path w="117475" h="1100454">
                  <a:moveTo>
                    <a:pt x="15240" y="339864"/>
                  </a:moveTo>
                  <a:lnTo>
                    <a:pt x="10668" y="335292"/>
                  </a:lnTo>
                  <a:lnTo>
                    <a:pt x="4572" y="335292"/>
                  </a:lnTo>
                  <a:lnTo>
                    <a:pt x="0" y="339864"/>
                  </a:lnTo>
                  <a:lnTo>
                    <a:pt x="0" y="345960"/>
                  </a:lnTo>
                  <a:lnTo>
                    <a:pt x="4572" y="350532"/>
                  </a:lnTo>
                  <a:lnTo>
                    <a:pt x="15240" y="350532"/>
                  </a:lnTo>
                  <a:lnTo>
                    <a:pt x="15240" y="339864"/>
                  </a:lnTo>
                  <a:close/>
                </a:path>
                <a:path w="117475" h="1100454">
                  <a:moveTo>
                    <a:pt x="15240" y="310908"/>
                  </a:moveTo>
                  <a:lnTo>
                    <a:pt x="10668" y="306336"/>
                  </a:lnTo>
                  <a:lnTo>
                    <a:pt x="4572" y="306336"/>
                  </a:lnTo>
                  <a:lnTo>
                    <a:pt x="0" y="310908"/>
                  </a:lnTo>
                  <a:lnTo>
                    <a:pt x="0" y="315480"/>
                  </a:lnTo>
                  <a:lnTo>
                    <a:pt x="4572" y="321576"/>
                  </a:lnTo>
                  <a:lnTo>
                    <a:pt x="15240" y="321576"/>
                  </a:lnTo>
                  <a:lnTo>
                    <a:pt x="15240" y="310908"/>
                  </a:lnTo>
                  <a:close/>
                </a:path>
                <a:path w="117475" h="1100454">
                  <a:moveTo>
                    <a:pt x="15240" y="281952"/>
                  </a:moveTo>
                  <a:lnTo>
                    <a:pt x="10668" y="277380"/>
                  </a:lnTo>
                  <a:lnTo>
                    <a:pt x="4572" y="277380"/>
                  </a:lnTo>
                  <a:lnTo>
                    <a:pt x="0" y="281952"/>
                  </a:lnTo>
                  <a:lnTo>
                    <a:pt x="0" y="286524"/>
                  </a:lnTo>
                  <a:lnTo>
                    <a:pt x="4572" y="291096"/>
                  </a:lnTo>
                  <a:lnTo>
                    <a:pt x="15240" y="291096"/>
                  </a:lnTo>
                  <a:lnTo>
                    <a:pt x="15240" y="281952"/>
                  </a:lnTo>
                  <a:close/>
                </a:path>
                <a:path w="117475" h="1100454">
                  <a:moveTo>
                    <a:pt x="15240" y="252996"/>
                  </a:moveTo>
                  <a:lnTo>
                    <a:pt x="10668" y="248424"/>
                  </a:lnTo>
                  <a:lnTo>
                    <a:pt x="4572" y="248424"/>
                  </a:lnTo>
                  <a:lnTo>
                    <a:pt x="0" y="252996"/>
                  </a:lnTo>
                  <a:lnTo>
                    <a:pt x="0" y="257568"/>
                  </a:lnTo>
                  <a:lnTo>
                    <a:pt x="4572" y="262140"/>
                  </a:lnTo>
                  <a:lnTo>
                    <a:pt x="15240" y="262140"/>
                  </a:lnTo>
                  <a:lnTo>
                    <a:pt x="15240" y="252996"/>
                  </a:lnTo>
                  <a:close/>
                </a:path>
                <a:path w="117475" h="1100454">
                  <a:moveTo>
                    <a:pt x="15240" y="224040"/>
                  </a:moveTo>
                  <a:lnTo>
                    <a:pt x="10668" y="219468"/>
                  </a:lnTo>
                  <a:lnTo>
                    <a:pt x="4572" y="219468"/>
                  </a:lnTo>
                  <a:lnTo>
                    <a:pt x="0" y="224040"/>
                  </a:lnTo>
                  <a:lnTo>
                    <a:pt x="0" y="228612"/>
                  </a:lnTo>
                  <a:lnTo>
                    <a:pt x="4572" y="233184"/>
                  </a:lnTo>
                  <a:lnTo>
                    <a:pt x="15240" y="233184"/>
                  </a:lnTo>
                  <a:lnTo>
                    <a:pt x="15240" y="224040"/>
                  </a:lnTo>
                  <a:close/>
                </a:path>
                <a:path w="117475" h="1100454">
                  <a:moveTo>
                    <a:pt x="15240" y="195084"/>
                  </a:moveTo>
                  <a:lnTo>
                    <a:pt x="10668" y="188988"/>
                  </a:lnTo>
                  <a:lnTo>
                    <a:pt x="4572" y="188988"/>
                  </a:lnTo>
                  <a:lnTo>
                    <a:pt x="0" y="195084"/>
                  </a:lnTo>
                  <a:lnTo>
                    <a:pt x="0" y="199656"/>
                  </a:lnTo>
                  <a:lnTo>
                    <a:pt x="4572" y="204228"/>
                  </a:lnTo>
                  <a:lnTo>
                    <a:pt x="15240" y="204228"/>
                  </a:lnTo>
                  <a:lnTo>
                    <a:pt x="15240" y="195084"/>
                  </a:lnTo>
                  <a:close/>
                </a:path>
                <a:path w="117475" h="1100454">
                  <a:moveTo>
                    <a:pt x="15240" y="164604"/>
                  </a:moveTo>
                  <a:lnTo>
                    <a:pt x="10668" y="160032"/>
                  </a:lnTo>
                  <a:lnTo>
                    <a:pt x="4572" y="160032"/>
                  </a:lnTo>
                  <a:lnTo>
                    <a:pt x="0" y="164604"/>
                  </a:lnTo>
                  <a:lnTo>
                    <a:pt x="0" y="170700"/>
                  </a:lnTo>
                  <a:lnTo>
                    <a:pt x="4572" y="175272"/>
                  </a:lnTo>
                  <a:lnTo>
                    <a:pt x="15240" y="175272"/>
                  </a:lnTo>
                  <a:lnTo>
                    <a:pt x="15240" y="164604"/>
                  </a:lnTo>
                  <a:close/>
                </a:path>
                <a:path w="117475" h="1100454">
                  <a:moveTo>
                    <a:pt x="15240" y="135648"/>
                  </a:moveTo>
                  <a:lnTo>
                    <a:pt x="10668" y="131076"/>
                  </a:lnTo>
                  <a:lnTo>
                    <a:pt x="4572" y="131076"/>
                  </a:lnTo>
                  <a:lnTo>
                    <a:pt x="0" y="135648"/>
                  </a:lnTo>
                  <a:lnTo>
                    <a:pt x="0" y="140220"/>
                  </a:lnTo>
                  <a:lnTo>
                    <a:pt x="4572" y="146316"/>
                  </a:lnTo>
                  <a:lnTo>
                    <a:pt x="15240" y="146316"/>
                  </a:lnTo>
                  <a:lnTo>
                    <a:pt x="15240" y="135648"/>
                  </a:lnTo>
                  <a:close/>
                </a:path>
                <a:path w="117475" h="1100454">
                  <a:moveTo>
                    <a:pt x="15240" y="106692"/>
                  </a:moveTo>
                  <a:lnTo>
                    <a:pt x="10668" y="102120"/>
                  </a:lnTo>
                  <a:lnTo>
                    <a:pt x="4572" y="102120"/>
                  </a:lnTo>
                  <a:lnTo>
                    <a:pt x="0" y="106692"/>
                  </a:lnTo>
                  <a:lnTo>
                    <a:pt x="0" y="111264"/>
                  </a:lnTo>
                  <a:lnTo>
                    <a:pt x="4572" y="115836"/>
                  </a:lnTo>
                  <a:lnTo>
                    <a:pt x="15240" y="115836"/>
                  </a:lnTo>
                  <a:lnTo>
                    <a:pt x="15240" y="106692"/>
                  </a:lnTo>
                  <a:close/>
                </a:path>
                <a:path w="117475" h="1100454">
                  <a:moveTo>
                    <a:pt x="15240" y="77736"/>
                  </a:moveTo>
                  <a:lnTo>
                    <a:pt x="10668" y="73164"/>
                  </a:lnTo>
                  <a:lnTo>
                    <a:pt x="4572" y="73164"/>
                  </a:lnTo>
                  <a:lnTo>
                    <a:pt x="0" y="77736"/>
                  </a:lnTo>
                  <a:lnTo>
                    <a:pt x="0" y="82308"/>
                  </a:lnTo>
                  <a:lnTo>
                    <a:pt x="4572" y="86880"/>
                  </a:lnTo>
                  <a:lnTo>
                    <a:pt x="15240" y="86880"/>
                  </a:lnTo>
                  <a:lnTo>
                    <a:pt x="15240" y="77736"/>
                  </a:lnTo>
                  <a:close/>
                </a:path>
                <a:path w="117475" h="1100454">
                  <a:moveTo>
                    <a:pt x="15240" y="48780"/>
                  </a:moveTo>
                  <a:lnTo>
                    <a:pt x="10668" y="42684"/>
                  </a:lnTo>
                  <a:lnTo>
                    <a:pt x="4572" y="42684"/>
                  </a:lnTo>
                  <a:lnTo>
                    <a:pt x="0" y="48780"/>
                  </a:lnTo>
                  <a:lnTo>
                    <a:pt x="0" y="53352"/>
                  </a:lnTo>
                  <a:lnTo>
                    <a:pt x="4572" y="57924"/>
                  </a:lnTo>
                  <a:lnTo>
                    <a:pt x="15240" y="57924"/>
                  </a:lnTo>
                  <a:lnTo>
                    <a:pt x="15240" y="48780"/>
                  </a:lnTo>
                  <a:close/>
                </a:path>
                <a:path w="117475" h="1100454">
                  <a:moveTo>
                    <a:pt x="15240" y="19824"/>
                  </a:moveTo>
                  <a:lnTo>
                    <a:pt x="10668" y="13728"/>
                  </a:lnTo>
                  <a:lnTo>
                    <a:pt x="4572" y="13728"/>
                  </a:lnTo>
                  <a:lnTo>
                    <a:pt x="0" y="19824"/>
                  </a:lnTo>
                  <a:lnTo>
                    <a:pt x="0" y="24396"/>
                  </a:lnTo>
                  <a:lnTo>
                    <a:pt x="4572" y="28968"/>
                  </a:lnTo>
                  <a:lnTo>
                    <a:pt x="15240" y="28968"/>
                  </a:lnTo>
                  <a:lnTo>
                    <a:pt x="15240" y="19824"/>
                  </a:lnTo>
                  <a:close/>
                </a:path>
                <a:path w="117475" h="1100454">
                  <a:moveTo>
                    <a:pt x="15240" y="0"/>
                  </a:moveTo>
                  <a:lnTo>
                    <a:pt x="4559" y="0"/>
                  </a:lnTo>
                  <a:lnTo>
                    <a:pt x="15240" y="12"/>
                  </a:lnTo>
                  <a:close/>
                </a:path>
                <a:path w="117475" h="1100454">
                  <a:moveTo>
                    <a:pt x="117348" y="1089672"/>
                  </a:moveTo>
                  <a:lnTo>
                    <a:pt x="112776" y="1085100"/>
                  </a:lnTo>
                  <a:lnTo>
                    <a:pt x="106680" y="1085100"/>
                  </a:lnTo>
                  <a:lnTo>
                    <a:pt x="102108" y="1089672"/>
                  </a:lnTo>
                  <a:lnTo>
                    <a:pt x="102108" y="1095768"/>
                  </a:lnTo>
                  <a:lnTo>
                    <a:pt x="106680" y="1100340"/>
                  </a:lnTo>
                  <a:lnTo>
                    <a:pt x="117348" y="1100340"/>
                  </a:lnTo>
                  <a:lnTo>
                    <a:pt x="117348" y="1089672"/>
                  </a:lnTo>
                  <a:close/>
                </a:path>
                <a:path w="117475" h="1100454">
                  <a:moveTo>
                    <a:pt x="117348" y="1060716"/>
                  </a:moveTo>
                  <a:lnTo>
                    <a:pt x="112776" y="1056144"/>
                  </a:lnTo>
                  <a:lnTo>
                    <a:pt x="106680" y="1056144"/>
                  </a:lnTo>
                  <a:lnTo>
                    <a:pt x="102108" y="1060716"/>
                  </a:lnTo>
                  <a:lnTo>
                    <a:pt x="102108" y="1065288"/>
                  </a:lnTo>
                  <a:lnTo>
                    <a:pt x="106680" y="1071384"/>
                  </a:lnTo>
                  <a:lnTo>
                    <a:pt x="117348" y="1071384"/>
                  </a:lnTo>
                  <a:lnTo>
                    <a:pt x="117348" y="1060716"/>
                  </a:lnTo>
                  <a:close/>
                </a:path>
                <a:path w="117475" h="1100454">
                  <a:moveTo>
                    <a:pt x="117348" y="1031760"/>
                  </a:moveTo>
                  <a:lnTo>
                    <a:pt x="112776" y="1027188"/>
                  </a:lnTo>
                  <a:lnTo>
                    <a:pt x="106680" y="1027188"/>
                  </a:lnTo>
                  <a:lnTo>
                    <a:pt x="102108" y="1031760"/>
                  </a:lnTo>
                  <a:lnTo>
                    <a:pt x="102108" y="1036332"/>
                  </a:lnTo>
                  <a:lnTo>
                    <a:pt x="106680" y="1040904"/>
                  </a:lnTo>
                  <a:lnTo>
                    <a:pt x="117348" y="1040904"/>
                  </a:lnTo>
                  <a:lnTo>
                    <a:pt x="117348" y="1031760"/>
                  </a:lnTo>
                  <a:close/>
                </a:path>
                <a:path w="117475" h="1100454">
                  <a:moveTo>
                    <a:pt x="117348" y="1002804"/>
                  </a:moveTo>
                  <a:lnTo>
                    <a:pt x="112776" y="998232"/>
                  </a:lnTo>
                  <a:lnTo>
                    <a:pt x="106680" y="998232"/>
                  </a:lnTo>
                  <a:lnTo>
                    <a:pt x="102108" y="1002804"/>
                  </a:lnTo>
                  <a:lnTo>
                    <a:pt x="102108" y="1007376"/>
                  </a:lnTo>
                  <a:lnTo>
                    <a:pt x="106680" y="1011948"/>
                  </a:lnTo>
                  <a:lnTo>
                    <a:pt x="117348" y="1011948"/>
                  </a:lnTo>
                  <a:lnTo>
                    <a:pt x="117348" y="1002804"/>
                  </a:lnTo>
                  <a:close/>
                </a:path>
                <a:path w="117475" h="1100454">
                  <a:moveTo>
                    <a:pt x="117348" y="973848"/>
                  </a:moveTo>
                  <a:lnTo>
                    <a:pt x="112776" y="969276"/>
                  </a:lnTo>
                  <a:lnTo>
                    <a:pt x="106680" y="969276"/>
                  </a:lnTo>
                  <a:lnTo>
                    <a:pt x="102108" y="973848"/>
                  </a:lnTo>
                  <a:lnTo>
                    <a:pt x="102108" y="978420"/>
                  </a:lnTo>
                  <a:lnTo>
                    <a:pt x="106680" y="982992"/>
                  </a:lnTo>
                  <a:lnTo>
                    <a:pt x="117348" y="982992"/>
                  </a:lnTo>
                  <a:lnTo>
                    <a:pt x="117348" y="973848"/>
                  </a:lnTo>
                  <a:close/>
                </a:path>
                <a:path w="117475" h="1100454">
                  <a:moveTo>
                    <a:pt x="117348" y="944892"/>
                  </a:moveTo>
                  <a:lnTo>
                    <a:pt x="112776" y="938796"/>
                  </a:lnTo>
                  <a:lnTo>
                    <a:pt x="106680" y="938796"/>
                  </a:lnTo>
                  <a:lnTo>
                    <a:pt x="102108" y="944892"/>
                  </a:lnTo>
                  <a:lnTo>
                    <a:pt x="102108" y="949464"/>
                  </a:lnTo>
                  <a:lnTo>
                    <a:pt x="106680" y="954036"/>
                  </a:lnTo>
                  <a:lnTo>
                    <a:pt x="117348" y="954036"/>
                  </a:lnTo>
                  <a:lnTo>
                    <a:pt x="117348" y="944892"/>
                  </a:lnTo>
                  <a:close/>
                </a:path>
                <a:path w="117475" h="1100454">
                  <a:moveTo>
                    <a:pt x="117348" y="914412"/>
                  </a:moveTo>
                  <a:lnTo>
                    <a:pt x="112776" y="909840"/>
                  </a:lnTo>
                  <a:lnTo>
                    <a:pt x="106680" y="909840"/>
                  </a:lnTo>
                  <a:lnTo>
                    <a:pt x="102108" y="914412"/>
                  </a:lnTo>
                  <a:lnTo>
                    <a:pt x="102108" y="920508"/>
                  </a:lnTo>
                  <a:lnTo>
                    <a:pt x="106680" y="925080"/>
                  </a:lnTo>
                  <a:lnTo>
                    <a:pt x="117348" y="925080"/>
                  </a:lnTo>
                  <a:lnTo>
                    <a:pt x="117348" y="914412"/>
                  </a:lnTo>
                  <a:close/>
                </a:path>
                <a:path w="117475" h="1100454">
                  <a:moveTo>
                    <a:pt x="117348" y="885456"/>
                  </a:moveTo>
                  <a:lnTo>
                    <a:pt x="112776" y="880884"/>
                  </a:lnTo>
                  <a:lnTo>
                    <a:pt x="106680" y="880884"/>
                  </a:lnTo>
                  <a:lnTo>
                    <a:pt x="102108" y="885456"/>
                  </a:lnTo>
                  <a:lnTo>
                    <a:pt x="102108" y="890028"/>
                  </a:lnTo>
                  <a:lnTo>
                    <a:pt x="106680" y="896124"/>
                  </a:lnTo>
                  <a:lnTo>
                    <a:pt x="117348" y="896124"/>
                  </a:lnTo>
                  <a:lnTo>
                    <a:pt x="117348" y="885456"/>
                  </a:lnTo>
                  <a:close/>
                </a:path>
                <a:path w="117475" h="1100454">
                  <a:moveTo>
                    <a:pt x="117348" y="856500"/>
                  </a:moveTo>
                  <a:lnTo>
                    <a:pt x="112776" y="851928"/>
                  </a:lnTo>
                  <a:lnTo>
                    <a:pt x="106680" y="851928"/>
                  </a:lnTo>
                  <a:lnTo>
                    <a:pt x="102108" y="856500"/>
                  </a:lnTo>
                  <a:lnTo>
                    <a:pt x="102108" y="861072"/>
                  </a:lnTo>
                  <a:lnTo>
                    <a:pt x="106680" y="865644"/>
                  </a:lnTo>
                  <a:lnTo>
                    <a:pt x="117348" y="865644"/>
                  </a:lnTo>
                  <a:lnTo>
                    <a:pt x="117348" y="856500"/>
                  </a:lnTo>
                  <a:close/>
                </a:path>
                <a:path w="117475" h="1100454">
                  <a:moveTo>
                    <a:pt x="117348" y="827544"/>
                  </a:moveTo>
                  <a:lnTo>
                    <a:pt x="112776" y="822972"/>
                  </a:lnTo>
                  <a:lnTo>
                    <a:pt x="106680" y="822972"/>
                  </a:lnTo>
                  <a:lnTo>
                    <a:pt x="102108" y="827544"/>
                  </a:lnTo>
                  <a:lnTo>
                    <a:pt x="102108" y="832116"/>
                  </a:lnTo>
                  <a:lnTo>
                    <a:pt x="106680" y="836688"/>
                  </a:lnTo>
                  <a:lnTo>
                    <a:pt x="117348" y="836688"/>
                  </a:lnTo>
                  <a:lnTo>
                    <a:pt x="117348" y="827544"/>
                  </a:lnTo>
                  <a:close/>
                </a:path>
                <a:path w="117475" h="1100454">
                  <a:moveTo>
                    <a:pt x="117348" y="798588"/>
                  </a:moveTo>
                  <a:lnTo>
                    <a:pt x="112776" y="794016"/>
                  </a:lnTo>
                  <a:lnTo>
                    <a:pt x="106680" y="794016"/>
                  </a:lnTo>
                  <a:lnTo>
                    <a:pt x="102108" y="798588"/>
                  </a:lnTo>
                  <a:lnTo>
                    <a:pt x="102108" y="803160"/>
                  </a:lnTo>
                  <a:lnTo>
                    <a:pt x="106680" y="807732"/>
                  </a:lnTo>
                  <a:lnTo>
                    <a:pt x="117348" y="807732"/>
                  </a:lnTo>
                  <a:lnTo>
                    <a:pt x="117348" y="798588"/>
                  </a:lnTo>
                  <a:close/>
                </a:path>
                <a:path w="117475" h="1100454">
                  <a:moveTo>
                    <a:pt x="117348" y="769632"/>
                  </a:moveTo>
                  <a:lnTo>
                    <a:pt x="112776" y="763536"/>
                  </a:lnTo>
                  <a:lnTo>
                    <a:pt x="106680" y="763536"/>
                  </a:lnTo>
                  <a:lnTo>
                    <a:pt x="102108" y="769632"/>
                  </a:lnTo>
                  <a:lnTo>
                    <a:pt x="102108" y="774204"/>
                  </a:lnTo>
                  <a:lnTo>
                    <a:pt x="106680" y="778776"/>
                  </a:lnTo>
                  <a:lnTo>
                    <a:pt x="117348" y="778776"/>
                  </a:lnTo>
                  <a:lnTo>
                    <a:pt x="117348" y="769632"/>
                  </a:lnTo>
                  <a:close/>
                </a:path>
                <a:path w="117475" h="1100454">
                  <a:moveTo>
                    <a:pt x="117348" y="739152"/>
                  </a:moveTo>
                  <a:lnTo>
                    <a:pt x="112776" y="734580"/>
                  </a:lnTo>
                  <a:lnTo>
                    <a:pt x="106680" y="734580"/>
                  </a:lnTo>
                  <a:lnTo>
                    <a:pt x="102108" y="739152"/>
                  </a:lnTo>
                  <a:lnTo>
                    <a:pt x="102108" y="745248"/>
                  </a:lnTo>
                  <a:lnTo>
                    <a:pt x="106680" y="749820"/>
                  </a:lnTo>
                  <a:lnTo>
                    <a:pt x="117348" y="749820"/>
                  </a:lnTo>
                  <a:lnTo>
                    <a:pt x="117348" y="739152"/>
                  </a:lnTo>
                  <a:close/>
                </a:path>
                <a:path w="117475" h="1100454">
                  <a:moveTo>
                    <a:pt x="117348" y="710196"/>
                  </a:moveTo>
                  <a:lnTo>
                    <a:pt x="112776" y="705624"/>
                  </a:lnTo>
                  <a:lnTo>
                    <a:pt x="106680" y="705624"/>
                  </a:lnTo>
                  <a:lnTo>
                    <a:pt x="102108" y="710196"/>
                  </a:lnTo>
                  <a:lnTo>
                    <a:pt x="102108" y="714768"/>
                  </a:lnTo>
                  <a:lnTo>
                    <a:pt x="106680" y="720864"/>
                  </a:lnTo>
                  <a:lnTo>
                    <a:pt x="117348" y="720864"/>
                  </a:lnTo>
                  <a:lnTo>
                    <a:pt x="117348" y="710196"/>
                  </a:lnTo>
                  <a:close/>
                </a:path>
                <a:path w="117475" h="1100454">
                  <a:moveTo>
                    <a:pt x="117348" y="681240"/>
                  </a:moveTo>
                  <a:lnTo>
                    <a:pt x="112776" y="676668"/>
                  </a:lnTo>
                  <a:lnTo>
                    <a:pt x="106680" y="676668"/>
                  </a:lnTo>
                  <a:lnTo>
                    <a:pt x="102108" y="681240"/>
                  </a:lnTo>
                  <a:lnTo>
                    <a:pt x="102108" y="685812"/>
                  </a:lnTo>
                  <a:lnTo>
                    <a:pt x="106680" y="690384"/>
                  </a:lnTo>
                  <a:lnTo>
                    <a:pt x="117348" y="690384"/>
                  </a:lnTo>
                  <a:lnTo>
                    <a:pt x="117348" y="681240"/>
                  </a:lnTo>
                  <a:close/>
                </a:path>
                <a:path w="117475" h="1100454">
                  <a:moveTo>
                    <a:pt x="117348" y="652284"/>
                  </a:moveTo>
                  <a:lnTo>
                    <a:pt x="112776" y="647712"/>
                  </a:lnTo>
                  <a:lnTo>
                    <a:pt x="106680" y="647712"/>
                  </a:lnTo>
                  <a:lnTo>
                    <a:pt x="102108" y="652284"/>
                  </a:lnTo>
                  <a:lnTo>
                    <a:pt x="102108" y="656856"/>
                  </a:lnTo>
                  <a:lnTo>
                    <a:pt x="106680" y="661428"/>
                  </a:lnTo>
                  <a:lnTo>
                    <a:pt x="117348" y="661428"/>
                  </a:lnTo>
                  <a:lnTo>
                    <a:pt x="117348" y="652284"/>
                  </a:lnTo>
                  <a:close/>
                </a:path>
                <a:path w="117475" h="1100454">
                  <a:moveTo>
                    <a:pt x="117348" y="623328"/>
                  </a:moveTo>
                  <a:lnTo>
                    <a:pt x="112776" y="618756"/>
                  </a:lnTo>
                  <a:lnTo>
                    <a:pt x="106680" y="618756"/>
                  </a:lnTo>
                  <a:lnTo>
                    <a:pt x="102108" y="623328"/>
                  </a:lnTo>
                  <a:lnTo>
                    <a:pt x="102108" y="627900"/>
                  </a:lnTo>
                  <a:lnTo>
                    <a:pt x="106680" y="632472"/>
                  </a:lnTo>
                  <a:lnTo>
                    <a:pt x="117348" y="632472"/>
                  </a:lnTo>
                  <a:lnTo>
                    <a:pt x="117348" y="623328"/>
                  </a:lnTo>
                  <a:close/>
                </a:path>
                <a:path w="117475" h="1100454">
                  <a:moveTo>
                    <a:pt x="117348" y="594372"/>
                  </a:moveTo>
                  <a:lnTo>
                    <a:pt x="112776" y="588276"/>
                  </a:lnTo>
                  <a:lnTo>
                    <a:pt x="106680" y="588276"/>
                  </a:lnTo>
                  <a:lnTo>
                    <a:pt x="102108" y="594372"/>
                  </a:lnTo>
                  <a:lnTo>
                    <a:pt x="102108" y="598944"/>
                  </a:lnTo>
                  <a:lnTo>
                    <a:pt x="106680" y="603516"/>
                  </a:lnTo>
                  <a:lnTo>
                    <a:pt x="117348" y="603516"/>
                  </a:lnTo>
                  <a:lnTo>
                    <a:pt x="117348" y="594372"/>
                  </a:lnTo>
                  <a:close/>
                </a:path>
                <a:path w="117475" h="1100454">
                  <a:moveTo>
                    <a:pt x="117348" y="563892"/>
                  </a:moveTo>
                  <a:lnTo>
                    <a:pt x="112776" y="559320"/>
                  </a:lnTo>
                  <a:lnTo>
                    <a:pt x="106680" y="559320"/>
                  </a:lnTo>
                  <a:lnTo>
                    <a:pt x="102108" y="563892"/>
                  </a:lnTo>
                  <a:lnTo>
                    <a:pt x="102108" y="569988"/>
                  </a:lnTo>
                  <a:lnTo>
                    <a:pt x="106680" y="574560"/>
                  </a:lnTo>
                  <a:lnTo>
                    <a:pt x="117348" y="574560"/>
                  </a:lnTo>
                  <a:lnTo>
                    <a:pt x="117348" y="563892"/>
                  </a:lnTo>
                  <a:close/>
                </a:path>
                <a:path w="117475" h="1100454">
                  <a:moveTo>
                    <a:pt x="117348" y="534936"/>
                  </a:moveTo>
                  <a:lnTo>
                    <a:pt x="112776" y="530364"/>
                  </a:lnTo>
                  <a:lnTo>
                    <a:pt x="106680" y="530364"/>
                  </a:lnTo>
                  <a:lnTo>
                    <a:pt x="102108" y="534936"/>
                  </a:lnTo>
                  <a:lnTo>
                    <a:pt x="102108" y="539508"/>
                  </a:lnTo>
                  <a:lnTo>
                    <a:pt x="106680" y="545604"/>
                  </a:lnTo>
                  <a:lnTo>
                    <a:pt x="117348" y="545604"/>
                  </a:lnTo>
                  <a:lnTo>
                    <a:pt x="117348" y="534936"/>
                  </a:lnTo>
                  <a:close/>
                </a:path>
                <a:path w="117475" h="1100454">
                  <a:moveTo>
                    <a:pt x="117348" y="505980"/>
                  </a:moveTo>
                  <a:lnTo>
                    <a:pt x="112776" y="501408"/>
                  </a:lnTo>
                  <a:lnTo>
                    <a:pt x="106680" y="501408"/>
                  </a:lnTo>
                  <a:lnTo>
                    <a:pt x="102108" y="505980"/>
                  </a:lnTo>
                  <a:lnTo>
                    <a:pt x="102108" y="510552"/>
                  </a:lnTo>
                  <a:lnTo>
                    <a:pt x="106680" y="515124"/>
                  </a:lnTo>
                  <a:lnTo>
                    <a:pt x="117348" y="515124"/>
                  </a:lnTo>
                  <a:lnTo>
                    <a:pt x="117348" y="505980"/>
                  </a:lnTo>
                  <a:close/>
                </a:path>
                <a:path w="117475" h="1100454">
                  <a:moveTo>
                    <a:pt x="117348" y="477024"/>
                  </a:moveTo>
                  <a:lnTo>
                    <a:pt x="112776" y="472452"/>
                  </a:lnTo>
                  <a:lnTo>
                    <a:pt x="106680" y="472452"/>
                  </a:lnTo>
                  <a:lnTo>
                    <a:pt x="102108" y="477024"/>
                  </a:lnTo>
                  <a:lnTo>
                    <a:pt x="102108" y="481596"/>
                  </a:lnTo>
                  <a:lnTo>
                    <a:pt x="106680" y="486168"/>
                  </a:lnTo>
                  <a:lnTo>
                    <a:pt x="117348" y="486168"/>
                  </a:lnTo>
                  <a:lnTo>
                    <a:pt x="117348" y="477024"/>
                  </a:lnTo>
                  <a:close/>
                </a:path>
                <a:path w="117475" h="1100454">
                  <a:moveTo>
                    <a:pt x="117348" y="448068"/>
                  </a:moveTo>
                  <a:lnTo>
                    <a:pt x="112776" y="441972"/>
                  </a:lnTo>
                  <a:lnTo>
                    <a:pt x="106680" y="441972"/>
                  </a:lnTo>
                  <a:lnTo>
                    <a:pt x="102108" y="448068"/>
                  </a:lnTo>
                  <a:lnTo>
                    <a:pt x="102108" y="452640"/>
                  </a:lnTo>
                  <a:lnTo>
                    <a:pt x="106680" y="457212"/>
                  </a:lnTo>
                  <a:lnTo>
                    <a:pt x="117348" y="457212"/>
                  </a:lnTo>
                  <a:lnTo>
                    <a:pt x="117348" y="448068"/>
                  </a:lnTo>
                  <a:close/>
                </a:path>
                <a:path w="117475" h="1100454">
                  <a:moveTo>
                    <a:pt x="117348" y="419112"/>
                  </a:moveTo>
                  <a:lnTo>
                    <a:pt x="112776" y="413016"/>
                  </a:lnTo>
                  <a:lnTo>
                    <a:pt x="106680" y="413016"/>
                  </a:lnTo>
                  <a:lnTo>
                    <a:pt x="102108" y="419112"/>
                  </a:lnTo>
                  <a:lnTo>
                    <a:pt x="102108" y="423684"/>
                  </a:lnTo>
                  <a:lnTo>
                    <a:pt x="106680" y="428256"/>
                  </a:lnTo>
                  <a:lnTo>
                    <a:pt x="117348" y="428256"/>
                  </a:lnTo>
                  <a:lnTo>
                    <a:pt x="117348" y="419112"/>
                  </a:lnTo>
                  <a:close/>
                </a:path>
                <a:path w="117475" h="1100454">
                  <a:moveTo>
                    <a:pt x="117348" y="388632"/>
                  </a:moveTo>
                  <a:lnTo>
                    <a:pt x="112776" y="384060"/>
                  </a:lnTo>
                  <a:lnTo>
                    <a:pt x="106680" y="384060"/>
                  </a:lnTo>
                  <a:lnTo>
                    <a:pt x="102108" y="388632"/>
                  </a:lnTo>
                  <a:lnTo>
                    <a:pt x="102108" y="394728"/>
                  </a:lnTo>
                  <a:lnTo>
                    <a:pt x="106680" y="399300"/>
                  </a:lnTo>
                  <a:lnTo>
                    <a:pt x="117348" y="399300"/>
                  </a:lnTo>
                  <a:lnTo>
                    <a:pt x="117348" y="388632"/>
                  </a:lnTo>
                  <a:close/>
                </a:path>
                <a:path w="117475" h="1100454">
                  <a:moveTo>
                    <a:pt x="117348" y="359676"/>
                  </a:moveTo>
                  <a:lnTo>
                    <a:pt x="112776" y="355104"/>
                  </a:lnTo>
                  <a:lnTo>
                    <a:pt x="106680" y="355104"/>
                  </a:lnTo>
                  <a:lnTo>
                    <a:pt x="102108" y="359676"/>
                  </a:lnTo>
                  <a:lnTo>
                    <a:pt x="102108" y="364248"/>
                  </a:lnTo>
                  <a:lnTo>
                    <a:pt x="106680" y="370344"/>
                  </a:lnTo>
                  <a:lnTo>
                    <a:pt x="117348" y="370344"/>
                  </a:lnTo>
                  <a:lnTo>
                    <a:pt x="117348" y="359676"/>
                  </a:lnTo>
                  <a:close/>
                </a:path>
                <a:path w="117475" h="1100454">
                  <a:moveTo>
                    <a:pt x="117348" y="330720"/>
                  </a:moveTo>
                  <a:lnTo>
                    <a:pt x="112776" y="326148"/>
                  </a:lnTo>
                  <a:lnTo>
                    <a:pt x="106680" y="326148"/>
                  </a:lnTo>
                  <a:lnTo>
                    <a:pt x="102108" y="330720"/>
                  </a:lnTo>
                  <a:lnTo>
                    <a:pt x="102108" y="335292"/>
                  </a:lnTo>
                  <a:lnTo>
                    <a:pt x="106680" y="339864"/>
                  </a:lnTo>
                  <a:lnTo>
                    <a:pt x="117348" y="339864"/>
                  </a:lnTo>
                  <a:lnTo>
                    <a:pt x="117348" y="330720"/>
                  </a:lnTo>
                  <a:close/>
                </a:path>
                <a:path w="117475" h="1100454">
                  <a:moveTo>
                    <a:pt x="117348" y="301764"/>
                  </a:moveTo>
                  <a:lnTo>
                    <a:pt x="112776" y="297192"/>
                  </a:lnTo>
                  <a:lnTo>
                    <a:pt x="106680" y="297192"/>
                  </a:lnTo>
                  <a:lnTo>
                    <a:pt x="102108" y="301764"/>
                  </a:lnTo>
                  <a:lnTo>
                    <a:pt x="102108" y="306336"/>
                  </a:lnTo>
                  <a:lnTo>
                    <a:pt x="106680" y="310908"/>
                  </a:lnTo>
                  <a:lnTo>
                    <a:pt x="117348" y="310908"/>
                  </a:lnTo>
                  <a:lnTo>
                    <a:pt x="117348" y="301764"/>
                  </a:lnTo>
                  <a:close/>
                </a:path>
                <a:path w="117475" h="1100454">
                  <a:moveTo>
                    <a:pt x="117348" y="272808"/>
                  </a:moveTo>
                  <a:lnTo>
                    <a:pt x="112776" y="266712"/>
                  </a:lnTo>
                  <a:lnTo>
                    <a:pt x="106680" y="266712"/>
                  </a:lnTo>
                  <a:lnTo>
                    <a:pt x="102108" y="272808"/>
                  </a:lnTo>
                  <a:lnTo>
                    <a:pt x="102108" y="277380"/>
                  </a:lnTo>
                  <a:lnTo>
                    <a:pt x="106680" y="281952"/>
                  </a:lnTo>
                  <a:lnTo>
                    <a:pt x="117348" y="281952"/>
                  </a:lnTo>
                  <a:lnTo>
                    <a:pt x="117348" y="272808"/>
                  </a:lnTo>
                  <a:close/>
                </a:path>
                <a:path w="117475" h="1100454">
                  <a:moveTo>
                    <a:pt x="117348" y="242328"/>
                  </a:moveTo>
                  <a:lnTo>
                    <a:pt x="112776" y="237756"/>
                  </a:lnTo>
                  <a:lnTo>
                    <a:pt x="106680" y="237756"/>
                  </a:lnTo>
                  <a:lnTo>
                    <a:pt x="102108" y="242328"/>
                  </a:lnTo>
                  <a:lnTo>
                    <a:pt x="102108" y="248424"/>
                  </a:lnTo>
                  <a:lnTo>
                    <a:pt x="106680" y="252996"/>
                  </a:lnTo>
                  <a:lnTo>
                    <a:pt x="117348" y="252996"/>
                  </a:lnTo>
                  <a:lnTo>
                    <a:pt x="117348" y="242328"/>
                  </a:lnTo>
                  <a:close/>
                </a:path>
                <a:path w="117475" h="1100454">
                  <a:moveTo>
                    <a:pt x="117348" y="213372"/>
                  </a:moveTo>
                  <a:lnTo>
                    <a:pt x="112776" y="208800"/>
                  </a:lnTo>
                  <a:lnTo>
                    <a:pt x="106680" y="208800"/>
                  </a:lnTo>
                  <a:lnTo>
                    <a:pt x="102108" y="213372"/>
                  </a:lnTo>
                  <a:lnTo>
                    <a:pt x="102108" y="219468"/>
                  </a:lnTo>
                  <a:lnTo>
                    <a:pt x="106680" y="224040"/>
                  </a:lnTo>
                  <a:lnTo>
                    <a:pt x="117348" y="224040"/>
                  </a:lnTo>
                  <a:lnTo>
                    <a:pt x="117348" y="213372"/>
                  </a:lnTo>
                  <a:close/>
                </a:path>
                <a:path w="117475" h="1100454">
                  <a:moveTo>
                    <a:pt x="117348" y="184416"/>
                  </a:moveTo>
                  <a:lnTo>
                    <a:pt x="112776" y="179844"/>
                  </a:lnTo>
                  <a:lnTo>
                    <a:pt x="106680" y="179844"/>
                  </a:lnTo>
                  <a:lnTo>
                    <a:pt x="102108" y="184416"/>
                  </a:lnTo>
                  <a:lnTo>
                    <a:pt x="102108" y="188988"/>
                  </a:lnTo>
                  <a:lnTo>
                    <a:pt x="106680" y="195084"/>
                  </a:lnTo>
                  <a:lnTo>
                    <a:pt x="117348" y="195084"/>
                  </a:lnTo>
                  <a:lnTo>
                    <a:pt x="117348" y="184416"/>
                  </a:lnTo>
                  <a:close/>
                </a:path>
                <a:path w="117475" h="1100454">
                  <a:moveTo>
                    <a:pt x="117348" y="155460"/>
                  </a:moveTo>
                  <a:lnTo>
                    <a:pt x="112776" y="150888"/>
                  </a:lnTo>
                  <a:lnTo>
                    <a:pt x="106680" y="150888"/>
                  </a:lnTo>
                  <a:lnTo>
                    <a:pt x="102108" y="155460"/>
                  </a:lnTo>
                  <a:lnTo>
                    <a:pt x="102108" y="160032"/>
                  </a:lnTo>
                  <a:lnTo>
                    <a:pt x="106680" y="164604"/>
                  </a:lnTo>
                  <a:lnTo>
                    <a:pt x="117348" y="164604"/>
                  </a:lnTo>
                  <a:lnTo>
                    <a:pt x="117348" y="155460"/>
                  </a:lnTo>
                  <a:close/>
                </a:path>
                <a:path w="117475" h="1100454">
                  <a:moveTo>
                    <a:pt x="117348" y="126504"/>
                  </a:moveTo>
                  <a:lnTo>
                    <a:pt x="112776" y="121932"/>
                  </a:lnTo>
                  <a:lnTo>
                    <a:pt x="106680" y="121932"/>
                  </a:lnTo>
                  <a:lnTo>
                    <a:pt x="102108" y="126504"/>
                  </a:lnTo>
                  <a:lnTo>
                    <a:pt x="102108" y="131076"/>
                  </a:lnTo>
                  <a:lnTo>
                    <a:pt x="106680" y="135648"/>
                  </a:lnTo>
                  <a:lnTo>
                    <a:pt x="117348" y="135648"/>
                  </a:lnTo>
                  <a:lnTo>
                    <a:pt x="117348" y="126504"/>
                  </a:lnTo>
                  <a:close/>
                </a:path>
                <a:path w="117475" h="1100454">
                  <a:moveTo>
                    <a:pt x="117348" y="97548"/>
                  </a:moveTo>
                  <a:lnTo>
                    <a:pt x="112776" y="91452"/>
                  </a:lnTo>
                  <a:lnTo>
                    <a:pt x="106680" y="91452"/>
                  </a:lnTo>
                  <a:lnTo>
                    <a:pt x="102108" y="97548"/>
                  </a:lnTo>
                  <a:lnTo>
                    <a:pt x="102108" y="102120"/>
                  </a:lnTo>
                  <a:lnTo>
                    <a:pt x="106680" y="106692"/>
                  </a:lnTo>
                  <a:lnTo>
                    <a:pt x="117348" y="106692"/>
                  </a:lnTo>
                  <a:lnTo>
                    <a:pt x="117348" y="97548"/>
                  </a:lnTo>
                  <a:close/>
                </a:path>
                <a:path w="117475" h="1100454">
                  <a:moveTo>
                    <a:pt x="117348" y="67068"/>
                  </a:moveTo>
                  <a:lnTo>
                    <a:pt x="112776" y="62496"/>
                  </a:lnTo>
                  <a:lnTo>
                    <a:pt x="106680" y="62496"/>
                  </a:lnTo>
                  <a:lnTo>
                    <a:pt x="102108" y="67068"/>
                  </a:lnTo>
                  <a:lnTo>
                    <a:pt x="102108" y="73164"/>
                  </a:lnTo>
                  <a:lnTo>
                    <a:pt x="106680" y="77736"/>
                  </a:lnTo>
                  <a:lnTo>
                    <a:pt x="117348" y="77736"/>
                  </a:lnTo>
                  <a:lnTo>
                    <a:pt x="117348" y="67068"/>
                  </a:lnTo>
                  <a:close/>
                </a:path>
                <a:path w="117475" h="1100454">
                  <a:moveTo>
                    <a:pt x="117348" y="38112"/>
                  </a:moveTo>
                  <a:lnTo>
                    <a:pt x="112776" y="33540"/>
                  </a:lnTo>
                  <a:lnTo>
                    <a:pt x="106680" y="33540"/>
                  </a:lnTo>
                  <a:lnTo>
                    <a:pt x="102108" y="38112"/>
                  </a:lnTo>
                  <a:lnTo>
                    <a:pt x="102108" y="42684"/>
                  </a:lnTo>
                  <a:lnTo>
                    <a:pt x="106680" y="48780"/>
                  </a:lnTo>
                  <a:lnTo>
                    <a:pt x="117348" y="48780"/>
                  </a:lnTo>
                  <a:lnTo>
                    <a:pt x="117348" y="38112"/>
                  </a:lnTo>
                  <a:close/>
                </a:path>
                <a:path w="117475" h="1100454">
                  <a:moveTo>
                    <a:pt x="117348" y="9156"/>
                  </a:moveTo>
                  <a:lnTo>
                    <a:pt x="112776" y="4584"/>
                  </a:lnTo>
                  <a:lnTo>
                    <a:pt x="106680" y="4584"/>
                  </a:lnTo>
                  <a:lnTo>
                    <a:pt x="102108" y="9156"/>
                  </a:lnTo>
                  <a:lnTo>
                    <a:pt x="102108" y="13728"/>
                  </a:lnTo>
                  <a:lnTo>
                    <a:pt x="106680" y="19824"/>
                  </a:lnTo>
                  <a:lnTo>
                    <a:pt x="117348" y="19824"/>
                  </a:lnTo>
                  <a:lnTo>
                    <a:pt x="117348" y="9156"/>
                  </a:lnTo>
                  <a:close/>
                </a:path>
              </a:pathLst>
            </a:custGeom>
            <a:solidFill>
              <a:srgbClr val="000000"/>
            </a:solidFill>
          </p:spPr>
          <p:txBody>
            <a:bodyPr wrap="square" lIns="0" tIns="0" rIns="0" bIns="0" rtlCol="0"/>
            <a:lstStyle/>
            <a:p>
              <a:endParaRPr/>
            </a:p>
          </p:txBody>
        </p:sp>
        <p:sp>
          <p:nvSpPr>
            <p:cNvPr id="56" name="object 56"/>
            <p:cNvSpPr/>
            <p:nvPr/>
          </p:nvSpPr>
          <p:spPr>
            <a:xfrm>
              <a:off x="5905500" y="4806708"/>
              <a:ext cx="15240" cy="160020"/>
            </a:xfrm>
            <a:custGeom>
              <a:avLst/>
              <a:gdLst/>
              <a:ahLst/>
              <a:cxnLst/>
              <a:rect l="l" t="t" r="r" b="b"/>
              <a:pathLst>
                <a:path w="15239" h="160020">
                  <a:moveTo>
                    <a:pt x="15240" y="150876"/>
                  </a:moveTo>
                  <a:lnTo>
                    <a:pt x="10668" y="144780"/>
                  </a:lnTo>
                  <a:lnTo>
                    <a:pt x="4572" y="144780"/>
                  </a:lnTo>
                  <a:lnTo>
                    <a:pt x="0" y="150876"/>
                  </a:lnTo>
                  <a:lnTo>
                    <a:pt x="0" y="155448"/>
                  </a:lnTo>
                  <a:lnTo>
                    <a:pt x="4572" y="160020"/>
                  </a:lnTo>
                  <a:lnTo>
                    <a:pt x="15240" y="160020"/>
                  </a:lnTo>
                  <a:lnTo>
                    <a:pt x="15240" y="150876"/>
                  </a:lnTo>
                  <a:close/>
                </a:path>
                <a:path w="15239" h="160020">
                  <a:moveTo>
                    <a:pt x="15240" y="120396"/>
                  </a:moveTo>
                  <a:lnTo>
                    <a:pt x="10668" y="115824"/>
                  </a:lnTo>
                  <a:lnTo>
                    <a:pt x="4572" y="115824"/>
                  </a:lnTo>
                  <a:lnTo>
                    <a:pt x="0" y="120396"/>
                  </a:lnTo>
                  <a:lnTo>
                    <a:pt x="0" y="126492"/>
                  </a:lnTo>
                  <a:lnTo>
                    <a:pt x="4572" y="131064"/>
                  </a:lnTo>
                  <a:lnTo>
                    <a:pt x="15240" y="131064"/>
                  </a:lnTo>
                  <a:lnTo>
                    <a:pt x="15240" y="120396"/>
                  </a:lnTo>
                  <a:close/>
                </a:path>
                <a:path w="15239" h="160020">
                  <a:moveTo>
                    <a:pt x="15240" y="91440"/>
                  </a:moveTo>
                  <a:lnTo>
                    <a:pt x="10668" y="86868"/>
                  </a:lnTo>
                  <a:lnTo>
                    <a:pt x="4572" y="86868"/>
                  </a:lnTo>
                  <a:lnTo>
                    <a:pt x="0" y="91440"/>
                  </a:lnTo>
                  <a:lnTo>
                    <a:pt x="0" y="96012"/>
                  </a:lnTo>
                  <a:lnTo>
                    <a:pt x="4572" y="102108"/>
                  </a:lnTo>
                  <a:lnTo>
                    <a:pt x="15240" y="102108"/>
                  </a:lnTo>
                  <a:lnTo>
                    <a:pt x="15240" y="91440"/>
                  </a:lnTo>
                  <a:close/>
                </a:path>
                <a:path w="15239" h="160020">
                  <a:moveTo>
                    <a:pt x="15240" y="62484"/>
                  </a:moveTo>
                  <a:lnTo>
                    <a:pt x="10668" y="57912"/>
                  </a:lnTo>
                  <a:lnTo>
                    <a:pt x="4572" y="57912"/>
                  </a:lnTo>
                  <a:lnTo>
                    <a:pt x="0" y="62484"/>
                  </a:lnTo>
                  <a:lnTo>
                    <a:pt x="0" y="67056"/>
                  </a:lnTo>
                  <a:lnTo>
                    <a:pt x="4572" y="73152"/>
                  </a:lnTo>
                  <a:lnTo>
                    <a:pt x="15240" y="73152"/>
                  </a:lnTo>
                  <a:lnTo>
                    <a:pt x="15240" y="62484"/>
                  </a:lnTo>
                  <a:close/>
                </a:path>
                <a:path w="15239" h="160020">
                  <a:moveTo>
                    <a:pt x="15240" y="33528"/>
                  </a:moveTo>
                  <a:lnTo>
                    <a:pt x="10668" y="28956"/>
                  </a:lnTo>
                  <a:lnTo>
                    <a:pt x="4572" y="28956"/>
                  </a:lnTo>
                  <a:lnTo>
                    <a:pt x="0" y="33528"/>
                  </a:lnTo>
                  <a:lnTo>
                    <a:pt x="0" y="38100"/>
                  </a:lnTo>
                  <a:lnTo>
                    <a:pt x="4572" y="42672"/>
                  </a:lnTo>
                  <a:lnTo>
                    <a:pt x="15240" y="42672"/>
                  </a:lnTo>
                  <a:lnTo>
                    <a:pt x="15240" y="33528"/>
                  </a:lnTo>
                  <a:close/>
                </a:path>
                <a:path w="15239" h="160020">
                  <a:moveTo>
                    <a:pt x="15240" y="4572"/>
                  </a:moveTo>
                  <a:lnTo>
                    <a:pt x="10668" y="0"/>
                  </a:lnTo>
                  <a:lnTo>
                    <a:pt x="4572" y="0"/>
                  </a:lnTo>
                  <a:lnTo>
                    <a:pt x="0" y="4572"/>
                  </a:lnTo>
                  <a:lnTo>
                    <a:pt x="0" y="9144"/>
                  </a:lnTo>
                  <a:lnTo>
                    <a:pt x="4572" y="13716"/>
                  </a:lnTo>
                  <a:lnTo>
                    <a:pt x="15240" y="13716"/>
                  </a:lnTo>
                  <a:lnTo>
                    <a:pt x="15240" y="4572"/>
                  </a:lnTo>
                  <a:close/>
                </a:path>
              </a:pathLst>
            </a:custGeom>
            <a:solidFill>
              <a:srgbClr val="000000"/>
            </a:solidFill>
          </p:spPr>
          <p:txBody>
            <a:bodyPr wrap="square" lIns="0" tIns="0" rIns="0" bIns="0" rtlCol="0"/>
            <a:lstStyle/>
            <a:p>
              <a:endParaRPr/>
            </a:p>
          </p:txBody>
        </p:sp>
      </p:grpSp>
      <p:sp>
        <p:nvSpPr>
          <p:cNvPr id="57" name="object 57"/>
          <p:cNvSpPr txBox="1"/>
          <p:nvPr/>
        </p:nvSpPr>
        <p:spPr>
          <a:xfrm>
            <a:off x="2077211" y="3724533"/>
            <a:ext cx="327660" cy="318135"/>
          </a:xfrm>
          <a:prstGeom prst="rect">
            <a:avLst/>
          </a:prstGeom>
        </p:spPr>
        <p:txBody>
          <a:bodyPr vert="horz" wrap="square" lIns="0" tIns="14604" rIns="0" bIns="0" rtlCol="0">
            <a:spAutoFit/>
          </a:bodyPr>
          <a:lstStyle/>
          <a:p>
            <a:pPr marL="38100">
              <a:lnSpc>
                <a:spcPct val="100000"/>
              </a:lnSpc>
              <a:spcBef>
                <a:spcPts val="114"/>
              </a:spcBef>
            </a:pPr>
            <a:r>
              <a:rPr sz="1900" b="1" spc="5" dirty="0">
                <a:latin typeface="Arial"/>
                <a:cs typeface="Arial"/>
              </a:rPr>
              <a:t>P</a:t>
            </a:r>
            <a:r>
              <a:rPr sz="1875" b="1" spc="7" baseline="-17777" dirty="0">
                <a:latin typeface="Arial"/>
                <a:cs typeface="Arial"/>
              </a:rPr>
              <a:t>1</a:t>
            </a:r>
            <a:endParaRPr sz="1875" baseline="-17777">
              <a:latin typeface="Arial"/>
              <a:cs typeface="Arial"/>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23</a:t>
            </a:r>
          </a:p>
        </p:txBody>
      </p:sp>
      <p:sp>
        <p:nvSpPr>
          <p:cNvPr id="58" name="object 58"/>
          <p:cNvSpPr txBox="1"/>
          <p:nvPr/>
        </p:nvSpPr>
        <p:spPr>
          <a:xfrm>
            <a:off x="5467605" y="4503297"/>
            <a:ext cx="1070610" cy="318135"/>
          </a:xfrm>
          <a:prstGeom prst="rect">
            <a:avLst/>
          </a:prstGeom>
        </p:spPr>
        <p:txBody>
          <a:bodyPr vert="horz" wrap="square" lIns="0" tIns="14604" rIns="0" bIns="0" rtlCol="0">
            <a:spAutoFit/>
          </a:bodyPr>
          <a:lstStyle/>
          <a:p>
            <a:pPr marL="50800">
              <a:lnSpc>
                <a:spcPct val="100000"/>
              </a:lnSpc>
              <a:spcBef>
                <a:spcPts val="114"/>
              </a:spcBef>
              <a:tabLst>
                <a:tab pos="739140" algn="l"/>
              </a:tabLst>
            </a:pPr>
            <a:r>
              <a:rPr sz="1900" b="1" spc="5" dirty="0">
                <a:latin typeface="Arial"/>
                <a:cs typeface="Arial"/>
              </a:rPr>
              <a:t>Q</a:t>
            </a:r>
            <a:r>
              <a:rPr sz="1875" b="1" spc="7" baseline="-17777" dirty="0">
                <a:latin typeface="Arial"/>
                <a:cs typeface="Arial"/>
              </a:rPr>
              <a:t>0	</a:t>
            </a:r>
            <a:r>
              <a:rPr sz="1900" b="1" spc="15" dirty="0">
                <a:latin typeface="Arial"/>
                <a:cs typeface="Arial"/>
              </a:rPr>
              <a:t>Q</a:t>
            </a:r>
            <a:r>
              <a:rPr sz="1875" b="1" spc="22" baseline="-17777" dirty="0">
                <a:latin typeface="Arial"/>
                <a:cs typeface="Arial"/>
              </a:rPr>
              <a:t>1</a:t>
            </a:r>
            <a:endParaRPr sz="1875" baseline="-17777">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66800" y="1524000"/>
            <a:ext cx="8382000" cy="6001643"/>
          </a:xfrm>
          <a:prstGeom prst="rect">
            <a:avLst/>
          </a:prstGeom>
        </p:spPr>
        <p:txBody>
          <a:bodyPr wrap="square">
            <a:spAutoFit/>
          </a:bodyPr>
          <a:lstStyle/>
          <a:p>
            <a:pPr algn="just"/>
            <a:r>
              <a:rPr lang="es-PE" sz="2400" dirty="0"/>
              <a:t>Existe una relación directa entre la oferta y la demanda, ya que la oferta suele aumentar cuando la demanda es elevada. Al principio se da lo que se denomina como exceso de necesidad, esto es, cuando la demanda no se puede satisfacer con la oferta disponible. Como consecuencia, el precio de mercado sube, por lo que más empresas empiezan a ofertar el bien en cuestión, ya que (al menos en el momento adecuado) se puede ganar mucho dinero con este bien</a:t>
            </a:r>
            <a:r>
              <a:rPr lang="es-PE" sz="2400" dirty="0" smtClean="0"/>
              <a:t>.</a:t>
            </a:r>
          </a:p>
          <a:p>
            <a:endParaRPr lang="es-PE" sz="2400" dirty="0"/>
          </a:p>
          <a:p>
            <a:pPr algn="just"/>
            <a:r>
              <a:rPr lang="es-PE" sz="2400" dirty="0"/>
              <a:t>Por esa razón, es común que la tendencia se invierta, ya que cuanto más caro sea un producto o un servicio, menor demanda tiene, porque las personas interesadas buscan alternativas más económicas. Es así como se crea un exceso de oferta. El precio de mercado baja hasta que el bien comercial sea tan económico que vuelva a aumentar el interés de los compradores y, por lo tanto, la demanda.</a:t>
            </a:r>
          </a:p>
        </p:txBody>
      </p:sp>
      <p:sp>
        <p:nvSpPr>
          <p:cNvPr id="5" name="Rectángulo 4"/>
          <p:cNvSpPr/>
          <p:nvPr/>
        </p:nvSpPr>
        <p:spPr>
          <a:xfrm>
            <a:off x="1753989" y="762000"/>
            <a:ext cx="7007621" cy="523220"/>
          </a:xfrm>
          <a:prstGeom prst="rect">
            <a:avLst/>
          </a:prstGeom>
        </p:spPr>
        <p:txBody>
          <a:bodyPr wrap="square">
            <a:spAutoFit/>
          </a:bodyPr>
          <a:lstStyle/>
          <a:p>
            <a:r>
              <a:rPr lang="es-PE" sz="2800" dirty="0">
                <a:solidFill>
                  <a:srgbClr val="003D8D"/>
                </a:solidFill>
                <a:latin typeface="1und1WebSansBlackCn"/>
              </a:rPr>
              <a:t>La interacción entre oferta y demanda</a:t>
            </a:r>
            <a:endParaRPr lang="es-PE" sz="2800" b="0" i="0" dirty="0">
              <a:solidFill>
                <a:srgbClr val="003D8D"/>
              </a:solidFill>
              <a:effectLst/>
              <a:latin typeface="1und1WebSansBlackCn"/>
            </a:endParaRPr>
          </a:p>
        </p:txBody>
      </p:sp>
    </p:spTree>
    <p:extLst>
      <p:ext uri="{BB962C8B-B14F-4D97-AF65-F5344CB8AC3E}">
        <p14:creationId xmlns:p14="http://schemas.microsoft.com/office/powerpoint/2010/main" val="750816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38769" y="1976437"/>
            <a:ext cx="8229031" cy="5536646"/>
          </a:xfrm>
          <a:prstGeom prst="rect">
            <a:avLst/>
          </a:prstGeom>
        </p:spPr>
      </p:pic>
    </p:spTree>
    <p:extLst>
      <p:ext uri="{BB962C8B-B14F-4D97-AF65-F5344CB8AC3E}">
        <p14:creationId xmlns:p14="http://schemas.microsoft.com/office/powerpoint/2010/main" val="304351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3" y="727957"/>
            <a:ext cx="5642610" cy="1184275"/>
          </a:xfrm>
          <a:prstGeom prst="rect">
            <a:avLst/>
          </a:prstGeom>
        </p:spPr>
        <p:txBody>
          <a:bodyPr vert="horz" wrap="square" lIns="0" tIns="12700" rIns="0" bIns="0" rtlCol="0">
            <a:spAutoFit/>
          </a:bodyPr>
          <a:lstStyle/>
          <a:p>
            <a:pPr marL="12700">
              <a:lnSpc>
                <a:spcPct val="100000"/>
              </a:lnSpc>
              <a:spcBef>
                <a:spcPts val="100"/>
              </a:spcBef>
            </a:pPr>
            <a:r>
              <a:rPr sz="3800" i="0" spc="-40" dirty="0">
                <a:latin typeface="Times New Roman"/>
                <a:cs typeface="Times New Roman"/>
              </a:rPr>
              <a:t>Demanda, </a:t>
            </a:r>
            <a:r>
              <a:rPr sz="3800" i="0" spc="-5" dirty="0">
                <a:latin typeface="Times New Roman"/>
                <a:cs typeface="Times New Roman"/>
              </a:rPr>
              <a:t>Oferta </a:t>
            </a:r>
            <a:r>
              <a:rPr sz="3800" i="0" spc="-320" dirty="0">
                <a:latin typeface="Times New Roman"/>
                <a:cs typeface="Times New Roman"/>
              </a:rPr>
              <a:t>y</a:t>
            </a:r>
            <a:r>
              <a:rPr sz="3800" i="0" spc="10" dirty="0">
                <a:latin typeface="Times New Roman"/>
                <a:cs typeface="Times New Roman"/>
              </a:rPr>
              <a:t> </a:t>
            </a:r>
            <a:r>
              <a:rPr sz="3800" i="0" spc="-60" dirty="0">
                <a:latin typeface="Times New Roman"/>
                <a:cs typeface="Times New Roman"/>
              </a:rPr>
              <a:t>Equilibrio</a:t>
            </a:r>
            <a:endParaRPr sz="3800">
              <a:latin typeface="Times New Roman"/>
              <a:cs typeface="Times New Roman"/>
            </a:endParaRPr>
          </a:p>
          <a:p>
            <a:pPr marL="12700">
              <a:lnSpc>
                <a:spcPct val="100000"/>
              </a:lnSpc>
            </a:pPr>
            <a:r>
              <a:rPr sz="3800" spc="-345" dirty="0"/>
              <a:t>Contenido </a:t>
            </a:r>
            <a:r>
              <a:rPr sz="3800" spc="-470" dirty="0"/>
              <a:t>de </a:t>
            </a:r>
            <a:r>
              <a:rPr sz="3800" spc="-295" dirty="0"/>
              <a:t>la</a:t>
            </a:r>
            <a:r>
              <a:rPr sz="3800" spc="-250" dirty="0"/>
              <a:t> </a:t>
            </a:r>
            <a:r>
              <a:rPr sz="3800" spc="-440" dirty="0"/>
              <a:t>clase</a:t>
            </a:r>
            <a:endParaRPr sz="3800"/>
          </a:p>
        </p:txBody>
      </p:sp>
      <p:grpSp>
        <p:nvGrpSpPr>
          <p:cNvPr id="3" name="object 3"/>
          <p:cNvGrpSpPr/>
          <p:nvPr/>
        </p:nvGrpSpPr>
        <p:grpSpPr>
          <a:xfrm>
            <a:off x="457193" y="3886199"/>
            <a:ext cx="9144000" cy="3429000"/>
            <a:chOff x="457193" y="3886199"/>
            <a:chExt cx="9144000" cy="3429000"/>
          </a:xfrm>
        </p:grpSpPr>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grpSp>
      <p:sp>
        <p:nvSpPr>
          <p:cNvPr id="6" name="object 6"/>
          <p:cNvSpPr txBox="1"/>
          <p:nvPr/>
        </p:nvSpPr>
        <p:spPr>
          <a:xfrm>
            <a:off x="2875278" y="2116327"/>
            <a:ext cx="3703320" cy="4049395"/>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4285"/>
              <a:buFont typeface="DejaVu Sans"/>
              <a:buChar char="■"/>
              <a:tabLst>
                <a:tab pos="354965" algn="l"/>
                <a:tab pos="355600" algn="l"/>
              </a:tabLst>
            </a:pPr>
            <a:r>
              <a:rPr sz="2100" spc="-20" dirty="0">
                <a:latin typeface="Times New Roman"/>
                <a:cs typeface="Times New Roman"/>
              </a:rPr>
              <a:t>Demanda</a:t>
            </a:r>
            <a:endParaRPr sz="2100">
              <a:latin typeface="Times New Roman"/>
              <a:cs typeface="Times New Roman"/>
            </a:endParaRPr>
          </a:p>
          <a:p>
            <a:pPr marL="683260" lvl="1" indent="-326390">
              <a:lnSpc>
                <a:spcPct val="100000"/>
              </a:lnSpc>
              <a:buClr>
                <a:srgbClr val="3A812E"/>
              </a:buClr>
              <a:buSzPct val="60000"/>
              <a:buFont typeface="DejaVu Sans"/>
              <a:buChar char="❑"/>
              <a:tabLst>
                <a:tab pos="682625" algn="l"/>
                <a:tab pos="683260" algn="l"/>
              </a:tabLst>
            </a:pPr>
            <a:r>
              <a:rPr sz="2000" spc="-10" dirty="0">
                <a:latin typeface="Times New Roman"/>
                <a:cs typeface="Times New Roman"/>
              </a:rPr>
              <a:t>Introducción</a:t>
            </a:r>
            <a:endParaRPr sz="2000">
              <a:latin typeface="Times New Roman"/>
              <a:cs typeface="Times New Roman"/>
            </a:endParaRPr>
          </a:p>
          <a:p>
            <a:pPr marL="683260" lvl="1" indent="-326390">
              <a:lnSpc>
                <a:spcPct val="100000"/>
              </a:lnSpc>
              <a:buClr>
                <a:srgbClr val="3A812E"/>
              </a:buClr>
              <a:buSzPct val="60000"/>
              <a:buFont typeface="DejaVu Sans"/>
              <a:buChar char="❑"/>
              <a:tabLst>
                <a:tab pos="682625" algn="l"/>
                <a:tab pos="683260" algn="l"/>
              </a:tabLst>
            </a:pPr>
            <a:r>
              <a:rPr sz="2000" spc="-15" dirty="0">
                <a:latin typeface="Times New Roman"/>
                <a:cs typeface="Times New Roman"/>
              </a:rPr>
              <a:t>Determinantes </a:t>
            </a:r>
            <a:r>
              <a:rPr sz="2000" spc="-25" dirty="0">
                <a:latin typeface="Times New Roman"/>
                <a:cs typeface="Times New Roman"/>
              </a:rPr>
              <a:t>de </a:t>
            </a:r>
            <a:r>
              <a:rPr sz="2000" spc="-90" dirty="0">
                <a:latin typeface="Times New Roman"/>
                <a:cs typeface="Times New Roman"/>
              </a:rPr>
              <a:t>la</a:t>
            </a:r>
            <a:r>
              <a:rPr sz="2000" spc="-55" dirty="0">
                <a:latin typeface="Times New Roman"/>
                <a:cs typeface="Times New Roman"/>
              </a:rPr>
              <a:t> </a:t>
            </a:r>
            <a:r>
              <a:rPr sz="2000" spc="-15" dirty="0">
                <a:latin typeface="Times New Roman"/>
                <a:cs typeface="Times New Roman"/>
              </a:rPr>
              <a:t>Demanda</a:t>
            </a:r>
            <a:endParaRPr sz="2000">
              <a:latin typeface="Times New Roman"/>
              <a:cs typeface="Times New Roman"/>
            </a:endParaRPr>
          </a:p>
          <a:p>
            <a:pPr marL="683260" lvl="1" indent="-326390">
              <a:lnSpc>
                <a:spcPts val="2400"/>
              </a:lnSpc>
              <a:buClr>
                <a:srgbClr val="3A812E"/>
              </a:buClr>
              <a:buSzPct val="60000"/>
              <a:buFont typeface="DejaVu Sans"/>
              <a:buChar char="❑"/>
              <a:tabLst>
                <a:tab pos="682625" algn="l"/>
                <a:tab pos="683260" algn="l"/>
              </a:tabLst>
            </a:pPr>
            <a:r>
              <a:rPr sz="2000" spc="-15" dirty="0">
                <a:latin typeface="Times New Roman"/>
                <a:cs typeface="Times New Roman"/>
              </a:rPr>
              <a:t>Demanda </a:t>
            </a:r>
            <a:r>
              <a:rPr sz="2000" spc="-25" dirty="0">
                <a:latin typeface="Times New Roman"/>
                <a:cs typeface="Times New Roman"/>
              </a:rPr>
              <a:t>de</a:t>
            </a:r>
            <a:r>
              <a:rPr sz="2000" spc="-45" dirty="0">
                <a:latin typeface="Times New Roman"/>
                <a:cs typeface="Times New Roman"/>
              </a:rPr>
              <a:t> </a:t>
            </a:r>
            <a:r>
              <a:rPr sz="2000" spc="-40" dirty="0">
                <a:latin typeface="Times New Roman"/>
                <a:cs typeface="Times New Roman"/>
              </a:rPr>
              <a:t>Mercado</a:t>
            </a:r>
            <a:endParaRPr sz="2000">
              <a:latin typeface="Times New Roman"/>
              <a:cs typeface="Times New Roman"/>
            </a:endParaRPr>
          </a:p>
          <a:p>
            <a:pPr marL="355600" indent="-342900">
              <a:lnSpc>
                <a:spcPts val="2520"/>
              </a:lnSpc>
              <a:buClr>
                <a:srgbClr val="CC9900"/>
              </a:buClr>
              <a:buSzPct val="64285"/>
              <a:buFont typeface="DejaVu Sans"/>
              <a:buChar char="■"/>
              <a:tabLst>
                <a:tab pos="354965" algn="l"/>
                <a:tab pos="355600" algn="l"/>
              </a:tabLst>
            </a:pPr>
            <a:r>
              <a:rPr sz="2100" spc="-5" dirty="0">
                <a:latin typeface="Times New Roman"/>
                <a:cs typeface="Times New Roman"/>
              </a:rPr>
              <a:t>Oferta</a:t>
            </a:r>
            <a:endParaRPr sz="2100">
              <a:latin typeface="Times New Roman"/>
              <a:cs typeface="Times New Roman"/>
            </a:endParaRPr>
          </a:p>
          <a:p>
            <a:pPr marL="683260" lvl="1" indent="-326390">
              <a:lnSpc>
                <a:spcPct val="100000"/>
              </a:lnSpc>
              <a:buClr>
                <a:srgbClr val="3A812E"/>
              </a:buClr>
              <a:buSzPct val="59523"/>
              <a:buFont typeface="DejaVu Sans"/>
              <a:buChar char="❑"/>
              <a:tabLst>
                <a:tab pos="682625" algn="l"/>
                <a:tab pos="683260" algn="l"/>
              </a:tabLst>
            </a:pPr>
            <a:r>
              <a:rPr sz="2100" spc="-10" dirty="0">
                <a:latin typeface="Times New Roman"/>
                <a:cs typeface="Times New Roman"/>
              </a:rPr>
              <a:t>Introducción</a:t>
            </a:r>
            <a:endParaRPr sz="2100">
              <a:latin typeface="Times New Roman"/>
              <a:cs typeface="Times New Roman"/>
            </a:endParaRPr>
          </a:p>
          <a:p>
            <a:pPr marL="683260" lvl="1" indent="-326390">
              <a:lnSpc>
                <a:spcPct val="100000"/>
              </a:lnSpc>
              <a:spcBef>
                <a:spcPts val="5"/>
              </a:spcBef>
              <a:buClr>
                <a:srgbClr val="3A812E"/>
              </a:buClr>
              <a:buSzPct val="60000"/>
              <a:buFont typeface="DejaVu Sans"/>
              <a:buChar char="❑"/>
              <a:tabLst>
                <a:tab pos="682625" algn="l"/>
                <a:tab pos="683260" algn="l"/>
              </a:tabLst>
            </a:pPr>
            <a:r>
              <a:rPr sz="2000" spc="-15" dirty="0">
                <a:latin typeface="Times New Roman"/>
                <a:cs typeface="Times New Roman"/>
              </a:rPr>
              <a:t>Determinantes </a:t>
            </a:r>
            <a:r>
              <a:rPr sz="2000" spc="-25" dirty="0">
                <a:latin typeface="Times New Roman"/>
                <a:cs typeface="Times New Roman"/>
              </a:rPr>
              <a:t>de </a:t>
            </a:r>
            <a:r>
              <a:rPr sz="2000" spc="-90" dirty="0">
                <a:latin typeface="Times New Roman"/>
                <a:cs typeface="Times New Roman"/>
              </a:rPr>
              <a:t>la</a:t>
            </a:r>
            <a:r>
              <a:rPr sz="2000" spc="-35" dirty="0">
                <a:latin typeface="Times New Roman"/>
                <a:cs typeface="Times New Roman"/>
              </a:rPr>
              <a:t> </a:t>
            </a:r>
            <a:r>
              <a:rPr sz="2000" dirty="0">
                <a:latin typeface="Times New Roman"/>
                <a:cs typeface="Times New Roman"/>
              </a:rPr>
              <a:t>Oferta</a:t>
            </a:r>
            <a:endParaRPr sz="2000">
              <a:latin typeface="Times New Roman"/>
              <a:cs typeface="Times New Roman"/>
            </a:endParaRPr>
          </a:p>
          <a:p>
            <a:pPr marL="683260" lvl="1" indent="-326390">
              <a:lnSpc>
                <a:spcPts val="2400"/>
              </a:lnSpc>
              <a:buClr>
                <a:srgbClr val="3A812E"/>
              </a:buClr>
              <a:buSzPct val="60000"/>
              <a:buFont typeface="DejaVu Sans"/>
              <a:buChar char="❑"/>
              <a:tabLst>
                <a:tab pos="682625" algn="l"/>
                <a:tab pos="683260" algn="l"/>
              </a:tabLst>
            </a:pPr>
            <a:r>
              <a:rPr sz="2000" dirty="0">
                <a:latin typeface="Times New Roman"/>
                <a:cs typeface="Times New Roman"/>
              </a:rPr>
              <a:t>Oferta </a:t>
            </a:r>
            <a:r>
              <a:rPr sz="2000" spc="-25" dirty="0">
                <a:latin typeface="Times New Roman"/>
                <a:cs typeface="Times New Roman"/>
              </a:rPr>
              <a:t>de</a:t>
            </a:r>
            <a:r>
              <a:rPr sz="2000" spc="-45" dirty="0">
                <a:latin typeface="Times New Roman"/>
                <a:cs typeface="Times New Roman"/>
              </a:rPr>
              <a:t> </a:t>
            </a:r>
            <a:r>
              <a:rPr sz="2000" spc="-40" dirty="0">
                <a:latin typeface="Times New Roman"/>
                <a:cs typeface="Times New Roman"/>
              </a:rPr>
              <a:t>Mercado</a:t>
            </a:r>
            <a:endParaRPr sz="2000">
              <a:latin typeface="Times New Roman"/>
              <a:cs typeface="Times New Roman"/>
            </a:endParaRPr>
          </a:p>
          <a:p>
            <a:pPr marL="355600" indent="-342900">
              <a:lnSpc>
                <a:spcPts val="2520"/>
              </a:lnSpc>
              <a:buClr>
                <a:srgbClr val="CC9900"/>
              </a:buClr>
              <a:buSzPct val="64285"/>
              <a:buFont typeface="DejaVu Sans"/>
              <a:buChar char="■"/>
              <a:tabLst>
                <a:tab pos="354965" algn="l"/>
                <a:tab pos="355600" algn="l"/>
              </a:tabLst>
            </a:pPr>
            <a:r>
              <a:rPr sz="2100" spc="-35" dirty="0">
                <a:latin typeface="Times New Roman"/>
                <a:cs typeface="Times New Roman"/>
              </a:rPr>
              <a:t>Equilibrio</a:t>
            </a:r>
            <a:endParaRPr sz="2100">
              <a:latin typeface="Times New Roman"/>
              <a:cs typeface="Times New Roman"/>
            </a:endParaRPr>
          </a:p>
          <a:p>
            <a:pPr marL="683260" lvl="1" indent="-326390">
              <a:lnSpc>
                <a:spcPct val="100000"/>
              </a:lnSpc>
              <a:spcBef>
                <a:spcPts val="5"/>
              </a:spcBef>
              <a:buClr>
                <a:srgbClr val="3A812E"/>
              </a:buClr>
              <a:buSzPct val="60000"/>
              <a:buFont typeface="DejaVu Sans"/>
              <a:buChar char="❑"/>
              <a:tabLst>
                <a:tab pos="682625" algn="l"/>
                <a:tab pos="683260" algn="l"/>
              </a:tabLst>
            </a:pPr>
            <a:r>
              <a:rPr sz="2000" spc="-10" dirty="0">
                <a:latin typeface="Times New Roman"/>
                <a:cs typeface="Times New Roman"/>
              </a:rPr>
              <a:t>Concepto</a:t>
            </a:r>
            <a:endParaRPr sz="2000">
              <a:latin typeface="Times New Roman"/>
              <a:cs typeface="Times New Roman"/>
            </a:endParaRPr>
          </a:p>
          <a:p>
            <a:pPr marL="683260" lvl="1" indent="-326390">
              <a:lnSpc>
                <a:spcPct val="100000"/>
              </a:lnSpc>
              <a:buClr>
                <a:srgbClr val="3A812E"/>
              </a:buClr>
              <a:buSzPct val="60000"/>
              <a:buFont typeface="DejaVu Sans"/>
              <a:buChar char="❑"/>
              <a:tabLst>
                <a:tab pos="682625" algn="l"/>
                <a:tab pos="683260" algn="l"/>
              </a:tabLst>
            </a:pPr>
            <a:r>
              <a:rPr sz="2000" spc="-20" dirty="0">
                <a:latin typeface="Times New Roman"/>
                <a:cs typeface="Times New Roman"/>
              </a:rPr>
              <a:t>Determinación</a:t>
            </a:r>
            <a:r>
              <a:rPr sz="2000" spc="-45" dirty="0">
                <a:latin typeface="Times New Roman"/>
                <a:cs typeface="Times New Roman"/>
              </a:rPr>
              <a:t> </a:t>
            </a:r>
            <a:r>
              <a:rPr sz="2000" spc="-35" dirty="0">
                <a:latin typeface="Times New Roman"/>
                <a:cs typeface="Times New Roman"/>
              </a:rPr>
              <a:t>Gráfica</a:t>
            </a:r>
            <a:endParaRPr sz="2000">
              <a:latin typeface="Times New Roman"/>
              <a:cs typeface="Times New Roman"/>
            </a:endParaRPr>
          </a:p>
          <a:p>
            <a:pPr marL="683260" lvl="1" indent="-326390">
              <a:lnSpc>
                <a:spcPct val="100000"/>
              </a:lnSpc>
              <a:buClr>
                <a:srgbClr val="3A812E"/>
              </a:buClr>
              <a:buSzPct val="60000"/>
              <a:buFont typeface="DejaVu Sans"/>
              <a:buChar char="❑"/>
              <a:tabLst>
                <a:tab pos="682625" algn="l"/>
                <a:tab pos="683260" algn="l"/>
              </a:tabLst>
            </a:pPr>
            <a:r>
              <a:rPr sz="2000" spc="-20" dirty="0">
                <a:latin typeface="Times New Roman"/>
                <a:cs typeface="Times New Roman"/>
              </a:rPr>
              <a:t>Determinación</a:t>
            </a:r>
            <a:r>
              <a:rPr sz="2000" spc="-40" dirty="0">
                <a:latin typeface="Times New Roman"/>
                <a:cs typeface="Times New Roman"/>
              </a:rPr>
              <a:t> </a:t>
            </a:r>
            <a:r>
              <a:rPr sz="2000" spc="-65" dirty="0">
                <a:latin typeface="Times New Roman"/>
                <a:cs typeface="Times New Roman"/>
              </a:rPr>
              <a:t>Analítica</a:t>
            </a:r>
            <a:endParaRPr sz="2000">
              <a:latin typeface="Times New Roman"/>
              <a:cs typeface="Times New Roman"/>
            </a:endParaRPr>
          </a:p>
          <a:p>
            <a:pPr marL="683260" lvl="1" indent="-327025">
              <a:lnSpc>
                <a:spcPct val="100000"/>
              </a:lnSpc>
              <a:buClr>
                <a:srgbClr val="3A812E"/>
              </a:buClr>
              <a:buSzPct val="60000"/>
              <a:buFont typeface="DejaVu Sans"/>
              <a:buChar char="❑"/>
              <a:tabLst>
                <a:tab pos="683260" algn="l"/>
                <a:tab pos="683895" algn="l"/>
              </a:tabLst>
            </a:pPr>
            <a:r>
              <a:rPr sz="2000" spc="-50" dirty="0">
                <a:latin typeface="Times New Roman"/>
                <a:cs typeface="Times New Roman"/>
              </a:rPr>
              <a:t>Variaciones </a:t>
            </a:r>
            <a:r>
              <a:rPr sz="2000" spc="-15" dirty="0">
                <a:latin typeface="Times New Roman"/>
                <a:cs typeface="Times New Roman"/>
              </a:rPr>
              <a:t>en </a:t>
            </a:r>
            <a:r>
              <a:rPr sz="2000" spc="-75" dirty="0">
                <a:latin typeface="Times New Roman"/>
                <a:cs typeface="Times New Roman"/>
              </a:rPr>
              <a:t>el</a:t>
            </a:r>
            <a:r>
              <a:rPr sz="2000" spc="25" dirty="0">
                <a:latin typeface="Times New Roman"/>
                <a:cs typeface="Times New Roman"/>
              </a:rPr>
              <a:t> </a:t>
            </a:r>
            <a:r>
              <a:rPr sz="2000" spc="-35" dirty="0">
                <a:latin typeface="Times New Roman"/>
                <a:cs typeface="Times New Roman"/>
              </a:rPr>
              <a:t>Equilibrio</a:t>
            </a:r>
            <a:endParaRPr sz="20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6800" y="1676400"/>
            <a:ext cx="8382000" cy="4401205"/>
          </a:xfrm>
          <a:prstGeom prst="rect">
            <a:avLst/>
          </a:prstGeom>
        </p:spPr>
        <p:txBody>
          <a:bodyPr wrap="square">
            <a:spAutoFit/>
          </a:bodyPr>
          <a:lstStyle/>
          <a:p>
            <a:pPr algn="just"/>
            <a:r>
              <a:rPr lang="es-PE" sz="2800" dirty="0"/>
              <a:t>En el punto en el que la curva de oferta y la de demanda se cruzan, la relación entre oferta y demanda está completamente equilibrada. Se produce la cantidad exacta que se necesita y tanto el precio de mercado como la cantidad producida se mantienen estables. Se establece el denominado equilibrio de mercado, un concepto que es exclusivamente teórico. En realidad, el exceso de oferta y de demanda se van turnando continuamente. Este fenómeno se suele describir con la afirmación “el mercado se regula solo”.</a:t>
            </a:r>
          </a:p>
        </p:txBody>
      </p:sp>
    </p:spTree>
    <p:extLst>
      <p:ext uri="{BB962C8B-B14F-4D97-AF65-F5344CB8AC3E}">
        <p14:creationId xmlns:p14="http://schemas.microsoft.com/office/powerpoint/2010/main" val="237535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43000" y="838200"/>
            <a:ext cx="7924800" cy="954107"/>
          </a:xfrm>
          <a:prstGeom prst="rect">
            <a:avLst/>
          </a:prstGeom>
        </p:spPr>
        <p:txBody>
          <a:bodyPr wrap="square">
            <a:spAutoFit/>
          </a:bodyPr>
          <a:lstStyle/>
          <a:p>
            <a:r>
              <a:rPr lang="es-PE" sz="2800" b="1" dirty="0">
                <a:solidFill>
                  <a:srgbClr val="003D8D"/>
                </a:solidFill>
                <a:latin typeface="1und1WebSansBlackCn"/>
              </a:rPr>
              <a:t>La importancia de oferta y demanda en el día a día de una empresa</a:t>
            </a:r>
            <a:endParaRPr lang="es-PE" sz="2800" b="1" i="0" dirty="0">
              <a:solidFill>
                <a:srgbClr val="003D8D"/>
              </a:solidFill>
              <a:effectLst/>
              <a:latin typeface="1und1WebSansBlackCn"/>
            </a:endParaRPr>
          </a:p>
        </p:txBody>
      </p:sp>
      <p:sp>
        <p:nvSpPr>
          <p:cNvPr id="3" name="Rectángulo 2"/>
          <p:cNvSpPr/>
          <p:nvPr/>
        </p:nvSpPr>
        <p:spPr>
          <a:xfrm>
            <a:off x="990600" y="2133600"/>
            <a:ext cx="8229600" cy="4031873"/>
          </a:xfrm>
          <a:prstGeom prst="rect">
            <a:avLst/>
          </a:prstGeom>
        </p:spPr>
        <p:txBody>
          <a:bodyPr wrap="square">
            <a:spAutoFit/>
          </a:bodyPr>
          <a:lstStyle/>
          <a:p>
            <a:r>
              <a:rPr lang="es-PE" sz="3200" dirty="0"/>
              <a:t>La oferta y demanda juegan un papel determinante en la planificación de futuro de una empresa. Independientemente de si queremos ofrecer nuevos productos o servicios o realizar un plan de empresa para una nueva empresa, lo que determina el éxito y el fracaso son las necesidades actuales del mercado (demanda) y la situación real (oferta).</a:t>
            </a:r>
          </a:p>
        </p:txBody>
      </p:sp>
    </p:spTree>
    <p:extLst>
      <p:ext uri="{BB962C8B-B14F-4D97-AF65-F5344CB8AC3E}">
        <p14:creationId xmlns:p14="http://schemas.microsoft.com/office/powerpoint/2010/main" val="123288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4910" y="1516062"/>
            <a:ext cx="8534400" cy="2246769"/>
          </a:xfrm>
          <a:prstGeom prst="rect">
            <a:avLst/>
          </a:prstGeom>
        </p:spPr>
        <p:txBody>
          <a:bodyPr wrap="square">
            <a:spAutoFit/>
          </a:bodyPr>
          <a:lstStyle/>
          <a:p>
            <a:pPr algn="just"/>
            <a:r>
              <a:rPr lang="es-PE" sz="2800" dirty="0" smtClean="0"/>
              <a:t>El</a:t>
            </a:r>
            <a:r>
              <a:rPr lang="es-PE" sz="2800" dirty="0"/>
              <a:t> </a:t>
            </a:r>
            <a:r>
              <a:rPr lang="es-PE" sz="2800" dirty="0">
                <a:hlinkClick r:id="rId2" tooltip="Contenido y estructura de un plan de negocios"/>
              </a:rPr>
              <a:t>plan de </a:t>
            </a:r>
            <a:r>
              <a:rPr lang="es-PE" sz="2800" dirty="0" smtClean="0">
                <a:hlinkClick r:id="rId2" tooltip="Contenido y estructura de un plan de negocios"/>
              </a:rPr>
              <a:t>Empresa</a:t>
            </a:r>
            <a:r>
              <a:rPr lang="es-PE" sz="2800" dirty="0"/>
              <a:t> para la fundación de una nueva empresa siempre debe basarse en un análisis exhaustivo de mercado. En este contexto, la estimación correcta de oferta y demanda es un pilar fundamental para una idea de negocio prometedora.</a:t>
            </a:r>
          </a:p>
        </p:txBody>
      </p:sp>
      <p:sp>
        <p:nvSpPr>
          <p:cNvPr id="3" name="Rectángulo 2"/>
          <p:cNvSpPr/>
          <p:nvPr/>
        </p:nvSpPr>
        <p:spPr>
          <a:xfrm>
            <a:off x="2971800" y="838200"/>
            <a:ext cx="1709122" cy="646331"/>
          </a:xfrm>
          <a:prstGeom prst="rect">
            <a:avLst/>
          </a:prstGeom>
        </p:spPr>
        <p:txBody>
          <a:bodyPr wrap="none">
            <a:spAutoFit/>
          </a:bodyPr>
          <a:lstStyle/>
          <a:p>
            <a:r>
              <a:rPr lang="es-PE" sz="3600" b="1" u="sng" dirty="0"/>
              <a:t>Consejo</a:t>
            </a:r>
          </a:p>
        </p:txBody>
      </p:sp>
      <p:sp>
        <p:nvSpPr>
          <p:cNvPr id="4" name="Rectángulo 3"/>
          <p:cNvSpPr/>
          <p:nvPr/>
        </p:nvSpPr>
        <p:spPr>
          <a:xfrm>
            <a:off x="896007" y="4038600"/>
            <a:ext cx="8208579" cy="2677656"/>
          </a:xfrm>
          <a:prstGeom prst="rect">
            <a:avLst/>
          </a:prstGeom>
        </p:spPr>
        <p:txBody>
          <a:bodyPr wrap="square">
            <a:spAutoFit/>
          </a:bodyPr>
          <a:lstStyle/>
          <a:p>
            <a:pPr algn="just"/>
            <a:r>
              <a:rPr lang="es-PE" sz="2800" dirty="0"/>
              <a:t>Existen distintos métodos para analizar estos conceptos en relación a un producto concreto. Los estudios de mercado, las encuestas a clientes y el análisis económico de la evolución de los precios y las cifras de producción han demostrado ser métodos muy fiables a lo largo de los años.</a:t>
            </a:r>
          </a:p>
        </p:txBody>
      </p:sp>
    </p:spTree>
    <p:extLst>
      <p:ext uri="{BB962C8B-B14F-4D97-AF65-F5344CB8AC3E}">
        <p14:creationId xmlns:p14="http://schemas.microsoft.com/office/powerpoint/2010/main" val="154167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0649" y="717289"/>
            <a:ext cx="6460751" cy="553998"/>
          </a:xfrm>
        </p:spPr>
        <p:txBody>
          <a:bodyPr/>
          <a:lstStyle/>
          <a:p>
            <a:r>
              <a:rPr lang="es-PE" dirty="0" smtClean="0"/>
              <a:t>¿</a:t>
            </a:r>
            <a:r>
              <a:rPr lang="es-PE" sz="3600" dirty="0" smtClean="0"/>
              <a:t>Que son la oferta y la demanda</a:t>
            </a:r>
            <a:r>
              <a:rPr lang="es-PE" dirty="0" smtClean="0"/>
              <a:t>?</a:t>
            </a:r>
            <a:endParaRPr lang="es-PE" dirty="0"/>
          </a:p>
        </p:txBody>
      </p:sp>
      <p:sp>
        <p:nvSpPr>
          <p:cNvPr id="3" name="Marcador de texto 2"/>
          <p:cNvSpPr>
            <a:spLocks noGrp="1"/>
          </p:cNvSpPr>
          <p:nvPr>
            <p:ph type="body" idx="1"/>
          </p:nvPr>
        </p:nvSpPr>
        <p:spPr>
          <a:xfrm>
            <a:off x="762000" y="1752600"/>
            <a:ext cx="8789656" cy="3447098"/>
          </a:xfrm>
        </p:spPr>
        <p:txBody>
          <a:bodyPr/>
          <a:lstStyle/>
          <a:p>
            <a:r>
              <a:rPr lang="es-PE" sz="3200" dirty="0"/>
              <a:t>Que son. El término </a:t>
            </a:r>
            <a:r>
              <a:rPr lang="es-PE" sz="3200" b="1" dirty="0"/>
              <a:t>demanda</a:t>
            </a:r>
            <a:r>
              <a:rPr lang="es-PE" sz="3200" dirty="0"/>
              <a:t>, </a:t>
            </a:r>
            <a:r>
              <a:rPr lang="es-PE" sz="3200" b="1" dirty="0"/>
              <a:t>se</a:t>
            </a:r>
            <a:r>
              <a:rPr lang="es-PE" sz="3200" dirty="0"/>
              <a:t> refiere a la cantidad de bienes o servicios </a:t>
            </a:r>
            <a:r>
              <a:rPr lang="es-PE" sz="3200" b="1" dirty="0"/>
              <a:t>que se</a:t>
            </a:r>
            <a:r>
              <a:rPr lang="es-PE" sz="3200" dirty="0"/>
              <a:t> solicitan o </a:t>
            </a:r>
            <a:r>
              <a:rPr lang="es-PE" sz="3200" b="1" dirty="0"/>
              <a:t>se</a:t>
            </a:r>
            <a:r>
              <a:rPr lang="es-PE" sz="3200" dirty="0"/>
              <a:t> desean en un determinado mercado de una economía a un precio específico. </a:t>
            </a:r>
            <a:endParaRPr lang="es-PE" sz="3200" dirty="0" smtClean="0"/>
          </a:p>
          <a:p>
            <a:r>
              <a:rPr lang="es-PE" sz="3200" b="1" dirty="0" smtClean="0"/>
              <a:t>Oferta</a:t>
            </a:r>
            <a:r>
              <a:rPr lang="es-PE" sz="3200" dirty="0"/>
              <a:t>, hace referencia a la cantidad de bienes, productos o servicios </a:t>
            </a:r>
            <a:r>
              <a:rPr lang="es-PE" sz="3200" b="1" dirty="0"/>
              <a:t>que se</a:t>
            </a:r>
            <a:r>
              <a:rPr lang="es-PE" sz="3200" dirty="0"/>
              <a:t> ofrecen en un mercado bajo unas determinadas condiciones.</a:t>
            </a:r>
          </a:p>
        </p:txBody>
      </p:sp>
    </p:spTree>
    <p:extLst>
      <p:ext uri="{BB962C8B-B14F-4D97-AF65-F5344CB8AC3E}">
        <p14:creationId xmlns:p14="http://schemas.microsoft.com/office/powerpoint/2010/main" val="297814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0649" y="717289"/>
            <a:ext cx="6841751" cy="553998"/>
          </a:xfrm>
        </p:spPr>
        <p:txBody>
          <a:bodyPr/>
          <a:lstStyle/>
          <a:p>
            <a:pPr algn="l"/>
            <a:r>
              <a:rPr lang="es-PE" sz="3600" dirty="0" smtClean="0"/>
              <a:t>¿Que es el equilibrio en el mercado?</a:t>
            </a:r>
            <a:endParaRPr lang="es-PE" sz="3600" dirty="0"/>
          </a:p>
        </p:txBody>
      </p:sp>
      <p:sp>
        <p:nvSpPr>
          <p:cNvPr id="3" name="Marcador de texto 2"/>
          <p:cNvSpPr>
            <a:spLocks noGrp="1"/>
          </p:cNvSpPr>
          <p:nvPr>
            <p:ph type="body" idx="1"/>
          </p:nvPr>
        </p:nvSpPr>
        <p:spPr>
          <a:xfrm>
            <a:off x="634371" y="1828800"/>
            <a:ext cx="8789656" cy="2954655"/>
          </a:xfrm>
        </p:spPr>
        <p:txBody>
          <a:bodyPr/>
          <a:lstStyle/>
          <a:p>
            <a:r>
              <a:rPr lang="es-PE" sz="3200" dirty="0"/>
              <a:t>Un </a:t>
            </a:r>
            <a:r>
              <a:rPr lang="es-PE" sz="3200" b="1" dirty="0"/>
              <a:t>equilibrio</a:t>
            </a:r>
            <a:r>
              <a:rPr lang="es-PE" sz="3200" dirty="0"/>
              <a:t> de </a:t>
            </a:r>
            <a:r>
              <a:rPr lang="es-PE" sz="3200" b="1" dirty="0"/>
              <a:t>mercado</a:t>
            </a:r>
            <a:r>
              <a:rPr lang="es-PE" sz="3200" dirty="0"/>
              <a:t>, por ejemplo, hace referencia a la condición en la cual el precio de </a:t>
            </a:r>
            <a:r>
              <a:rPr lang="es-PE" sz="3200" b="1" dirty="0"/>
              <a:t>mercado</a:t>
            </a:r>
            <a:r>
              <a:rPr lang="es-PE" sz="3200" dirty="0"/>
              <a:t> se establece a través de la competencia de modo </a:t>
            </a:r>
            <a:r>
              <a:rPr lang="es-PE" sz="3200" b="1" dirty="0"/>
              <a:t>que</a:t>
            </a:r>
            <a:r>
              <a:rPr lang="es-PE" sz="3200" dirty="0"/>
              <a:t> la cantidad de bienes y servicios deseados por los compradores es igual a la cantidad de bienes y servicios producidos por los vendedores.</a:t>
            </a:r>
          </a:p>
        </p:txBody>
      </p:sp>
    </p:spTree>
    <p:extLst>
      <p:ext uri="{BB962C8B-B14F-4D97-AF65-F5344CB8AC3E}">
        <p14:creationId xmlns:p14="http://schemas.microsoft.com/office/powerpoint/2010/main" val="33983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8" y="717289"/>
            <a:ext cx="6079751" cy="513715"/>
          </a:xfrm>
          <a:prstGeom prst="rect">
            <a:avLst/>
          </a:prstGeom>
        </p:spPr>
        <p:txBody>
          <a:bodyPr vert="horz" wrap="square" lIns="0" tIns="12700" rIns="0" bIns="0" rtlCol="0">
            <a:spAutoFit/>
          </a:bodyPr>
          <a:lstStyle/>
          <a:p>
            <a:pPr marL="12700">
              <a:lnSpc>
                <a:spcPct val="100000"/>
              </a:lnSpc>
              <a:spcBef>
                <a:spcPts val="100"/>
              </a:spcBef>
            </a:pPr>
            <a:r>
              <a:rPr sz="3200" i="0" spc="120" dirty="0">
                <a:latin typeface="Times New Roman"/>
                <a:cs typeface="Times New Roman"/>
              </a:rPr>
              <a:t>Demanda: </a:t>
            </a:r>
            <a:r>
              <a:rPr spc="-200" dirty="0"/>
              <a:t>Determinantes </a:t>
            </a:r>
            <a:r>
              <a:rPr spc="-300" dirty="0"/>
              <a:t>de </a:t>
            </a:r>
            <a:r>
              <a:rPr spc="-185" dirty="0"/>
              <a:t>la</a:t>
            </a:r>
            <a:r>
              <a:rPr spc="-355" dirty="0"/>
              <a:t> </a:t>
            </a:r>
            <a:r>
              <a:rPr spc="-210" dirty="0"/>
              <a:t>Demanda</a:t>
            </a:r>
            <a:endParaRPr sz="3200" dirty="0">
              <a:latin typeface="Times New Roman"/>
              <a:cs typeface="Times New Roman"/>
            </a:endParaRPr>
          </a:p>
        </p:txBody>
      </p:sp>
      <p:sp>
        <p:nvSpPr>
          <p:cNvPr id="3" name="object 3"/>
          <p:cNvSpPr txBox="1"/>
          <p:nvPr/>
        </p:nvSpPr>
        <p:spPr>
          <a:xfrm>
            <a:off x="1508251" y="1454911"/>
            <a:ext cx="4725670" cy="514984"/>
          </a:xfrm>
          <a:prstGeom prst="rect">
            <a:avLst/>
          </a:prstGeom>
        </p:spPr>
        <p:txBody>
          <a:bodyPr vert="horz" wrap="square" lIns="0" tIns="12700" rIns="0" bIns="0" rtlCol="0">
            <a:spAutoFit/>
          </a:bodyPr>
          <a:lstStyle/>
          <a:p>
            <a:pPr marL="12700">
              <a:lnSpc>
                <a:spcPts val="1925"/>
              </a:lnSpc>
              <a:spcBef>
                <a:spcPts val="100"/>
              </a:spcBef>
            </a:pPr>
            <a:r>
              <a:rPr sz="1800" dirty="0">
                <a:latin typeface="TeX Gyre Bonum"/>
                <a:cs typeface="TeX Gyre Bonum"/>
              </a:rPr>
              <a:t>•Precio del</a:t>
            </a:r>
            <a:r>
              <a:rPr sz="1800" spc="-55" dirty="0">
                <a:latin typeface="TeX Gyre Bonum"/>
                <a:cs typeface="TeX Gyre Bonum"/>
              </a:rPr>
              <a:t> </a:t>
            </a:r>
            <a:r>
              <a:rPr sz="1800" dirty="0">
                <a:latin typeface="TeX Gyre Bonum"/>
                <a:cs typeface="TeX Gyre Bonum"/>
              </a:rPr>
              <a:t>bien</a:t>
            </a:r>
            <a:endParaRPr sz="1800">
              <a:latin typeface="TeX Gyre Bonum"/>
              <a:cs typeface="TeX Gyre Bonum"/>
            </a:endParaRPr>
          </a:p>
          <a:p>
            <a:pPr marL="2747645">
              <a:lnSpc>
                <a:spcPts val="1925"/>
              </a:lnSpc>
            </a:pPr>
            <a:r>
              <a:rPr sz="1800" dirty="0">
                <a:latin typeface="TeX Gyre Bonum"/>
                <a:cs typeface="TeX Gyre Bonum"/>
              </a:rPr>
              <a:t>Compl</a:t>
            </a:r>
            <a:r>
              <a:rPr sz="1800" spc="10" dirty="0">
                <a:latin typeface="TeX Gyre Bonum"/>
                <a:cs typeface="TeX Gyre Bonum"/>
              </a:rPr>
              <a:t>e</a:t>
            </a:r>
            <a:r>
              <a:rPr sz="1800" dirty="0">
                <a:latin typeface="TeX Gyre Bonum"/>
                <a:cs typeface="TeX Gyre Bonum"/>
              </a:rPr>
              <a:t>m</a:t>
            </a:r>
            <a:r>
              <a:rPr sz="1800" spc="10" dirty="0">
                <a:latin typeface="TeX Gyre Bonum"/>
                <a:cs typeface="TeX Gyre Bonum"/>
              </a:rPr>
              <a:t>e</a:t>
            </a:r>
            <a:r>
              <a:rPr sz="1800" dirty="0">
                <a:latin typeface="TeX Gyre Bonum"/>
                <a:cs typeface="TeX Gyre Bonum"/>
              </a:rPr>
              <a:t>ntarios</a:t>
            </a:r>
            <a:endParaRPr sz="1800">
              <a:latin typeface="TeX Gyre Bonum"/>
              <a:cs typeface="TeX Gyre Bonum"/>
            </a:endParaRPr>
          </a:p>
        </p:txBody>
      </p:sp>
      <p:sp>
        <p:nvSpPr>
          <p:cNvPr id="4" name="object 4"/>
          <p:cNvSpPr txBox="1"/>
          <p:nvPr/>
        </p:nvSpPr>
        <p:spPr>
          <a:xfrm>
            <a:off x="4243830" y="1957831"/>
            <a:ext cx="11823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eX Gyre Bonum"/>
                <a:cs typeface="TeX Gyre Bonum"/>
              </a:rPr>
              <a:t>Sustitutos</a:t>
            </a:r>
            <a:endParaRPr sz="1800">
              <a:latin typeface="TeX Gyre Bonum"/>
              <a:cs typeface="TeX Gyre Bonum"/>
            </a:endParaRPr>
          </a:p>
        </p:txBody>
      </p:sp>
      <p:sp>
        <p:nvSpPr>
          <p:cNvPr id="5" name="object 5"/>
          <p:cNvSpPr/>
          <p:nvPr/>
        </p:nvSpPr>
        <p:spPr>
          <a:xfrm>
            <a:off x="4087367" y="1720596"/>
            <a:ext cx="222885" cy="516890"/>
          </a:xfrm>
          <a:custGeom>
            <a:avLst/>
            <a:gdLst/>
            <a:ahLst/>
            <a:cxnLst/>
            <a:rect l="l" t="t" r="r" b="b"/>
            <a:pathLst>
              <a:path w="222885" h="516889">
                <a:moveTo>
                  <a:pt x="63656" y="258259"/>
                </a:moveTo>
                <a:lnTo>
                  <a:pt x="59436" y="257556"/>
                </a:lnTo>
                <a:lnTo>
                  <a:pt x="48768" y="254508"/>
                </a:lnTo>
                <a:lnTo>
                  <a:pt x="28956" y="252984"/>
                </a:lnTo>
                <a:lnTo>
                  <a:pt x="6096" y="251460"/>
                </a:lnTo>
                <a:lnTo>
                  <a:pt x="3048" y="251460"/>
                </a:lnTo>
                <a:lnTo>
                  <a:pt x="0" y="254508"/>
                </a:lnTo>
                <a:lnTo>
                  <a:pt x="0" y="262128"/>
                </a:lnTo>
                <a:lnTo>
                  <a:pt x="6096" y="265176"/>
                </a:lnTo>
                <a:lnTo>
                  <a:pt x="27432" y="263652"/>
                </a:lnTo>
                <a:lnTo>
                  <a:pt x="48768" y="260604"/>
                </a:lnTo>
                <a:lnTo>
                  <a:pt x="57912" y="259080"/>
                </a:lnTo>
                <a:lnTo>
                  <a:pt x="63656" y="258259"/>
                </a:lnTo>
                <a:close/>
              </a:path>
              <a:path w="222885" h="516889">
                <a:moveTo>
                  <a:pt x="114300" y="233172"/>
                </a:moveTo>
                <a:lnTo>
                  <a:pt x="114300" y="32004"/>
                </a:lnTo>
                <a:lnTo>
                  <a:pt x="112776" y="32004"/>
                </a:lnTo>
                <a:lnTo>
                  <a:pt x="111252" y="36576"/>
                </a:lnTo>
                <a:lnTo>
                  <a:pt x="109728" y="36576"/>
                </a:lnTo>
                <a:lnTo>
                  <a:pt x="108204" y="41148"/>
                </a:lnTo>
                <a:lnTo>
                  <a:pt x="108204" y="214884"/>
                </a:lnTo>
                <a:lnTo>
                  <a:pt x="106680" y="219456"/>
                </a:lnTo>
                <a:lnTo>
                  <a:pt x="106680" y="220980"/>
                </a:lnTo>
                <a:lnTo>
                  <a:pt x="103632" y="225552"/>
                </a:lnTo>
                <a:lnTo>
                  <a:pt x="103632" y="224028"/>
                </a:lnTo>
                <a:lnTo>
                  <a:pt x="102108" y="227076"/>
                </a:lnTo>
                <a:lnTo>
                  <a:pt x="97536" y="230124"/>
                </a:lnTo>
                <a:lnTo>
                  <a:pt x="92964" y="234696"/>
                </a:lnTo>
                <a:lnTo>
                  <a:pt x="86868" y="237744"/>
                </a:lnTo>
                <a:lnTo>
                  <a:pt x="80772" y="239268"/>
                </a:lnTo>
                <a:lnTo>
                  <a:pt x="65532" y="245364"/>
                </a:lnTo>
                <a:lnTo>
                  <a:pt x="47244" y="248412"/>
                </a:lnTo>
                <a:lnTo>
                  <a:pt x="27432" y="251460"/>
                </a:lnTo>
                <a:lnTo>
                  <a:pt x="6096" y="251460"/>
                </a:lnTo>
                <a:lnTo>
                  <a:pt x="28956" y="252984"/>
                </a:lnTo>
                <a:lnTo>
                  <a:pt x="48768" y="254508"/>
                </a:lnTo>
                <a:lnTo>
                  <a:pt x="59436" y="257556"/>
                </a:lnTo>
                <a:lnTo>
                  <a:pt x="63656" y="258259"/>
                </a:lnTo>
                <a:lnTo>
                  <a:pt x="68580" y="257556"/>
                </a:lnTo>
                <a:lnTo>
                  <a:pt x="99060" y="245364"/>
                </a:lnTo>
                <a:lnTo>
                  <a:pt x="103632" y="240792"/>
                </a:lnTo>
                <a:lnTo>
                  <a:pt x="109728" y="237744"/>
                </a:lnTo>
                <a:lnTo>
                  <a:pt x="114300" y="233172"/>
                </a:lnTo>
                <a:close/>
              </a:path>
              <a:path w="222885" h="516889">
                <a:moveTo>
                  <a:pt x="222504" y="504444"/>
                </a:moveTo>
                <a:lnTo>
                  <a:pt x="199644" y="502802"/>
                </a:lnTo>
                <a:lnTo>
                  <a:pt x="181356" y="501396"/>
                </a:lnTo>
                <a:lnTo>
                  <a:pt x="172212" y="499872"/>
                </a:lnTo>
                <a:lnTo>
                  <a:pt x="163068" y="496824"/>
                </a:lnTo>
                <a:lnTo>
                  <a:pt x="155448" y="495300"/>
                </a:lnTo>
                <a:lnTo>
                  <a:pt x="120396" y="470916"/>
                </a:lnTo>
                <a:lnTo>
                  <a:pt x="120396" y="300228"/>
                </a:lnTo>
                <a:lnTo>
                  <a:pt x="118872" y="295656"/>
                </a:lnTo>
                <a:lnTo>
                  <a:pt x="118872" y="294132"/>
                </a:lnTo>
                <a:lnTo>
                  <a:pt x="117348" y="289560"/>
                </a:lnTo>
                <a:lnTo>
                  <a:pt x="117348" y="288036"/>
                </a:lnTo>
                <a:lnTo>
                  <a:pt x="114300" y="284988"/>
                </a:lnTo>
                <a:lnTo>
                  <a:pt x="114300" y="283464"/>
                </a:lnTo>
                <a:lnTo>
                  <a:pt x="109728" y="278892"/>
                </a:lnTo>
                <a:lnTo>
                  <a:pt x="105156" y="275844"/>
                </a:lnTo>
                <a:lnTo>
                  <a:pt x="99060" y="271272"/>
                </a:lnTo>
                <a:lnTo>
                  <a:pt x="91440" y="268224"/>
                </a:lnTo>
                <a:lnTo>
                  <a:pt x="85344" y="265176"/>
                </a:lnTo>
                <a:lnTo>
                  <a:pt x="76200" y="262128"/>
                </a:lnTo>
                <a:lnTo>
                  <a:pt x="68580" y="259080"/>
                </a:lnTo>
                <a:lnTo>
                  <a:pt x="63656" y="258259"/>
                </a:lnTo>
                <a:lnTo>
                  <a:pt x="57912" y="259080"/>
                </a:lnTo>
                <a:lnTo>
                  <a:pt x="48768" y="260604"/>
                </a:lnTo>
                <a:lnTo>
                  <a:pt x="27432" y="263652"/>
                </a:lnTo>
                <a:lnTo>
                  <a:pt x="6096" y="265176"/>
                </a:lnTo>
                <a:lnTo>
                  <a:pt x="27432" y="265176"/>
                </a:lnTo>
                <a:lnTo>
                  <a:pt x="47244" y="268224"/>
                </a:lnTo>
                <a:lnTo>
                  <a:pt x="56388" y="269748"/>
                </a:lnTo>
                <a:lnTo>
                  <a:pt x="64008" y="271272"/>
                </a:lnTo>
                <a:lnTo>
                  <a:pt x="73152" y="274320"/>
                </a:lnTo>
                <a:lnTo>
                  <a:pt x="79248" y="275844"/>
                </a:lnTo>
                <a:lnTo>
                  <a:pt x="86868" y="278892"/>
                </a:lnTo>
                <a:lnTo>
                  <a:pt x="91440" y="281940"/>
                </a:lnTo>
                <a:lnTo>
                  <a:pt x="97536" y="284988"/>
                </a:lnTo>
                <a:lnTo>
                  <a:pt x="100584" y="288036"/>
                </a:lnTo>
                <a:lnTo>
                  <a:pt x="103632" y="292608"/>
                </a:lnTo>
                <a:lnTo>
                  <a:pt x="103632" y="291084"/>
                </a:lnTo>
                <a:lnTo>
                  <a:pt x="106680" y="295656"/>
                </a:lnTo>
                <a:lnTo>
                  <a:pt x="106680" y="297180"/>
                </a:lnTo>
                <a:lnTo>
                  <a:pt x="108204" y="300228"/>
                </a:lnTo>
                <a:lnTo>
                  <a:pt x="108204" y="475488"/>
                </a:lnTo>
                <a:lnTo>
                  <a:pt x="109728" y="478536"/>
                </a:lnTo>
                <a:lnTo>
                  <a:pt x="109728" y="480060"/>
                </a:lnTo>
                <a:lnTo>
                  <a:pt x="111252" y="480060"/>
                </a:lnTo>
                <a:lnTo>
                  <a:pt x="112776" y="484632"/>
                </a:lnTo>
                <a:lnTo>
                  <a:pt x="114300" y="484632"/>
                </a:lnTo>
                <a:lnTo>
                  <a:pt x="150876" y="507492"/>
                </a:lnTo>
                <a:lnTo>
                  <a:pt x="160020" y="509016"/>
                </a:lnTo>
                <a:lnTo>
                  <a:pt x="169164" y="512064"/>
                </a:lnTo>
                <a:lnTo>
                  <a:pt x="179832" y="513588"/>
                </a:lnTo>
                <a:lnTo>
                  <a:pt x="199644" y="516636"/>
                </a:lnTo>
                <a:lnTo>
                  <a:pt x="220980" y="516636"/>
                </a:lnTo>
                <a:lnTo>
                  <a:pt x="222504" y="504444"/>
                </a:lnTo>
                <a:close/>
              </a:path>
              <a:path w="222885" h="516889">
                <a:moveTo>
                  <a:pt x="106680" y="220980"/>
                </a:moveTo>
                <a:lnTo>
                  <a:pt x="106680" y="217932"/>
                </a:lnTo>
                <a:lnTo>
                  <a:pt x="105156" y="222504"/>
                </a:lnTo>
                <a:lnTo>
                  <a:pt x="106680" y="220980"/>
                </a:lnTo>
                <a:close/>
              </a:path>
              <a:path w="222885" h="516889">
                <a:moveTo>
                  <a:pt x="106680" y="298704"/>
                </a:moveTo>
                <a:lnTo>
                  <a:pt x="106680" y="295656"/>
                </a:lnTo>
                <a:lnTo>
                  <a:pt x="105156" y="294132"/>
                </a:lnTo>
                <a:lnTo>
                  <a:pt x="106680" y="298704"/>
                </a:lnTo>
                <a:close/>
              </a:path>
              <a:path w="222885" h="516889">
                <a:moveTo>
                  <a:pt x="222504" y="12192"/>
                </a:moveTo>
                <a:lnTo>
                  <a:pt x="220980" y="0"/>
                </a:lnTo>
                <a:lnTo>
                  <a:pt x="199644" y="0"/>
                </a:lnTo>
                <a:lnTo>
                  <a:pt x="178308" y="3048"/>
                </a:lnTo>
                <a:lnTo>
                  <a:pt x="169164" y="4572"/>
                </a:lnTo>
                <a:lnTo>
                  <a:pt x="160020" y="7620"/>
                </a:lnTo>
                <a:lnTo>
                  <a:pt x="150876" y="9144"/>
                </a:lnTo>
                <a:lnTo>
                  <a:pt x="135636" y="15240"/>
                </a:lnTo>
                <a:lnTo>
                  <a:pt x="129540" y="18288"/>
                </a:lnTo>
                <a:lnTo>
                  <a:pt x="117348" y="27432"/>
                </a:lnTo>
                <a:lnTo>
                  <a:pt x="114300" y="30480"/>
                </a:lnTo>
                <a:lnTo>
                  <a:pt x="114300" y="231648"/>
                </a:lnTo>
                <a:lnTo>
                  <a:pt x="117348" y="228600"/>
                </a:lnTo>
                <a:lnTo>
                  <a:pt x="117348" y="227076"/>
                </a:lnTo>
                <a:lnTo>
                  <a:pt x="118872" y="222504"/>
                </a:lnTo>
                <a:lnTo>
                  <a:pt x="118872" y="220980"/>
                </a:lnTo>
                <a:lnTo>
                  <a:pt x="120396" y="216408"/>
                </a:lnTo>
                <a:lnTo>
                  <a:pt x="120396" y="45720"/>
                </a:lnTo>
                <a:lnTo>
                  <a:pt x="121920" y="41148"/>
                </a:lnTo>
                <a:lnTo>
                  <a:pt x="121920" y="42672"/>
                </a:lnTo>
                <a:lnTo>
                  <a:pt x="123444" y="39624"/>
                </a:lnTo>
                <a:lnTo>
                  <a:pt x="126492" y="35052"/>
                </a:lnTo>
                <a:lnTo>
                  <a:pt x="135636" y="28956"/>
                </a:lnTo>
                <a:lnTo>
                  <a:pt x="141732" y="27432"/>
                </a:lnTo>
                <a:lnTo>
                  <a:pt x="147828" y="24384"/>
                </a:lnTo>
                <a:lnTo>
                  <a:pt x="155448" y="21336"/>
                </a:lnTo>
                <a:lnTo>
                  <a:pt x="163068" y="19812"/>
                </a:lnTo>
                <a:lnTo>
                  <a:pt x="172212" y="16764"/>
                </a:lnTo>
                <a:lnTo>
                  <a:pt x="181356" y="15240"/>
                </a:lnTo>
                <a:lnTo>
                  <a:pt x="201168" y="12192"/>
                </a:lnTo>
                <a:lnTo>
                  <a:pt x="222504" y="12192"/>
                </a:lnTo>
                <a:close/>
              </a:path>
            </a:pathLst>
          </a:custGeom>
          <a:solidFill>
            <a:srgbClr val="000000"/>
          </a:solidFill>
        </p:spPr>
        <p:txBody>
          <a:bodyPr wrap="square" lIns="0" tIns="0" rIns="0" bIns="0" rtlCol="0"/>
          <a:lstStyle/>
          <a:p>
            <a:endParaRPr/>
          </a:p>
        </p:txBody>
      </p:sp>
      <p:sp>
        <p:nvSpPr>
          <p:cNvPr id="6" name="object 6"/>
          <p:cNvSpPr txBox="1"/>
          <p:nvPr/>
        </p:nvSpPr>
        <p:spPr>
          <a:xfrm>
            <a:off x="1508251" y="1742947"/>
            <a:ext cx="2569210" cy="729615"/>
          </a:xfrm>
          <a:prstGeom prst="rect">
            <a:avLst/>
          </a:prstGeom>
        </p:spPr>
        <p:txBody>
          <a:bodyPr vert="horz" wrap="square" lIns="0" tIns="90170" rIns="0" bIns="0" rtlCol="0">
            <a:spAutoFit/>
          </a:bodyPr>
          <a:lstStyle/>
          <a:p>
            <a:pPr marL="12700">
              <a:lnSpc>
                <a:spcPct val="100000"/>
              </a:lnSpc>
              <a:spcBef>
                <a:spcPts val="710"/>
              </a:spcBef>
            </a:pPr>
            <a:r>
              <a:rPr sz="1800" dirty="0">
                <a:latin typeface="TeX Gyre Bonum"/>
                <a:cs typeface="TeX Gyre Bonum"/>
              </a:rPr>
              <a:t>•Precio de otros</a:t>
            </a:r>
            <a:r>
              <a:rPr sz="1800" spc="-100" dirty="0">
                <a:latin typeface="TeX Gyre Bonum"/>
                <a:cs typeface="TeX Gyre Bonum"/>
              </a:rPr>
              <a:t> </a:t>
            </a:r>
            <a:r>
              <a:rPr sz="1800" dirty="0">
                <a:latin typeface="TeX Gyre Bonum"/>
                <a:cs typeface="TeX Gyre Bonum"/>
              </a:rPr>
              <a:t>bienes</a:t>
            </a:r>
            <a:endParaRPr sz="1800">
              <a:latin typeface="TeX Gyre Bonum"/>
              <a:cs typeface="TeX Gyre Bonum"/>
            </a:endParaRPr>
          </a:p>
          <a:p>
            <a:pPr marL="12700">
              <a:lnSpc>
                <a:spcPct val="100000"/>
              </a:lnSpc>
              <a:spcBef>
                <a:spcPts val="615"/>
              </a:spcBef>
            </a:pPr>
            <a:r>
              <a:rPr sz="1800" dirty="0">
                <a:latin typeface="TeX Gyre Bonum"/>
                <a:cs typeface="TeX Gyre Bonum"/>
              </a:rPr>
              <a:t>•Gustos</a:t>
            </a:r>
            <a:endParaRPr sz="1800">
              <a:latin typeface="TeX Gyre Bonum"/>
              <a:cs typeface="TeX Gyre Bonum"/>
            </a:endParaRPr>
          </a:p>
        </p:txBody>
      </p:sp>
      <p:sp>
        <p:nvSpPr>
          <p:cNvPr id="7" name="object 7"/>
          <p:cNvSpPr txBox="1"/>
          <p:nvPr/>
        </p:nvSpPr>
        <p:spPr>
          <a:xfrm>
            <a:off x="1482851" y="2533902"/>
            <a:ext cx="4585970" cy="299720"/>
          </a:xfrm>
          <a:prstGeom prst="rect">
            <a:avLst/>
          </a:prstGeom>
        </p:spPr>
        <p:txBody>
          <a:bodyPr vert="horz" wrap="square" lIns="0" tIns="12700" rIns="0" bIns="0" rtlCol="0">
            <a:spAutoFit/>
          </a:bodyPr>
          <a:lstStyle/>
          <a:p>
            <a:pPr marL="38100">
              <a:lnSpc>
                <a:spcPct val="100000"/>
              </a:lnSpc>
              <a:spcBef>
                <a:spcPts val="100"/>
              </a:spcBef>
              <a:tabLst>
                <a:tab pos="3061335" algn="l"/>
              </a:tabLst>
            </a:pPr>
            <a:r>
              <a:rPr sz="1800" dirty="0">
                <a:latin typeface="TeX Gyre Bonum"/>
                <a:cs typeface="TeX Gyre Bonum"/>
              </a:rPr>
              <a:t>•Ingresos</a:t>
            </a:r>
            <a:r>
              <a:rPr sz="1800" spc="-30" dirty="0">
                <a:latin typeface="TeX Gyre Bonum"/>
                <a:cs typeface="TeX Gyre Bonum"/>
              </a:rPr>
              <a:t> </a:t>
            </a:r>
            <a:r>
              <a:rPr sz="1800" dirty="0">
                <a:latin typeface="TeX Gyre Bonum"/>
                <a:cs typeface="TeX Gyre Bonum"/>
              </a:rPr>
              <a:t>del</a:t>
            </a:r>
            <a:r>
              <a:rPr sz="1800" spc="-15" dirty="0">
                <a:latin typeface="TeX Gyre Bonum"/>
                <a:cs typeface="TeX Gyre Bonum"/>
              </a:rPr>
              <a:t> </a:t>
            </a:r>
            <a:r>
              <a:rPr sz="1800" dirty="0">
                <a:latin typeface="TeX Gyre Bonum"/>
                <a:cs typeface="TeX Gyre Bonum"/>
              </a:rPr>
              <a:t>Consumidor	</a:t>
            </a:r>
            <a:r>
              <a:rPr sz="2700" baseline="23148" dirty="0">
                <a:latin typeface="TeX Gyre Bonum"/>
                <a:cs typeface="TeX Gyre Bonum"/>
              </a:rPr>
              <a:t>Bs.</a:t>
            </a:r>
            <a:r>
              <a:rPr sz="2700" spc="-112" baseline="23148" dirty="0">
                <a:latin typeface="TeX Gyre Bonum"/>
                <a:cs typeface="TeX Gyre Bonum"/>
              </a:rPr>
              <a:t> </a:t>
            </a:r>
            <a:r>
              <a:rPr sz="2700" baseline="23148" dirty="0">
                <a:latin typeface="TeX Gyre Bonum"/>
                <a:cs typeface="TeX Gyre Bonum"/>
              </a:rPr>
              <a:t>Normales</a:t>
            </a:r>
            <a:endParaRPr sz="2700" baseline="23148">
              <a:latin typeface="TeX Gyre Bonum"/>
              <a:cs typeface="TeX Gyre Bonum"/>
            </a:endParaRPr>
          </a:p>
        </p:txBody>
      </p:sp>
      <p:sp>
        <p:nvSpPr>
          <p:cNvPr id="8" name="object 8"/>
          <p:cNvSpPr/>
          <p:nvPr/>
        </p:nvSpPr>
        <p:spPr>
          <a:xfrm>
            <a:off x="4373880" y="2441448"/>
            <a:ext cx="224154" cy="588645"/>
          </a:xfrm>
          <a:custGeom>
            <a:avLst/>
            <a:gdLst/>
            <a:ahLst/>
            <a:cxnLst/>
            <a:rect l="l" t="t" r="r" b="b"/>
            <a:pathLst>
              <a:path w="224154" h="588644">
                <a:moveTo>
                  <a:pt x="7620" y="300336"/>
                </a:moveTo>
                <a:lnTo>
                  <a:pt x="7620" y="287934"/>
                </a:lnTo>
                <a:lnTo>
                  <a:pt x="3048" y="288036"/>
                </a:lnTo>
                <a:lnTo>
                  <a:pt x="0" y="291084"/>
                </a:lnTo>
                <a:lnTo>
                  <a:pt x="0" y="297180"/>
                </a:lnTo>
                <a:lnTo>
                  <a:pt x="3048" y="300228"/>
                </a:lnTo>
                <a:lnTo>
                  <a:pt x="7620" y="300336"/>
                </a:lnTo>
                <a:close/>
              </a:path>
              <a:path w="224154" h="588644">
                <a:moveTo>
                  <a:pt x="224028" y="12192"/>
                </a:moveTo>
                <a:lnTo>
                  <a:pt x="224028" y="0"/>
                </a:lnTo>
                <a:lnTo>
                  <a:pt x="201168" y="0"/>
                </a:lnTo>
                <a:lnTo>
                  <a:pt x="181356" y="3048"/>
                </a:lnTo>
                <a:lnTo>
                  <a:pt x="170688" y="6096"/>
                </a:lnTo>
                <a:lnTo>
                  <a:pt x="161544" y="7620"/>
                </a:lnTo>
                <a:lnTo>
                  <a:pt x="152400" y="10668"/>
                </a:lnTo>
                <a:lnTo>
                  <a:pt x="144780" y="13716"/>
                </a:lnTo>
                <a:lnTo>
                  <a:pt x="137160" y="18288"/>
                </a:lnTo>
                <a:lnTo>
                  <a:pt x="129540" y="21336"/>
                </a:lnTo>
                <a:lnTo>
                  <a:pt x="124968" y="25908"/>
                </a:lnTo>
                <a:lnTo>
                  <a:pt x="118872" y="30480"/>
                </a:lnTo>
                <a:lnTo>
                  <a:pt x="115824" y="35052"/>
                </a:lnTo>
                <a:lnTo>
                  <a:pt x="114300" y="36576"/>
                </a:lnTo>
                <a:lnTo>
                  <a:pt x="112776" y="41148"/>
                </a:lnTo>
                <a:lnTo>
                  <a:pt x="111252" y="41148"/>
                </a:lnTo>
                <a:lnTo>
                  <a:pt x="111252" y="42672"/>
                </a:lnTo>
                <a:lnTo>
                  <a:pt x="109728" y="47244"/>
                </a:lnTo>
                <a:lnTo>
                  <a:pt x="109728" y="245364"/>
                </a:lnTo>
                <a:lnTo>
                  <a:pt x="108204" y="249936"/>
                </a:lnTo>
                <a:lnTo>
                  <a:pt x="108204" y="252984"/>
                </a:lnTo>
                <a:lnTo>
                  <a:pt x="105156" y="257556"/>
                </a:lnTo>
                <a:lnTo>
                  <a:pt x="105156" y="256032"/>
                </a:lnTo>
                <a:lnTo>
                  <a:pt x="102108" y="259080"/>
                </a:lnTo>
                <a:lnTo>
                  <a:pt x="99060" y="263652"/>
                </a:lnTo>
                <a:lnTo>
                  <a:pt x="94488" y="266700"/>
                </a:lnTo>
                <a:lnTo>
                  <a:pt x="88392" y="271272"/>
                </a:lnTo>
                <a:lnTo>
                  <a:pt x="80772" y="274320"/>
                </a:lnTo>
                <a:lnTo>
                  <a:pt x="74676" y="277368"/>
                </a:lnTo>
                <a:lnTo>
                  <a:pt x="65532" y="278892"/>
                </a:lnTo>
                <a:lnTo>
                  <a:pt x="57912" y="281940"/>
                </a:lnTo>
                <a:lnTo>
                  <a:pt x="48768" y="283464"/>
                </a:lnTo>
                <a:lnTo>
                  <a:pt x="28956" y="286512"/>
                </a:lnTo>
                <a:lnTo>
                  <a:pt x="7620" y="287934"/>
                </a:lnTo>
                <a:lnTo>
                  <a:pt x="28956" y="288036"/>
                </a:lnTo>
                <a:lnTo>
                  <a:pt x="50292" y="291084"/>
                </a:lnTo>
                <a:lnTo>
                  <a:pt x="60139" y="293897"/>
                </a:lnTo>
                <a:lnTo>
                  <a:pt x="68580" y="291084"/>
                </a:lnTo>
                <a:lnTo>
                  <a:pt x="77724" y="289560"/>
                </a:lnTo>
                <a:lnTo>
                  <a:pt x="85344" y="284988"/>
                </a:lnTo>
                <a:lnTo>
                  <a:pt x="100584" y="278892"/>
                </a:lnTo>
                <a:lnTo>
                  <a:pt x="106680" y="274320"/>
                </a:lnTo>
                <a:lnTo>
                  <a:pt x="111252" y="269748"/>
                </a:lnTo>
                <a:lnTo>
                  <a:pt x="115824" y="263652"/>
                </a:lnTo>
                <a:lnTo>
                  <a:pt x="118872" y="259080"/>
                </a:lnTo>
                <a:lnTo>
                  <a:pt x="118872" y="257556"/>
                </a:lnTo>
                <a:lnTo>
                  <a:pt x="120396" y="252984"/>
                </a:lnTo>
                <a:lnTo>
                  <a:pt x="121920" y="251460"/>
                </a:lnTo>
                <a:lnTo>
                  <a:pt x="121920" y="50292"/>
                </a:lnTo>
                <a:lnTo>
                  <a:pt x="123444" y="45720"/>
                </a:lnTo>
                <a:lnTo>
                  <a:pt x="123444" y="47244"/>
                </a:lnTo>
                <a:lnTo>
                  <a:pt x="124968" y="44958"/>
                </a:lnTo>
                <a:lnTo>
                  <a:pt x="124968" y="44196"/>
                </a:lnTo>
                <a:lnTo>
                  <a:pt x="129540" y="39624"/>
                </a:lnTo>
                <a:lnTo>
                  <a:pt x="132588" y="35052"/>
                </a:lnTo>
                <a:lnTo>
                  <a:pt x="137160" y="32004"/>
                </a:lnTo>
                <a:lnTo>
                  <a:pt x="143256" y="28956"/>
                </a:lnTo>
                <a:lnTo>
                  <a:pt x="150876" y="25908"/>
                </a:lnTo>
                <a:lnTo>
                  <a:pt x="156972" y="22860"/>
                </a:lnTo>
                <a:lnTo>
                  <a:pt x="166116" y="19812"/>
                </a:lnTo>
                <a:lnTo>
                  <a:pt x="173736" y="18288"/>
                </a:lnTo>
                <a:lnTo>
                  <a:pt x="182880" y="15240"/>
                </a:lnTo>
                <a:lnTo>
                  <a:pt x="202692" y="12192"/>
                </a:lnTo>
                <a:lnTo>
                  <a:pt x="224028" y="12192"/>
                </a:lnTo>
                <a:close/>
              </a:path>
              <a:path w="224154" h="588644">
                <a:moveTo>
                  <a:pt x="60139" y="293897"/>
                </a:moveTo>
                <a:lnTo>
                  <a:pt x="50292" y="291084"/>
                </a:lnTo>
                <a:lnTo>
                  <a:pt x="28956" y="288036"/>
                </a:lnTo>
                <a:lnTo>
                  <a:pt x="7620" y="288036"/>
                </a:lnTo>
                <a:lnTo>
                  <a:pt x="7620" y="300228"/>
                </a:lnTo>
                <a:lnTo>
                  <a:pt x="28956" y="298704"/>
                </a:lnTo>
                <a:lnTo>
                  <a:pt x="50292" y="295656"/>
                </a:lnTo>
                <a:lnTo>
                  <a:pt x="59436" y="294132"/>
                </a:lnTo>
                <a:lnTo>
                  <a:pt x="60139" y="293897"/>
                </a:lnTo>
                <a:close/>
              </a:path>
              <a:path w="224154" h="588644">
                <a:moveTo>
                  <a:pt x="126492" y="545592"/>
                </a:moveTo>
                <a:lnTo>
                  <a:pt x="123444" y="541020"/>
                </a:lnTo>
                <a:lnTo>
                  <a:pt x="121920" y="536448"/>
                </a:lnTo>
                <a:lnTo>
                  <a:pt x="121920" y="335280"/>
                </a:lnTo>
                <a:lnTo>
                  <a:pt x="120396" y="335280"/>
                </a:lnTo>
                <a:lnTo>
                  <a:pt x="118872" y="330708"/>
                </a:lnTo>
                <a:lnTo>
                  <a:pt x="118872" y="329184"/>
                </a:lnTo>
                <a:lnTo>
                  <a:pt x="115824" y="324612"/>
                </a:lnTo>
                <a:lnTo>
                  <a:pt x="115824" y="323088"/>
                </a:lnTo>
                <a:lnTo>
                  <a:pt x="106680" y="313944"/>
                </a:lnTo>
                <a:lnTo>
                  <a:pt x="100584" y="309372"/>
                </a:lnTo>
                <a:lnTo>
                  <a:pt x="94488" y="306324"/>
                </a:lnTo>
                <a:lnTo>
                  <a:pt x="86868" y="301752"/>
                </a:lnTo>
                <a:lnTo>
                  <a:pt x="77724" y="298704"/>
                </a:lnTo>
                <a:lnTo>
                  <a:pt x="70104" y="295656"/>
                </a:lnTo>
                <a:lnTo>
                  <a:pt x="60960" y="294132"/>
                </a:lnTo>
                <a:lnTo>
                  <a:pt x="60139" y="293897"/>
                </a:lnTo>
                <a:lnTo>
                  <a:pt x="59436" y="294132"/>
                </a:lnTo>
                <a:lnTo>
                  <a:pt x="50292" y="295656"/>
                </a:lnTo>
                <a:lnTo>
                  <a:pt x="28956" y="298704"/>
                </a:lnTo>
                <a:lnTo>
                  <a:pt x="7620" y="300228"/>
                </a:lnTo>
                <a:lnTo>
                  <a:pt x="28956" y="301869"/>
                </a:lnTo>
                <a:lnTo>
                  <a:pt x="47244" y="303276"/>
                </a:lnTo>
                <a:lnTo>
                  <a:pt x="56388" y="306324"/>
                </a:lnTo>
                <a:lnTo>
                  <a:pt x="65532" y="307848"/>
                </a:lnTo>
                <a:lnTo>
                  <a:pt x="102108" y="327660"/>
                </a:lnTo>
                <a:lnTo>
                  <a:pt x="105156" y="332232"/>
                </a:lnTo>
                <a:lnTo>
                  <a:pt x="105156" y="330708"/>
                </a:lnTo>
                <a:lnTo>
                  <a:pt x="108204" y="335280"/>
                </a:lnTo>
                <a:lnTo>
                  <a:pt x="108204" y="338328"/>
                </a:lnTo>
                <a:lnTo>
                  <a:pt x="109728" y="341376"/>
                </a:lnTo>
                <a:lnTo>
                  <a:pt x="109728" y="541020"/>
                </a:lnTo>
                <a:lnTo>
                  <a:pt x="111252" y="545592"/>
                </a:lnTo>
                <a:lnTo>
                  <a:pt x="112776" y="547116"/>
                </a:lnTo>
                <a:lnTo>
                  <a:pt x="114300" y="551688"/>
                </a:lnTo>
                <a:lnTo>
                  <a:pt x="115824" y="551688"/>
                </a:lnTo>
                <a:lnTo>
                  <a:pt x="120396" y="557784"/>
                </a:lnTo>
                <a:lnTo>
                  <a:pt x="124968" y="562356"/>
                </a:lnTo>
                <a:lnTo>
                  <a:pt x="124968" y="544068"/>
                </a:lnTo>
                <a:lnTo>
                  <a:pt x="126492" y="545592"/>
                </a:lnTo>
                <a:close/>
              </a:path>
              <a:path w="224154" h="588644">
                <a:moveTo>
                  <a:pt x="108204" y="252984"/>
                </a:moveTo>
                <a:lnTo>
                  <a:pt x="108204" y="248412"/>
                </a:lnTo>
                <a:lnTo>
                  <a:pt x="106680" y="252984"/>
                </a:lnTo>
                <a:lnTo>
                  <a:pt x="108204" y="252984"/>
                </a:lnTo>
                <a:close/>
              </a:path>
              <a:path w="224154" h="588644">
                <a:moveTo>
                  <a:pt x="108204" y="338328"/>
                </a:moveTo>
                <a:lnTo>
                  <a:pt x="108204" y="335280"/>
                </a:lnTo>
                <a:lnTo>
                  <a:pt x="106680" y="333756"/>
                </a:lnTo>
                <a:lnTo>
                  <a:pt x="108204" y="338328"/>
                </a:lnTo>
                <a:close/>
              </a:path>
              <a:path w="224154" h="588644">
                <a:moveTo>
                  <a:pt x="126492" y="42672"/>
                </a:moveTo>
                <a:lnTo>
                  <a:pt x="124968" y="44196"/>
                </a:lnTo>
                <a:lnTo>
                  <a:pt x="124968" y="44958"/>
                </a:lnTo>
                <a:lnTo>
                  <a:pt x="126492" y="42672"/>
                </a:lnTo>
                <a:close/>
              </a:path>
              <a:path w="224154" h="588644">
                <a:moveTo>
                  <a:pt x="224028" y="588264"/>
                </a:moveTo>
                <a:lnTo>
                  <a:pt x="224028" y="576072"/>
                </a:lnTo>
                <a:lnTo>
                  <a:pt x="202692" y="574548"/>
                </a:lnTo>
                <a:lnTo>
                  <a:pt x="182880" y="571500"/>
                </a:lnTo>
                <a:lnTo>
                  <a:pt x="173736" y="569976"/>
                </a:lnTo>
                <a:lnTo>
                  <a:pt x="164592" y="566928"/>
                </a:lnTo>
                <a:lnTo>
                  <a:pt x="156972" y="565404"/>
                </a:lnTo>
                <a:lnTo>
                  <a:pt x="149352" y="562356"/>
                </a:lnTo>
                <a:lnTo>
                  <a:pt x="143256" y="559308"/>
                </a:lnTo>
                <a:lnTo>
                  <a:pt x="137160" y="554736"/>
                </a:lnTo>
                <a:lnTo>
                  <a:pt x="128016" y="548640"/>
                </a:lnTo>
                <a:lnTo>
                  <a:pt x="124968" y="544068"/>
                </a:lnTo>
                <a:lnTo>
                  <a:pt x="124968" y="562356"/>
                </a:lnTo>
                <a:lnTo>
                  <a:pt x="131064" y="566928"/>
                </a:lnTo>
                <a:lnTo>
                  <a:pt x="137160" y="569976"/>
                </a:lnTo>
                <a:lnTo>
                  <a:pt x="144780" y="573024"/>
                </a:lnTo>
                <a:lnTo>
                  <a:pt x="152400" y="577596"/>
                </a:lnTo>
                <a:lnTo>
                  <a:pt x="161544" y="579120"/>
                </a:lnTo>
                <a:lnTo>
                  <a:pt x="170688" y="582168"/>
                </a:lnTo>
                <a:lnTo>
                  <a:pt x="202692" y="586740"/>
                </a:lnTo>
                <a:lnTo>
                  <a:pt x="224028" y="588264"/>
                </a:lnTo>
                <a:close/>
              </a:path>
            </a:pathLst>
          </a:custGeom>
          <a:solidFill>
            <a:srgbClr val="000000"/>
          </a:solidFill>
        </p:spPr>
        <p:txBody>
          <a:bodyPr wrap="square" lIns="0" tIns="0" rIns="0" bIns="0" rtlCol="0"/>
          <a:lstStyle/>
          <a:p>
            <a:endParaRPr/>
          </a:p>
        </p:txBody>
      </p:sp>
      <p:sp>
        <p:nvSpPr>
          <p:cNvPr id="9" name="object 9"/>
          <p:cNvSpPr txBox="1"/>
          <p:nvPr/>
        </p:nvSpPr>
        <p:spPr>
          <a:xfrm>
            <a:off x="1508251" y="2593338"/>
            <a:ext cx="4544060" cy="751205"/>
          </a:xfrm>
          <a:prstGeom prst="rect">
            <a:avLst/>
          </a:prstGeom>
        </p:spPr>
        <p:txBody>
          <a:bodyPr vert="horz" wrap="square" lIns="0" tIns="100965" rIns="0" bIns="0" rtlCol="0">
            <a:spAutoFit/>
          </a:bodyPr>
          <a:lstStyle/>
          <a:p>
            <a:pPr marL="3035935">
              <a:lnSpc>
                <a:spcPct val="100000"/>
              </a:lnSpc>
              <a:spcBef>
                <a:spcPts val="795"/>
              </a:spcBef>
            </a:pPr>
            <a:r>
              <a:rPr sz="1800" dirty="0">
                <a:latin typeface="TeX Gyre Bonum"/>
                <a:cs typeface="TeX Gyre Bonum"/>
              </a:rPr>
              <a:t>Bs.</a:t>
            </a:r>
            <a:r>
              <a:rPr sz="1800" spc="-65" dirty="0">
                <a:latin typeface="TeX Gyre Bonum"/>
                <a:cs typeface="TeX Gyre Bonum"/>
              </a:rPr>
              <a:t> </a:t>
            </a:r>
            <a:r>
              <a:rPr sz="1800" dirty="0">
                <a:latin typeface="TeX Gyre Bonum"/>
                <a:cs typeface="TeX Gyre Bonum"/>
              </a:rPr>
              <a:t>Inferiores</a:t>
            </a:r>
            <a:endParaRPr sz="1800">
              <a:latin typeface="TeX Gyre Bonum"/>
              <a:cs typeface="TeX Gyre Bonum"/>
            </a:endParaRPr>
          </a:p>
          <a:p>
            <a:pPr marL="12700">
              <a:lnSpc>
                <a:spcPct val="100000"/>
              </a:lnSpc>
              <a:spcBef>
                <a:spcPts val="695"/>
              </a:spcBef>
            </a:pPr>
            <a:r>
              <a:rPr sz="1800" dirty="0">
                <a:latin typeface="TeX Gyre Bonum"/>
                <a:cs typeface="TeX Gyre Bonum"/>
              </a:rPr>
              <a:t>•Otros (clima, expectativas,</a:t>
            </a:r>
            <a:r>
              <a:rPr sz="1800" spc="-30" dirty="0">
                <a:latin typeface="TeX Gyre Bonum"/>
                <a:cs typeface="TeX Gyre Bonum"/>
              </a:rPr>
              <a:t> </a:t>
            </a:r>
            <a:r>
              <a:rPr sz="1800" dirty="0">
                <a:latin typeface="TeX Gyre Bonum"/>
                <a:cs typeface="TeX Gyre Bonum"/>
              </a:rPr>
              <a:t>etc.)</a:t>
            </a:r>
            <a:endParaRPr sz="1800">
              <a:latin typeface="TeX Gyre Bonum"/>
              <a:cs typeface="TeX Gyre Bonum"/>
            </a:endParaRPr>
          </a:p>
        </p:txBody>
      </p:sp>
      <p:sp>
        <p:nvSpPr>
          <p:cNvPr id="10" name="object 10"/>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11" name="object 11"/>
          <p:cNvSpPr/>
          <p:nvPr/>
        </p:nvSpPr>
        <p:spPr>
          <a:xfrm>
            <a:off x="2359152" y="4024884"/>
            <a:ext cx="4188460" cy="294640"/>
          </a:xfrm>
          <a:custGeom>
            <a:avLst/>
            <a:gdLst/>
            <a:ahLst/>
            <a:cxnLst/>
            <a:rect l="l" t="t" r="r" b="b"/>
            <a:pathLst>
              <a:path w="4188459" h="294639">
                <a:moveTo>
                  <a:pt x="2094738" y="257937"/>
                </a:moveTo>
                <a:lnTo>
                  <a:pt x="2065020" y="220980"/>
                </a:lnTo>
                <a:lnTo>
                  <a:pt x="2028444" y="196596"/>
                </a:lnTo>
                <a:lnTo>
                  <a:pt x="2017776" y="190500"/>
                </a:lnTo>
                <a:lnTo>
                  <a:pt x="2007108" y="185928"/>
                </a:lnTo>
                <a:lnTo>
                  <a:pt x="1994916" y="179832"/>
                </a:lnTo>
                <a:lnTo>
                  <a:pt x="1970532" y="170688"/>
                </a:lnTo>
                <a:lnTo>
                  <a:pt x="1914144" y="155448"/>
                </a:lnTo>
                <a:lnTo>
                  <a:pt x="1851660" y="144780"/>
                </a:lnTo>
                <a:lnTo>
                  <a:pt x="1781556" y="138620"/>
                </a:lnTo>
                <a:lnTo>
                  <a:pt x="1746504" y="137160"/>
                </a:lnTo>
                <a:lnTo>
                  <a:pt x="320040" y="137160"/>
                </a:lnTo>
                <a:lnTo>
                  <a:pt x="284988" y="134112"/>
                </a:lnTo>
                <a:lnTo>
                  <a:pt x="220980" y="126492"/>
                </a:lnTo>
                <a:lnTo>
                  <a:pt x="161544" y="112776"/>
                </a:lnTo>
                <a:lnTo>
                  <a:pt x="111252" y="96012"/>
                </a:lnTo>
                <a:lnTo>
                  <a:pt x="60960" y="68580"/>
                </a:lnTo>
                <a:lnTo>
                  <a:pt x="53340" y="64008"/>
                </a:lnTo>
                <a:lnTo>
                  <a:pt x="38100" y="51816"/>
                </a:lnTo>
                <a:lnTo>
                  <a:pt x="32004" y="45720"/>
                </a:lnTo>
                <a:lnTo>
                  <a:pt x="27432" y="38100"/>
                </a:lnTo>
                <a:lnTo>
                  <a:pt x="22860" y="32004"/>
                </a:lnTo>
                <a:lnTo>
                  <a:pt x="16764" y="19812"/>
                </a:lnTo>
                <a:lnTo>
                  <a:pt x="15240" y="13716"/>
                </a:lnTo>
                <a:lnTo>
                  <a:pt x="13716" y="6096"/>
                </a:lnTo>
                <a:lnTo>
                  <a:pt x="13716" y="0"/>
                </a:lnTo>
                <a:lnTo>
                  <a:pt x="0" y="0"/>
                </a:lnTo>
                <a:lnTo>
                  <a:pt x="1524" y="9144"/>
                </a:lnTo>
                <a:lnTo>
                  <a:pt x="4572" y="24384"/>
                </a:lnTo>
                <a:lnTo>
                  <a:pt x="9144" y="32004"/>
                </a:lnTo>
                <a:lnTo>
                  <a:pt x="12192" y="39624"/>
                </a:lnTo>
                <a:lnTo>
                  <a:pt x="18288" y="47244"/>
                </a:lnTo>
                <a:lnTo>
                  <a:pt x="22860" y="53340"/>
                </a:lnTo>
                <a:lnTo>
                  <a:pt x="36576" y="67056"/>
                </a:lnTo>
                <a:lnTo>
                  <a:pt x="45720" y="73152"/>
                </a:lnTo>
                <a:lnTo>
                  <a:pt x="53340" y="79248"/>
                </a:lnTo>
                <a:lnTo>
                  <a:pt x="64008" y="85344"/>
                </a:lnTo>
                <a:lnTo>
                  <a:pt x="73152" y="91440"/>
                </a:lnTo>
                <a:lnTo>
                  <a:pt x="83820" y="97536"/>
                </a:lnTo>
                <a:lnTo>
                  <a:pt x="94488" y="102108"/>
                </a:lnTo>
                <a:lnTo>
                  <a:pt x="106680" y="108204"/>
                </a:lnTo>
                <a:lnTo>
                  <a:pt x="158496" y="124968"/>
                </a:lnTo>
                <a:lnTo>
                  <a:pt x="217932" y="138684"/>
                </a:lnTo>
                <a:lnTo>
                  <a:pt x="284988" y="147828"/>
                </a:lnTo>
                <a:lnTo>
                  <a:pt x="355092" y="150876"/>
                </a:lnTo>
                <a:lnTo>
                  <a:pt x="1783080" y="150942"/>
                </a:lnTo>
                <a:lnTo>
                  <a:pt x="1816608" y="152400"/>
                </a:lnTo>
                <a:lnTo>
                  <a:pt x="1880616" y="161544"/>
                </a:lnTo>
                <a:lnTo>
                  <a:pt x="1938528" y="173736"/>
                </a:lnTo>
                <a:lnTo>
                  <a:pt x="1990344" y="192024"/>
                </a:lnTo>
                <a:lnTo>
                  <a:pt x="2022348" y="207264"/>
                </a:lnTo>
                <a:lnTo>
                  <a:pt x="2031492" y="211836"/>
                </a:lnTo>
                <a:lnTo>
                  <a:pt x="2074164" y="248412"/>
                </a:lnTo>
                <a:lnTo>
                  <a:pt x="2086356" y="274320"/>
                </a:lnTo>
                <a:lnTo>
                  <a:pt x="2087880" y="280416"/>
                </a:lnTo>
                <a:lnTo>
                  <a:pt x="2087880" y="286512"/>
                </a:lnTo>
                <a:lnTo>
                  <a:pt x="2092452" y="263652"/>
                </a:lnTo>
                <a:lnTo>
                  <a:pt x="2094738" y="257937"/>
                </a:lnTo>
                <a:close/>
              </a:path>
              <a:path w="4188459" h="294639">
                <a:moveTo>
                  <a:pt x="2101596" y="286512"/>
                </a:moveTo>
                <a:lnTo>
                  <a:pt x="2100072" y="280416"/>
                </a:lnTo>
                <a:lnTo>
                  <a:pt x="2098548" y="271272"/>
                </a:lnTo>
                <a:lnTo>
                  <a:pt x="2097024" y="263652"/>
                </a:lnTo>
                <a:lnTo>
                  <a:pt x="2094738" y="257937"/>
                </a:lnTo>
                <a:lnTo>
                  <a:pt x="2092452" y="263652"/>
                </a:lnTo>
                <a:lnTo>
                  <a:pt x="2087880" y="286512"/>
                </a:lnTo>
                <a:lnTo>
                  <a:pt x="2101596" y="286512"/>
                </a:lnTo>
                <a:close/>
              </a:path>
              <a:path w="4188459" h="294639">
                <a:moveTo>
                  <a:pt x="2101596" y="288036"/>
                </a:moveTo>
                <a:lnTo>
                  <a:pt x="2101596" y="286512"/>
                </a:lnTo>
                <a:lnTo>
                  <a:pt x="2087880" y="286512"/>
                </a:lnTo>
                <a:lnTo>
                  <a:pt x="2087880" y="291084"/>
                </a:lnTo>
                <a:lnTo>
                  <a:pt x="2090928" y="294132"/>
                </a:lnTo>
                <a:lnTo>
                  <a:pt x="2098548" y="294132"/>
                </a:lnTo>
                <a:lnTo>
                  <a:pt x="2101596" y="288036"/>
                </a:lnTo>
                <a:close/>
              </a:path>
              <a:path w="4188459" h="294639">
                <a:moveTo>
                  <a:pt x="4187952" y="7620"/>
                </a:moveTo>
                <a:lnTo>
                  <a:pt x="4187952" y="0"/>
                </a:lnTo>
                <a:lnTo>
                  <a:pt x="4175760" y="0"/>
                </a:lnTo>
                <a:lnTo>
                  <a:pt x="4175760" y="7620"/>
                </a:lnTo>
                <a:lnTo>
                  <a:pt x="4172712" y="19812"/>
                </a:lnTo>
                <a:lnTo>
                  <a:pt x="4143756" y="57912"/>
                </a:lnTo>
                <a:lnTo>
                  <a:pt x="4119372" y="74676"/>
                </a:lnTo>
                <a:lnTo>
                  <a:pt x="4110228" y="80772"/>
                </a:lnTo>
                <a:lnTo>
                  <a:pt x="4099560" y="85344"/>
                </a:lnTo>
                <a:lnTo>
                  <a:pt x="4088892" y="91440"/>
                </a:lnTo>
                <a:lnTo>
                  <a:pt x="4078224" y="96012"/>
                </a:lnTo>
                <a:lnTo>
                  <a:pt x="3998976" y="120396"/>
                </a:lnTo>
                <a:lnTo>
                  <a:pt x="3936492" y="131064"/>
                </a:lnTo>
                <a:lnTo>
                  <a:pt x="3869436" y="137160"/>
                </a:lnTo>
                <a:lnTo>
                  <a:pt x="2442972" y="137160"/>
                </a:lnTo>
                <a:lnTo>
                  <a:pt x="2406396" y="138684"/>
                </a:lnTo>
                <a:lnTo>
                  <a:pt x="2337816" y="144780"/>
                </a:lnTo>
                <a:lnTo>
                  <a:pt x="2275332" y="155448"/>
                </a:lnTo>
                <a:lnTo>
                  <a:pt x="2218944" y="170688"/>
                </a:lnTo>
                <a:lnTo>
                  <a:pt x="2182368" y="184404"/>
                </a:lnTo>
                <a:lnTo>
                  <a:pt x="2161032" y="196596"/>
                </a:lnTo>
                <a:lnTo>
                  <a:pt x="2150364" y="201168"/>
                </a:lnTo>
                <a:lnTo>
                  <a:pt x="2132076" y="213360"/>
                </a:lnTo>
                <a:lnTo>
                  <a:pt x="2124456" y="220980"/>
                </a:lnTo>
                <a:lnTo>
                  <a:pt x="2116836" y="227076"/>
                </a:lnTo>
                <a:lnTo>
                  <a:pt x="2110740" y="233172"/>
                </a:lnTo>
                <a:lnTo>
                  <a:pt x="2104644" y="240792"/>
                </a:lnTo>
                <a:lnTo>
                  <a:pt x="2095500" y="256032"/>
                </a:lnTo>
                <a:lnTo>
                  <a:pt x="2094738" y="257937"/>
                </a:lnTo>
                <a:lnTo>
                  <a:pt x="2097024" y="263652"/>
                </a:lnTo>
                <a:lnTo>
                  <a:pt x="2098548" y="271272"/>
                </a:lnTo>
                <a:lnTo>
                  <a:pt x="2100072" y="280416"/>
                </a:lnTo>
                <a:lnTo>
                  <a:pt x="2101596" y="286512"/>
                </a:lnTo>
                <a:lnTo>
                  <a:pt x="2101596" y="281940"/>
                </a:lnTo>
                <a:lnTo>
                  <a:pt x="2103120" y="274320"/>
                </a:lnTo>
                <a:lnTo>
                  <a:pt x="2104644" y="268224"/>
                </a:lnTo>
                <a:lnTo>
                  <a:pt x="2107692" y="262128"/>
                </a:lnTo>
                <a:lnTo>
                  <a:pt x="2110740" y="254508"/>
                </a:lnTo>
                <a:lnTo>
                  <a:pt x="2139696" y="224028"/>
                </a:lnTo>
                <a:lnTo>
                  <a:pt x="2167128" y="207264"/>
                </a:lnTo>
                <a:lnTo>
                  <a:pt x="2176272" y="201168"/>
                </a:lnTo>
                <a:lnTo>
                  <a:pt x="2223516" y="182880"/>
                </a:lnTo>
                <a:lnTo>
                  <a:pt x="2278380" y="167640"/>
                </a:lnTo>
                <a:lnTo>
                  <a:pt x="2339340" y="156972"/>
                </a:lnTo>
                <a:lnTo>
                  <a:pt x="2406396" y="150876"/>
                </a:lnTo>
                <a:lnTo>
                  <a:pt x="3834384" y="150876"/>
                </a:lnTo>
                <a:lnTo>
                  <a:pt x="3904488" y="147828"/>
                </a:lnTo>
                <a:lnTo>
                  <a:pt x="3971544" y="138684"/>
                </a:lnTo>
                <a:lnTo>
                  <a:pt x="4030980" y="124968"/>
                </a:lnTo>
                <a:lnTo>
                  <a:pt x="4082796" y="108204"/>
                </a:lnTo>
                <a:lnTo>
                  <a:pt x="4094988" y="102108"/>
                </a:lnTo>
                <a:lnTo>
                  <a:pt x="4105656" y="97536"/>
                </a:lnTo>
                <a:lnTo>
                  <a:pt x="4116324" y="91440"/>
                </a:lnTo>
                <a:lnTo>
                  <a:pt x="4125468" y="85344"/>
                </a:lnTo>
                <a:lnTo>
                  <a:pt x="4136136" y="79248"/>
                </a:lnTo>
                <a:lnTo>
                  <a:pt x="4158996" y="60960"/>
                </a:lnTo>
                <a:lnTo>
                  <a:pt x="4165092" y="53340"/>
                </a:lnTo>
                <a:lnTo>
                  <a:pt x="4171188" y="47244"/>
                </a:lnTo>
                <a:lnTo>
                  <a:pt x="4177284" y="39624"/>
                </a:lnTo>
                <a:lnTo>
                  <a:pt x="4180332" y="32004"/>
                </a:lnTo>
                <a:lnTo>
                  <a:pt x="4184904" y="24384"/>
                </a:lnTo>
                <a:lnTo>
                  <a:pt x="4186428" y="15240"/>
                </a:lnTo>
                <a:lnTo>
                  <a:pt x="4187952" y="7620"/>
                </a:lnTo>
                <a:close/>
              </a:path>
            </a:pathLst>
          </a:custGeom>
          <a:solidFill>
            <a:srgbClr val="000000"/>
          </a:solidFill>
        </p:spPr>
        <p:txBody>
          <a:bodyPr wrap="square" lIns="0" tIns="0" rIns="0" bIns="0" rtlCol="0"/>
          <a:lstStyle/>
          <a:p>
            <a:endParaRPr/>
          </a:p>
        </p:txBody>
      </p:sp>
      <p:sp>
        <p:nvSpPr>
          <p:cNvPr id="12" name="object 12"/>
          <p:cNvSpPr/>
          <p:nvPr/>
        </p:nvSpPr>
        <p:spPr>
          <a:xfrm>
            <a:off x="2039111" y="4024884"/>
            <a:ext cx="76200" cy="21640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960120" y="4882394"/>
            <a:ext cx="8501380" cy="1128655"/>
          </a:xfrm>
          <a:custGeom>
            <a:avLst/>
            <a:gdLst/>
            <a:ahLst/>
            <a:cxnLst/>
            <a:rect l="l" t="t" r="r" b="b"/>
            <a:pathLst>
              <a:path w="8501380" h="794385">
                <a:moveTo>
                  <a:pt x="8436610" y="64008"/>
                </a:moveTo>
                <a:lnTo>
                  <a:pt x="8425180" y="64008"/>
                </a:lnTo>
                <a:lnTo>
                  <a:pt x="76200" y="64008"/>
                </a:lnTo>
                <a:lnTo>
                  <a:pt x="62230" y="64008"/>
                </a:lnTo>
                <a:lnTo>
                  <a:pt x="62230" y="731520"/>
                </a:lnTo>
                <a:lnTo>
                  <a:pt x="76187" y="731520"/>
                </a:lnTo>
                <a:lnTo>
                  <a:pt x="8424672" y="731520"/>
                </a:lnTo>
                <a:lnTo>
                  <a:pt x="8424672" y="717804"/>
                </a:lnTo>
                <a:lnTo>
                  <a:pt x="76200" y="717804"/>
                </a:lnTo>
                <a:lnTo>
                  <a:pt x="76200" y="76200"/>
                </a:lnTo>
                <a:lnTo>
                  <a:pt x="8425180" y="76200"/>
                </a:lnTo>
                <a:lnTo>
                  <a:pt x="8425180" y="731520"/>
                </a:lnTo>
                <a:lnTo>
                  <a:pt x="8436610" y="731520"/>
                </a:lnTo>
                <a:lnTo>
                  <a:pt x="8436610" y="64008"/>
                </a:lnTo>
                <a:close/>
              </a:path>
              <a:path w="8501380" h="794385">
                <a:moveTo>
                  <a:pt x="8474710" y="25908"/>
                </a:moveTo>
                <a:lnTo>
                  <a:pt x="8449310" y="25908"/>
                </a:lnTo>
                <a:lnTo>
                  <a:pt x="50800" y="25908"/>
                </a:lnTo>
                <a:lnTo>
                  <a:pt x="24130" y="25908"/>
                </a:lnTo>
                <a:lnTo>
                  <a:pt x="24130" y="769620"/>
                </a:lnTo>
                <a:lnTo>
                  <a:pt x="50279" y="769620"/>
                </a:lnTo>
                <a:lnTo>
                  <a:pt x="50800" y="769620"/>
                </a:lnTo>
                <a:lnTo>
                  <a:pt x="8449056" y="769620"/>
                </a:lnTo>
                <a:lnTo>
                  <a:pt x="8449056" y="743712"/>
                </a:lnTo>
                <a:lnTo>
                  <a:pt x="50800" y="743712"/>
                </a:lnTo>
                <a:lnTo>
                  <a:pt x="50800" y="51816"/>
                </a:lnTo>
                <a:lnTo>
                  <a:pt x="8449310" y="51816"/>
                </a:lnTo>
                <a:lnTo>
                  <a:pt x="8449310" y="769620"/>
                </a:lnTo>
                <a:lnTo>
                  <a:pt x="8474710" y="769620"/>
                </a:lnTo>
                <a:lnTo>
                  <a:pt x="8474710" y="25908"/>
                </a:lnTo>
                <a:close/>
              </a:path>
              <a:path w="8501380" h="794385">
                <a:moveTo>
                  <a:pt x="8501380" y="0"/>
                </a:moveTo>
                <a:lnTo>
                  <a:pt x="8487410" y="0"/>
                </a:lnTo>
                <a:lnTo>
                  <a:pt x="12700" y="0"/>
                </a:lnTo>
                <a:lnTo>
                  <a:pt x="0" y="0"/>
                </a:lnTo>
                <a:lnTo>
                  <a:pt x="0" y="794004"/>
                </a:lnTo>
                <a:lnTo>
                  <a:pt x="12179" y="794004"/>
                </a:lnTo>
                <a:lnTo>
                  <a:pt x="12700" y="794004"/>
                </a:lnTo>
                <a:lnTo>
                  <a:pt x="8487156" y="794004"/>
                </a:lnTo>
                <a:lnTo>
                  <a:pt x="8487156" y="781812"/>
                </a:lnTo>
                <a:lnTo>
                  <a:pt x="12700" y="781812"/>
                </a:lnTo>
                <a:lnTo>
                  <a:pt x="12700" y="13716"/>
                </a:lnTo>
                <a:lnTo>
                  <a:pt x="8487410" y="13716"/>
                </a:lnTo>
                <a:lnTo>
                  <a:pt x="8487410" y="794004"/>
                </a:lnTo>
                <a:lnTo>
                  <a:pt x="8501380" y="794004"/>
                </a:lnTo>
                <a:lnTo>
                  <a:pt x="8501380" y="0"/>
                </a:lnTo>
                <a:close/>
              </a:path>
            </a:pathLst>
          </a:custGeom>
          <a:solidFill>
            <a:srgbClr val="000000"/>
          </a:solidFill>
        </p:spPr>
        <p:txBody>
          <a:bodyPr wrap="square" lIns="0" tIns="0" rIns="0" bIns="0" rtlCol="0"/>
          <a:lstStyle/>
          <a:p>
            <a:endParaRPr/>
          </a:p>
        </p:txBody>
      </p:sp>
      <p:sp>
        <p:nvSpPr>
          <p:cNvPr id="14" name="object 14"/>
          <p:cNvSpPr txBox="1">
            <a:spLocks noGrp="1"/>
          </p:cNvSpPr>
          <p:nvPr>
            <p:ph type="body" idx="1"/>
          </p:nvPr>
        </p:nvSpPr>
        <p:spPr>
          <a:prstGeom prst="rect">
            <a:avLst/>
          </a:prstGeom>
        </p:spPr>
        <p:txBody>
          <a:bodyPr vert="horz" wrap="square" lIns="0" tIns="228600" rIns="0" bIns="0" rtlCol="0">
            <a:spAutoFit/>
          </a:bodyPr>
          <a:lstStyle/>
          <a:p>
            <a:pPr marL="401320">
              <a:lnSpc>
                <a:spcPct val="100000"/>
              </a:lnSpc>
              <a:spcBef>
                <a:spcPts val="1800"/>
              </a:spcBef>
              <a:tabLst>
                <a:tab pos="1151255" algn="l"/>
              </a:tabLst>
            </a:pPr>
            <a:r>
              <a:rPr i="1" spc="-25" dirty="0">
                <a:latin typeface="Times New Roman"/>
                <a:cs typeface="Times New Roman"/>
              </a:rPr>
              <a:t>Q</a:t>
            </a:r>
            <a:r>
              <a:rPr sz="2175" i="1" spc="-37" baseline="-22988" dirty="0">
                <a:latin typeface="Times New Roman"/>
                <a:cs typeface="Times New Roman"/>
              </a:rPr>
              <a:t>d </a:t>
            </a:r>
            <a:r>
              <a:rPr sz="2175" i="1" spc="427" baseline="-22988" dirty="0">
                <a:latin typeface="Times New Roman"/>
                <a:cs typeface="Times New Roman"/>
              </a:rPr>
              <a:t> </a:t>
            </a:r>
            <a:r>
              <a:rPr sz="2500" dirty="0">
                <a:latin typeface="Symbol"/>
                <a:cs typeface="Symbol"/>
              </a:rPr>
              <a:t></a:t>
            </a:r>
            <a:r>
              <a:rPr sz="2500" dirty="0"/>
              <a:t>	</a:t>
            </a:r>
            <a:r>
              <a:rPr sz="2500" i="1" dirty="0">
                <a:latin typeface="Times New Roman"/>
                <a:cs typeface="Times New Roman"/>
              </a:rPr>
              <a:t>f</a:t>
            </a:r>
            <a:r>
              <a:rPr sz="2500" i="1" spc="-40" dirty="0">
                <a:latin typeface="Times New Roman"/>
                <a:cs typeface="Times New Roman"/>
              </a:rPr>
              <a:t> </a:t>
            </a:r>
            <a:r>
              <a:rPr sz="2500" spc="60" dirty="0"/>
              <a:t>(</a:t>
            </a:r>
            <a:r>
              <a:rPr sz="2500" i="1" spc="60" dirty="0">
                <a:latin typeface="Times New Roman"/>
                <a:cs typeface="Times New Roman"/>
              </a:rPr>
              <a:t>P</a:t>
            </a:r>
            <a:r>
              <a:rPr sz="2500" spc="60" dirty="0"/>
              <a:t>,</a:t>
            </a:r>
            <a:r>
              <a:rPr sz="2500" spc="-235" dirty="0"/>
              <a:t> </a:t>
            </a:r>
            <a:r>
              <a:rPr sz="2500" i="1" spc="-135" dirty="0">
                <a:latin typeface="Times New Roman"/>
                <a:cs typeface="Times New Roman"/>
              </a:rPr>
              <a:t>P</a:t>
            </a:r>
            <a:r>
              <a:rPr sz="2175" spc="-202" baseline="-22988" dirty="0"/>
              <a:t>1</a:t>
            </a:r>
            <a:r>
              <a:rPr sz="2500" spc="-135" dirty="0"/>
              <a:t>,</a:t>
            </a:r>
            <a:r>
              <a:rPr sz="2500" spc="-235" dirty="0"/>
              <a:t> </a:t>
            </a:r>
            <a:r>
              <a:rPr sz="2500" i="1" spc="-175" dirty="0">
                <a:latin typeface="Times New Roman"/>
                <a:cs typeface="Times New Roman"/>
              </a:rPr>
              <a:t>P</a:t>
            </a:r>
            <a:r>
              <a:rPr sz="2175" spc="-262" baseline="-22988" dirty="0"/>
              <a:t>2</a:t>
            </a:r>
            <a:r>
              <a:rPr sz="2175" spc="-179" baseline="-22988" dirty="0"/>
              <a:t> </a:t>
            </a:r>
            <a:r>
              <a:rPr sz="2500" dirty="0"/>
              <a:t>,</a:t>
            </a:r>
            <a:r>
              <a:rPr sz="2500" spc="-250" dirty="0"/>
              <a:t> </a:t>
            </a:r>
            <a:r>
              <a:rPr sz="2500" i="1" spc="-200" dirty="0">
                <a:latin typeface="Times New Roman"/>
                <a:cs typeface="Times New Roman"/>
              </a:rPr>
              <a:t>P</a:t>
            </a:r>
            <a:r>
              <a:rPr sz="2175" spc="-300" baseline="-22988" dirty="0"/>
              <a:t>3</a:t>
            </a:r>
            <a:r>
              <a:rPr sz="2175" spc="-254" baseline="-22988" dirty="0"/>
              <a:t> </a:t>
            </a:r>
            <a:r>
              <a:rPr sz="2500" spc="-5" dirty="0"/>
              <a:t>,....,</a:t>
            </a:r>
            <a:r>
              <a:rPr sz="2500" spc="-220" dirty="0"/>
              <a:t> </a:t>
            </a:r>
            <a:r>
              <a:rPr sz="2500" i="1" spc="-5" dirty="0">
                <a:latin typeface="Times New Roman"/>
                <a:cs typeface="Times New Roman"/>
              </a:rPr>
              <a:t>Ingreso</a:t>
            </a:r>
            <a:r>
              <a:rPr sz="2500" spc="-5" dirty="0"/>
              <a:t>,</a:t>
            </a:r>
            <a:r>
              <a:rPr sz="2500" spc="-400" dirty="0"/>
              <a:t> </a:t>
            </a:r>
            <a:r>
              <a:rPr sz="2500" i="1" dirty="0">
                <a:latin typeface="Times New Roman"/>
                <a:cs typeface="Times New Roman"/>
              </a:rPr>
              <a:t>Gustos</a:t>
            </a:r>
            <a:r>
              <a:rPr sz="2500" dirty="0"/>
              <a:t>,</a:t>
            </a:r>
            <a:r>
              <a:rPr sz="2500" spc="-355" dirty="0"/>
              <a:t> </a:t>
            </a:r>
            <a:r>
              <a:rPr sz="2500" i="1" spc="-15" dirty="0">
                <a:latin typeface="Times New Roman"/>
                <a:cs typeface="Times New Roman"/>
              </a:rPr>
              <a:t>etc</a:t>
            </a:r>
            <a:r>
              <a:rPr sz="2500" spc="-15" dirty="0"/>
              <a:t>.)</a:t>
            </a:r>
            <a:endParaRPr sz="2500" dirty="0">
              <a:latin typeface="Times New Roman"/>
              <a:cs typeface="Times New Roman"/>
            </a:endParaRPr>
          </a:p>
          <a:p>
            <a:pPr marL="1028700">
              <a:lnSpc>
                <a:spcPct val="100000"/>
              </a:lnSpc>
              <a:spcBef>
                <a:spcPts val="1225"/>
              </a:spcBef>
              <a:tabLst>
                <a:tab pos="3190240" algn="l"/>
              </a:tabLst>
            </a:pPr>
            <a:r>
              <a:rPr sz="1800" i="1" spc="-10" dirty="0">
                <a:latin typeface="TeX Gyre Bonum"/>
                <a:cs typeface="TeX Gyre Bonum"/>
              </a:rPr>
              <a:t>Variable	parámetros</a:t>
            </a:r>
            <a:endParaRPr sz="1800" dirty="0">
              <a:latin typeface="TeX Gyre Bonum"/>
              <a:cs typeface="TeX Gyre Bonum"/>
            </a:endParaRPr>
          </a:p>
          <a:p>
            <a:pPr marL="337820">
              <a:lnSpc>
                <a:spcPct val="100000"/>
              </a:lnSpc>
            </a:pPr>
            <a:endParaRPr sz="1800" dirty="0">
              <a:latin typeface="TeX Gyre Bonum"/>
              <a:cs typeface="TeX Gyre Bonum"/>
            </a:endParaRPr>
          </a:p>
          <a:p>
            <a:pPr marL="337820">
              <a:lnSpc>
                <a:spcPct val="100000"/>
              </a:lnSpc>
              <a:spcBef>
                <a:spcPts val="45"/>
              </a:spcBef>
            </a:pPr>
            <a:endParaRPr sz="1800" dirty="0">
              <a:latin typeface="TeX Gyre Bonum"/>
              <a:cs typeface="TeX Gyre Bonum"/>
            </a:endParaRPr>
          </a:p>
          <a:p>
            <a:pPr marL="452755" marR="86995">
              <a:lnSpc>
                <a:spcPts val="2160"/>
              </a:lnSpc>
            </a:pPr>
            <a:r>
              <a:rPr sz="1800" u="sng" spc="65" dirty="0">
                <a:uFill>
                  <a:solidFill>
                    <a:srgbClr val="000000"/>
                  </a:solidFill>
                </a:uFill>
              </a:rPr>
              <a:t>Demanda:</a:t>
            </a:r>
            <a:r>
              <a:rPr sz="1800" spc="65" dirty="0"/>
              <a:t> </a:t>
            </a:r>
            <a:r>
              <a:rPr sz="1900" i="1" spc="-105" dirty="0">
                <a:latin typeface="Arial"/>
                <a:cs typeface="Arial"/>
              </a:rPr>
              <a:t>“Señala </a:t>
            </a:r>
            <a:r>
              <a:rPr sz="1900" i="1" spc="-80" dirty="0">
                <a:latin typeface="Arial"/>
                <a:cs typeface="Arial"/>
              </a:rPr>
              <a:t>la </a:t>
            </a:r>
            <a:r>
              <a:rPr sz="1900" i="1" spc="-75" dirty="0">
                <a:latin typeface="Arial"/>
                <a:cs typeface="Arial"/>
              </a:rPr>
              <a:t>cantidad </a:t>
            </a:r>
            <a:r>
              <a:rPr sz="1900" i="1" spc="-140" dirty="0">
                <a:latin typeface="Arial"/>
                <a:cs typeface="Arial"/>
              </a:rPr>
              <a:t>de </a:t>
            </a:r>
            <a:r>
              <a:rPr sz="1900" i="1" spc="-65" dirty="0">
                <a:latin typeface="Arial"/>
                <a:cs typeface="Arial"/>
              </a:rPr>
              <a:t>un bien </a:t>
            </a:r>
            <a:r>
              <a:rPr sz="1900" i="1" spc="-114" dirty="0">
                <a:latin typeface="Arial"/>
                <a:cs typeface="Arial"/>
              </a:rPr>
              <a:t>que </a:t>
            </a:r>
            <a:r>
              <a:rPr sz="1900" i="1" spc="-65" dirty="0">
                <a:latin typeface="Arial"/>
                <a:cs typeface="Arial"/>
              </a:rPr>
              <a:t>un </a:t>
            </a:r>
            <a:r>
              <a:rPr sz="1900" i="1" spc="-75" dirty="0">
                <a:latin typeface="Arial"/>
                <a:cs typeface="Arial"/>
              </a:rPr>
              <a:t>consumidor </a:t>
            </a:r>
            <a:r>
              <a:rPr sz="1900" i="1" spc="-145" dirty="0">
                <a:latin typeface="Arial"/>
                <a:cs typeface="Arial"/>
              </a:rPr>
              <a:t>está </a:t>
            </a:r>
            <a:r>
              <a:rPr sz="1900" i="1" spc="-90" dirty="0">
                <a:latin typeface="Arial"/>
                <a:cs typeface="Arial"/>
              </a:rPr>
              <a:t>dispuesto </a:t>
            </a:r>
            <a:r>
              <a:rPr sz="1900" i="1" spc="-195" dirty="0">
                <a:latin typeface="Arial"/>
                <a:cs typeface="Arial"/>
              </a:rPr>
              <a:t>a  </a:t>
            </a:r>
            <a:r>
              <a:rPr sz="1900" i="1" spc="-85" dirty="0">
                <a:latin typeface="Arial"/>
                <a:cs typeface="Arial"/>
              </a:rPr>
              <a:t>comprar </a:t>
            </a:r>
            <a:r>
              <a:rPr sz="1900" i="1" spc="-195" dirty="0">
                <a:latin typeface="Arial"/>
                <a:cs typeface="Arial"/>
              </a:rPr>
              <a:t>a </a:t>
            </a:r>
            <a:r>
              <a:rPr sz="1900" i="1" spc="-145" dirty="0">
                <a:latin typeface="Arial"/>
                <a:cs typeface="Arial"/>
              </a:rPr>
              <a:t>cada </a:t>
            </a:r>
            <a:r>
              <a:rPr sz="1900" i="1" spc="-75" dirty="0">
                <a:latin typeface="Arial"/>
                <a:cs typeface="Arial"/>
              </a:rPr>
              <a:t>precio, </a:t>
            </a:r>
            <a:r>
              <a:rPr sz="1900" i="1" spc="-65" dirty="0">
                <a:latin typeface="Arial"/>
                <a:cs typeface="Arial"/>
              </a:rPr>
              <a:t>si </a:t>
            </a:r>
            <a:r>
              <a:rPr sz="1900" i="1" spc="-120" dirty="0">
                <a:latin typeface="Arial"/>
                <a:cs typeface="Arial"/>
              </a:rPr>
              <a:t>las </a:t>
            </a:r>
            <a:r>
              <a:rPr sz="1900" i="1" spc="-150" dirty="0">
                <a:latin typeface="Arial"/>
                <a:cs typeface="Arial"/>
              </a:rPr>
              <a:t>demás </a:t>
            </a:r>
            <a:r>
              <a:rPr sz="1900" i="1" spc="-170" dirty="0">
                <a:latin typeface="Arial"/>
                <a:cs typeface="Arial"/>
              </a:rPr>
              <a:t>cosas </a:t>
            </a:r>
            <a:r>
              <a:rPr sz="1900" i="1" spc="-114" dirty="0">
                <a:latin typeface="Arial"/>
                <a:cs typeface="Arial"/>
              </a:rPr>
              <a:t>permanecen constantes </a:t>
            </a:r>
            <a:r>
              <a:rPr sz="1900" i="1" spc="-85" dirty="0">
                <a:latin typeface="Arial"/>
                <a:cs typeface="Arial"/>
              </a:rPr>
              <a:t>(ceteris</a:t>
            </a:r>
            <a:r>
              <a:rPr sz="1900" i="1" spc="325" dirty="0">
                <a:latin typeface="Arial"/>
                <a:cs typeface="Arial"/>
              </a:rPr>
              <a:t> </a:t>
            </a:r>
            <a:r>
              <a:rPr sz="1900" i="1" spc="-30" dirty="0">
                <a:latin typeface="Arial"/>
                <a:cs typeface="Arial"/>
              </a:rPr>
              <a:t>paribus)”</a:t>
            </a:r>
            <a:endParaRPr sz="1900"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3505" y="1353315"/>
            <a:ext cx="1533525" cy="407034"/>
          </a:xfrm>
          <a:prstGeom prst="rect">
            <a:avLst/>
          </a:prstGeom>
        </p:spPr>
        <p:txBody>
          <a:bodyPr vert="horz" wrap="square" lIns="0" tIns="12700" rIns="0" bIns="0" rtlCol="0">
            <a:spAutoFit/>
          </a:bodyPr>
          <a:lstStyle/>
          <a:p>
            <a:pPr marL="25400">
              <a:lnSpc>
                <a:spcPct val="100000"/>
              </a:lnSpc>
              <a:spcBef>
                <a:spcPts val="100"/>
              </a:spcBef>
            </a:pPr>
            <a:r>
              <a:rPr sz="2500" spc="-20" dirty="0">
                <a:solidFill>
                  <a:srgbClr val="000000"/>
                </a:solidFill>
              </a:rPr>
              <a:t>Q</a:t>
            </a:r>
            <a:r>
              <a:rPr sz="2175" spc="-30" baseline="-22988" dirty="0">
                <a:solidFill>
                  <a:srgbClr val="000000"/>
                </a:solidFill>
              </a:rPr>
              <a:t>d </a:t>
            </a:r>
            <a:r>
              <a:rPr sz="2500" i="0" spc="5" dirty="0">
                <a:solidFill>
                  <a:srgbClr val="000000"/>
                </a:solidFill>
                <a:latin typeface="Symbol"/>
                <a:cs typeface="Symbol"/>
              </a:rPr>
              <a:t></a:t>
            </a:r>
            <a:r>
              <a:rPr sz="2500" i="0" spc="5" dirty="0">
                <a:solidFill>
                  <a:srgbClr val="000000"/>
                </a:solidFill>
                <a:latin typeface="Times New Roman"/>
                <a:cs typeface="Times New Roman"/>
              </a:rPr>
              <a:t> </a:t>
            </a:r>
            <a:r>
              <a:rPr sz="2500" dirty="0">
                <a:solidFill>
                  <a:srgbClr val="000000"/>
                </a:solidFill>
              </a:rPr>
              <a:t>a </a:t>
            </a:r>
            <a:r>
              <a:rPr sz="2500" i="0" spc="5" dirty="0">
                <a:solidFill>
                  <a:srgbClr val="000000"/>
                </a:solidFill>
                <a:latin typeface="Symbol"/>
                <a:cs typeface="Symbol"/>
              </a:rPr>
              <a:t></a:t>
            </a:r>
            <a:r>
              <a:rPr sz="2500" i="0" spc="-280" dirty="0">
                <a:solidFill>
                  <a:srgbClr val="000000"/>
                </a:solidFill>
                <a:latin typeface="Times New Roman"/>
                <a:cs typeface="Times New Roman"/>
              </a:rPr>
              <a:t> </a:t>
            </a:r>
            <a:r>
              <a:rPr sz="2500" spc="5" dirty="0">
                <a:solidFill>
                  <a:srgbClr val="000000"/>
                </a:solidFill>
              </a:rPr>
              <a:t>bP</a:t>
            </a:r>
            <a:endParaRPr sz="2500">
              <a:latin typeface="Times New Roman"/>
              <a:cs typeface="Times New Roman"/>
            </a:endParaRPr>
          </a:p>
        </p:txBody>
      </p:sp>
      <p:sp>
        <p:nvSpPr>
          <p:cNvPr id="3" name="object 3"/>
          <p:cNvSpPr txBox="1"/>
          <p:nvPr/>
        </p:nvSpPr>
        <p:spPr>
          <a:xfrm>
            <a:off x="1147057" y="955033"/>
            <a:ext cx="3492500"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TeX Gyre Bonum"/>
                <a:cs typeface="TeX Gyre Bonum"/>
              </a:rPr>
              <a:t>Ejemplo </a:t>
            </a:r>
            <a:r>
              <a:rPr sz="1800" i="1" dirty="0">
                <a:latin typeface="TeX Gyre Bonum"/>
                <a:cs typeface="TeX Gyre Bonum"/>
              </a:rPr>
              <a:t>de una </a:t>
            </a:r>
            <a:r>
              <a:rPr sz="1800" i="1" spc="-10" dirty="0">
                <a:latin typeface="TeX Gyre Bonum"/>
                <a:cs typeface="TeX Gyre Bonum"/>
              </a:rPr>
              <a:t>demanda</a:t>
            </a:r>
            <a:r>
              <a:rPr sz="1800" i="1" spc="20" dirty="0">
                <a:latin typeface="TeX Gyre Bonum"/>
                <a:cs typeface="TeX Gyre Bonum"/>
              </a:rPr>
              <a:t> </a:t>
            </a:r>
            <a:r>
              <a:rPr sz="1800" i="1" spc="-15" dirty="0">
                <a:latin typeface="TeX Gyre Bonum"/>
                <a:cs typeface="TeX Gyre Bonum"/>
              </a:rPr>
              <a:t>lineal</a:t>
            </a:r>
            <a:endParaRPr sz="1800">
              <a:latin typeface="TeX Gyre Bonum"/>
              <a:cs typeface="TeX Gyre Bonum"/>
            </a:endParaRPr>
          </a:p>
        </p:txBody>
      </p:sp>
      <p:sp>
        <p:nvSpPr>
          <p:cNvPr id="4" name="object 4"/>
          <p:cNvSpPr/>
          <p:nvPr/>
        </p:nvSpPr>
        <p:spPr>
          <a:xfrm>
            <a:off x="2616708" y="1642884"/>
            <a:ext cx="474345" cy="364490"/>
          </a:xfrm>
          <a:custGeom>
            <a:avLst/>
            <a:gdLst/>
            <a:ahLst/>
            <a:cxnLst/>
            <a:rect l="l" t="t" r="r" b="b"/>
            <a:pathLst>
              <a:path w="474344" h="364489">
                <a:moveTo>
                  <a:pt x="76200" y="288036"/>
                </a:moveTo>
                <a:lnTo>
                  <a:pt x="44196" y="288036"/>
                </a:lnTo>
                <a:lnTo>
                  <a:pt x="44196" y="4572"/>
                </a:lnTo>
                <a:lnTo>
                  <a:pt x="32004" y="4572"/>
                </a:lnTo>
                <a:lnTo>
                  <a:pt x="32004" y="288036"/>
                </a:lnTo>
                <a:lnTo>
                  <a:pt x="0" y="288036"/>
                </a:lnTo>
                <a:lnTo>
                  <a:pt x="32004" y="352044"/>
                </a:lnTo>
                <a:lnTo>
                  <a:pt x="38100" y="364236"/>
                </a:lnTo>
                <a:lnTo>
                  <a:pt x="44196" y="352044"/>
                </a:lnTo>
                <a:lnTo>
                  <a:pt x="76200" y="288036"/>
                </a:lnTo>
                <a:close/>
              </a:path>
              <a:path w="474344" h="364489">
                <a:moveTo>
                  <a:pt x="473964" y="9144"/>
                </a:moveTo>
                <a:lnTo>
                  <a:pt x="466344" y="0"/>
                </a:lnTo>
                <a:lnTo>
                  <a:pt x="160020" y="306324"/>
                </a:lnTo>
                <a:lnTo>
                  <a:pt x="137160" y="283464"/>
                </a:lnTo>
                <a:lnTo>
                  <a:pt x="109728" y="364236"/>
                </a:lnTo>
                <a:lnTo>
                  <a:pt x="150876" y="350253"/>
                </a:lnTo>
                <a:lnTo>
                  <a:pt x="190500" y="336804"/>
                </a:lnTo>
                <a:lnTo>
                  <a:pt x="168402" y="314706"/>
                </a:lnTo>
                <a:lnTo>
                  <a:pt x="473964" y="9144"/>
                </a:lnTo>
                <a:close/>
              </a:path>
            </a:pathLst>
          </a:custGeom>
          <a:solidFill>
            <a:srgbClr val="000000"/>
          </a:solidFill>
        </p:spPr>
        <p:txBody>
          <a:bodyPr wrap="square" lIns="0" tIns="0" rIns="0" bIns="0" rtlCol="0"/>
          <a:lstStyle/>
          <a:p>
            <a:endParaRPr/>
          </a:p>
        </p:txBody>
      </p:sp>
      <p:sp>
        <p:nvSpPr>
          <p:cNvPr id="5" name="object 5"/>
          <p:cNvSpPr txBox="1"/>
          <p:nvPr/>
        </p:nvSpPr>
        <p:spPr>
          <a:xfrm>
            <a:off x="2229103" y="1973071"/>
            <a:ext cx="1621155" cy="208279"/>
          </a:xfrm>
          <a:prstGeom prst="rect">
            <a:avLst/>
          </a:prstGeom>
        </p:spPr>
        <p:txBody>
          <a:bodyPr vert="horz" wrap="square" lIns="0" tIns="12700" rIns="0" bIns="0" rtlCol="0">
            <a:spAutoFit/>
          </a:bodyPr>
          <a:lstStyle/>
          <a:p>
            <a:pPr marL="12700">
              <a:lnSpc>
                <a:spcPct val="100000"/>
              </a:lnSpc>
              <a:spcBef>
                <a:spcPts val="100"/>
              </a:spcBef>
              <a:tabLst>
                <a:tab pos="1021080" algn="l"/>
              </a:tabLst>
            </a:pPr>
            <a:r>
              <a:rPr sz="1200" i="1" spc="-10" dirty="0">
                <a:latin typeface="TeX Gyre Bonum"/>
                <a:cs typeface="TeX Gyre Bonum"/>
              </a:rPr>
              <a:t>parámetros	variable</a:t>
            </a:r>
            <a:endParaRPr sz="1200">
              <a:latin typeface="TeX Gyre Bonum"/>
              <a:cs typeface="TeX Gyre Bonum"/>
            </a:endParaRPr>
          </a:p>
        </p:txBody>
      </p:sp>
      <p:sp>
        <p:nvSpPr>
          <p:cNvPr id="6" name="object 6"/>
          <p:cNvSpPr/>
          <p:nvPr/>
        </p:nvSpPr>
        <p:spPr>
          <a:xfrm>
            <a:off x="3224784" y="1644396"/>
            <a:ext cx="157480" cy="363220"/>
          </a:xfrm>
          <a:custGeom>
            <a:avLst/>
            <a:gdLst/>
            <a:ahLst/>
            <a:cxnLst/>
            <a:rect l="l" t="t" r="r" b="b"/>
            <a:pathLst>
              <a:path w="157479" h="363219">
                <a:moveTo>
                  <a:pt x="127597" y="289242"/>
                </a:moveTo>
                <a:lnTo>
                  <a:pt x="12192" y="0"/>
                </a:lnTo>
                <a:lnTo>
                  <a:pt x="0" y="4572"/>
                </a:lnTo>
                <a:lnTo>
                  <a:pt x="115527" y="294122"/>
                </a:lnTo>
                <a:lnTo>
                  <a:pt x="127597" y="289242"/>
                </a:lnTo>
                <a:close/>
              </a:path>
              <a:path w="157479" h="363219">
                <a:moveTo>
                  <a:pt x="132588" y="347943"/>
                </a:moveTo>
                <a:lnTo>
                  <a:pt x="132588" y="301752"/>
                </a:lnTo>
                <a:lnTo>
                  <a:pt x="120396" y="306324"/>
                </a:lnTo>
                <a:lnTo>
                  <a:pt x="115527" y="294122"/>
                </a:lnTo>
                <a:lnTo>
                  <a:pt x="85344" y="306324"/>
                </a:lnTo>
                <a:lnTo>
                  <a:pt x="132588" y="347943"/>
                </a:lnTo>
                <a:close/>
              </a:path>
              <a:path w="157479" h="363219">
                <a:moveTo>
                  <a:pt x="132588" y="301752"/>
                </a:moveTo>
                <a:lnTo>
                  <a:pt x="127597" y="289242"/>
                </a:lnTo>
                <a:lnTo>
                  <a:pt x="115527" y="294122"/>
                </a:lnTo>
                <a:lnTo>
                  <a:pt x="120396" y="306324"/>
                </a:lnTo>
                <a:lnTo>
                  <a:pt x="132588" y="301752"/>
                </a:lnTo>
                <a:close/>
              </a:path>
              <a:path w="157479" h="363219">
                <a:moveTo>
                  <a:pt x="156972" y="277368"/>
                </a:moveTo>
                <a:lnTo>
                  <a:pt x="127597" y="289242"/>
                </a:lnTo>
                <a:lnTo>
                  <a:pt x="132588" y="301752"/>
                </a:lnTo>
                <a:lnTo>
                  <a:pt x="132588" y="347943"/>
                </a:lnTo>
                <a:lnTo>
                  <a:pt x="149352" y="362712"/>
                </a:lnTo>
                <a:lnTo>
                  <a:pt x="156972" y="277368"/>
                </a:lnTo>
                <a:close/>
              </a:path>
            </a:pathLst>
          </a:custGeom>
          <a:solidFill>
            <a:srgbClr val="000000"/>
          </a:solidFill>
        </p:spPr>
        <p:txBody>
          <a:bodyPr wrap="square" lIns="0" tIns="0" rIns="0" bIns="0" rtlCol="0"/>
          <a:lstStyle/>
          <a:p>
            <a:endParaRPr/>
          </a:p>
        </p:txBody>
      </p:sp>
      <p:grpSp>
        <p:nvGrpSpPr>
          <p:cNvPr id="7" name="object 7"/>
          <p:cNvGrpSpPr/>
          <p:nvPr/>
        </p:nvGrpSpPr>
        <p:grpSpPr>
          <a:xfrm>
            <a:off x="5503163" y="1751636"/>
            <a:ext cx="3334385" cy="1167130"/>
            <a:chOff x="5503163" y="1751636"/>
            <a:chExt cx="3334385" cy="1167130"/>
          </a:xfrm>
        </p:grpSpPr>
        <p:sp>
          <p:nvSpPr>
            <p:cNvPr id="8" name="object 8"/>
            <p:cNvSpPr/>
            <p:nvPr/>
          </p:nvSpPr>
          <p:spPr>
            <a:xfrm>
              <a:off x="5550407" y="1758696"/>
              <a:ext cx="3279775" cy="1114425"/>
            </a:xfrm>
            <a:custGeom>
              <a:avLst/>
              <a:gdLst/>
              <a:ahLst/>
              <a:cxnLst/>
              <a:rect l="l" t="t" r="r" b="b"/>
              <a:pathLst>
                <a:path w="3279775" h="1114425">
                  <a:moveTo>
                    <a:pt x="0" y="0"/>
                  </a:moveTo>
                  <a:lnTo>
                    <a:pt x="3279647" y="0"/>
                  </a:lnTo>
                  <a:lnTo>
                    <a:pt x="3279647" y="1114043"/>
                  </a:lnTo>
                  <a:lnTo>
                    <a:pt x="0" y="1114043"/>
                  </a:lnTo>
                  <a:lnTo>
                    <a:pt x="0" y="0"/>
                  </a:lnTo>
                </a:path>
              </a:pathLst>
            </a:custGeom>
            <a:ln w="14118">
              <a:solidFill>
                <a:srgbClr val="000000"/>
              </a:solidFill>
            </a:ln>
          </p:spPr>
          <p:txBody>
            <a:bodyPr wrap="square" lIns="0" tIns="0" rIns="0" bIns="0" rtlCol="0"/>
            <a:lstStyle/>
            <a:p>
              <a:endParaRPr/>
            </a:p>
          </p:txBody>
        </p:sp>
        <p:sp>
          <p:nvSpPr>
            <p:cNvPr id="9" name="object 9"/>
            <p:cNvSpPr/>
            <p:nvPr/>
          </p:nvSpPr>
          <p:spPr>
            <a:xfrm>
              <a:off x="5503163" y="1758696"/>
              <a:ext cx="3327400" cy="1160145"/>
            </a:xfrm>
            <a:custGeom>
              <a:avLst/>
              <a:gdLst/>
              <a:ahLst/>
              <a:cxnLst/>
              <a:rect l="l" t="t" r="r" b="b"/>
              <a:pathLst>
                <a:path w="3327400" h="1160145">
                  <a:moveTo>
                    <a:pt x="47243" y="0"/>
                  </a:moveTo>
                  <a:lnTo>
                    <a:pt x="47243" y="1114043"/>
                  </a:lnTo>
                </a:path>
                <a:path w="3327400" h="1160145">
                  <a:moveTo>
                    <a:pt x="0" y="1114043"/>
                  </a:moveTo>
                  <a:lnTo>
                    <a:pt x="47243" y="1114043"/>
                  </a:lnTo>
                </a:path>
                <a:path w="3327400" h="1160145">
                  <a:moveTo>
                    <a:pt x="0" y="954023"/>
                  </a:moveTo>
                  <a:lnTo>
                    <a:pt x="47243" y="954023"/>
                  </a:lnTo>
                </a:path>
                <a:path w="3327400" h="1160145">
                  <a:moveTo>
                    <a:pt x="0" y="795527"/>
                  </a:moveTo>
                  <a:lnTo>
                    <a:pt x="47243" y="795527"/>
                  </a:lnTo>
                </a:path>
                <a:path w="3327400" h="1160145">
                  <a:moveTo>
                    <a:pt x="0" y="637031"/>
                  </a:moveTo>
                  <a:lnTo>
                    <a:pt x="47243" y="637031"/>
                  </a:lnTo>
                </a:path>
                <a:path w="3327400" h="1160145">
                  <a:moveTo>
                    <a:pt x="0" y="477011"/>
                  </a:moveTo>
                  <a:lnTo>
                    <a:pt x="47243" y="477011"/>
                  </a:lnTo>
                </a:path>
                <a:path w="3327400" h="1160145">
                  <a:moveTo>
                    <a:pt x="0" y="318515"/>
                  </a:moveTo>
                  <a:lnTo>
                    <a:pt x="47243" y="318515"/>
                  </a:lnTo>
                </a:path>
                <a:path w="3327400" h="1160145">
                  <a:moveTo>
                    <a:pt x="0" y="160019"/>
                  </a:moveTo>
                  <a:lnTo>
                    <a:pt x="47243" y="160019"/>
                  </a:lnTo>
                </a:path>
                <a:path w="3327400" h="1160145">
                  <a:moveTo>
                    <a:pt x="0" y="0"/>
                  </a:moveTo>
                  <a:lnTo>
                    <a:pt x="47243" y="0"/>
                  </a:lnTo>
                </a:path>
                <a:path w="3327400" h="1160145">
                  <a:moveTo>
                    <a:pt x="47243" y="1114043"/>
                  </a:moveTo>
                  <a:lnTo>
                    <a:pt x="3326891" y="1114043"/>
                  </a:lnTo>
                </a:path>
                <a:path w="3327400" h="1160145">
                  <a:moveTo>
                    <a:pt x="47243" y="1159763"/>
                  </a:moveTo>
                  <a:lnTo>
                    <a:pt x="47243" y="1114043"/>
                  </a:lnTo>
                </a:path>
                <a:path w="3327400" h="1160145">
                  <a:moveTo>
                    <a:pt x="374903" y="1159763"/>
                  </a:moveTo>
                  <a:lnTo>
                    <a:pt x="374903" y="1114043"/>
                  </a:lnTo>
                </a:path>
                <a:path w="3327400" h="1160145">
                  <a:moveTo>
                    <a:pt x="704087" y="1159763"/>
                  </a:moveTo>
                  <a:lnTo>
                    <a:pt x="704087" y="1114043"/>
                  </a:lnTo>
                </a:path>
                <a:path w="3327400" h="1160145">
                  <a:moveTo>
                    <a:pt x="1028699" y="1159763"/>
                  </a:moveTo>
                  <a:lnTo>
                    <a:pt x="1028699" y="1114043"/>
                  </a:lnTo>
                </a:path>
                <a:path w="3327400" h="1160145">
                  <a:moveTo>
                    <a:pt x="1357883" y="1159763"/>
                  </a:moveTo>
                  <a:lnTo>
                    <a:pt x="1357883" y="1114043"/>
                  </a:lnTo>
                </a:path>
                <a:path w="3327400" h="1160145">
                  <a:moveTo>
                    <a:pt x="1687067" y="1159763"/>
                  </a:moveTo>
                  <a:lnTo>
                    <a:pt x="1687067" y="1114043"/>
                  </a:lnTo>
                </a:path>
                <a:path w="3327400" h="1160145">
                  <a:moveTo>
                    <a:pt x="2014727" y="1159763"/>
                  </a:moveTo>
                  <a:lnTo>
                    <a:pt x="2014727" y="1114043"/>
                  </a:lnTo>
                </a:path>
                <a:path w="3327400" h="1160145">
                  <a:moveTo>
                    <a:pt x="2343911" y="1159763"/>
                  </a:moveTo>
                  <a:lnTo>
                    <a:pt x="2343911" y="1114043"/>
                  </a:lnTo>
                </a:path>
                <a:path w="3327400" h="1160145">
                  <a:moveTo>
                    <a:pt x="2668523" y="1159763"/>
                  </a:moveTo>
                  <a:lnTo>
                    <a:pt x="2668523" y="1114043"/>
                  </a:lnTo>
                </a:path>
                <a:path w="3327400" h="1160145">
                  <a:moveTo>
                    <a:pt x="2997707" y="1159763"/>
                  </a:moveTo>
                  <a:lnTo>
                    <a:pt x="2997707" y="1114043"/>
                  </a:lnTo>
                </a:path>
                <a:path w="3327400" h="1160145">
                  <a:moveTo>
                    <a:pt x="3326891" y="1159763"/>
                  </a:moveTo>
                  <a:lnTo>
                    <a:pt x="3326891" y="1114043"/>
                  </a:lnTo>
                </a:path>
              </a:pathLst>
            </a:custGeom>
            <a:ln w="3175">
              <a:solidFill>
                <a:srgbClr val="000000"/>
              </a:solidFill>
            </a:ln>
          </p:spPr>
          <p:txBody>
            <a:bodyPr wrap="square" lIns="0" tIns="0" rIns="0" bIns="0" rtlCol="0"/>
            <a:lstStyle/>
            <a:p>
              <a:endParaRPr/>
            </a:p>
          </p:txBody>
        </p:sp>
        <p:sp>
          <p:nvSpPr>
            <p:cNvPr id="10" name="object 10"/>
            <p:cNvSpPr/>
            <p:nvPr/>
          </p:nvSpPr>
          <p:spPr>
            <a:xfrm>
              <a:off x="6041135" y="1918716"/>
              <a:ext cx="2459990" cy="794385"/>
            </a:xfrm>
            <a:custGeom>
              <a:avLst/>
              <a:gdLst/>
              <a:ahLst/>
              <a:cxnLst/>
              <a:rect l="l" t="t" r="r" b="b"/>
              <a:pathLst>
                <a:path w="2459990" h="794385">
                  <a:moveTo>
                    <a:pt x="0" y="0"/>
                  </a:moveTo>
                  <a:lnTo>
                    <a:pt x="490727" y="158495"/>
                  </a:lnTo>
                  <a:lnTo>
                    <a:pt x="986027" y="316991"/>
                  </a:lnTo>
                  <a:lnTo>
                    <a:pt x="1476755" y="477011"/>
                  </a:lnTo>
                  <a:lnTo>
                    <a:pt x="1969007" y="635507"/>
                  </a:lnTo>
                  <a:lnTo>
                    <a:pt x="2459735" y="794003"/>
                  </a:lnTo>
                </a:path>
              </a:pathLst>
            </a:custGeom>
            <a:ln w="28236">
              <a:solidFill>
                <a:srgbClr val="00007F"/>
              </a:solidFill>
            </a:ln>
          </p:spPr>
          <p:txBody>
            <a:bodyPr wrap="square" lIns="0" tIns="0" rIns="0" bIns="0" rtlCol="0"/>
            <a:lstStyle/>
            <a:p>
              <a:endParaRPr/>
            </a:p>
          </p:txBody>
        </p:sp>
        <p:sp>
          <p:nvSpPr>
            <p:cNvPr id="11" name="object 11"/>
            <p:cNvSpPr/>
            <p:nvPr/>
          </p:nvSpPr>
          <p:spPr>
            <a:xfrm>
              <a:off x="5980736" y="1858316"/>
              <a:ext cx="120798" cy="12079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472988" y="2016812"/>
              <a:ext cx="119274" cy="12079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966764" y="2176832"/>
              <a:ext cx="120798" cy="119274"/>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459016" y="2335328"/>
              <a:ext cx="119274" cy="120798"/>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949744" y="2493824"/>
              <a:ext cx="120798" cy="120798"/>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8440472" y="2653844"/>
              <a:ext cx="120798" cy="119274"/>
            </a:xfrm>
            <a:prstGeom prst="rect">
              <a:avLst/>
            </a:prstGeom>
            <a:blipFill>
              <a:blip r:embed="rId6" cstate="print"/>
              <a:stretch>
                <a:fillRect/>
              </a:stretch>
            </a:blipFill>
          </p:spPr>
          <p:txBody>
            <a:bodyPr wrap="square" lIns="0" tIns="0" rIns="0" bIns="0" rtlCol="0"/>
            <a:lstStyle/>
            <a:p>
              <a:endParaRPr/>
            </a:p>
          </p:txBody>
        </p:sp>
      </p:grpSp>
      <p:sp>
        <p:nvSpPr>
          <p:cNvPr id="17" name="object 17"/>
          <p:cNvSpPr txBox="1"/>
          <p:nvPr/>
        </p:nvSpPr>
        <p:spPr>
          <a:xfrm>
            <a:off x="6261605" y="1510681"/>
            <a:ext cx="1478915" cy="191135"/>
          </a:xfrm>
          <a:prstGeom prst="rect">
            <a:avLst/>
          </a:prstGeom>
        </p:spPr>
        <p:txBody>
          <a:bodyPr vert="horz" wrap="square" lIns="0" tIns="17145" rIns="0" bIns="0" rtlCol="0">
            <a:spAutoFit/>
          </a:bodyPr>
          <a:lstStyle/>
          <a:p>
            <a:pPr marL="12700">
              <a:lnSpc>
                <a:spcPct val="100000"/>
              </a:lnSpc>
              <a:spcBef>
                <a:spcPts val="135"/>
              </a:spcBef>
            </a:pPr>
            <a:r>
              <a:rPr sz="1050" b="1" spc="25" dirty="0">
                <a:latin typeface="Arial"/>
                <a:cs typeface="Arial"/>
              </a:rPr>
              <a:t>Demanda </a:t>
            </a:r>
            <a:r>
              <a:rPr sz="1050" b="1" spc="20" dirty="0">
                <a:latin typeface="Arial"/>
                <a:cs typeface="Arial"/>
              </a:rPr>
              <a:t>de</a:t>
            </a:r>
            <a:r>
              <a:rPr sz="1050" b="1" spc="-55" dirty="0">
                <a:latin typeface="Arial"/>
                <a:cs typeface="Arial"/>
              </a:rPr>
              <a:t> </a:t>
            </a:r>
            <a:r>
              <a:rPr sz="1050" b="1" spc="20" dirty="0">
                <a:latin typeface="Arial"/>
                <a:cs typeface="Arial"/>
              </a:rPr>
              <a:t>Naranjas</a:t>
            </a:r>
            <a:endParaRPr sz="1050">
              <a:latin typeface="Arial"/>
              <a:cs typeface="Arial"/>
            </a:endParaRPr>
          </a:p>
        </p:txBody>
      </p:sp>
      <p:sp>
        <p:nvSpPr>
          <p:cNvPr id="18" name="object 18"/>
          <p:cNvSpPr txBox="1"/>
          <p:nvPr/>
        </p:nvSpPr>
        <p:spPr>
          <a:xfrm>
            <a:off x="6135113" y="1826005"/>
            <a:ext cx="90805" cy="165735"/>
          </a:xfrm>
          <a:prstGeom prst="rect">
            <a:avLst/>
          </a:prstGeom>
        </p:spPr>
        <p:txBody>
          <a:bodyPr vert="horz" wrap="square" lIns="0" tIns="14604" rIns="0" bIns="0" rtlCol="0">
            <a:spAutoFit/>
          </a:bodyPr>
          <a:lstStyle/>
          <a:p>
            <a:pPr marL="12700">
              <a:lnSpc>
                <a:spcPct val="100000"/>
              </a:lnSpc>
              <a:spcBef>
                <a:spcPts val="114"/>
              </a:spcBef>
            </a:pPr>
            <a:r>
              <a:rPr sz="900" spc="10" dirty="0">
                <a:latin typeface="Arial"/>
                <a:cs typeface="Arial"/>
              </a:rPr>
              <a:t>3</a:t>
            </a:r>
            <a:endParaRPr sz="900">
              <a:latin typeface="Arial"/>
              <a:cs typeface="Arial"/>
            </a:endParaRPr>
          </a:p>
        </p:txBody>
      </p:sp>
      <p:sp>
        <p:nvSpPr>
          <p:cNvPr id="19" name="object 19"/>
          <p:cNvSpPr txBox="1"/>
          <p:nvPr/>
        </p:nvSpPr>
        <p:spPr>
          <a:xfrm>
            <a:off x="6625843" y="1984501"/>
            <a:ext cx="90805" cy="165735"/>
          </a:xfrm>
          <a:prstGeom prst="rect">
            <a:avLst/>
          </a:prstGeom>
        </p:spPr>
        <p:txBody>
          <a:bodyPr vert="horz" wrap="square" lIns="0" tIns="14604" rIns="0" bIns="0" rtlCol="0">
            <a:spAutoFit/>
          </a:bodyPr>
          <a:lstStyle/>
          <a:p>
            <a:pPr marL="12700">
              <a:lnSpc>
                <a:spcPct val="100000"/>
              </a:lnSpc>
              <a:spcBef>
                <a:spcPts val="114"/>
              </a:spcBef>
            </a:pPr>
            <a:r>
              <a:rPr sz="900" spc="10" dirty="0">
                <a:latin typeface="Arial"/>
                <a:cs typeface="Arial"/>
              </a:rPr>
              <a:t>6</a:t>
            </a:r>
            <a:endParaRPr sz="900">
              <a:latin typeface="Arial"/>
              <a:cs typeface="Arial"/>
            </a:endParaRPr>
          </a:p>
        </p:txBody>
      </p:sp>
      <p:sp>
        <p:nvSpPr>
          <p:cNvPr id="20" name="object 20"/>
          <p:cNvSpPr txBox="1"/>
          <p:nvPr/>
        </p:nvSpPr>
        <p:spPr>
          <a:xfrm>
            <a:off x="7121145" y="2144521"/>
            <a:ext cx="90805" cy="165735"/>
          </a:xfrm>
          <a:prstGeom prst="rect">
            <a:avLst/>
          </a:prstGeom>
        </p:spPr>
        <p:txBody>
          <a:bodyPr vert="horz" wrap="square" lIns="0" tIns="14604" rIns="0" bIns="0" rtlCol="0">
            <a:spAutoFit/>
          </a:bodyPr>
          <a:lstStyle/>
          <a:p>
            <a:pPr marL="12700">
              <a:lnSpc>
                <a:spcPct val="100000"/>
              </a:lnSpc>
              <a:spcBef>
                <a:spcPts val="114"/>
              </a:spcBef>
            </a:pPr>
            <a:r>
              <a:rPr sz="900" spc="10" dirty="0">
                <a:latin typeface="Arial"/>
                <a:cs typeface="Arial"/>
              </a:rPr>
              <a:t>9</a:t>
            </a:r>
            <a:endParaRPr sz="900">
              <a:latin typeface="Arial"/>
              <a:cs typeface="Arial"/>
            </a:endParaRPr>
          </a:p>
        </p:txBody>
      </p:sp>
      <p:sp>
        <p:nvSpPr>
          <p:cNvPr id="21" name="object 21"/>
          <p:cNvSpPr txBox="1"/>
          <p:nvPr/>
        </p:nvSpPr>
        <p:spPr>
          <a:xfrm>
            <a:off x="7611875" y="2303017"/>
            <a:ext cx="154940" cy="165735"/>
          </a:xfrm>
          <a:prstGeom prst="rect">
            <a:avLst/>
          </a:prstGeom>
        </p:spPr>
        <p:txBody>
          <a:bodyPr vert="horz" wrap="square" lIns="0" tIns="14604" rIns="0" bIns="0" rtlCol="0">
            <a:spAutoFit/>
          </a:bodyPr>
          <a:lstStyle/>
          <a:p>
            <a:pPr marL="12700">
              <a:lnSpc>
                <a:spcPct val="100000"/>
              </a:lnSpc>
              <a:spcBef>
                <a:spcPts val="114"/>
              </a:spcBef>
            </a:pPr>
            <a:r>
              <a:rPr sz="900" dirty="0">
                <a:latin typeface="Arial"/>
                <a:cs typeface="Arial"/>
              </a:rPr>
              <a:t>1</a:t>
            </a:r>
            <a:r>
              <a:rPr sz="900" spc="10" dirty="0">
                <a:latin typeface="Arial"/>
                <a:cs typeface="Arial"/>
              </a:rPr>
              <a:t>2</a:t>
            </a:r>
            <a:endParaRPr sz="900">
              <a:latin typeface="Arial"/>
              <a:cs typeface="Arial"/>
            </a:endParaRPr>
          </a:p>
        </p:txBody>
      </p:sp>
      <p:sp>
        <p:nvSpPr>
          <p:cNvPr id="22" name="object 22"/>
          <p:cNvSpPr txBox="1"/>
          <p:nvPr/>
        </p:nvSpPr>
        <p:spPr>
          <a:xfrm>
            <a:off x="8104130" y="2461512"/>
            <a:ext cx="154940" cy="165735"/>
          </a:xfrm>
          <a:prstGeom prst="rect">
            <a:avLst/>
          </a:prstGeom>
        </p:spPr>
        <p:txBody>
          <a:bodyPr vert="horz" wrap="square" lIns="0" tIns="14604" rIns="0" bIns="0" rtlCol="0">
            <a:spAutoFit/>
          </a:bodyPr>
          <a:lstStyle/>
          <a:p>
            <a:pPr marL="12700">
              <a:lnSpc>
                <a:spcPct val="100000"/>
              </a:lnSpc>
              <a:spcBef>
                <a:spcPts val="114"/>
              </a:spcBef>
            </a:pPr>
            <a:r>
              <a:rPr sz="900" dirty="0">
                <a:latin typeface="Arial"/>
                <a:cs typeface="Arial"/>
              </a:rPr>
              <a:t>1</a:t>
            </a:r>
            <a:r>
              <a:rPr sz="900" spc="10" dirty="0">
                <a:latin typeface="Arial"/>
                <a:cs typeface="Arial"/>
              </a:rPr>
              <a:t>5</a:t>
            </a:r>
            <a:endParaRPr sz="900">
              <a:latin typeface="Arial"/>
              <a:cs typeface="Arial"/>
            </a:endParaRPr>
          </a:p>
        </p:txBody>
      </p:sp>
      <p:sp>
        <p:nvSpPr>
          <p:cNvPr id="23" name="object 23"/>
          <p:cNvSpPr txBox="1"/>
          <p:nvPr/>
        </p:nvSpPr>
        <p:spPr>
          <a:xfrm>
            <a:off x="8594859" y="2621533"/>
            <a:ext cx="154940" cy="165735"/>
          </a:xfrm>
          <a:prstGeom prst="rect">
            <a:avLst/>
          </a:prstGeom>
        </p:spPr>
        <p:txBody>
          <a:bodyPr vert="horz" wrap="square" lIns="0" tIns="14604" rIns="0" bIns="0" rtlCol="0">
            <a:spAutoFit/>
          </a:bodyPr>
          <a:lstStyle/>
          <a:p>
            <a:pPr marL="12700">
              <a:lnSpc>
                <a:spcPct val="100000"/>
              </a:lnSpc>
              <a:spcBef>
                <a:spcPts val="114"/>
              </a:spcBef>
            </a:pPr>
            <a:r>
              <a:rPr sz="900" dirty="0">
                <a:latin typeface="Arial"/>
                <a:cs typeface="Arial"/>
              </a:rPr>
              <a:t>1</a:t>
            </a:r>
            <a:r>
              <a:rPr sz="900" spc="10" dirty="0">
                <a:latin typeface="Arial"/>
                <a:cs typeface="Arial"/>
              </a:rPr>
              <a:t>8</a:t>
            </a:r>
            <a:endParaRPr sz="900">
              <a:latin typeface="Arial"/>
              <a:cs typeface="Arial"/>
            </a:endParaRPr>
          </a:p>
        </p:txBody>
      </p:sp>
      <p:sp>
        <p:nvSpPr>
          <p:cNvPr id="24" name="object 24"/>
          <p:cNvSpPr txBox="1"/>
          <p:nvPr/>
        </p:nvSpPr>
        <p:spPr>
          <a:xfrm>
            <a:off x="5261826" y="1643333"/>
            <a:ext cx="189230" cy="1316355"/>
          </a:xfrm>
          <a:prstGeom prst="rect">
            <a:avLst/>
          </a:prstGeom>
        </p:spPr>
        <p:txBody>
          <a:bodyPr vert="horz" wrap="square" lIns="0" tIns="14604" rIns="0" bIns="0" rtlCol="0">
            <a:spAutoFit/>
          </a:bodyPr>
          <a:lstStyle/>
          <a:p>
            <a:pPr marR="5080" algn="r">
              <a:lnSpc>
                <a:spcPts val="1315"/>
              </a:lnSpc>
              <a:spcBef>
                <a:spcPts val="114"/>
              </a:spcBef>
            </a:pPr>
            <a:r>
              <a:rPr sz="1150" spc="-5" dirty="0">
                <a:latin typeface="Arial"/>
                <a:cs typeface="Arial"/>
              </a:rPr>
              <a:t>1</a:t>
            </a:r>
            <a:r>
              <a:rPr sz="1150" spc="10" dirty="0">
                <a:latin typeface="Arial"/>
                <a:cs typeface="Arial"/>
              </a:rPr>
              <a:t>4</a:t>
            </a:r>
            <a:endParaRPr sz="1150">
              <a:latin typeface="Arial"/>
              <a:cs typeface="Arial"/>
            </a:endParaRPr>
          </a:p>
          <a:p>
            <a:pPr marR="5080" algn="r">
              <a:lnSpc>
                <a:spcPts val="1255"/>
              </a:lnSpc>
            </a:pPr>
            <a:r>
              <a:rPr sz="1150" spc="-5" dirty="0">
                <a:latin typeface="Arial"/>
                <a:cs typeface="Arial"/>
              </a:rPr>
              <a:t>1</a:t>
            </a:r>
            <a:r>
              <a:rPr sz="1150" spc="10" dirty="0">
                <a:latin typeface="Arial"/>
                <a:cs typeface="Arial"/>
              </a:rPr>
              <a:t>2</a:t>
            </a:r>
            <a:endParaRPr sz="1150">
              <a:latin typeface="Arial"/>
              <a:cs typeface="Arial"/>
            </a:endParaRPr>
          </a:p>
          <a:p>
            <a:pPr marR="5080" algn="r">
              <a:lnSpc>
                <a:spcPts val="1255"/>
              </a:lnSpc>
            </a:pPr>
            <a:r>
              <a:rPr sz="1150" spc="-5" dirty="0">
                <a:latin typeface="Arial"/>
                <a:cs typeface="Arial"/>
              </a:rPr>
              <a:t>1</a:t>
            </a:r>
            <a:r>
              <a:rPr sz="1150" spc="10" dirty="0">
                <a:latin typeface="Arial"/>
                <a:cs typeface="Arial"/>
              </a:rPr>
              <a:t>0</a:t>
            </a:r>
            <a:endParaRPr sz="1150">
              <a:latin typeface="Arial"/>
              <a:cs typeface="Arial"/>
            </a:endParaRPr>
          </a:p>
          <a:p>
            <a:pPr marR="5080" algn="r">
              <a:lnSpc>
                <a:spcPts val="1250"/>
              </a:lnSpc>
            </a:pPr>
            <a:r>
              <a:rPr sz="1150" spc="10" dirty="0">
                <a:latin typeface="Arial"/>
                <a:cs typeface="Arial"/>
              </a:rPr>
              <a:t>8</a:t>
            </a:r>
            <a:endParaRPr sz="1150">
              <a:latin typeface="Arial"/>
              <a:cs typeface="Arial"/>
            </a:endParaRPr>
          </a:p>
          <a:p>
            <a:pPr marR="5080" algn="r">
              <a:lnSpc>
                <a:spcPts val="1255"/>
              </a:lnSpc>
            </a:pPr>
            <a:r>
              <a:rPr sz="1150" spc="10" dirty="0">
                <a:latin typeface="Arial"/>
                <a:cs typeface="Arial"/>
              </a:rPr>
              <a:t>6</a:t>
            </a:r>
            <a:endParaRPr sz="1150">
              <a:latin typeface="Arial"/>
              <a:cs typeface="Arial"/>
            </a:endParaRPr>
          </a:p>
          <a:p>
            <a:pPr marR="5080" algn="r">
              <a:lnSpc>
                <a:spcPts val="1255"/>
              </a:lnSpc>
            </a:pPr>
            <a:r>
              <a:rPr sz="1150" spc="10" dirty="0">
                <a:latin typeface="Arial"/>
                <a:cs typeface="Arial"/>
              </a:rPr>
              <a:t>4</a:t>
            </a:r>
            <a:endParaRPr sz="1150">
              <a:latin typeface="Arial"/>
              <a:cs typeface="Arial"/>
            </a:endParaRPr>
          </a:p>
          <a:p>
            <a:pPr marR="5080" algn="r">
              <a:lnSpc>
                <a:spcPts val="1250"/>
              </a:lnSpc>
            </a:pPr>
            <a:r>
              <a:rPr sz="1150" spc="10" dirty="0">
                <a:latin typeface="Arial"/>
                <a:cs typeface="Arial"/>
              </a:rPr>
              <a:t>2</a:t>
            </a:r>
            <a:endParaRPr sz="1150">
              <a:latin typeface="Arial"/>
              <a:cs typeface="Arial"/>
            </a:endParaRPr>
          </a:p>
          <a:p>
            <a:pPr marR="5080" algn="r">
              <a:lnSpc>
                <a:spcPts val="1315"/>
              </a:lnSpc>
            </a:pPr>
            <a:r>
              <a:rPr sz="1150" spc="10" dirty="0">
                <a:latin typeface="Arial"/>
                <a:cs typeface="Arial"/>
              </a:rPr>
              <a:t>0</a:t>
            </a:r>
            <a:endParaRPr sz="1150">
              <a:latin typeface="Arial"/>
              <a:cs typeface="Arial"/>
            </a:endParaRPr>
          </a:p>
        </p:txBody>
      </p:sp>
      <p:sp>
        <p:nvSpPr>
          <p:cNvPr id="25" name="object 25"/>
          <p:cNvSpPr txBox="1"/>
          <p:nvPr/>
        </p:nvSpPr>
        <p:spPr>
          <a:xfrm>
            <a:off x="5499572" y="2972261"/>
            <a:ext cx="3426460" cy="320675"/>
          </a:xfrm>
          <a:prstGeom prst="rect">
            <a:avLst/>
          </a:prstGeom>
        </p:spPr>
        <p:txBody>
          <a:bodyPr vert="horz" wrap="square" lIns="0" tIns="14604" rIns="0" bIns="0" rtlCol="0">
            <a:spAutoFit/>
          </a:bodyPr>
          <a:lstStyle/>
          <a:p>
            <a:pPr algn="ctr">
              <a:lnSpc>
                <a:spcPts val="1300"/>
              </a:lnSpc>
              <a:spcBef>
                <a:spcPts val="114"/>
              </a:spcBef>
              <a:tabLst>
                <a:tab pos="327025" algn="l"/>
                <a:tab pos="656590" algn="l"/>
                <a:tab pos="981075" algn="l"/>
                <a:tab pos="1310005" algn="l"/>
                <a:tab pos="1597025" algn="l"/>
                <a:tab pos="1925955" algn="l"/>
                <a:tab pos="2253615" algn="l"/>
                <a:tab pos="2580005" algn="l"/>
                <a:tab pos="2907665" algn="l"/>
                <a:tab pos="3236595" algn="l"/>
              </a:tabLst>
            </a:pPr>
            <a:r>
              <a:rPr sz="1150" spc="10" dirty="0">
                <a:latin typeface="Arial"/>
                <a:cs typeface="Arial"/>
              </a:rPr>
              <a:t>0	2	4	6	8	</a:t>
            </a:r>
            <a:r>
              <a:rPr sz="1150" spc="-5" dirty="0">
                <a:latin typeface="Arial"/>
                <a:cs typeface="Arial"/>
              </a:rPr>
              <a:t>1</a:t>
            </a:r>
            <a:r>
              <a:rPr sz="1150" spc="10" dirty="0">
                <a:latin typeface="Arial"/>
                <a:cs typeface="Arial"/>
              </a:rPr>
              <a:t>0</a:t>
            </a:r>
            <a:r>
              <a:rPr sz="1150" dirty="0">
                <a:latin typeface="Arial"/>
                <a:cs typeface="Arial"/>
              </a:rPr>
              <a:t>	</a:t>
            </a:r>
            <a:r>
              <a:rPr sz="1150" spc="-5" dirty="0">
                <a:latin typeface="Arial"/>
                <a:cs typeface="Arial"/>
              </a:rPr>
              <a:t>1</a:t>
            </a:r>
            <a:r>
              <a:rPr sz="1150" spc="10" dirty="0">
                <a:latin typeface="Arial"/>
                <a:cs typeface="Arial"/>
              </a:rPr>
              <a:t>2</a:t>
            </a:r>
            <a:r>
              <a:rPr sz="1150" dirty="0">
                <a:latin typeface="Arial"/>
                <a:cs typeface="Arial"/>
              </a:rPr>
              <a:t>	</a:t>
            </a:r>
            <a:r>
              <a:rPr sz="1150" spc="5" dirty="0">
                <a:latin typeface="Arial"/>
                <a:cs typeface="Arial"/>
              </a:rPr>
              <a:t>1</a:t>
            </a:r>
            <a:r>
              <a:rPr sz="1150" spc="10" dirty="0">
                <a:latin typeface="Arial"/>
                <a:cs typeface="Arial"/>
              </a:rPr>
              <a:t>4</a:t>
            </a:r>
            <a:r>
              <a:rPr sz="1150" dirty="0">
                <a:latin typeface="Arial"/>
                <a:cs typeface="Arial"/>
              </a:rPr>
              <a:t>	</a:t>
            </a:r>
            <a:r>
              <a:rPr sz="1150" spc="-5" dirty="0">
                <a:latin typeface="Arial"/>
                <a:cs typeface="Arial"/>
              </a:rPr>
              <a:t>1</a:t>
            </a:r>
            <a:r>
              <a:rPr sz="1150" spc="10" dirty="0">
                <a:latin typeface="Arial"/>
                <a:cs typeface="Arial"/>
              </a:rPr>
              <a:t>6</a:t>
            </a:r>
            <a:r>
              <a:rPr sz="1150" dirty="0">
                <a:latin typeface="Arial"/>
                <a:cs typeface="Arial"/>
              </a:rPr>
              <a:t>	</a:t>
            </a:r>
            <a:r>
              <a:rPr sz="1150" spc="5" dirty="0">
                <a:latin typeface="Arial"/>
                <a:cs typeface="Arial"/>
              </a:rPr>
              <a:t>1</a:t>
            </a:r>
            <a:r>
              <a:rPr sz="1150" spc="10" dirty="0">
                <a:latin typeface="Arial"/>
                <a:cs typeface="Arial"/>
              </a:rPr>
              <a:t>8</a:t>
            </a:r>
            <a:r>
              <a:rPr sz="1150" dirty="0">
                <a:latin typeface="Arial"/>
                <a:cs typeface="Arial"/>
              </a:rPr>
              <a:t>	</a:t>
            </a:r>
            <a:r>
              <a:rPr sz="1150" spc="-5" dirty="0">
                <a:latin typeface="Arial"/>
                <a:cs typeface="Arial"/>
              </a:rPr>
              <a:t>2</a:t>
            </a:r>
            <a:r>
              <a:rPr sz="1150" spc="10" dirty="0">
                <a:latin typeface="Arial"/>
                <a:cs typeface="Arial"/>
              </a:rPr>
              <a:t>0</a:t>
            </a:r>
            <a:endParaRPr sz="1150">
              <a:latin typeface="Arial"/>
              <a:cs typeface="Arial"/>
            </a:endParaRPr>
          </a:p>
          <a:p>
            <a:pPr marR="35560" algn="ctr">
              <a:lnSpc>
                <a:spcPts val="1000"/>
              </a:lnSpc>
            </a:pPr>
            <a:r>
              <a:rPr sz="900" b="1" dirty="0">
                <a:latin typeface="Arial"/>
                <a:cs typeface="Arial"/>
              </a:rPr>
              <a:t>Cantidad</a:t>
            </a:r>
            <a:endParaRPr sz="900">
              <a:latin typeface="Arial"/>
              <a:cs typeface="Arial"/>
            </a:endParaRPr>
          </a:p>
        </p:txBody>
      </p:sp>
      <p:sp>
        <p:nvSpPr>
          <p:cNvPr id="26" name="object 26"/>
          <p:cNvSpPr txBox="1"/>
          <p:nvPr/>
        </p:nvSpPr>
        <p:spPr>
          <a:xfrm>
            <a:off x="5081520" y="2121156"/>
            <a:ext cx="142240" cy="383540"/>
          </a:xfrm>
          <a:prstGeom prst="rect">
            <a:avLst/>
          </a:prstGeom>
        </p:spPr>
        <p:txBody>
          <a:bodyPr vert="vert270" wrap="square" lIns="0" tIns="0" rIns="0" bIns="0" rtlCol="0">
            <a:spAutoFit/>
          </a:bodyPr>
          <a:lstStyle/>
          <a:p>
            <a:pPr marL="12700">
              <a:lnSpc>
                <a:spcPts val="990"/>
              </a:lnSpc>
            </a:pPr>
            <a:r>
              <a:rPr sz="900" b="1" spc="-5" dirty="0">
                <a:latin typeface="Arial"/>
                <a:cs typeface="Arial"/>
              </a:rPr>
              <a:t>P</a:t>
            </a:r>
            <a:r>
              <a:rPr sz="900" b="1" dirty="0">
                <a:latin typeface="Arial"/>
                <a:cs typeface="Arial"/>
              </a:rPr>
              <a:t>rec</a:t>
            </a:r>
            <a:r>
              <a:rPr sz="900" b="1" spc="-5" dirty="0">
                <a:latin typeface="Arial"/>
                <a:cs typeface="Arial"/>
              </a:rPr>
              <a:t>i</a:t>
            </a:r>
            <a:r>
              <a:rPr sz="900" b="1" dirty="0">
                <a:latin typeface="Arial"/>
                <a:cs typeface="Arial"/>
              </a:rPr>
              <a:t>o</a:t>
            </a:r>
            <a:endParaRPr sz="900">
              <a:latin typeface="Arial"/>
              <a:cs typeface="Arial"/>
            </a:endParaRPr>
          </a:p>
        </p:txBody>
      </p:sp>
      <p:sp>
        <p:nvSpPr>
          <p:cNvPr id="27" name="object 27"/>
          <p:cNvSpPr txBox="1"/>
          <p:nvPr/>
        </p:nvSpPr>
        <p:spPr>
          <a:xfrm>
            <a:off x="2338827" y="2620293"/>
            <a:ext cx="97790" cy="198120"/>
          </a:xfrm>
          <a:prstGeom prst="rect">
            <a:avLst/>
          </a:prstGeom>
        </p:spPr>
        <p:txBody>
          <a:bodyPr vert="horz" wrap="square" lIns="0" tIns="16510" rIns="0" bIns="0" rtlCol="0">
            <a:spAutoFit/>
          </a:bodyPr>
          <a:lstStyle/>
          <a:p>
            <a:pPr marL="12700">
              <a:lnSpc>
                <a:spcPct val="100000"/>
              </a:lnSpc>
              <a:spcBef>
                <a:spcPts val="130"/>
              </a:spcBef>
            </a:pPr>
            <a:r>
              <a:rPr sz="1100" i="1" spc="15" dirty="0">
                <a:latin typeface="Times New Roman"/>
                <a:cs typeface="Times New Roman"/>
              </a:rPr>
              <a:t>d</a:t>
            </a:r>
            <a:endParaRPr sz="1100">
              <a:latin typeface="Times New Roman"/>
              <a:cs typeface="Times New Roman"/>
            </a:endParaRPr>
          </a:p>
        </p:txBody>
      </p:sp>
      <p:sp>
        <p:nvSpPr>
          <p:cNvPr id="28" name="object 28"/>
          <p:cNvSpPr txBox="1"/>
          <p:nvPr/>
        </p:nvSpPr>
        <p:spPr>
          <a:xfrm>
            <a:off x="2168144" y="2455136"/>
            <a:ext cx="1424940" cy="321310"/>
          </a:xfrm>
          <a:prstGeom prst="rect">
            <a:avLst/>
          </a:prstGeom>
        </p:spPr>
        <p:txBody>
          <a:bodyPr vert="horz" wrap="square" lIns="0" tIns="11430" rIns="0" bIns="0" rtlCol="0">
            <a:spAutoFit/>
          </a:bodyPr>
          <a:lstStyle/>
          <a:p>
            <a:pPr marL="12700">
              <a:lnSpc>
                <a:spcPct val="100000"/>
              </a:lnSpc>
              <a:spcBef>
                <a:spcPts val="90"/>
              </a:spcBef>
              <a:tabLst>
                <a:tab pos="349250" algn="l"/>
              </a:tabLst>
            </a:pPr>
            <a:r>
              <a:rPr sz="1950" i="1" spc="-5" dirty="0">
                <a:latin typeface="Times New Roman"/>
                <a:cs typeface="Times New Roman"/>
              </a:rPr>
              <a:t>Q	</a:t>
            </a:r>
            <a:r>
              <a:rPr sz="1950" spc="-5" dirty="0">
                <a:latin typeface="Symbol"/>
                <a:cs typeface="Symbol"/>
              </a:rPr>
              <a:t></a:t>
            </a:r>
            <a:r>
              <a:rPr sz="1950" spc="-5" dirty="0">
                <a:latin typeface="Times New Roman"/>
                <a:cs typeface="Times New Roman"/>
              </a:rPr>
              <a:t> 21</a:t>
            </a:r>
            <a:r>
              <a:rPr sz="1950" spc="-405" dirty="0">
                <a:latin typeface="Times New Roman"/>
                <a:cs typeface="Times New Roman"/>
              </a:rPr>
              <a:t> </a:t>
            </a:r>
            <a:r>
              <a:rPr sz="1950" dirty="0">
                <a:latin typeface="Symbol"/>
                <a:cs typeface="Symbol"/>
              </a:rPr>
              <a:t></a:t>
            </a:r>
            <a:r>
              <a:rPr sz="1950" dirty="0">
                <a:latin typeface="Times New Roman"/>
                <a:cs typeface="Times New Roman"/>
              </a:rPr>
              <a:t>1,5</a:t>
            </a:r>
            <a:r>
              <a:rPr sz="1950" i="1" dirty="0">
                <a:latin typeface="Times New Roman"/>
                <a:cs typeface="Times New Roman"/>
              </a:rPr>
              <a:t>P</a:t>
            </a:r>
            <a:endParaRPr sz="1950">
              <a:latin typeface="Times New Roman"/>
              <a:cs typeface="Times New Roman"/>
            </a:endParaRPr>
          </a:p>
        </p:txBody>
      </p:sp>
      <p:sp>
        <p:nvSpPr>
          <p:cNvPr id="29" name="object 29"/>
          <p:cNvSpPr txBox="1"/>
          <p:nvPr/>
        </p:nvSpPr>
        <p:spPr>
          <a:xfrm>
            <a:off x="1651507" y="3548886"/>
            <a:ext cx="6647180" cy="1945639"/>
          </a:xfrm>
          <a:prstGeom prst="rect">
            <a:avLst/>
          </a:prstGeom>
        </p:spPr>
        <p:txBody>
          <a:bodyPr vert="horz" wrap="square" lIns="0" tIns="12700" rIns="0" bIns="0" rtlCol="0">
            <a:spAutoFit/>
          </a:bodyPr>
          <a:lstStyle/>
          <a:p>
            <a:pPr marL="12700">
              <a:lnSpc>
                <a:spcPct val="100000"/>
              </a:lnSpc>
              <a:spcBef>
                <a:spcPts val="100"/>
              </a:spcBef>
            </a:pPr>
            <a:r>
              <a:rPr sz="1800" u="heavy" dirty="0">
                <a:uFill>
                  <a:solidFill>
                    <a:srgbClr val="000000"/>
                  </a:solidFill>
                </a:uFill>
                <a:latin typeface="TeX Gyre Bonum"/>
                <a:cs typeface="TeX Gyre Bonum"/>
              </a:rPr>
              <a:t>ACLARACIÓN</a:t>
            </a:r>
            <a:endParaRPr sz="1800">
              <a:latin typeface="TeX Gyre Bonum"/>
              <a:cs typeface="TeX Gyre Bonum"/>
            </a:endParaRPr>
          </a:p>
          <a:p>
            <a:pPr marL="735965" marR="132715" indent="-100965">
              <a:lnSpc>
                <a:spcPct val="100000"/>
              </a:lnSpc>
              <a:buSzPct val="94444"/>
              <a:buChar char="•"/>
              <a:tabLst>
                <a:tab pos="742315" algn="l"/>
              </a:tabLst>
            </a:pPr>
            <a:r>
              <a:rPr sz="1800" dirty="0">
                <a:latin typeface="TeX Gyre Bonum"/>
                <a:cs typeface="TeX Gyre Bonum"/>
              </a:rPr>
              <a:t>Si Varía </a:t>
            </a:r>
            <a:r>
              <a:rPr sz="1800" spc="5" dirty="0">
                <a:latin typeface="TeX Gyre Bonum"/>
                <a:cs typeface="TeX Gyre Bonum"/>
              </a:rPr>
              <a:t>el </a:t>
            </a:r>
            <a:r>
              <a:rPr sz="1800" dirty="0">
                <a:latin typeface="TeX Gyre Bonum"/>
                <a:cs typeface="TeX Gyre Bonum"/>
              </a:rPr>
              <a:t>precio, se produce una </a:t>
            </a:r>
            <a:r>
              <a:rPr sz="1800" b="1" i="1" dirty="0">
                <a:latin typeface="TeX Gyre Bonum"/>
                <a:cs typeface="TeX Gyre Bonum"/>
              </a:rPr>
              <a:t>variación en la  “Cantidad Demandada” </a:t>
            </a:r>
            <a:r>
              <a:rPr sz="1800" dirty="0">
                <a:latin typeface="TeX Gyre Bonum"/>
                <a:cs typeface="TeX Gyre Bonum"/>
              </a:rPr>
              <a:t>(Desplazamiento sobre</a:t>
            </a:r>
            <a:r>
              <a:rPr sz="1800" spc="-105" dirty="0">
                <a:latin typeface="TeX Gyre Bonum"/>
                <a:cs typeface="TeX Gyre Bonum"/>
              </a:rPr>
              <a:t> </a:t>
            </a:r>
            <a:r>
              <a:rPr sz="1800" dirty="0">
                <a:latin typeface="TeX Gyre Bonum"/>
                <a:cs typeface="TeX Gyre Bonum"/>
              </a:rPr>
              <a:t>la  Curva)</a:t>
            </a:r>
            <a:endParaRPr sz="1800">
              <a:latin typeface="TeX Gyre Bonum"/>
              <a:cs typeface="TeX Gyre Bonum"/>
            </a:endParaRPr>
          </a:p>
          <a:p>
            <a:pPr marL="735965" marR="5080" indent="-100965">
              <a:lnSpc>
                <a:spcPct val="100000"/>
              </a:lnSpc>
            </a:pPr>
            <a:r>
              <a:rPr sz="1800" dirty="0">
                <a:latin typeface="TeX Gyre Bonum"/>
                <a:cs typeface="TeX Gyre Bonum"/>
              </a:rPr>
              <a:t>•Si Varía cualquier otro determinante se produce</a:t>
            </a:r>
            <a:r>
              <a:rPr sz="1800" spc="-114" dirty="0">
                <a:latin typeface="TeX Gyre Bonum"/>
                <a:cs typeface="TeX Gyre Bonum"/>
              </a:rPr>
              <a:t> </a:t>
            </a:r>
            <a:r>
              <a:rPr sz="1800" dirty="0">
                <a:latin typeface="TeX Gyre Bonum"/>
                <a:cs typeface="TeX Gyre Bonum"/>
              </a:rPr>
              <a:t>una  </a:t>
            </a:r>
            <a:r>
              <a:rPr sz="1800" b="1" i="1" dirty="0">
                <a:latin typeface="TeX Gyre Bonum"/>
                <a:cs typeface="TeX Gyre Bonum"/>
              </a:rPr>
              <a:t>variación en la “Demanda” </a:t>
            </a:r>
            <a:r>
              <a:rPr sz="1800" dirty="0">
                <a:latin typeface="TeX Gyre Bonum"/>
                <a:cs typeface="TeX Gyre Bonum"/>
              </a:rPr>
              <a:t>(Desplazamiento de la  Curva)</a:t>
            </a:r>
            <a:endParaRPr sz="1800">
              <a:latin typeface="TeX Gyre Bonum"/>
              <a:cs typeface="TeX Gyre Bonum"/>
            </a:endParaRPr>
          </a:p>
        </p:txBody>
      </p:sp>
      <p:sp>
        <p:nvSpPr>
          <p:cNvPr id="30" name="object 30"/>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4161790" cy="513715"/>
          </a:xfrm>
          <a:prstGeom prst="rect">
            <a:avLst/>
          </a:prstGeom>
        </p:spPr>
        <p:txBody>
          <a:bodyPr vert="horz" wrap="square" lIns="0" tIns="12700" rIns="0" bIns="0" rtlCol="0">
            <a:spAutoFit/>
          </a:bodyPr>
          <a:lstStyle/>
          <a:p>
            <a:pPr marL="12700">
              <a:lnSpc>
                <a:spcPct val="100000"/>
              </a:lnSpc>
              <a:spcBef>
                <a:spcPts val="100"/>
              </a:spcBef>
            </a:pPr>
            <a:r>
              <a:rPr sz="3200" i="0" spc="120" dirty="0">
                <a:latin typeface="Times New Roman"/>
                <a:cs typeface="Times New Roman"/>
              </a:rPr>
              <a:t>Demanda: </a:t>
            </a:r>
            <a:r>
              <a:rPr spc="-210" dirty="0"/>
              <a:t>Demanda </a:t>
            </a:r>
            <a:r>
              <a:rPr spc="-300" dirty="0"/>
              <a:t>de</a:t>
            </a:r>
            <a:r>
              <a:rPr spc="-370" dirty="0"/>
              <a:t> </a:t>
            </a:r>
            <a:r>
              <a:rPr spc="-260" dirty="0"/>
              <a:t>Mercado</a:t>
            </a:r>
            <a:endParaRPr sz="3200">
              <a:latin typeface="Times New Roman"/>
              <a:cs typeface="Times New Roman"/>
            </a:endParaRPr>
          </a:p>
        </p:txBody>
      </p:sp>
      <p:sp>
        <p:nvSpPr>
          <p:cNvPr id="3" name="object 3"/>
          <p:cNvSpPr txBox="1"/>
          <p:nvPr/>
        </p:nvSpPr>
        <p:spPr>
          <a:xfrm>
            <a:off x="2011171" y="1454911"/>
            <a:ext cx="46583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eX Gyre Bonum"/>
                <a:cs typeface="TeX Gyre Bonum"/>
              </a:rPr>
              <a:t>Es la suma de las demandas</a:t>
            </a:r>
            <a:r>
              <a:rPr sz="1800" spc="-100" dirty="0">
                <a:latin typeface="TeX Gyre Bonum"/>
                <a:cs typeface="TeX Gyre Bonum"/>
              </a:rPr>
              <a:t> </a:t>
            </a:r>
            <a:r>
              <a:rPr sz="1800" dirty="0">
                <a:latin typeface="TeX Gyre Bonum"/>
                <a:cs typeface="TeX Gyre Bonum"/>
              </a:rPr>
              <a:t>individuales</a:t>
            </a:r>
            <a:endParaRPr sz="1800">
              <a:latin typeface="TeX Gyre Bonum"/>
              <a:cs typeface="TeX Gyre Bonum"/>
            </a:endParaRPr>
          </a:p>
        </p:txBody>
      </p:sp>
      <p:grpSp>
        <p:nvGrpSpPr>
          <p:cNvPr id="4" name="object 4"/>
          <p:cNvGrpSpPr/>
          <p:nvPr/>
        </p:nvGrpSpPr>
        <p:grpSpPr>
          <a:xfrm>
            <a:off x="5564695" y="2460993"/>
            <a:ext cx="3475990" cy="1472565"/>
            <a:chOff x="5564695" y="2460993"/>
            <a:chExt cx="3475990" cy="1472565"/>
          </a:xfrm>
        </p:grpSpPr>
        <p:sp>
          <p:nvSpPr>
            <p:cNvPr id="5" name="object 5"/>
            <p:cNvSpPr/>
            <p:nvPr/>
          </p:nvSpPr>
          <p:spPr>
            <a:xfrm>
              <a:off x="5602221" y="2467343"/>
              <a:ext cx="3432175" cy="0"/>
            </a:xfrm>
            <a:custGeom>
              <a:avLst/>
              <a:gdLst/>
              <a:ahLst/>
              <a:cxnLst/>
              <a:rect l="l" t="t" r="r" b="b"/>
              <a:pathLst>
                <a:path w="3432175">
                  <a:moveTo>
                    <a:pt x="0" y="0"/>
                  </a:moveTo>
                  <a:lnTo>
                    <a:pt x="3432044" y="0"/>
                  </a:lnTo>
                </a:path>
              </a:pathLst>
            </a:custGeom>
            <a:ln w="12191">
              <a:solidFill>
                <a:srgbClr val="000000"/>
              </a:solidFill>
            </a:ln>
          </p:spPr>
          <p:txBody>
            <a:bodyPr wrap="square" lIns="0" tIns="0" rIns="0" bIns="0" rtlCol="0"/>
            <a:lstStyle/>
            <a:p>
              <a:endParaRPr/>
            </a:p>
          </p:txBody>
        </p:sp>
        <p:sp>
          <p:nvSpPr>
            <p:cNvPr id="6" name="object 6"/>
            <p:cNvSpPr/>
            <p:nvPr/>
          </p:nvSpPr>
          <p:spPr>
            <a:xfrm>
              <a:off x="5596140" y="2467355"/>
              <a:ext cx="3444240" cy="1466215"/>
            </a:xfrm>
            <a:custGeom>
              <a:avLst/>
              <a:gdLst/>
              <a:ahLst/>
              <a:cxnLst/>
              <a:rect l="l" t="t" r="r" b="b"/>
              <a:pathLst>
                <a:path w="3444240" h="1466214">
                  <a:moveTo>
                    <a:pt x="12141" y="0"/>
                  </a:moveTo>
                  <a:lnTo>
                    <a:pt x="0" y="0"/>
                  </a:lnTo>
                  <a:lnTo>
                    <a:pt x="0" y="1466062"/>
                  </a:lnTo>
                  <a:lnTo>
                    <a:pt x="12141" y="1466062"/>
                  </a:lnTo>
                  <a:lnTo>
                    <a:pt x="12141" y="0"/>
                  </a:lnTo>
                  <a:close/>
                </a:path>
                <a:path w="3444240" h="1466214">
                  <a:moveTo>
                    <a:pt x="3444189" y="0"/>
                  </a:moveTo>
                  <a:lnTo>
                    <a:pt x="3432048" y="0"/>
                  </a:lnTo>
                  <a:lnTo>
                    <a:pt x="3432048" y="1466062"/>
                  </a:lnTo>
                  <a:lnTo>
                    <a:pt x="3444189" y="1466062"/>
                  </a:lnTo>
                  <a:lnTo>
                    <a:pt x="3444189" y="0"/>
                  </a:lnTo>
                  <a:close/>
                </a:path>
              </a:pathLst>
            </a:custGeom>
            <a:solidFill>
              <a:srgbClr val="000000"/>
            </a:solidFill>
          </p:spPr>
          <p:txBody>
            <a:bodyPr wrap="square" lIns="0" tIns="0" rIns="0" bIns="0" rtlCol="0"/>
            <a:lstStyle/>
            <a:p>
              <a:endParaRPr/>
            </a:p>
          </p:txBody>
        </p:sp>
        <p:sp>
          <p:nvSpPr>
            <p:cNvPr id="7" name="object 7"/>
            <p:cNvSpPr/>
            <p:nvPr/>
          </p:nvSpPr>
          <p:spPr>
            <a:xfrm>
              <a:off x="5602223" y="2467356"/>
              <a:ext cx="0" cy="1419225"/>
            </a:xfrm>
            <a:custGeom>
              <a:avLst/>
              <a:gdLst/>
              <a:ahLst/>
              <a:cxnLst/>
              <a:rect l="l" t="t" r="r" b="b"/>
              <a:pathLst>
                <a:path h="1419225">
                  <a:moveTo>
                    <a:pt x="0" y="0"/>
                  </a:moveTo>
                  <a:lnTo>
                    <a:pt x="0" y="1418843"/>
                  </a:lnTo>
                </a:path>
              </a:pathLst>
            </a:custGeom>
            <a:ln w="3175">
              <a:solidFill>
                <a:srgbClr val="000000"/>
              </a:solidFill>
            </a:ln>
          </p:spPr>
          <p:txBody>
            <a:bodyPr wrap="square" lIns="0" tIns="0" rIns="0" bIns="0" rtlCol="0"/>
            <a:lstStyle/>
            <a:p>
              <a:endParaRPr/>
            </a:p>
          </p:txBody>
        </p:sp>
        <p:sp>
          <p:nvSpPr>
            <p:cNvPr id="8" name="object 8"/>
            <p:cNvSpPr/>
            <p:nvPr/>
          </p:nvSpPr>
          <p:spPr>
            <a:xfrm>
              <a:off x="5565647" y="2467356"/>
              <a:ext cx="36830" cy="1256030"/>
            </a:xfrm>
            <a:custGeom>
              <a:avLst/>
              <a:gdLst/>
              <a:ahLst/>
              <a:cxnLst/>
              <a:rect l="l" t="t" r="r" b="b"/>
              <a:pathLst>
                <a:path w="36829" h="1256029">
                  <a:moveTo>
                    <a:pt x="0" y="1255775"/>
                  </a:moveTo>
                  <a:lnTo>
                    <a:pt x="36575" y="1255775"/>
                  </a:lnTo>
                </a:path>
                <a:path w="36829" h="1256029">
                  <a:moveTo>
                    <a:pt x="0" y="1048511"/>
                  </a:moveTo>
                  <a:lnTo>
                    <a:pt x="36575" y="1048511"/>
                  </a:lnTo>
                </a:path>
                <a:path w="36829" h="1256029">
                  <a:moveTo>
                    <a:pt x="0" y="838199"/>
                  </a:moveTo>
                  <a:lnTo>
                    <a:pt x="36575" y="838199"/>
                  </a:lnTo>
                </a:path>
                <a:path w="36829" h="1256029">
                  <a:moveTo>
                    <a:pt x="0" y="627887"/>
                  </a:moveTo>
                  <a:lnTo>
                    <a:pt x="36575" y="627887"/>
                  </a:lnTo>
                </a:path>
                <a:path w="36829" h="1256029">
                  <a:moveTo>
                    <a:pt x="0" y="417575"/>
                  </a:moveTo>
                  <a:lnTo>
                    <a:pt x="36575" y="417575"/>
                  </a:lnTo>
                </a:path>
                <a:path w="36829" h="1256029">
                  <a:moveTo>
                    <a:pt x="0" y="210311"/>
                  </a:moveTo>
                  <a:lnTo>
                    <a:pt x="36575" y="210311"/>
                  </a:lnTo>
                </a:path>
                <a:path w="36829" h="1256029">
                  <a:moveTo>
                    <a:pt x="0" y="0"/>
                  </a:moveTo>
                  <a:lnTo>
                    <a:pt x="36575" y="0"/>
                  </a:lnTo>
                </a:path>
              </a:pathLst>
            </a:custGeom>
            <a:ln w="3175">
              <a:solidFill>
                <a:srgbClr val="000000"/>
              </a:solidFill>
            </a:ln>
          </p:spPr>
          <p:txBody>
            <a:bodyPr wrap="square" lIns="0" tIns="0" rIns="0" bIns="0" rtlCol="0"/>
            <a:lstStyle/>
            <a:p>
              <a:endParaRPr/>
            </a:p>
          </p:txBody>
        </p:sp>
        <p:sp>
          <p:nvSpPr>
            <p:cNvPr id="9" name="object 9"/>
            <p:cNvSpPr/>
            <p:nvPr/>
          </p:nvSpPr>
          <p:spPr>
            <a:xfrm>
              <a:off x="5946639" y="2677648"/>
              <a:ext cx="1716405" cy="1045844"/>
            </a:xfrm>
            <a:custGeom>
              <a:avLst/>
              <a:gdLst/>
              <a:ahLst/>
              <a:cxnLst/>
              <a:rect l="l" t="t" r="r" b="b"/>
              <a:pathLst>
                <a:path w="1716404" h="1045845">
                  <a:moveTo>
                    <a:pt x="0" y="0"/>
                  </a:moveTo>
                  <a:lnTo>
                    <a:pt x="341376" y="207266"/>
                  </a:lnTo>
                </a:path>
                <a:path w="1716404" h="1045845">
                  <a:moveTo>
                    <a:pt x="341376" y="207266"/>
                  </a:moveTo>
                  <a:lnTo>
                    <a:pt x="685809" y="417571"/>
                  </a:lnTo>
                </a:path>
                <a:path w="1716404" h="1045845">
                  <a:moveTo>
                    <a:pt x="685809" y="417571"/>
                  </a:moveTo>
                  <a:lnTo>
                    <a:pt x="1027170" y="627891"/>
                  </a:lnTo>
                </a:path>
                <a:path w="1716404" h="1045845">
                  <a:moveTo>
                    <a:pt x="1027170" y="627891"/>
                  </a:moveTo>
                  <a:lnTo>
                    <a:pt x="1371604" y="838196"/>
                  </a:lnTo>
                </a:path>
                <a:path w="1716404" h="1045845">
                  <a:moveTo>
                    <a:pt x="1371604" y="838196"/>
                  </a:moveTo>
                  <a:lnTo>
                    <a:pt x="1716022" y="1045462"/>
                  </a:lnTo>
                </a:path>
              </a:pathLst>
            </a:custGeom>
            <a:ln w="24335">
              <a:solidFill>
                <a:srgbClr val="00007F"/>
              </a:solidFill>
            </a:ln>
          </p:spPr>
          <p:txBody>
            <a:bodyPr wrap="square" lIns="0" tIns="0" rIns="0" bIns="0" rtlCol="0"/>
            <a:lstStyle/>
            <a:p>
              <a:endParaRPr/>
            </a:p>
          </p:txBody>
        </p:sp>
        <p:sp>
          <p:nvSpPr>
            <p:cNvPr id="10" name="object 10"/>
            <p:cNvSpPr/>
            <p:nvPr/>
          </p:nvSpPr>
          <p:spPr>
            <a:xfrm>
              <a:off x="6059418" y="2677648"/>
              <a:ext cx="573405" cy="1045844"/>
            </a:xfrm>
            <a:custGeom>
              <a:avLst/>
              <a:gdLst/>
              <a:ahLst/>
              <a:cxnLst/>
              <a:rect l="l" t="t" r="r" b="b"/>
              <a:pathLst>
                <a:path w="573404" h="1045845">
                  <a:moveTo>
                    <a:pt x="0" y="0"/>
                  </a:moveTo>
                  <a:lnTo>
                    <a:pt x="115820" y="207266"/>
                  </a:lnTo>
                </a:path>
                <a:path w="573404" h="1045845">
                  <a:moveTo>
                    <a:pt x="115820" y="207266"/>
                  </a:moveTo>
                  <a:lnTo>
                    <a:pt x="228598" y="417571"/>
                  </a:lnTo>
                </a:path>
                <a:path w="573404" h="1045845">
                  <a:moveTo>
                    <a:pt x="228598" y="417571"/>
                  </a:moveTo>
                  <a:lnTo>
                    <a:pt x="344418" y="627891"/>
                  </a:lnTo>
                </a:path>
                <a:path w="573404" h="1045845">
                  <a:moveTo>
                    <a:pt x="344418" y="627891"/>
                  </a:moveTo>
                  <a:lnTo>
                    <a:pt x="457196" y="838196"/>
                  </a:lnTo>
                </a:path>
                <a:path w="573404" h="1045845">
                  <a:moveTo>
                    <a:pt x="457196" y="838196"/>
                  </a:moveTo>
                  <a:lnTo>
                    <a:pt x="573031" y="1045462"/>
                  </a:lnTo>
                </a:path>
              </a:pathLst>
            </a:custGeom>
            <a:ln w="24335">
              <a:solidFill>
                <a:srgbClr val="FF00FF"/>
              </a:solidFill>
            </a:ln>
          </p:spPr>
          <p:txBody>
            <a:bodyPr wrap="square" lIns="0" tIns="0" rIns="0" bIns="0" rtlCol="0"/>
            <a:lstStyle/>
            <a:p>
              <a:endParaRPr/>
            </a:p>
          </p:txBody>
        </p:sp>
        <p:sp>
          <p:nvSpPr>
            <p:cNvPr id="11" name="object 11"/>
            <p:cNvSpPr/>
            <p:nvPr/>
          </p:nvSpPr>
          <p:spPr>
            <a:xfrm>
              <a:off x="6403836" y="2677648"/>
              <a:ext cx="2286635" cy="1045844"/>
            </a:xfrm>
            <a:custGeom>
              <a:avLst/>
              <a:gdLst/>
              <a:ahLst/>
              <a:cxnLst/>
              <a:rect l="l" t="t" r="r" b="b"/>
              <a:pathLst>
                <a:path w="2286634" h="1045845">
                  <a:moveTo>
                    <a:pt x="0" y="0"/>
                  </a:moveTo>
                  <a:lnTo>
                    <a:pt x="457211" y="207266"/>
                  </a:lnTo>
                </a:path>
                <a:path w="2286634" h="1045845">
                  <a:moveTo>
                    <a:pt x="457211" y="207266"/>
                  </a:moveTo>
                  <a:lnTo>
                    <a:pt x="914407" y="417571"/>
                  </a:lnTo>
                </a:path>
                <a:path w="2286634" h="1045845">
                  <a:moveTo>
                    <a:pt x="914407" y="417571"/>
                  </a:moveTo>
                  <a:lnTo>
                    <a:pt x="1371604" y="627891"/>
                  </a:lnTo>
                </a:path>
                <a:path w="2286634" h="1045845">
                  <a:moveTo>
                    <a:pt x="1371604" y="627891"/>
                  </a:moveTo>
                  <a:lnTo>
                    <a:pt x="1828800" y="838196"/>
                  </a:lnTo>
                </a:path>
                <a:path w="2286634" h="1045845">
                  <a:moveTo>
                    <a:pt x="1828800" y="838196"/>
                  </a:moveTo>
                  <a:lnTo>
                    <a:pt x="2286012" y="1045462"/>
                  </a:lnTo>
                </a:path>
              </a:pathLst>
            </a:custGeom>
            <a:ln w="24335">
              <a:solidFill>
                <a:srgbClr val="000000"/>
              </a:solidFill>
            </a:ln>
          </p:spPr>
          <p:txBody>
            <a:bodyPr wrap="square" lIns="0" tIns="0" rIns="0" bIns="0" rtlCol="0"/>
            <a:lstStyle/>
            <a:p>
              <a:endParaRPr/>
            </a:p>
          </p:txBody>
        </p:sp>
        <p:sp>
          <p:nvSpPr>
            <p:cNvPr id="12" name="object 12"/>
            <p:cNvSpPr/>
            <p:nvPr/>
          </p:nvSpPr>
          <p:spPr>
            <a:xfrm>
              <a:off x="5900927" y="2634996"/>
              <a:ext cx="91440" cy="88900"/>
            </a:xfrm>
            <a:custGeom>
              <a:avLst/>
              <a:gdLst/>
              <a:ahLst/>
              <a:cxnLst/>
              <a:rect l="l" t="t" r="r" b="b"/>
              <a:pathLst>
                <a:path w="91439" h="88900">
                  <a:moveTo>
                    <a:pt x="91439" y="44195"/>
                  </a:moveTo>
                  <a:lnTo>
                    <a:pt x="87939" y="27003"/>
                  </a:lnTo>
                  <a:lnTo>
                    <a:pt x="78295" y="12953"/>
                  </a:lnTo>
                  <a:lnTo>
                    <a:pt x="63793" y="3476"/>
                  </a:lnTo>
                  <a:lnTo>
                    <a:pt x="45719" y="0"/>
                  </a:lnTo>
                  <a:lnTo>
                    <a:pt x="27646" y="3476"/>
                  </a:lnTo>
                  <a:lnTo>
                    <a:pt x="13144" y="12953"/>
                  </a:lnTo>
                  <a:lnTo>
                    <a:pt x="3500" y="27003"/>
                  </a:lnTo>
                  <a:lnTo>
                    <a:pt x="0" y="44195"/>
                  </a:lnTo>
                  <a:lnTo>
                    <a:pt x="3500" y="61388"/>
                  </a:lnTo>
                  <a:lnTo>
                    <a:pt x="13144" y="75437"/>
                  </a:lnTo>
                  <a:lnTo>
                    <a:pt x="27646" y="84915"/>
                  </a:lnTo>
                  <a:lnTo>
                    <a:pt x="45719" y="88391"/>
                  </a:lnTo>
                  <a:lnTo>
                    <a:pt x="63793" y="84915"/>
                  </a:lnTo>
                  <a:lnTo>
                    <a:pt x="78295" y="75437"/>
                  </a:lnTo>
                  <a:lnTo>
                    <a:pt x="87939" y="61388"/>
                  </a:lnTo>
                  <a:lnTo>
                    <a:pt x="91439" y="44195"/>
                  </a:lnTo>
                  <a:close/>
                </a:path>
              </a:pathLst>
            </a:custGeom>
            <a:solidFill>
              <a:srgbClr val="00007F"/>
            </a:solidFill>
          </p:spPr>
          <p:txBody>
            <a:bodyPr wrap="square" lIns="0" tIns="0" rIns="0" bIns="0" rtlCol="0"/>
            <a:lstStyle/>
            <a:p>
              <a:endParaRPr/>
            </a:p>
          </p:txBody>
        </p:sp>
        <p:sp>
          <p:nvSpPr>
            <p:cNvPr id="13" name="object 13"/>
            <p:cNvSpPr/>
            <p:nvPr/>
          </p:nvSpPr>
          <p:spPr>
            <a:xfrm>
              <a:off x="5900920" y="2634982"/>
              <a:ext cx="91440" cy="88900"/>
            </a:xfrm>
            <a:custGeom>
              <a:avLst/>
              <a:gdLst/>
              <a:ahLst/>
              <a:cxnLst/>
              <a:rect l="l" t="t" r="r" b="b"/>
              <a:pathLst>
                <a:path w="91439" h="88900">
                  <a:moveTo>
                    <a:pt x="91439" y="44192"/>
                  </a:moveTo>
                  <a:lnTo>
                    <a:pt x="87940" y="26999"/>
                  </a:lnTo>
                  <a:lnTo>
                    <a:pt x="78298" y="12951"/>
                  </a:lnTo>
                  <a:lnTo>
                    <a:pt x="63797" y="3475"/>
                  </a:lnTo>
                  <a:lnTo>
                    <a:pt x="45719" y="0"/>
                  </a:lnTo>
                  <a:lnTo>
                    <a:pt x="27648" y="3475"/>
                  </a:lnTo>
                  <a:lnTo>
                    <a:pt x="13146" y="12951"/>
                  </a:lnTo>
                  <a:lnTo>
                    <a:pt x="3501" y="26999"/>
                  </a:lnTo>
                  <a:lnTo>
                    <a:pt x="0" y="44192"/>
                  </a:lnTo>
                  <a:lnTo>
                    <a:pt x="3501" y="61386"/>
                  </a:lnTo>
                  <a:lnTo>
                    <a:pt x="13146" y="75434"/>
                  </a:lnTo>
                  <a:lnTo>
                    <a:pt x="27648" y="84909"/>
                  </a:lnTo>
                  <a:lnTo>
                    <a:pt x="45719" y="88385"/>
                  </a:lnTo>
                  <a:lnTo>
                    <a:pt x="63797" y="84909"/>
                  </a:lnTo>
                  <a:lnTo>
                    <a:pt x="78298" y="75434"/>
                  </a:lnTo>
                  <a:lnTo>
                    <a:pt x="87940" y="61386"/>
                  </a:lnTo>
                  <a:lnTo>
                    <a:pt x="91439" y="44192"/>
                  </a:lnTo>
                  <a:close/>
                </a:path>
              </a:pathLst>
            </a:custGeom>
            <a:ln w="12168">
              <a:solidFill>
                <a:srgbClr val="00007F"/>
              </a:solidFill>
            </a:ln>
          </p:spPr>
          <p:txBody>
            <a:bodyPr wrap="square" lIns="0" tIns="0" rIns="0" bIns="0" rtlCol="0"/>
            <a:lstStyle/>
            <a:p>
              <a:endParaRPr/>
            </a:p>
          </p:txBody>
        </p:sp>
        <p:sp>
          <p:nvSpPr>
            <p:cNvPr id="14" name="object 14"/>
            <p:cNvSpPr/>
            <p:nvPr/>
          </p:nvSpPr>
          <p:spPr>
            <a:xfrm>
              <a:off x="6245351" y="2842259"/>
              <a:ext cx="88900" cy="88900"/>
            </a:xfrm>
            <a:custGeom>
              <a:avLst/>
              <a:gdLst/>
              <a:ahLst/>
              <a:cxnLst/>
              <a:rect l="l" t="t" r="r" b="b"/>
              <a:pathLst>
                <a:path w="88900" h="88900">
                  <a:moveTo>
                    <a:pt x="88391" y="44195"/>
                  </a:moveTo>
                  <a:lnTo>
                    <a:pt x="84915" y="27003"/>
                  </a:lnTo>
                  <a:lnTo>
                    <a:pt x="75437" y="12953"/>
                  </a:lnTo>
                  <a:lnTo>
                    <a:pt x="61388" y="3476"/>
                  </a:lnTo>
                  <a:lnTo>
                    <a:pt x="44195" y="0"/>
                  </a:lnTo>
                  <a:lnTo>
                    <a:pt x="27003" y="3476"/>
                  </a:lnTo>
                  <a:lnTo>
                    <a:pt x="12953" y="12953"/>
                  </a:lnTo>
                  <a:lnTo>
                    <a:pt x="3476" y="27003"/>
                  </a:lnTo>
                  <a:lnTo>
                    <a:pt x="0" y="44195"/>
                  </a:lnTo>
                  <a:lnTo>
                    <a:pt x="3476" y="61388"/>
                  </a:lnTo>
                  <a:lnTo>
                    <a:pt x="12953" y="75437"/>
                  </a:lnTo>
                  <a:lnTo>
                    <a:pt x="27003" y="84915"/>
                  </a:lnTo>
                  <a:lnTo>
                    <a:pt x="44195" y="88391"/>
                  </a:lnTo>
                  <a:lnTo>
                    <a:pt x="61388" y="84915"/>
                  </a:lnTo>
                  <a:lnTo>
                    <a:pt x="75437" y="75437"/>
                  </a:lnTo>
                  <a:lnTo>
                    <a:pt x="84915" y="61388"/>
                  </a:lnTo>
                  <a:lnTo>
                    <a:pt x="88391" y="44195"/>
                  </a:lnTo>
                  <a:close/>
                </a:path>
              </a:pathLst>
            </a:custGeom>
            <a:solidFill>
              <a:srgbClr val="00007F"/>
            </a:solidFill>
          </p:spPr>
          <p:txBody>
            <a:bodyPr wrap="square" lIns="0" tIns="0" rIns="0" bIns="0" rtlCol="0"/>
            <a:lstStyle/>
            <a:p>
              <a:endParaRPr/>
            </a:p>
          </p:txBody>
        </p:sp>
        <p:sp>
          <p:nvSpPr>
            <p:cNvPr id="15" name="object 15"/>
            <p:cNvSpPr/>
            <p:nvPr/>
          </p:nvSpPr>
          <p:spPr>
            <a:xfrm>
              <a:off x="6245353" y="2842248"/>
              <a:ext cx="88900" cy="88900"/>
            </a:xfrm>
            <a:custGeom>
              <a:avLst/>
              <a:gdLst/>
              <a:ahLst/>
              <a:cxnLst/>
              <a:rect l="l" t="t" r="r" b="b"/>
              <a:pathLst>
                <a:path w="88900" h="88900">
                  <a:moveTo>
                    <a:pt x="88382" y="44192"/>
                  </a:moveTo>
                  <a:lnTo>
                    <a:pt x="84906" y="26999"/>
                  </a:lnTo>
                  <a:lnTo>
                    <a:pt x="75431" y="12951"/>
                  </a:lnTo>
                  <a:lnTo>
                    <a:pt x="61381" y="3475"/>
                  </a:lnTo>
                  <a:lnTo>
                    <a:pt x="44183" y="0"/>
                  </a:lnTo>
                  <a:lnTo>
                    <a:pt x="26994" y="3475"/>
                  </a:lnTo>
                  <a:lnTo>
                    <a:pt x="12948" y="12951"/>
                  </a:lnTo>
                  <a:lnTo>
                    <a:pt x="3475" y="26999"/>
                  </a:lnTo>
                  <a:lnTo>
                    <a:pt x="0" y="44192"/>
                  </a:lnTo>
                  <a:lnTo>
                    <a:pt x="3475" y="61386"/>
                  </a:lnTo>
                  <a:lnTo>
                    <a:pt x="12948" y="75434"/>
                  </a:lnTo>
                  <a:lnTo>
                    <a:pt x="26994" y="84909"/>
                  </a:lnTo>
                  <a:lnTo>
                    <a:pt x="44183" y="88385"/>
                  </a:lnTo>
                  <a:lnTo>
                    <a:pt x="61381" y="84909"/>
                  </a:lnTo>
                  <a:lnTo>
                    <a:pt x="75431" y="75434"/>
                  </a:lnTo>
                  <a:lnTo>
                    <a:pt x="84906" y="61386"/>
                  </a:lnTo>
                  <a:lnTo>
                    <a:pt x="88382" y="44192"/>
                  </a:lnTo>
                  <a:close/>
                </a:path>
              </a:pathLst>
            </a:custGeom>
            <a:ln w="12167">
              <a:solidFill>
                <a:srgbClr val="00007F"/>
              </a:solidFill>
            </a:ln>
          </p:spPr>
          <p:txBody>
            <a:bodyPr wrap="square" lIns="0" tIns="0" rIns="0" bIns="0" rtlCol="0"/>
            <a:lstStyle/>
            <a:p>
              <a:endParaRPr/>
            </a:p>
          </p:txBody>
        </p:sp>
        <p:sp>
          <p:nvSpPr>
            <p:cNvPr id="16" name="object 16"/>
            <p:cNvSpPr/>
            <p:nvPr/>
          </p:nvSpPr>
          <p:spPr>
            <a:xfrm>
              <a:off x="6583688" y="3046469"/>
              <a:ext cx="100565" cy="100553"/>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6922006" y="3256774"/>
              <a:ext cx="103622" cy="100569"/>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7269482" y="3467095"/>
              <a:ext cx="100565" cy="100553"/>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7613915" y="3674361"/>
              <a:ext cx="100549" cy="10055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016751" y="2634996"/>
              <a:ext cx="88900" cy="88900"/>
            </a:xfrm>
            <a:custGeom>
              <a:avLst/>
              <a:gdLst/>
              <a:ahLst/>
              <a:cxnLst/>
              <a:rect l="l" t="t" r="r" b="b"/>
              <a:pathLst>
                <a:path w="88900" h="88900">
                  <a:moveTo>
                    <a:pt x="88391" y="44195"/>
                  </a:moveTo>
                  <a:lnTo>
                    <a:pt x="84915" y="27003"/>
                  </a:lnTo>
                  <a:lnTo>
                    <a:pt x="75437" y="12953"/>
                  </a:lnTo>
                  <a:lnTo>
                    <a:pt x="61388" y="3476"/>
                  </a:lnTo>
                  <a:lnTo>
                    <a:pt x="44195" y="0"/>
                  </a:lnTo>
                  <a:lnTo>
                    <a:pt x="27003" y="3476"/>
                  </a:lnTo>
                  <a:lnTo>
                    <a:pt x="12953" y="12953"/>
                  </a:lnTo>
                  <a:lnTo>
                    <a:pt x="3476" y="27003"/>
                  </a:lnTo>
                  <a:lnTo>
                    <a:pt x="0" y="44195"/>
                  </a:lnTo>
                  <a:lnTo>
                    <a:pt x="3476" y="61388"/>
                  </a:lnTo>
                  <a:lnTo>
                    <a:pt x="12953" y="75437"/>
                  </a:lnTo>
                  <a:lnTo>
                    <a:pt x="27003" y="84915"/>
                  </a:lnTo>
                  <a:lnTo>
                    <a:pt x="44195" y="88391"/>
                  </a:lnTo>
                  <a:lnTo>
                    <a:pt x="61388" y="84915"/>
                  </a:lnTo>
                  <a:lnTo>
                    <a:pt x="75437" y="75437"/>
                  </a:lnTo>
                  <a:lnTo>
                    <a:pt x="84915" y="61388"/>
                  </a:lnTo>
                  <a:lnTo>
                    <a:pt x="88391" y="44195"/>
                  </a:lnTo>
                  <a:close/>
                </a:path>
              </a:pathLst>
            </a:custGeom>
            <a:solidFill>
              <a:srgbClr val="FF00FF"/>
            </a:solidFill>
          </p:spPr>
          <p:txBody>
            <a:bodyPr wrap="square" lIns="0" tIns="0" rIns="0" bIns="0" rtlCol="0"/>
            <a:lstStyle/>
            <a:p>
              <a:endParaRPr/>
            </a:p>
          </p:txBody>
        </p:sp>
        <p:sp>
          <p:nvSpPr>
            <p:cNvPr id="21" name="object 21"/>
            <p:cNvSpPr/>
            <p:nvPr/>
          </p:nvSpPr>
          <p:spPr>
            <a:xfrm>
              <a:off x="6016740" y="2634982"/>
              <a:ext cx="88900" cy="88900"/>
            </a:xfrm>
            <a:custGeom>
              <a:avLst/>
              <a:gdLst/>
              <a:ahLst/>
              <a:cxnLst/>
              <a:rect l="l" t="t" r="r" b="b"/>
              <a:pathLst>
                <a:path w="88900" h="88900">
                  <a:moveTo>
                    <a:pt x="88397" y="44192"/>
                  </a:moveTo>
                  <a:lnTo>
                    <a:pt x="84919" y="26999"/>
                  </a:lnTo>
                  <a:lnTo>
                    <a:pt x="75440" y="12951"/>
                  </a:lnTo>
                  <a:lnTo>
                    <a:pt x="61390" y="3475"/>
                  </a:lnTo>
                  <a:lnTo>
                    <a:pt x="44198" y="0"/>
                  </a:lnTo>
                  <a:lnTo>
                    <a:pt x="27007" y="3475"/>
                  </a:lnTo>
                  <a:lnTo>
                    <a:pt x="12956" y="12951"/>
                  </a:lnTo>
                  <a:lnTo>
                    <a:pt x="3477" y="26999"/>
                  </a:lnTo>
                  <a:lnTo>
                    <a:pt x="0" y="44192"/>
                  </a:lnTo>
                  <a:lnTo>
                    <a:pt x="3477" y="61386"/>
                  </a:lnTo>
                  <a:lnTo>
                    <a:pt x="12956" y="75434"/>
                  </a:lnTo>
                  <a:lnTo>
                    <a:pt x="27007" y="84909"/>
                  </a:lnTo>
                  <a:lnTo>
                    <a:pt x="44198" y="88385"/>
                  </a:lnTo>
                  <a:lnTo>
                    <a:pt x="61390" y="84909"/>
                  </a:lnTo>
                  <a:lnTo>
                    <a:pt x="75440" y="75434"/>
                  </a:lnTo>
                  <a:lnTo>
                    <a:pt x="84919" y="61386"/>
                  </a:lnTo>
                  <a:lnTo>
                    <a:pt x="88397" y="44192"/>
                  </a:lnTo>
                  <a:close/>
                </a:path>
              </a:pathLst>
            </a:custGeom>
            <a:ln w="12167">
              <a:solidFill>
                <a:srgbClr val="FF00FF"/>
              </a:solidFill>
            </a:ln>
          </p:spPr>
          <p:txBody>
            <a:bodyPr wrap="square" lIns="0" tIns="0" rIns="0" bIns="0" rtlCol="0"/>
            <a:lstStyle/>
            <a:p>
              <a:endParaRPr/>
            </a:p>
          </p:txBody>
        </p:sp>
        <p:sp>
          <p:nvSpPr>
            <p:cNvPr id="22" name="object 22"/>
            <p:cNvSpPr/>
            <p:nvPr/>
          </p:nvSpPr>
          <p:spPr>
            <a:xfrm>
              <a:off x="6129527" y="2842259"/>
              <a:ext cx="91440" cy="88900"/>
            </a:xfrm>
            <a:custGeom>
              <a:avLst/>
              <a:gdLst/>
              <a:ahLst/>
              <a:cxnLst/>
              <a:rect l="l" t="t" r="r" b="b"/>
              <a:pathLst>
                <a:path w="91439" h="88900">
                  <a:moveTo>
                    <a:pt x="91439" y="44195"/>
                  </a:moveTo>
                  <a:lnTo>
                    <a:pt x="87939" y="27003"/>
                  </a:lnTo>
                  <a:lnTo>
                    <a:pt x="78295" y="12953"/>
                  </a:lnTo>
                  <a:lnTo>
                    <a:pt x="63793" y="3476"/>
                  </a:lnTo>
                  <a:lnTo>
                    <a:pt x="45719" y="0"/>
                  </a:lnTo>
                  <a:lnTo>
                    <a:pt x="27646" y="3476"/>
                  </a:lnTo>
                  <a:lnTo>
                    <a:pt x="13144" y="12953"/>
                  </a:lnTo>
                  <a:lnTo>
                    <a:pt x="3500" y="27003"/>
                  </a:lnTo>
                  <a:lnTo>
                    <a:pt x="0" y="44195"/>
                  </a:lnTo>
                  <a:lnTo>
                    <a:pt x="3500" y="61388"/>
                  </a:lnTo>
                  <a:lnTo>
                    <a:pt x="13144" y="75437"/>
                  </a:lnTo>
                  <a:lnTo>
                    <a:pt x="27646" y="84915"/>
                  </a:lnTo>
                  <a:lnTo>
                    <a:pt x="45719" y="88391"/>
                  </a:lnTo>
                  <a:lnTo>
                    <a:pt x="63793" y="84915"/>
                  </a:lnTo>
                  <a:lnTo>
                    <a:pt x="78295" y="75437"/>
                  </a:lnTo>
                  <a:lnTo>
                    <a:pt x="87939" y="61388"/>
                  </a:lnTo>
                  <a:lnTo>
                    <a:pt x="91439" y="44195"/>
                  </a:lnTo>
                  <a:close/>
                </a:path>
              </a:pathLst>
            </a:custGeom>
            <a:solidFill>
              <a:srgbClr val="FF00FF"/>
            </a:solidFill>
          </p:spPr>
          <p:txBody>
            <a:bodyPr wrap="square" lIns="0" tIns="0" rIns="0" bIns="0" rtlCol="0"/>
            <a:lstStyle/>
            <a:p>
              <a:endParaRPr/>
            </a:p>
          </p:txBody>
        </p:sp>
        <p:sp>
          <p:nvSpPr>
            <p:cNvPr id="23" name="object 23"/>
            <p:cNvSpPr/>
            <p:nvPr/>
          </p:nvSpPr>
          <p:spPr>
            <a:xfrm>
              <a:off x="6129518" y="2842248"/>
              <a:ext cx="91440" cy="88900"/>
            </a:xfrm>
            <a:custGeom>
              <a:avLst/>
              <a:gdLst/>
              <a:ahLst/>
              <a:cxnLst/>
              <a:rect l="l" t="t" r="r" b="b"/>
              <a:pathLst>
                <a:path w="91439" h="88900">
                  <a:moveTo>
                    <a:pt x="91439" y="44192"/>
                  </a:moveTo>
                  <a:lnTo>
                    <a:pt x="87940" y="26999"/>
                  </a:lnTo>
                  <a:lnTo>
                    <a:pt x="78298" y="12951"/>
                  </a:lnTo>
                  <a:lnTo>
                    <a:pt x="63797" y="3475"/>
                  </a:lnTo>
                  <a:lnTo>
                    <a:pt x="45719" y="0"/>
                  </a:lnTo>
                  <a:lnTo>
                    <a:pt x="27648" y="3475"/>
                  </a:lnTo>
                  <a:lnTo>
                    <a:pt x="13146" y="12951"/>
                  </a:lnTo>
                  <a:lnTo>
                    <a:pt x="3501" y="26999"/>
                  </a:lnTo>
                  <a:lnTo>
                    <a:pt x="0" y="44192"/>
                  </a:lnTo>
                  <a:lnTo>
                    <a:pt x="3501" y="61386"/>
                  </a:lnTo>
                  <a:lnTo>
                    <a:pt x="13146" y="75434"/>
                  </a:lnTo>
                  <a:lnTo>
                    <a:pt x="27648" y="84909"/>
                  </a:lnTo>
                  <a:lnTo>
                    <a:pt x="45719" y="88385"/>
                  </a:lnTo>
                  <a:lnTo>
                    <a:pt x="63797" y="84909"/>
                  </a:lnTo>
                  <a:lnTo>
                    <a:pt x="78298" y="75434"/>
                  </a:lnTo>
                  <a:lnTo>
                    <a:pt x="87940" y="61386"/>
                  </a:lnTo>
                  <a:lnTo>
                    <a:pt x="91439" y="44192"/>
                  </a:lnTo>
                  <a:close/>
                </a:path>
              </a:pathLst>
            </a:custGeom>
            <a:ln w="12168">
              <a:solidFill>
                <a:srgbClr val="FF00FF"/>
              </a:solidFill>
            </a:ln>
          </p:spPr>
          <p:txBody>
            <a:bodyPr wrap="square" lIns="0" tIns="0" rIns="0" bIns="0" rtlCol="0"/>
            <a:lstStyle/>
            <a:p>
              <a:endParaRPr/>
            </a:p>
          </p:txBody>
        </p:sp>
        <p:sp>
          <p:nvSpPr>
            <p:cNvPr id="24" name="object 24"/>
            <p:cNvSpPr/>
            <p:nvPr/>
          </p:nvSpPr>
          <p:spPr>
            <a:xfrm>
              <a:off x="6239269" y="3046469"/>
              <a:ext cx="100549" cy="100553"/>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6352032" y="3256774"/>
              <a:ext cx="103607" cy="100569"/>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6464810" y="3467094"/>
              <a:ext cx="103607" cy="100554"/>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6583688" y="3674361"/>
              <a:ext cx="100565" cy="100553"/>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6367272" y="2644137"/>
              <a:ext cx="73128" cy="70074"/>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6827526" y="2851404"/>
              <a:ext cx="70085" cy="70073"/>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7284722" y="3061709"/>
              <a:ext cx="70085" cy="70073"/>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738876" y="3272014"/>
              <a:ext cx="73128" cy="7008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8196072" y="3482334"/>
              <a:ext cx="73128" cy="70074"/>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8656326" y="3689601"/>
              <a:ext cx="70085" cy="70073"/>
            </a:xfrm>
            <a:prstGeom prst="rect">
              <a:avLst/>
            </a:prstGeom>
            <a:blipFill>
              <a:blip r:embed="rId14" cstate="print"/>
              <a:stretch>
                <a:fillRect/>
              </a:stretch>
            </a:blipFill>
          </p:spPr>
          <p:txBody>
            <a:bodyPr wrap="square" lIns="0" tIns="0" rIns="0" bIns="0" rtlCol="0"/>
            <a:lstStyle/>
            <a:p>
              <a:endParaRPr/>
            </a:p>
          </p:txBody>
        </p:sp>
      </p:grpSp>
      <p:sp>
        <p:nvSpPr>
          <p:cNvPr id="34" name="object 34"/>
          <p:cNvSpPr txBox="1"/>
          <p:nvPr/>
        </p:nvSpPr>
        <p:spPr>
          <a:xfrm>
            <a:off x="6366761" y="2227482"/>
            <a:ext cx="1579880" cy="205104"/>
          </a:xfrm>
          <a:prstGeom prst="rect">
            <a:avLst/>
          </a:prstGeom>
        </p:spPr>
        <p:txBody>
          <a:bodyPr vert="horz" wrap="square" lIns="0" tIns="15875" rIns="0" bIns="0" rtlCol="0">
            <a:spAutoFit/>
          </a:bodyPr>
          <a:lstStyle/>
          <a:p>
            <a:pPr marL="12700">
              <a:lnSpc>
                <a:spcPct val="100000"/>
              </a:lnSpc>
              <a:spcBef>
                <a:spcPts val="125"/>
              </a:spcBef>
            </a:pPr>
            <a:r>
              <a:rPr sz="1150" b="1" spc="5" dirty="0">
                <a:latin typeface="Arial"/>
                <a:cs typeface="Arial"/>
              </a:rPr>
              <a:t>Demanda </a:t>
            </a:r>
            <a:r>
              <a:rPr sz="1150" b="1" spc="20" dirty="0">
                <a:latin typeface="Arial"/>
                <a:cs typeface="Arial"/>
              </a:rPr>
              <a:t>de</a:t>
            </a:r>
            <a:r>
              <a:rPr sz="1150" b="1" spc="-45" dirty="0">
                <a:latin typeface="Arial"/>
                <a:cs typeface="Arial"/>
              </a:rPr>
              <a:t> </a:t>
            </a:r>
            <a:r>
              <a:rPr sz="1150" b="1" spc="5" dirty="0">
                <a:latin typeface="Arial"/>
                <a:cs typeface="Arial"/>
              </a:rPr>
              <a:t>Naranjas</a:t>
            </a:r>
            <a:endParaRPr sz="1150">
              <a:latin typeface="Arial"/>
              <a:cs typeface="Arial"/>
            </a:endParaRPr>
          </a:p>
        </p:txBody>
      </p:sp>
      <p:sp>
        <p:nvSpPr>
          <p:cNvPr id="35" name="object 35"/>
          <p:cNvSpPr txBox="1"/>
          <p:nvPr/>
        </p:nvSpPr>
        <p:spPr>
          <a:xfrm>
            <a:off x="2805174" y="1950211"/>
            <a:ext cx="508634" cy="239395"/>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TeX Gyre Bonum"/>
                <a:cs typeface="TeX Gyre Bonum"/>
              </a:rPr>
              <a:t>T</a:t>
            </a:r>
            <a:r>
              <a:rPr sz="1400" u="sng" dirty="0">
                <a:uFill>
                  <a:solidFill>
                    <a:srgbClr val="000000"/>
                  </a:solidFill>
                </a:uFill>
                <a:latin typeface="TeX Gyre Bonum"/>
                <a:cs typeface="TeX Gyre Bonum"/>
              </a:rPr>
              <a:t>a</a:t>
            </a:r>
            <a:r>
              <a:rPr sz="1400" u="sng" spc="5" dirty="0">
                <a:uFill>
                  <a:solidFill>
                    <a:srgbClr val="000000"/>
                  </a:solidFill>
                </a:uFill>
                <a:latin typeface="TeX Gyre Bonum"/>
                <a:cs typeface="TeX Gyre Bonum"/>
              </a:rPr>
              <a:t>b</a:t>
            </a:r>
            <a:r>
              <a:rPr sz="1400" u="sng" spc="-5" dirty="0">
                <a:uFill>
                  <a:solidFill>
                    <a:srgbClr val="000000"/>
                  </a:solidFill>
                </a:uFill>
                <a:latin typeface="TeX Gyre Bonum"/>
                <a:cs typeface="TeX Gyre Bonum"/>
              </a:rPr>
              <a:t>l</a:t>
            </a:r>
            <a:r>
              <a:rPr sz="1400" u="sng" dirty="0">
                <a:uFill>
                  <a:solidFill>
                    <a:srgbClr val="000000"/>
                  </a:solidFill>
                </a:uFill>
                <a:latin typeface="TeX Gyre Bonum"/>
                <a:cs typeface="TeX Gyre Bonum"/>
              </a:rPr>
              <a:t>a</a:t>
            </a:r>
            <a:endParaRPr sz="1400">
              <a:latin typeface="TeX Gyre Bonum"/>
              <a:cs typeface="TeX Gyre Bonum"/>
            </a:endParaRPr>
          </a:p>
        </p:txBody>
      </p:sp>
      <p:sp>
        <p:nvSpPr>
          <p:cNvPr id="36" name="object 36"/>
          <p:cNvSpPr txBox="1"/>
          <p:nvPr/>
        </p:nvSpPr>
        <p:spPr>
          <a:xfrm>
            <a:off x="6692897" y="1965451"/>
            <a:ext cx="652780" cy="239395"/>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TeX Gyre Bonum"/>
                <a:cs typeface="TeX Gyre Bonum"/>
              </a:rPr>
              <a:t>Gráfico</a:t>
            </a:r>
            <a:endParaRPr sz="1400">
              <a:latin typeface="TeX Gyre Bonum"/>
              <a:cs typeface="TeX Gyre Bonum"/>
            </a:endParaRPr>
          </a:p>
        </p:txBody>
      </p:sp>
      <p:grpSp>
        <p:nvGrpSpPr>
          <p:cNvPr id="37" name="object 37"/>
          <p:cNvGrpSpPr/>
          <p:nvPr/>
        </p:nvGrpSpPr>
        <p:grpSpPr>
          <a:xfrm>
            <a:off x="457193" y="3885246"/>
            <a:ext cx="9144000" cy="3430270"/>
            <a:chOff x="457193" y="3885246"/>
            <a:chExt cx="9144000" cy="3430270"/>
          </a:xfrm>
        </p:grpSpPr>
        <p:sp>
          <p:nvSpPr>
            <p:cNvPr id="38" name="object 38"/>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39" name="object 39"/>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40" name="object 40"/>
            <p:cNvSpPr/>
            <p:nvPr/>
          </p:nvSpPr>
          <p:spPr>
            <a:xfrm>
              <a:off x="5602221" y="3933416"/>
              <a:ext cx="3432175" cy="0"/>
            </a:xfrm>
            <a:custGeom>
              <a:avLst/>
              <a:gdLst/>
              <a:ahLst/>
              <a:cxnLst/>
              <a:rect l="l" t="t" r="r" b="b"/>
              <a:pathLst>
                <a:path w="3432175">
                  <a:moveTo>
                    <a:pt x="3432044" y="0"/>
                  </a:moveTo>
                  <a:lnTo>
                    <a:pt x="0" y="0"/>
                  </a:lnTo>
                </a:path>
              </a:pathLst>
            </a:custGeom>
            <a:ln w="12191">
              <a:solidFill>
                <a:srgbClr val="000000"/>
              </a:solidFill>
            </a:ln>
          </p:spPr>
          <p:txBody>
            <a:bodyPr wrap="square" lIns="0" tIns="0" rIns="0" bIns="0" rtlCol="0"/>
            <a:lstStyle/>
            <a:p>
              <a:endParaRPr/>
            </a:p>
          </p:txBody>
        </p:sp>
        <p:sp>
          <p:nvSpPr>
            <p:cNvPr id="41" name="object 41"/>
            <p:cNvSpPr/>
            <p:nvPr/>
          </p:nvSpPr>
          <p:spPr>
            <a:xfrm>
              <a:off x="5602224" y="3886199"/>
              <a:ext cx="0" cy="47625"/>
            </a:xfrm>
            <a:custGeom>
              <a:avLst/>
              <a:gdLst/>
              <a:ahLst/>
              <a:cxnLst/>
              <a:rect l="l" t="t" r="r" b="b"/>
              <a:pathLst>
                <a:path h="47625">
                  <a:moveTo>
                    <a:pt x="0" y="0"/>
                  </a:moveTo>
                  <a:lnTo>
                    <a:pt x="0" y="47244"/>
                  </a:lnTo>
                </a:path>
              </a:pathLst>
            </a:custGeom>
            <a:ln w="3175">
              <a:solidFill>
                <a:srgbClr val="000000"/>
              </a:solidFill>
            </a:ln>
          </p:spPr>
          <p:txBody>
            <a:bodyPr wrap="square" lIns="0" tIns="0" rIns="0" bIns="0" rtlCol="0"/>
            <a:lstStyle/>
            <a:p>
              <a:endParaRPr/>
            </a:p>
          </p:txBody>
        </p:sp>
        <p:sp>
          <p:nvSpPr>
            <p:cNvPr id="42" name="object 42"/>
            <p:cNvSpPr/>
            <p:nvPr/>
          </p:nvSpPr>
          <p:spPr>
            <a:xfrm>
              <a:off x="5565647" y="3933443"/>
              <a:ext cx="3469004" cy="36830"/>
            </a:xfrm>
            <a:custGeom>
              <a:avLst/>
              <a:gdLst/>
              <a:ahLst/>
              <a:cxnLst/>
              <a:rect l="l" t="t" r="r" b="b"/>
              <a:pathLst>
                <a:path w="3469004" h="36829">
                  <a:moveTo>
                    <a:pt x="0" y="0"/>
                  </a:moveTo>
                  <a:lnTo>
                    <a:pt x="36575" y="0"/>
                  </a:lnTo>
                </a:path>
                <a:path w="3469004" h="36829">
                  <a:moveTo>
                    <a:pt x="36575" y="0"/>
                  </a:moveTo>
                  <a:lnTo>
                    <a:pt x="3468623" y="0"/>
                  </a:lnTo>
                </a:path>
                <a:path w="3469004" h="36829">
                  <a:moveTo>
                    <a:pt x="36575" y="36575"/>
                  </a:moveTo>
                  <a:lnTo>
                    <a:pt x="36575" y="0"/>
                  </a:lnTo>
                </a:path>
                <a:path w="3469004" h="36829">
                  <a:moveTo>
                    <a:pt x="265175" y="36575"/>
                  </a:moveTo>
                  <a:lnTo>
                    <a:pt x="265175" y="0"/>
                  </a:lnTo>
                </a:path>
                <a:path w="3469004" h="36829">
                  <a:moveTo>
                    <a:pt x="493775" y="36575"/>
                  </a:moveTo>
                  <a:lnTo>
                    <a:pt x="493775" y="0"/>
                  </a:lnTo>
                </a:path>
                <a:path w="3469004" h="36829">
                  <a:moveTo>
                    <a:pt x="722375" y="36575"/>
                  </a:moveTo>
                  <a:lnTo>
                    <a:pt x="722375" y="0"/>
                  </a:lnTo>
                </a:path>
                <a:path w="3469004" h="36829">
                  <a:moveTo>
                    <a:pt x="950975" y="36575"/>
                  </a:moveTo>
                  <a:lnTo>
                    <a:pt x="950975" y="0"/>
                  </a:lnTo>
                </a:path>
                <a:path w="3469004" h="36829">
                  <a:moveTo>
                    <a:pt x="1179575" y="36575"/>
                  </a:moveTo>
                  <a:lnTo>
                    <a:pt x="1179575" y="0"/>
                  </a:lnTo>
                </a:path>
                <a:path w="3469004" h="36829">
                  <a:moveTo>
                    <a:pt x="1408175" y="36575"/>
                  </a:moveTo>
                  <a:lnTo>
                    <a:pt x="1408175" y="0"/>
                  </a:lnTo>
                </a:path>
                <a:path w="3469004" h="36829">
                  <a:moveTo>
                    <a:pt x="1636775" y="36575"/>
                  </a:moveTo>
                  <a:lnTo>
                    <a:pt x="1636775" y="0"/>
                  </a:lnTo>
                </a:path>
                <a:path w="3469004" h="36829">
                  <a:moveTo>
                    <a:pt x="1868423" y="36575"/>
                  </a:moveTo>
                  <a:lnTo>
                    <a:pt x="1868423" y="0"/>
                  </a:lnTo>
                </a:path>
                <a:path w="3469004" h="36829">
                  <a:moveTo>
                    <a:pt x="2097023" y="36575"/>
                  </a:moveTo>
                  <a:lnTo>
                    <a:pt x="2097023" y="0"/>
                  </a:lnTo>
                </a:path>
                <a:path w="3469004" h="36829">
                  <a:moveTo>
                    <a:pt x="2325623" y="36575"/>
                  </a:moveTo>
                  <a:lnTo>
                    <a:pt x="2325623" y="0"/>
                  </a:lnTo>
                </a:path>
                <a:path w="3469004" h="36829">
                  <a:moveTo>
                    <a:pt x="2554223" y="36575"/>
                  </a:moveTo>
                  <a:lnTo>
                    <a:pt x="2554223" y="0"/>
                  </a:lnTo>
                </a:path>
                <a:path w="3469004" h="36829">
                  <a:moveTo>
                    <a:pt x="2782823" y="36575"/>
                  </a:moveTo>
                  <a:lnTo>
                    <a:pt x="2782823" y="0"/>
                  </a:lnTo>
                </a:path>
                <a:path w="3469004" h="36829">
                  <a:moveTo>
                    <a:pt x="3011423" y="36575"/>
                  </a:moveTo>
                  <a:lnTo>
                    <a:pt x="3011423" y="0"/>
                  </a:lnTo>
                </a:path>
                <a:path w="3469004" h="36829">
                  <a:moveTo>
                    <a:pt x="3240023" y="36575"/>
                  </a:moveTo>
                  <a:lnTo>
                    <a:pt x="3240023" y="0"/>
                  </a:lnTo>
                </a:path>
                <a:path w="3469004" h="36829">
                  <a:moveTo>
                    <a:pt x="3468623" y="36575"/>
                  </a:moveTo>
                  <a:lnTo>
                    <a:pt x="3468623" y="0"/>
                  </a:lnTo>
                </a:path>
              </a:pathLst>
            </a:custGeom>
            <a:ln w="3175">
              <a:solidFill>
                <a:srgbClr val="000000"/>
              </a:solidFill>
            </a:ln>
          </p:spPr>
          <p:txBody>
            <a:bodyPr wrap="square" lIns="0" tIns="0" rIns="0" bIns="0" rtlCol="0"/>
            <a:lstStyle/>
            <a:p>
              <a:endParaRPr/>
            </a:p>
          </p:txBody>
        </p:sp>
      </p:grpSp>
      <p:graphicFrame>
        <p:nvGraphicFramePr>
          <p:cNvPr id="43" name="object 43"/>
          <p:cNvGraphicFramePr>
            <a:graphicFrameLocks noGrp="1"/>
          </p:cNvGraphicFramePr>
          <p:nvPr/>
        </p:nvGraphicFramePr>
        <p:xfrm>
          <a:off x="1304536" y="2590800"/>
          <a:ext cx="3350260" cy="13624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184403">
                <a:tc>
                  <a:txBody>
                    <a:bodyPr/>
                    <a:lstStyle/>
                    <a:p>
                      <a:pPr>
                        <a:lnSpc>
                          <a:spcPct val="100000"/>
                        </a:lnSpc>
                      </a:pPr>
                      <a:endParaRPr sz="10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gridSpan="2">
                  <a:txBody>
                    <a:bodyPr/>
                    <a:lstStyle/>
                    <a:p>
                      <a:pPr marL="264795">
                        <a:lnSpc>
                          <a:spcPts val="1190"/>
                        </a:lnSpc>
                        <a:spcBef>
                          <a:spcPts val="165"/>
                        </a:spcBef>
                      </a:pPr>
                      <a:r>
                        <a:rPr sz="1000" b="1" spc="-5" dirty="0">
                          <a:latin typeface="Arial"/>
                          <a:cs typeface="Arial"/>
                        </a:rPr>
                        <a:t>Cantidad</a:t>
                      </a:r>
                      <a:r>
                        <a:rPr sz="1000" b="1" spc="-10" dirty="0">
                          <a:latin typeface="Arial"/>
                          <a:cs typeface="Arial"/>
                        </a:rPr>
                        <a:t> </a:t>
                      </a:r>
                      <a:r>
                        <a:rPr sz="1000" b="1" spc="-5" dirty="0">
                          <a:latin typeface="Arial"/>
                          <a:cs typeface="Arial"/>
                        </a:rPr>
                        <a:t>Demandada</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rowSpan="2">
                  <a:txBody>
                    <a:bodyPr/>
                    <a:lstStyle/>
                    <a:p>
                      <a:pPr marL="27305" marR="21590" indent="68580">
                        <a:lnSpc>
                          <a:spcPts val="1150"/>
                        </a:lnSpc>
                        <a:spcBef>
                          <a:spcPts val="229"/>
                        </a:spcBef>
                      </a:pPr>
                      <a:r>
                        <a:rPr sz="1000" b="1" spc="-5" dirty="0">
                          <a:latin typeface="Arial"/>
                          <a:cs typeface="Arial"/>
                        </a:rPr>
                        <a:t>Demanda  de</a:t>
                      </a:r>
                      <a:r>
                        <a:rPr sz="1000" b="1" spc="-70" dirty="0">
                          <a:latin typeface="Arial"/>
                          <a:cs typeface="Arial"/>
                        </a:rPr>
                        <a:t> </a:t>
                      </a:r>
                      <a:r>
                        <a:rPr sz="1000" b="1" spc="-5" dirty="0">
                          <a:latin typeface="Arial"/>
                          <a:cs typeface="Arial"/>
                        </a:rPr>
                        <a:t>Mercado</a:t>
                      </a:r>
                      <a:endParaRPr sz="10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403">
                <a:tc>
                  <a:txBody>
                    <a:bodyPr/>
                    <a:lstStyle/>
                    <a:p>
                      <a:pPr marL="5715">
                        <a:lnSpc>
                          <a:spcPts val="1190"/>
                        </a:lnSpc>
                        <a:spcBef>
                          <a:spcPts val="165"/>
                        </a:spcBef>
                      </a:pPr>
                      <a:r>
                        <a:rPr sz="1000" b="1" spc="-5" dirty="0">
                          <a:latin typeface="Arial"/>
                          <a:cs typeface="Arial"/>
                        </a:rPr>
                        <a:t>Precio</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1910" algn="ctr">
                        <a:lnSpc>
                          <a:spcPts val="1190"/>
                        </a:lnSpc>
                        <a:spcBef>
                          <a:spcPts val="165"/>
                        </a:spcBef>
                      </a:pPr>
                      <a:r>
                        <a:rPr sz="1000" b="1" spc="-5" dirty="0">
                          <a:latin typeface="Arial"/>
                          <a:cs typeface="Arial"/>
                        </a:rPr>
                        <a:t>Consumidor</a:t>
                      </a:r>
                      <a:r>
                        <a:rPr sz="1000" b="1" spc="-80" dirty="0">
                          <a:latin typeface="Arial"/>
                          <a:cs typeface="Arial"/>
                        </a:rPr>
                        <a:t> </a:t>
                      </a:r>
                      <a:r>
                        <a:rPr sz="1000" b="1" spc="-5" dirty="0">
                          <a:latin typeface="Arial"/>
                          <a:cs typeface="Arial"/>
                        </a:rPr>
                        <a:t>1</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1910" algn="ctr">
                        <a:lnSpc>
                          <a:spcPts val="1190"/>
                        </a:lnSpc>
                        <a:spcBef>
                          <a:spcPts val="165"/>
                        </a:spcBef>
                      </a:pPr>
                      <a:r>
                        <a:rPr sz="1000" b="1" spc="-5" dirty="0">
                          <a:latin typeface="Arial"/>
                          <a:cs typeface="Arial"/>
                        </a:rPr>
                        <a:t>Consumidor</a:t>
                      </a:r>
                      <a:r>
                        <a:rPr sz="1000" b="1" spc="-80" dirty="0">
                          <a:latin typeface="Arial"/>
                          <a:cs typeface="Arial"/>
                        </a:rPr>
                        <a:t> </a:t>
                      </a:r>
                      <a:r>
                        <a:rPr sz="1000" b="1" spc="-5" dirty="0">
                          <a:latin typeface="Arial"/>
                          <a:cs typeface="Arial"/>
                        </a:rPr>
                        <a:t>2</a:t>
                      </a:r>
                      <a:endParaRPr sz="10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60948">
                <a:tc>
                  <a:txBody>
                    <a:bodyPr/>
                    <a:lstStyle/>
                    <a:p>
                      <a:pPr marR="302895" algn="r">
                        <a:lnSpc>
                          <a:spcPts val="1065"/>
                        </a:lnSpc>
                        <a:spcBef>
                          <a:spcPts val="105"/>
                        </a:spcBef>
                      </a:pPr>
                      <a:r>
                        <a:rPr sz="1000" spc="-5" dirty="0">
                          <a:latin typeface="Arial"/>
                          <a:cs typeface="Arial"/>
                        </a:rPr>
                        <a:t>1</a:t>
                      </a:r>
                      <a:r>
                        <a:rPr sz="1000" dirty="0">
                          <a:latin typeface="Arial"/>
                          <a:cs typeface="Arial"/>
                        </a:rPr>
                        <a:t>2</a:t>
                      </a:r>
                      <a:endParaRPr sz="1000">
                        <a:latin typeface="Arial"/>
                        <a:cs typeface="Arial"/>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1270" algn="ctr">
                        <a:lnSpc>
                          <a:spcPts val="1065"/>
                        </a:lnSpc>
                        <a:spcBef>
                          <a:spcPts val="105"/>
                        </a:spcBef>
                      </a:pPr>
                      <a:r>
                        <a:rPr sz="1000" dirty="0">
                          <a:latin typeface="Arial"/>
                          <a:cs typeface="Arial"/>
                        </a:rPr>
                        <a:t>3</a:t>
                      </a:r>
                      <a:endParaRPr sz="1000">
                        <a:latin typeface="Arial"/>
                        <a:cs typeface="Arial"/>
                      </a:endParaRPr>
                    </a:p>
                  </a:txBody>
                  <a:tcPr marL="0" marR="0" marT="13335" marB="0">
                    <a:lnL w="12700">
                      <a:solidFill>
                        <a:srgbClr val="000000"/>
                      </a:solidFill>
                      <a:prstDash val="solid"/>
                    </a:lnL>
                    <a:lnR w="6350">
                      <a:solidFill>
                        <a:srgbClr val="000000"/>
                      </a:solidFill>
                      <a:prstDash val="solid"/>
                    </a:lnR>
                    <a:lnT w="12700">
                      <a:solidFill>
                        <a:srgbClr val="000000"/>
                      </a:solidFill>
                      <a:prstDash val="solid"/>
                    </a:lnT>
                  </a:tcPr>
                </a:tc>
                <a:tc>
                  <a:txBody>
                    <a:bodyPr/>
                    <a:lstStyle/>
                    <a:p>
                      <a:pPr algn="ctr">
                        <a:lnSpc>
                          <a:spcPts val="1065"/>
                        </a:lnSpc>
                        <a:spcBef>
                          <a:spcPts val="105"/>
                        </a:spcBef>
                      </a:pPr>
                      <a:r>
                        <a:rPr sz="1000" dirty="0">
                          <a:latin typeface="Arial"/>
                          <a:cs typeface="Arial"/>
                        </a:rPr>
                        <a:t>4</a:t>
                      </a:r>
                      <a:endParaRPr sz="1000">
                        <a:latin typeface="Arial"/>
                        <a:cs typeface="Arial"/>
                      </a:endParaRPr>
                    </a:p>
                  </a:txBody>
                  <a:tcPr marL="0" marR="0" marT="13335" marB="0">
                    <a:lnL w="635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ts val="1065"/>
                        </a:lnSpc>
                        <a:spcBef>
                          <a:spcPts val="105"/>
                        </a:spcBef>
                      </a:pPr>
                      <a:r>
                        <a:rPr sz="1000" dirty="0">
                          <a:latin typeface="Arial"/>
                          <a:cs typeface="Arial"/>
                        </a:rPr>
                        <a:t>7</a:t>
                      </a:r>
                      <a:endParaRPr sz="1000">
                        <a:latin typeface="Arial"/>
                        <a:cs typeface="Arial"/>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161543">
                <a:tc>
                  <a:txBody>
                    <a:bodyPr/>
                    <a:lstStyle/>
                    <a:p>
                      <a:pPr marR="302895" algn="r">
                        <a:lnSpc>
                          <a:spcPts val="1075"/>
                        </a:lnSpc>
                        <a:spcBef>
                          <a:spcPts val="95"/>
                        </a:spcBef>
                      </a:pPr>
                      <a:r>
                        <a:rPr sz="1000" spc="-5" dirty="0">
                          <a:latin typeface="Arial"/>
                          <a:cs typeface="Arial"/>
                        </a:rPr>
                        <a:t>1</a:t>
                      </a:r>
                      <a:r>
                        <a:rPr sz="1000" dirty="0">
                          <a:latin typeface="Arial"/>
                          <a:cs typeface="Arial"/>
                        </a:rPr>
                        <a:t>0</a:t>
                      </a:r>
                      <a:endParaRPr sz="1000">
                        <a:latin typeface="Arial"/>
                        <a:cs typeface="Arial"/>
                      </a:endParaRPr>
                    </a:p>
                  </a:txBody>
                  <a:tcPr marL="0" marR="0" marT="12065" marB="0">
                    <a:lnL w="12700">
                      <a:solidFill>
                        <a:srgbClr val="000000"/>
                      </a:solidFill>
                      <a:prstDash val="solid"/>
                    </a:lnL>
                    <a:lnR w="12700">
                      <a:solidFill>
                        <a:srgbClr val="000000"/>
                      </a:solidFill>
                      <a:prstDash val="solid"/>
                    </a:lnR>
                  </a:tcPr>
                </a:tc>
                <a:tc>
                  <a:txBody>
                    <a:bodyPr/>
                    <a:lstStyle/>
                    <a:p>
                      <a:pPr marL="1270" algn="ctr">
                        <a:lnSpc>
                          <a:spcPts val="1075"/>
                        </a:lnSpc>
                        <a:spcBef>
                          <a:spcPts val="95"/>
                        </a:spcBef>
                      </a:pPr>
                      <a:r>
                        <a:rPr sz="1000" dirty="0">
                          <a:latin typeface="Arial"/>
                          <a:cs typeface="Arial"/>
                        </a:rPr>
                        <a:t>6</a:t>
                      </a:r>
                      <a:endParaRPr sz="1000">
                        <a:latin typeface="Arial"/>
                        <a:cs typeface="Arial"/>
                      </a:endParaRPr>
                    </a:p>
                  </a:txBody>
                  <a:tcPr marL="0" marR="0" marT="12065" marB="0">
                    <a:lnL w="12700">
                      <a:solidFill>
                        <a:srgbClr val="000000"/>
                      </a:solidFill>
                      <a:prstDash val="solid"/>
                    </a:lnL>
                    <a:lnR w="6350">
                      <a:solidFill>
                        <a:srgbClr val="000000"/>
                      </a:solidFill>
                      <a:prstDash val="solid"/>
                    </a:lnR>
                  </a:tcPr>
                </a:tc>
                <a:tc>
                  <a:txBody>
                    <a:bodyPr/>
                    <a:lstStyle/>
                    <a:p>
                      <a:pPr algn="ctr">
                        <a:lnSpc>
                          <a:spcPts val="1075"/>
                        </a:lnSpc>
                        <a:spcBef>
                          <a:spcPts val="95"/>
                        </a:spcBef>
                      </a:pPr>
                      <a:r>
                        <a:rPr sz="1000" dirty="0">
                          <a:latin typeface="Arial"/>
                          <a:cs typeface="Arial"/>
                        </a:rPr>
                        <a:t>5</a:t>
                      </a:r>
                    </a:p>
                  </a:txBody>
                  <a:tcPr marL="0" marR="0" marT="12065" marB="0">
                    <a:lnL w="6350">
                      <a:solidFill>
                        <a:srgbClr val="000000"/>
                      </a:solidFill>
                      <a:prstDash val="solid"/>
                    </a:lnL>
                    <a:lnR w="12700">
                      <a:solidFill>
                        <a:srgbClr val="000000"/>
                      </a:solidFill>
                      <a:prstDash val="solid"/>
                    </a:lnR>
                  </a:tcPr>
                </a:tc>
                <a:tc>
                  <a:txBody>
                    <a:bodyPr/>
                    <a:lstStyle/>
                    <a:p>
                      <a:pPr algn="ctr">
                        <a:lnSpc>
                          <a:spcPts val="1075"/>
                        </a:lnSpc>
                        <a:spcBef>
                          <a:spcPts val="95"/>
                        </a:spcBef>
                      </a:pPr>
                      <a:r>
                        <a:rPr sz="1000" spc="-5" dirty="0">
                          <a:latin typeface="Arial"/>
                          <a:cs typeface="Arial"/>
                        </a:rPr>
                        <a:t>11</a:t>
                      </a:r>
                      <a:endParaRPr sz="1000">
                        <a:latin typeface="Arial"/>
                        <a:cs typeface="Arial"/>
                      </a:endParaRPr>
                    </a:p>
                  </a:txBody>
                  <a:tcPr marL="0" marR="0" marT="1206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162305">
                <a:tc>
                  <a:txBody>
                    <a:bodyPr/>
                    <a:lstStyle/>
                    <a:p>
                      <a:pPr algn="ctr">
                        <a:lnSpc>
                          <a:spcPts val="1070"/>
                        </a:lnSpc>
                        <a:spcBef>
                          <a:spcPts val="105"/>
                        </a:spcBef>
                      </a:pPr>
                      <a:r>
                        <a:rPr sz="1000" dirty="0">
                          <a:latin typeface="Arial"/>
                          <a:cs typeface="Arial"/>
                        </a:rPr>
                        <a:t>8</a:t>
                      </a:r>
                      <a:endParaRPr sz="1000">
                        <a:latin typeface="Arial"/>
                        <a:cs typeface="Arial"/>
                      </a:endParaRPr>
                    </a:p>
                  </a:txBody>
                  <a:tcPr marL="0" marR="0" marT="13335" marB="0">
                    <a:lnL w="12700">
                      <a:solidFill>
                        <a:srgbClr val="000000"/>
                      </a:solidFill>
                      <a:prstDash val="solid"/>
                    </a:lnL>
                    <a:lnR w="12700">
                      <a:solidFill>
                        <a:srgbClr val="000000"/>
                      </a:solidFill>
                      <a:prstDash val="solid"/>
                    </a:lnR>
                  </a:tcPr>
                </a:tc>
                <a:tc>
                  <a:txBody>
                    <a:bodyPr/>
                    <a:lstStyle/>
                    <a:p>
                      <a:pPr marL="1270" algn="ctr">
                        <a:lnSpc>
                          <a:spcPts val="1070"/>
                        </a:lnSpc>
                        <a:spcBef>
                          <a:spcPts val="105"/>
                        </a:spcBef>
                      </a:pPr>
                      <a:r>
                        <a:rPr sz="1000" dirty="0">
                          <a:latin typeface="Arial"/>
                          <a:cs typeface="Arial"/>
                        </a:rPr>
                        <a:t>9</a:t>
                      </a:r>
                      <a:endParaRPr sz="1000">
                        <a:latin typeface="Arial"/>
                        <a:cs typeface="Arial"/>
                      </a:endParaRPr>
                    </a:p>
                  </a:txBody>
                  <a:tcPr marL="0" marR="0" marT="13335" marB="0">
                    <a:lnL w="12700">
                      <a:solidFill>
                        <a:srgbClr val="000000"/>
                      </a:solidFill>
                      <a:prstDash val="solid"/>
                    </a:lnL>
                    <a:lnR w="6350">
                      <a:solidFill>
                        <a:srgbClr val="000000"/>
                      </a:solidFill>
                      <a:prstDash val="solid"/>
                    </a:lnR>
                  </a:tcPr>
                </a:tc>
                <a:tc>
                  <a:txBody>
                    <a:bodyPr/>
                    <a:lstStyle/>
                    <a:p>
                      <a:pPr algn="ctr">
                        <a:lnSpc>
                          <a:spcPts val="1070"/>
                        </a:lnSpc>
                        <a:spcBef>
                          <a:spcPts val="105"/>
                        </a:spcBef>
                      </a:pPr>
                      <a:r>
                        <a:rPr sz="1000" dirty="0">
                          <a:latin typeface="Arial"/>
                          <a:cs typeface="Arial"/>
                        </a:rPr>
                        <a:t>6</a:t>
                      </a:r>
                      <a:endParaRPr sz="1000">
                        <a:latin typeface="Arial"/>
                        <a:cs typeface="Arial"/>
                      </a:endParaRPr>
                    </a:p>
                  </a:txBody>
                  <a:tcPr marL="0" marR="0" marT="13335" marB="0">
                    <a:lnL w="6350">
                      <a:solidFill>
                        <a:srgbClr val="000000"/>
                      </a:solidFill>
                      <a:prstDash val="solid"/>
                    </a:lnL>
                    <a:lnR w="12700">
                      <a:solidFill>
                        <a:srgbClr val="000000"/>
                      </a:solidFill>
                      <a:prstDash val="solid"/>
                    </a:lnR>
                  </a:tcPr>
                </a:tc>
                <a:tc>
                  <a:txBody>
                    <a:bodyPr/>
                    <a:lstStyle/>
                    <a:p>
                      <a:pPr algn="ctr">
                        <a:lnSpc>
                          <a:spcPts val="1070"/>
                        </a:lnSpc>
                        <a:spcBef>
                          <a:spcPts val="105"/>
                        </a:spcBef>
                      </a:pPr>
                      <a:r>
                        <a:rPr sz="1000" spc="-5" dirty="0">
                          <a:latin typeface="Arial"/>
                          <a:cs typeface="Arial"/>
                        </a:rPr>
                        <a:t>15</a:t>
                      </a:r>
                      <a:endParaRPr sz="1000">
                        <a:latin typeface="Arial"/>
                        <a:cs typeface="Arial"/>
                      </a:endParaRPr>
                    </a:p>
                  </a:txBody>
                  <a:tcPr marL="0" marR="0" marT="13335"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161543">
                <a:tc>
                  <a:txBody>
                    <a:bodyPr/>
                    <a:lstStyle/>
                    <a:p>
                      <a:pPr algn="ctr">
                        <a:lnSpc>
                          <a:spcPts val="1070"/>
                        </a:lnSpc>
                        <a:spcBef>
                          <a:spcPts val="100"/>
                        </a:spcBef>
                      </a:pPr>
                      <a:r>
                        <a:rPr sz="1000" dirty="0">
                          <a:latin typeface="Arial"/>
                          <a:cs typeface="Arial"/>
                        </a:rPr>
                        <a:t>6</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tc>
                  <a:txBody>
                    <a:bodyPr/>
                    <a:lstStyle/>
                    <a:p>
                      <a:pPr marL="1270" algn="ctr">
                        <a:lnSpc>
                          <a:spcPts val="1070"/>
                        </a:lnSpc>
                        <a:spcBef>
                          <a:spcPts val="100"/>
                        </a:spcBef>
                      </a:pPr>
                      <a:r>
                        <a:rPr sz="1000" spc="-5" dirty="0">
                          <a:latin typeface="Arial"/>
                          <a:cs typeface="Arial"/>
                        </a:rPr>
                        <a:t>12</a:t>
                      </a:r>
                      <a:endParaRPr sz="1000">
                        <a:latin typeface="Arial"/>
                        <a:cs typeface="Arial"/>
                      </a:endParaRPr>
                    </a:p>
                  </a:txBody>
                  <a:tcPr marL="0" marR="0" marT="12700" marB="0">
                    <a:lnL w="12700">
                      <a:solidFill>
                        <a:srgbClr val="000000"/>
                      </a:solidFill>
                      <a:prstDash val="solid"/>
                    </a:lnL>
                    <a:lnR w="6350">
                      <a:solidFill>
                        <a:srgbClr val="000000"/>
                      </a:solidFill>
                      <a:prstDash val="solid"/>
                    </a:lnR>
                  </a:tcPr>
                </a:tc>
                <a:tc>
                  <a:txBody>
                    <a:bodyPr/>
                    <a:lstStyle/>
                    <a:p>
                      <a:pPr algn="ctr">
                        <a:lnSpc>
                          <a:spcPts val="1070"/>
                        </a:lnSpc>
                        <a:spcBef>
                          <a:spcPts val="100"/>
                        </a:spcBef>
                      </a:pPr>
                      <a:r>
                        <a:rPr sz="1000" dirty="0">
                          <a:latin typeface="Arial"/>
                          <a:cs typeface="Arial"/>
                        </a:rPr>
                        <a:t>7</a:t>
                      </a:r>
                      <a:endParaRPr sz="1000">
                        <a:latin typeface="Arial"/>
                        <a:cs typeface="Arial"/>
                      </a:endParaRPr>
                    </a:p>
                  </a:txBody>
                  <a:tcPr marL="0" marR="0" marT="12700" marB="0">
                    <a:lnL w="6350">
                      <a:solidFill>
                        <a:srgbClr val="000000"/>
                      </a:solidFill>
                      <a:prstDash val="solid"/>
                    </a:lnL>
                    <a:lnR w="12700">
                      <a:solidFill>
                        <a:srgbClr val="000000"/>
                      </a:solidFill>
                      <a:prstDash val="solid"/>
                    </a:lnR>
                  </a:tcPr>
                </a:tc>
                <a:tc>
                  <a:txBody>
                    <a:bodyPr/>
                    <a:lstStyle/>
                    <a:p>
                      <a:pPr algn="ctr">
                        <a:lnSpc>
                          <a:spcPts val="1070"/>
                        </a:lnSpc>
                        <a:spcBef>
                          <a:spcPts val="100"/>
                        </a:spcBef>
                      </a:pPr>
                      <a:r>
                        <a:rPr sz="1000" spc="-5" dirty="0">
                          <a:latin typeface="Arial"/>
                          <a:cs typeface="Arial"/>
                        </a:rPr>
                        <a:t>19</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167639">
                <a:tc>
                  <a:txBody>
                    <a:bodyPr/>
                    <a:lstStyle/>
                    <a:p>
                      <a:pPr algn="ctr">
                        <a:lnSpc>
                          <a:spcPts val="1115"/>
                        </a:lnSpc>
                        <a:spcBef>
                          <a:spcPts val="100"/>
                        </a:spcBef>
                      </a:pPr>
                      <a:r>
                        <a:rPr sz="1000" dirty="0">
                          <a:latin typeface="Arial"/>
                          <a:cs typeface="Arial"/>
                        </a:rPr>
                        <a:t>4</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tc>
                  <a:txBody>
                    <a:bodyPr/>
                    <a:lstStyle/>
                    <a:p>
                      <a:pPr marL="1270" algn="ctr">
                        <a:lnSpc>
                          <a:spcPts val="1115"/>
                        </a:lnSpc>
                        <a:spcBef>
                          <a:spcPts val="100"/>
                        </a:spcBef>
                      </a:pPr>
                      <a:r>
                        <a:rPr sz="1000" spc="-5" dirty="0">
                          <a:latin typeface="Arial"/>
                          <a:cs typeface="Arial"/>
                        </a:rPr>
                        <a:t>15</a:t>
                      </a:r>
                      <a:endParaRPr sz="1000">
                        <a:latin typeface="Arial"/>
                        <a:cs typeface="Arial"/>
                      </a:endParaRPr>
                    </a:p>
                  </a:txBody>
                  <a:tcPr marL="0" marR="0" marT="12700" marB="0">
                    <a:lnL w="12700">
                      <a:solidFill>
                        <a:srgbClr val="000000"/>
                      </a:solidFill>
                      <a:prstDash val="solid"/>
                    </a:lnL>
                    <a:lnR w="6350">
                      <a:solidFill>
                        <a:srgbClr val="000000"/>
                      </a:solidFill>
                      <a:prstDash val="solid"/>
                    </a:lnR>
                  </a:tcPr>
                </a:tc>
                <a:tc>
                  <a:txBody>
                    <a:bodyPr/>
                    <a:lstStyle/>
                    <a:p>
                      <a:pPr algn="ctr">
                        <a:lnSpc>
                          <a:spcPts val="1115"/>
                        </a:lnSpc>
                        <a:spcBef>
                          <a:spcPts val="100"/>
                        </a:spcBef>
                      </a:pPr>
                      <a:r>
                        <a:rPr sz="1000" dirty="0">
                          <a:latin typeface="Arial"/>
                          <a:cs typeface="Arial"/>
                        </a:rPr>
                        <a:t>8</a:t>
                      </a:r>
                      <a:endParaRPr sz="1000">
                        <a:latin typeface="Arial"/>
                        <a:cs typeface="Arial"/>
                      </a:endParaRPr>
                    </a:p>
                  </a:txBody>
                  <a:tcPr marL="0" marR="0" marT="12700" marB="0">
                    <a:lnL w="6350">
                      <a:solidFill>
                        <a:srgbClr val="000000"/>
                      </a:solidFill>
                      <a:prstDash val="solid"/>
                    </a:lnL>
                    <a:lnR w="12700">
                      <a:solidFill>
                        <a:srgbClr val="000000"/>
                      </a:solidFill>
                      <a:prstDash val="solid"/>
                    </a:lnR>
                  </a:tcPr>
                </a:tc>
                <a:tc>
                  <a:txBody>
                    <a:bodyPr/>
                    <a:lstStyle/>
                    <a:p>
                      <a:pPr algn="ctr">
                        <a:lnSpc>
                          <a:spcPts val="1115"/>
                        </a:lnSpc>
                        <a:spcBef>
                          <a:spcPts val="100"/>
                        </a:spcBef>
                      </a:pPr>
                      <a:r>
                        <a:rPr sz="1000" spc="-5" dirty="0">
                          <a:latin typeface="Arial"/>
                          <a:cs typeface="Arial"/>
                        </a:rPr>
                        <a:t>23</a:t>
                      </a:r>
                      <a:endParaRPr sz="1000">
                        <a:latin typeface="Arial"/>
                        <a:cs typeface="Arial"/>
                      </a:endParaRPr>
                    </a:p>
                  </a:txBody>
                  <a:tcPr marL="0" marR="0" marT="1270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179665">
                <a:tc>
                  <a:txBody>
                    <a:bodyPr/>
                    <a:lstStyle/>
                    <a:p>
                      <a:pPr algn="ctr">
                        <a:lnSpc>
                          <a:spcPts val="1165"/>
                        </a:lnSpc>
                        <a:spcBef>
                          <a:spcPts val="150"/>
                        </a:spcBef>
                      </a:pPr>
                      <a:r>
                        <a:rPr sz="1000" dirty="0">
                          <a:latin typeface="Arial"/>
                          <a:cs typeface="Arial"/>
                        </a:rPr>
                        <a:t>2</a:t>
                      </a:r>
                      <a:endParaRPr sz="1000">
                        <a:latin typeface="Arial"/>
                        <a:cs typeface="Arial"/>
                      </a:endParaRPr>
                    </a:p>
                  </a:txBody>
                  <a:tcPr marL="0" marR="0" marT="1905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1270" algn="ctr">
                        <a:lnSpc>
                          <a:spcPts val="1165"/>
                        </a:lnSpc>
                        <a:spcBef>
                          <a:spcPts val="150"/>
                        </a:spcBef>
                      </a:pPr>
                      <a:r>
                        <a:rPr sz="1000" spc="-5" dirty="0">
                          <a:latin typeface="Arial"/>
                          <a:cs typeface="Arial"/>
                        </a:rPr>
                        <a:t>18</a:t>
                      </a:r>
                      <a:endParaRPr sz="1000">
                        <a:latin typeface="Arial"/>
                        <a:cs typeface="Arial"/>
                      </a:endParaRPr>
                    </a:p>
                  </a:txBody>
                  <a:tcPr marL="0" marR="0" marT="19050" marB="0">
                    <a:lnL w="12700">
                      <a:solidFill>
                        <a:srgbClr val="000000"/>
                      </a:solidFill>
                      <a:prstDash val="solid"/>
                    </a:lnL>
                    <a:lnR w="6350">
                      <a:solidFill>
                        <a:srgbClr val="000000"/>
                      </a:solidFill>
                      <a:prstDash val="solid"/>
                    </a:lnR>
                    <a:lnB w="12700">
                      <a:solidFill>
                        <a:srgbClr val="000000"/>
                      </a:solidFill>
                      <a:prstDash val="solid"/>
                    </a:lnB>
                  </a:tcPr>
                </a:tc>
                <a:tc>
                  <a:txBody>
                    <a:bodyPr/>
                    <a:lstStyle/>
                    <a:p>
                      <a:pPr algn="ctr">
                        <a:lnSpc>
                          <a:spcPts val="1165"/>
                        </a:lnSpc>
                        <a:spcBef>
                          <a:spcPts val="150"/>
                        </a:spcBef>
                      </a:pPr>
                      <a:r>
                        <a:rPr sz="1000" dirty="0">
                          <a:latin typeface="Arial"/>
                          <a:cs typeface="Arial"/>
                        </a:rPr>
                        <a:t>9</a:t>
                      </a:r>
                      <a:endParaRPr sz="1000">
                        <a:latin typeface="Arial"/>
                        <a:cs typeface="Arial"/>
                      </a:endParaRPr>
                    </a:p>
                  </a:txBody>
                  <a:tcPr marL="0" marR="0" marT="19050" marB="0">
                    <a:lnL w="635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ts val="1165"/>
                        </a:lnSpc>
                        <a:spcBef>
                          <a:spcPts val="150"/>
                        </a:spcBef>
                      </a:pPr>
                      <a:r>
                        <a:rPr sz="1000" spc="-5" dirty="0">
                          <a:latin typeface="Arial"/>
                          <a:cs typeface="Arial"/>
                        </a:rPr>
                        <a:t>27</a:t>
                      </a:r>
                      <a:endParaRPr sz="1000" dirty="0">
                        <a:latin typeface="Arial"/>
                        <a:cs typeface="Arial"/>
                      </a:endParaRPr>
                    </a:p>
                  </a:txBody>
                  <a:tcPr marL="0" marR="0" marT="1905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44" name="object 44"/>
          <p:cNvSpPr txBox="1"/>
          <p:nvPr/>
        </p:nvSpPr>
        <p:spPr>
          <a:xfrm>
            <a:off x="6714238" y="2997121"/>
            <a:ext cx="9398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9</a:t>
            </a:r>
            <a:endParaRPr sz="950">
              <a:latin typeface="Arial"/>
              <a:cs typeface="Arial"/>
            </a:endParaRPr>
          </a:p>
        </p:txBody>
      </p:sp>
      <p:sp>
        <p:nvSpPr>
          <p:cNvPr id="45" name="object 45"/>
          <p:cNvSpPr txBox="1"/>
          <p:nvPr/>
        </p:nvSpPr>
        <p:spPr>
          <a:xfrm>
            <a:off x="7055618" y="3208957"/>
            <a:ext cx="16256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12</a:t>
            </a:r>
            <a:endParaRPr sz="950">
              <a:latin typeface="Arial"/>
              <a:cs typeface="Arial"/>
            </a:endParaRPr>
          </a:p>
        </p:txBody>
      </p:sp>
      <p:sp>
        <p:nvSpPr>
          <p:cNvPr id="46" name="object 46"/>
          <p:cNvSpPr txBox="1"/>
          <p:nvPr/>
        </p:nvSpPr>
        <p:spPr>
          <a:xfrm>
            <a:off x="7401569" y="3419268"/>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a:t>
            </a:r>
            <a:r>
              <a:rPr sz="950" spc="5" dirty="0">
                <a:latin typeface="Arial"/>
                <a:cs typeface="Arial"/>
              </a:rPr>
              <a:t>5</a:t>
            </a:r>
            <a:endParaRPr sz="950">
              <a:latin typeface="Arial"/>
              <a:cs typeface="Arial"/>
            </a:endParaRPr>
          </a:p>
        </p:txBody>
      </p:sp>
      <p:sp>
        <p:nvSpPr>
          <p:cNvPr id="47" name="object 47"/>
          <p:cNvSpPr txBox="1"/>
          <p:nvPr/>
        </p:nvSpPr>
        <p:spPr>
          <a:xfrm>
            <a:off x="7745997" y="3626532"/>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a:t>
            </a:r>
            <a:r>
              <a:rPr sz="950" spc="5" dirty="0">
                <a:latin typeface="Arial"/>
                <a:cs typeface="Arial"/>
              </a:rPr>
              <a:t>8</a:t>
            </a:r>
            <a:endParaRPr sz="950">
              <a:latin typeface="Arial"/>
              <a:cs typeface="Arial"/>
            </a:endParaRPr>
          </a:p>
        </p:txBody>
      </p:sp>
      <p:sp>
        <p:nvSpPr>
          <p:cNvPr id="48" name="object 48"/>
          <p:cNvSpPr txBox="1"/>
          <p:nvPr/>
        </p:nvSpPr>
        <p:spPr>
          <a:xfrm>
            <a:off x="6029954" y="2579545"/>
            <a:ext cx="205104"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3</a:t>
            </a:r>
            <a:r>
              <a:rPr sz="950" dirty="0">
                <a:latin typeface="Arial"/>
                <a:cs typeface="Arial"/>
              </a:rPr>
              <a:t> </a:t>
            </a:r>
            <a:r>
              <a:rPr sz="950" spc="5" dirty="0">
                <a:latin typeface="Arial"/>
                <a:cs typeface="Arial"/>
              </a:rPr>
              <a:t>4</a:t>
            </a:r>
            <a:endParaRPr sz="950">
              <a:latin typeface="Arial"/>
              <a:cs typeface="Arial"/>
            </a:endParaRPr>
          </a:p>
        </p:txBody>
      </p:sp>
      <p:sp>
        <p:nvSpPr>
          <p:cNvPr id="49" name="object 49"/>
          <p:cNvSpPr txBox="1"/>
          <p:nvPr/>
        </p:nvSpPr>
        <p:spPr>
          <a:xfrm>
            <a:off x="6257027" y="2722894"/>
            <a:ext cx="206375" cy="446405"/>
          </a:xfrm>
          <a:prstGeom prst="rect">
            <a:avLst/>
          </a:prstGeom>
        </p:spPr>
        <p:txBody>
          <a:bodyPr vert="horz" wrap="square" lIns="0" tIns="77470" rIns="0" bIns="0" rtlCol="0">
            <a:spAutoFit/>
          </a:bodyPr>
          <a:lstStyle/>
          <a:p>
            <a:pPr marR="5080" algn="r">
              <a:lnSpc>
                <a:spcPct val="100000"/>
              </a:lnSpc>
              <a:spcBef>
                <a:spcPts val="610"/>
              </a:spcBef>
            </a:pPr>
            <a:r>
              <a:rPr sz="950" spc="5" dirty="0">
                <a:latin typeface="Arial"/>
                <a:cs typeface="Arial"/>
              </a:rPr>
              <a:t>5</a:t>
            </a:r>
            <a:r>
              <a:rPr sz="950" spc="-15" dirty="0">
                <a:latin typeface="Arial"/>
                <a:cs typeface="Arial"/>
              </a:rPr>
              <a:t> </a:t>
            </a:r>
            <a:r>
              <a:rPr sz="950" spc="5" dirty="0">
                <a:latin typeface="Arial"/>
                <a:cs typeface="Arial"/>
              </a:rPr>
              <a:t>6</a:t>
            </a:r>
            <a:endParaRPr sz="950">
              <a:latin typeface="Arial"/>
              <a:cs typeface="Arial"/>
            </a:endParaRPr>
          </a:p>
          <a:p>
            <a:pPr marR="5080" algn="r">
              <a:lnSpc>
                <a:spcPct val="100000"/>
              </a:lnSpc>
              <a:spcBef>
                <a:spcPts val="520"/>
              </a:spcBef>
            </a:pPr>
            <a:r>
              <a:rPr sz="950" spc="5" dirty="0">
                <a:latin typeface="Arial"/>
                <a:cs typeface="Arial"/>
              </a:rPr>
              <a:t>6</a:t>
            </a:r>
            <a:endParaRPr sz="950">
              <a:latin typeface="Arial"/>
              <a:cs typeface="Arial"/>
            </a:endParaRPr>
          </a:p>
        </p:txBody>
      </p:sp>
      <p:sp>
        <p:nvSpPr>
          <p:cNvPr id="50" name="object 50"/>
          <p:cNvSpPr txBox="1"/>
          <p:nvPr/>
        </p:nvSpPr>
        <p:spPr>
          <a:xfrm>
            <a:off x="6485630" y="3208957"/>
            <a:ext cx="9398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7</a:t>
            </a:r>
            <a:endParaRPr sz="950">
              <a:latin typeface="Arial"/>
              <a:cs typeface="Arial"/>
            </a:endParaRPr>
          </a:p>
        </p:txBody>
      </p:sp>
      <p:sp>
        <p:nvSpPr>
          <p:cNvPr id="51" name="object 51"/>
          <p:cNvSpPr txBox="1"/>
          <p:nvPr/>
        </p:nvSpPr>
        <p:spPr>
          <a:xfrm>
            <a:off x="6598407" y="3419268"/>
            <a:ext cx="9398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8</a:t>
            </a:r>
            <a:endParaRPr sz="950">
              <a:latin typeface="Arial"/>
              <a:cs typeface="Arial"/>
            </a:endParaRPr>
          </a:p>
        </p:txBody>
      </p:sp>
      <p:sp>
        <p:nvSpPr>
          <p:cNvPr id="52" name="object 52"/>
          <p:cNvSpPr txBox="1"/>
          <p:nvPr/>
        </p:nvSpPr>
        <p:spPr>
          <a:xfrm>
            <a:off x="6714232" y="3626532"/>
            <a:ext cx="9398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9</a:t>
            </a:r>
            <a:endParaRPr sz="950">
              <a:latin typeface="Arial"/>
              <a:cs typeface="Arial"/>
            </a:endParaRPr>
          </a:p>
        </p:txBody>
      </p:sp>
      <p:sp>
        <p:nvSpPr>
          <p:cNvPr id="53" name="object 53"/>
          <p:cNvSpPr txBox="1"/>
          <p:nvPr/>
        </p:nvSpPr>
        <p:spPr>
          <a:xfrm>
            <a:off x="6473437" y="2579545"/>
            <a:ext cx="93980"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7</a:t>
            </a:r>
            <a:endParaRPr sz="950">
              <a:latin typeface="Arial"/>
              <a:cs typeface="Arial"/>
            </a:endParaRPr>
          </a:p>
        </p:txBody>
      </p:sp>
      <p:sp>
        <p:nvSpPr>
          <p:cNvPr id="54" name="object 54"/>
          <p:cNvSpPr txBox="1"/>
          <p:nvPr/>
        </p:nvSpPr>
        <p:spPr>
          <a:xfrm>
            <a:off x="6930642" y="2786809"/>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a:t>
            </a:r>
            <a:r>
              <a:rPr sz="950" spc="5" dirty="0">
                <a:latin typeface="Arial"/>
                <a:cs typeface="Arial"/>
              </a:rPr>
              <a:t>1</a:t>
            </a:r>
            <a:endParaRPr sz="950">
              <a:latin typeface="Arial"/>
              <a:cs typeface="Arial"/>
            </a:endParaRPr>
          </a:p>
        </p:txBody>
      </p:sp>
      <p:sp>
        <p:nvSpPr>
          <p:cNvPr id="55" name="object 55"/>
          <p:cNvSpPr txBox="1"/>
          <p:nvPr/>
        </p:nvSpPr>
        <p:spPr>
          <a:xfrm>
            <a:off x="7389371" y="2997121"/>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a:t>
            </a:r>
            <a:r>
              <a:rPr sz="950" spc="5" dirty="0">
                <a:latin typeface="Arial"/>
                <a:cs typeface="Arial"/>
              </a:rPr>
              <a:t>5</a:t>
            </a:r>
            <a:endParaRPr sz="950">
              <a:latin typeface="Arial"/>
              <a:cs typeface="Arial"/>
            </a:endParaRPr>
          </a:p>
        </p:txBody>
      </p:sp>
      <p:sp>
        <p:nvSpPr>
          <p:cNvPr id="56" name="object 56"/>
          <p:cNvSpPr txBox="1"/>
          <p:nvPr/>
        </p:nvSpPr>
        <p:spPr>
          <a:xfrm>
            <a:off x="7846576" y="3208957"/>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1</a:t>
            </a:r>
            <a:r>
              <a:rPr sz="950" spc="5" dirty="0">
                <a:latin typeface="Arial"/>
                <a:cs typeface="Arial"/>
              </a:rPr>
              <a:t>9</a:t>
            </a:r>
            <a:endParaRPr sz="950">
              <a:latin typeface="Arial"/>
              <a:cs typeface="Arial"/>
            </a:endParaRPr>
          </a:p>
        </p:txBody>
      </p:sp>
      <p:sp>
        <p:nvSpPr>
          <p:cNvPr id="57" name="object 57"/>
          <p:cNvSpPr txBox="1"/>
          <p:nvPr/>
        </p:nvSpPr>
        <p:spPr>
          <a:xfrm>
            <a:off x="8302257" y="3419268"/>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2</a:t>
            </a:r>
            <a:r>
              <a:rPr sz="950" spc="5" dirty="0">
                <a:latin typeface="Arial"/>
                <a:cs typeface="Arial"/>
              </a:rPr>
              <a:t>3</a:t>
            </a:r>
            <a:endParaRPr sz="950">
              <a:latin typeface="Arial"/>
              <a:cs typeface="Arial"/>
            </a:endParaRPr>
          </a:p>
        </p:txBody>
      </p:sp>
      <p:sp>
        <p:nvSpPr>
          <p:cNvPr id="58" name="object 58"/>
          <p:cNvSpPr txBox="1"/>
          <p:nvPr/>
        </p:nvSpPr>
        <p:spPr>
          <a:xfrm>
            <a:off x="8759463" y="3626532"/>
            <a:ext cx="160655" cy="172085"/>
          </a:xfrm>
          <a:prstGeom prst="rect">
            <a:avLst/>
          </a:prstGeom>
        </p:spPr>
        <p:txBody>
          <a:bodyPr vert="horz" wrap="square" lIns="0" tIns="13970" rIns="0" bIns="0" rtlCol="0">
            <a:spAutoFit/>
          </a:bodyPr>
          <a:lstStyle/>
          <a:p>
            <a:pPr marL="12700">
              <a:lnSpc>
                <a:spcPct val="100000"/>
              </a:lnSpc>
              <a:spcBef>
                <a:spcPts val="110"/>
              </a:spcBef>
            </a:pPr>
            <a:r>
              <a:rPr sz="950" spc="-5" dirty="0">
                <a:latin typeface="Arial"/>
                <a:cs typeface="Arial"/>
              </a:rPr>
              <a:t>2</a:t>
            </a:r>
            <a:r>
              <a:rPr sz="950" spc="5" dirty="0">
                <a:latin typeface="Arial"/>
                <a:cs typeface="Arial"/>
              </a:rPr>
              <a:t>7</a:t>
            </a:r>
            <a:endParaRPr sz="950">
              <a:latin typeface="Arial"/>
              <a:cs typeface="Arial"/>
            </a:endParaRPr>
          </a:p>
        </p:txBody>
      </p:sp>
      <p:sp>
        <p:nvSpPr>
          <p:cNvPr id="59" name="object 59"/>
          <p:cNvSpPr txBox="1"/>
          <p:nvPr/>
        </p:nvSpPr>
        <p:spPr>
          <a:xfrm>
            <a:off x="5135960" y="2952613"/>
            <a:ext cx="178435" cy="495300"/>
          </a:xfrm>
          <a:prstGeom prst="rect">
            <a:avLst/>
          </a:prstGeom>
        </p:spPr>
        <p:txBody>
          <a:bodyPr vert="vert270" wrap="square" lIns="0" tIns="0" rIns="0" bIns="0" rtlCol="0">
            <a:spAutoFit/>
          </a:bodyPr>
          <a:lstStyle/>
          <a:p>
            <a:pPr marL="12700">
              <a:lnSpc>
                <a:spcPts val="1270"/>
              </a:lnSpc>
            </a:pPr>
            <a:r>
              <a:rPr sz="1200" b="1" spc="10" dirty="0">
                <a:latin typeface="Arial"/>
                <a:cs typeface="Arial"/>
              </a:rPr>
              <a:t>P</a:t>
            </a:r>
            <a:r>
              <a:rPr sz="1200" b="1" spc="-15" dirty="0">
                <a:latin typeface="Arial"/>
                <a:cs typeface="Arial"/>
              </a:rPr>
              <a:t>r</a:t>
            </a:r>
            <a:r>
              <a:rPr sz="1200" b="1" spc="15" dirty="0">
                <a:latin typeface="Arial"/>
                <a:cs typeface="Arial"/>
              </a:rPr>
              <a:t>e</a:t>
            </a:r>
            <a:r>
              <a:rPr sz="1200" b="1" dirty="0">
                <a:latin typeface="Arial"/>
                <a:cs typeface="Arial"/>
              </a:rPr>
              <a:t>cio</a:t>
            </a:r>
            <a:endParaRPr sz="1200">
              <a:latin typeface="Arial"/>
              <a:cs typeface="Arial"/>
            </a:endParaRPr>
          </a:p>
        </p:txBody>
      </p:sp>
      <p:sp>
        <p:nvSpPr>
          <p:cNvPr id="60" name="object 60"/>
          <p:cNvSpPr txBox="1"/>
          <p:nvPr/>
        </p:nvSpPr>
        <p:spPr>
          <a:xfrm>
            <a:off x="5365493" y="2305318"/>
            <a:ext cx="160655" cy="1703705"/>
          </a:xfrm>
          <a:prstGeom prst="rect">
            <a:avLst/>
          </a:prstGeom>
        </p:spPr>
        <p:txBody>
          <a:bodyPr vert="horz" wrap="square" lIns="0" tIns="77470" rIns="0" bIns="0" rtlCol="0">
            <a:spAutoFit/>
          </a:bodyPr>
          <a:lstStyle/>
          <a:p>
            <a:pPr marR="5080" algn="r">
              <a:lnSpc>
                <a:spcPct val="100000"/>
              </a:lnSpc>
              <a:spcBef>
                <a:spcPts val="610"/>
              </a:spcBef>
            </a:pPr>
            <a:r>
              <a:rPr sz="950" spc="-5" dirty="0">
                <a:latin typeface="Arial"/>
                <a:cs typeface="Arial"/>
              </a:rPr>
              <a:t>1</a:t>
            </a:r>
            <a:r>
              <a:rPr sz="950" spc="5" dirty="0">
                <a:latin typeface="Arial"/>
                <a:cs typeface="Arial"/>
              </a:rPr>
              <a:t>4</a:t>
            </a:r>
            <a:endParaRPr sz="950">
              <a:latin typeface="Arial"/>
              <a:cs typeface="Arial"/>
            </a:endParaRPr>
          </a:p>
          <a:p>
            <a:pPr marR="5080" algn="r">
              <a:lnSpc>
                <a:spcPct val="100000"/>
              </a:lnSpc>
              <a:spcBef>
                <a:spcPts val="520"/>
              </a:spcBef>
            </a:pPr>
            <a:r>
              <a:rPr sz="950" spc="-5" dirty="0">
                <a:latin typeface="Arial"/>
                <a:cs typeface="Arial"/>
              </a:rPr>
              <a:t>1</a:t>
            </a:r>
            <a:r>
              <a:rPr sz="950" spc="5" dirty="0">
                <a:latin typeface="Arial"/>
                <a:cs typeface="Arial"/>
              </a:rPr>
              <a:t>2</a:t>
            </a:r>
            <a:endParaRPr sz="950">
              <a:latin typeface="Arial"/>
              <a:cs typeface="Arial"/>
            </a:endParaRPr>
          </a:p>
          <a:p>
            <a:pPr marR="5080" algn="r">
              <a:lnSpc>
                <a:spcPct val="100000"/>
              </a:lnSpc>
              <a:spcBef>
                <a:spcPts val="490"/>
              </a:spcBef>
            </a:pPr>
            <a:r>
              <a:rPr sz="950" spc="-5" dirty="0">
                <a:latin typeface="Arial"/>
                <a:cs typeface="Arial"/>
              </a:rPr>
              <a:t>1</a:t>
            </a:r>
            <a:r>
              <a:rPr sz="950" spc="5" dirty="0">
                <a:latin typeface="Arial"/>
                <a:cs typeface="Arial"/>
              </a:rPr>
              <a:t>0</a:t>
            </a:r>
            <a:endParaRPr sz="950">
              <a:latin typeface="Arial"/>
              <a:cs typeface="Arial"/>
            </a:endParaRPr>
          </a:p>
          <a:p>
            <a:pPr marR="5080" algn="r">
              <a:lnSpc>
                <a:spcPct val="100000"/>
              </a:lnSpc>
              <a:spcBef>
                <a:spcPts val="515"/>
              </a:spcBef>
            </a:pPr>
            <a:r>
              <a:rPr sz="950" spc="5" dirty="0">
                <a:latin typeface="Arial"/>
                <a:cs typeface="Arial"/>
              </a:rPr>
              <a:t>8</a:t>
            </a:r>
            <a:endParaRPr sz="950">
              <a:latin typeface="Arial"/>
              <a:cs typeface="Arial"/>
            </a:endParaRPr>
          </a:p>
          <a:p>
            <a:pPr marR="5080" algn="r">
              <a:lnSpc>
                <a:spcPct val="100000"/>
              </a:lnSpc>
              <a:spcBef>
                <a:spcPts val="530"/>
              </a:spcBef>
            </a:pPr>
            <a:r>
              <a:rPr sz="950" spc="5" dirty="0">
                <a:latin typeface="Arial"/>
                <a:cs typeface="Arial"/>
              </a:rPr>
              <a:t>6</a:t>
            </a:r>
            <a:endParaRPr sz="950">
              <a:latin typeface="Arial"/>
              <a:cs typeface="Arial"/>
            </a:endParaRPr>
          </a:p>
          <a:p>
            <a:pPr marR="5080" algn="r">
              <a:lnSpc>
                <a:spcPct val="100000"/>
              </a:lnSpc>
              <a:spcBef>
                <a:spcPts val="515"/>
              </a:spcBef>
            </a:pPr>
            <a:r>
              <a:rPr sz="950" spc="5" dirty="0">
                <a:latin typeface="Arial"/>
                <a:cs typeface="Arial"/>
              </a:rPr>
              <a:t>4</a:t>
            </a:r>
            <a:endParaRPr sz="950">
              <a:latin typeface="Arial"/>
              <a:cs typeface="Arial"/>
            </a:endParaRPr>
          </a:p>
          <a:p>
            <a:pPr marR="5080" algn="r">
              <a:lnSpc>
                <a:spcPct val="100000"/>
              </a:lnSpc>
              <a:spcBef>
                <a:spcPts val="490"/>
              </a:spcBef>
            </a:pPr>
            <a:r>
              <a:rPr sz="950" spc="5" dirty="0">
                <a:latin typeface="Arial"/>
                <a:cs typeface="Arial"/>
              </a:rPr>
              <a:t>2</a:t>
            </a:r>
            <a:endParaRPr sz="950">
              <a:latin typeface="Arial"/>
              <a:cs typeface="Arial"/>
            </a:endParaRPr>
          </a:p>
          <a:p>
            <a:pPr marR="5080" algn="r">
              <a:lnSpc>
                <a:spcPct val="100000"/>
              </a:lnSpc>
              <a:spcBef>
                <a:spcPts val="520"/>
              </a:spcBef>
            </a:pPr>
            <a:r>
              <a:rPr sz="950" spc="5" dirty="0">
                <a:latin typeface="Arial"/>
                <a:cs typeface="Arial"/>
              </a:rPr>
              <a:t>0</a:t>
            </a:r>
            <a:endParaRPr sz="950">
              <a:latin typeface="Arial"/>
              <a:cs typeface="Arial"/>
            </a:endParaRPr>
          </a:p>
        </p:txBody>
      </p:sp>
      <p:sp>
        <p:nvSpPr>
          <p:cNvPr id="61" name="object 61"/>
          <p:cNvSpPr txBox="1"/>
          <p:nvPr/>
        </p:nvSpPr>
        <p:spPr>
          <a:xfrm>
            <a:off x="5557517" y="4013628"/>
            <a:ext cx="3557904" cy="310515"/>
          </a:xfrm>
          <a:prstGeom prst="rect">
            <a:avLst/>
          </a:prstGeom>
        </p:spPr>
        <p:txBody>
          <a:bodyPr vert="horz" wrap="square" lIns="0" tIns="13970" rIns="0" bIns="0" rtlCol="0">
            <a:spAutoFit/>
          </a:bodyPr>
          <a:lstStyle/>
          <a:p>
            <a:pPr algn="ctr">
              <a:lnSpc>
                <a:spcPts val="965"/>
              </a:lnSpc>
              <a:spcBef>
                <a:spcPts val="110"/>
              </a:spcBef>
              <a:tabLst>
                <a:tab pos="227965" algn="l"/>
                <a:tab pos="456565" algn="l"/>
                <a:tab pos="683895" algn="l"/>
                <a:tab pos="912494" algn="l"/>
                <a:tab pos="1107440" algn="l"/>
              </a:tabLst>
            </a:pPr>
            <a:r>
              <a:rPr sz="950" spc="5" dirty="0">
                <a:latin typeface="Arial"/>
                <a:cs typeface="Arial"/>
              </a:rPr>
              <a:t>0	2	4	6	8	</a:t>
            </a:r>
            <a:r>
              <a:rPr sz="950" dirty="0">
                <a:latin typeface="Arial"/>
                <a:cs typeface="Arial"/>
              </a:rPr>
              <a:t>10 12 14 16 18 20 22 24 26 28</a:t>
            </a:r>
            <a:r>
              <a:rPr sz="950" spc="195" dirty="0">
                <a:latin typeface="Arial"/>
                <a:cs typeface="Arial"/>
              </a:rPr>
              <a:t> </a:t>
            </a:r>
            <a:r>
              <a:rPr sz="950" dirty="0">
                <a:latin typeface="Arial"/>
                <a:cs typeface="Arial"/>
              </a:rPr>
              <a:t>30</a:t>
            </a:r>
            <a:endParaRPr sz="950">
              <a:latin typeface="Arial"/>
              <a:cs typeface="Arial"/>
            </a:endParaRPr>
          </a:p>
          <a:p>
            <a:pPr marR="24765" algn="ctr">
              <a:lnSpc>
                <a:spcPts val="1265"/>
              </a:lnSpc>
            </a:pPr>
            <a:r>
              <a:rPr sz="1200" b="1" dirty="0">
                <a:latin typeface="Arial"/>
                <a:cs typeface="Arial"/>
              </a:rPr>
              <a:t>Cantidad</a:t>
            </a:r>
            <a:endParaRPr sz="1200">
              <a:latin typeface="Arial"/>
              <a:cs typeface="Arial"/>
            </a:endParaRPr>
          </a:p>
        </p:txBody>
      </p:sp>
      <p:sp>
        <p:nvSpPr>
          <p:cNvPr id="62" name="object 62"/>
          <p:cNvSpPr/>
          <p:nvPr/>
        </p:nvSpPr>
        <p:spPr>
          <a:xfrm>
            <a:off x="3805427" y="5676900"/>
            <a:ext cx="2016760" cy="20320"/>
          </a:xfrm>
          <a:custGeom>
            <a:avLst/>
            <a:gdLst/>
            <a:ahLst/>
            <a:cxnLst/>
            <a:rect l="l" t="t" r="r" b="b"/>
            <a:pathLst>
              <a:path w="2016760" h="20320">
                <a:moveTo>
                  <a:pt x="2016251" y="19811"/>
                </a:moveTo>
                <a:lnTo>
                  <a:pt x="2016251" y="0"/>
                </a:lnTo>
                <a:lnTo>
                  <a:pt x="0" y="0"/>
                </a:lnTo>
                <a:lnTo>
                  <a:pt x="0" y="19811"/>
                </a:lnTo>
                <a:lnTo>
                  <a:pt x="2016251" y="19811"/>
                </a:lnTo>
                <a:close/>
              </a:path>
            </a:pathLst>
          </a:custGeom>
          <a:solidFill>
            <a:srgbClr val="000000"/>
          </a:solidFill>
        </p:spPr>
        <p:txBody>
          <a:bodyPr wrap="square" lIns="0" tIns="0" rIns="0" bIns="0" rtlCol="0"/>
          <a:lstStyle/>
          <a:p>
            <a:endParaRPr/>
          </a:p>
        </p:txBody>
      </p:sp>
      <p:sp>
        <p:nvSpPr>
          <p:cNvPr id="63" name="object 63"/>
          <p:cNvSpPr txBox="1"/>
          <p:nvPr/>
        </p:nvSpPr>
        <p:spPr>
          <a:xfrm>
            <a:off x="3959349" y="5819645"/>
            <a:ext cx="465455" cy="314960"/>
          </a:xfrm>
          <a:prstGeom prst="rect">
            <a:avLst/>
          </a:prstGeom>
        </p:spPr>
        <p:txBody>
          <a:bodyPr vert="horz" wrap="square" lIns="0" tIns="12065" rIns="0" bIns="0" rtlCol="0">
            <a:spAutoFit/>
          </a:bodyPr>
          <a:lstStyle/>
          <a:p>
            <a:pPr marL="38100">
              <a:lnSpc>
                <a:spcPct val="100000"/>
              </a:lnSpc>
              <a:spcBef>
                <a:spcPts val="95"/>
              </a:spcBef>
            </a:pPr>
            <a:r>
              <a:rPr sz="2850" i="1" spc="-22" baseline="17543" dirty="0">
                <a:latin typeface="Times New Roman"/>
                <a:cs typeface="Times New Roman"/>
              </a:rPr>
              <a:t>Q</a:t>
            </a:r>
            <a:r>
              <a:rPr sz="1650" i="1" spc="-22" baseline="5050" dirty="0">
                <a:latin typeface="Times New Roman"/>
                <a:cs typeface="Times New Roman"/>
              </a:rPr>
              <a:t>d</a:t>
            </a:r>
            <a:r>
              <a:rPr sz="1650" i="1" spc="-127" baseline="5050" dirty="0">
                <a:latin typeface="Times New Roman"/>
                <a:cs typeface="Times New Roman"/>
              </a:rPr>
              <a:t> </a:t>
            </a:r>
            <a:r>
              <a:rPr sz="1100" i="1" spc="10" dirty="0">
                <a:latin typeface="Times New Roman"/>
                <a:cs typeface="Times New Roman"/>
              </a:rPr>
              <a:t>M</a:t>
            </a:r>
            <a:endParaRPr sz="1100">
              <a:latin typeface="Times New Roman"/>
              <a:cs typeface="Times New Roman"/>
            </a:endParaRPr>
          </a:p>
        </p:txBody>
      </p:sp>
      <p:sp>
        <p:nvSpPr>
          <p:cNvPr id="66" name="object 66"/>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13</a:t>
            </a:r>
          </a:p>
        </p:txBody>
      </p:sp>
      <p:sp>
        <p:nvSpPr>
          <p:cNvPr id="64" name="object 64"/>
          <p:cNvSpPr txBox="1"/>
          <p:nvPr/>
        </p:nvSpPr>
        <p:spPr>
          <a:xfrm>
            <a:off x="4478526" y="5746493"/>
            <a:ext cx="948690" cy="314960"/>
          </a:xfrm>
          <a:prstGeom prst="rect">
            <a:avLst/>
          </a:prstGeom>
        </p:spPr>
        <p:txBody>
          <a:bodyPr vert="horz" wrap="square" lIns="0" tIns="12065" rIns="0" bIns="0" rtlCol="0">
            <a:spAutoFit/>
          </a:bodyPr>
          <a:lstStyle/>
          <a:p>
            <a:pPr marL="12700">
              <a:lnSpc>
                <a:spcPct val="100000"/>
              </a:lnSpc>
              <a:spcBef>
                <a:spcPts val="95"/>
              </a:spcBef>
            </a:pPr>
            <a:r>
              <a:rPr sz="1900" dirty="0">
                <a:latin typeface="Symbol"/>
                <a:cs typeface="Symbol"/>
              </a:rPr>
              <a:t></a:t>
            </a:r>
            <a:r>
              <a:rPr sz="1900" spc="-105" dirty="0">
                <a:latin typeface="Times New Roman"/>
                <a:cs typeface="Times New Roman"/>
              </a:rPr>
              <a:t> </a:t>
            </a:r>
            <a:r>
              <a:rPr sz="1900" spc="-5" dirty="0">
                <a:latin typeface="Times New Roman"/>
                <a:cs typeface="Times New Roman"/>
              </a:rPr>
              <a:t>31</a:t>
            </a:r>
            <a:r>
              <a:rPr sz="1900" spc="-240" dirty="0">
                <a:latin typeface="Times New Roman"/>
                <a:cs typeface="Times New Roman"/>
              </a:rPr>
              <a:t> </a:t>
            </a:r>
            <a:r>
              <a:rPr sz="1900" dirty="0">
                <a:latin typeface="Symbol"/>
                <a:cs typeface="Symbol"/>
              </a:rPr>
              <a:t></a:t>
            </a:r>
            <a:r>
              <a:rPr sz="1900" spc="-120" dirty="0">
                <a:latin typeface="Times New Roman"/>
                <a:cs typeface="Times New Roman"/>
              </a:rPr>
              <a:t> </a:t>
            </a:r>
            <a:r>
              <a:rPr sz="1900" spc="60" dirty="0">
                <a:latin typeface="Times New Roman"/>
                <a:cs typeface="Times New Roman"/>
              </a:rPr>
              <a:t>2</a:t>
            </a:r>
            <a:r>
              <a:rPr sz="1900" i="1" spc="60" dirty="0">
                <a:latin typeface="Times New Roman"/>
                <a:cs typeface="Times New Roman"/>
              </a:rPr>
              <a:t>P</a:t>
            </a:r>
            <a:endParaRPr sz="1900">
              <a:latin typeface="Times New Roman"/>
              <a:cs typeface="Times New Roman"/>
            </a:endParaRPr>
          </a:p>
        </p:txBody>
      </p:sp>
      <p:sp>
        <p:nvSpPr>
          <p:cNvPr id="65" name="object 65"/>
          <p:cNvSpPr txBox="1"/>
          <p:nvPr/>
        </p:nvSpPr>
        <p:spPr>
          <a:xfrm>
            <a:off x="3927344" y="4475842"/>
            <a:ext cx="1591310" cy="1082675"/>
          </a:xfrm>
          <a:prstGeom prst="rect">
            <a:avLst/>
          </a:prstGeom>
        </p:spPr>
        <p:txBody>
          <a:bodyPr vert="horz" wrap="square" lIns="0" tIns="95250" rIns="0" bIns="0" rtlCol="0">
            <a:spAutoFit/>
          </a:bodyPr>
          <a:lstStyle/>
          <a:p>
            <a:pPr marR="60325" algn="ctr">
              <a:lnSpc>
                <a:spcPct val="100000"/>
              </a:lnSpc>
              <a:spcBef>
                <a:spcPts val="750"/>
              </a:spcBef>
            </a:pPr>
            <a:r>
              <a:rPr sz="1400" u="sng" dirty="0">
                <a:uFill>
                  <a:solidFill>
                    <a:srgbClr val="000000"/>
                  </a:solidFill>
                </a:uFill>
                <a:latin typeface="TeX Gyre Bonum"/>
                <a:cs typeface="TeX Gyre Bonum"/>
              </a:rPr>
              <a:t>Función</a:t>
            </a:r>
            <a:endParaRPr sz="1400">
              <a:latin typeface="TeX Gyre Bonum"/>
              <a:cs typeface="TeX Gyre Bonum"/>
            </a:endParaRPr>
          </a:p>
          <a:p>
            <a:pPr marR="29209" algn="ctr">
              <a:lnSpc>
                <a:spcPct val="100000"/>
              </a:lnSpc>
              <a:spcBef>
                <a:spcPts val="865"/>
              </a:spcBef>
            </a:pPr>
            <a:r>
              <a:rPr sz="1900" i="1" spc="20" dirty="0">
                <a:latin typeface="Times New Roman"/>
                <a:cs typeface="Times New Roman"/>
              </a:rPr>
              <a:t>Q</a:t>
            </a:r>
            <a:r>
              <a:rPr sz="1650" i="1" spc="30" baseline="-25252" dirty="0">
                <a:latin typeface="Times New Roman"/>
                <a:cs typeface="Times New Roman"/>
              </a:rPr>
              <a:t>d</a:t>
            </a:r>
            <a:r>
              <a:rPr sz="1650" spc="30" baseline="-30303" dirty="0">
                <a:latin typeface="Times New Roman"/>
                <a:cs typeface="Times New Roman"/>
              </a:rPr>
              <a:t>1 </a:t>
            </a:r>
            <a:r>
              <a:rPr sz="1900" dirty="0">
                <a:latin typeface="Symbol"/>
                <a:cs typeface="Symbol"/>
              </a:rPr>
              <a:t></a:t>
            </a:r>
            <a:r>
              <a:rPr sz="1900" dirty="0">
                <a:latin typeface="Times New Roman"/>
                <a:cs typeface="Times New Roman"/>
              </a:rPr>
              <a:t> </a:t>
            </a:r>
            <a:r>
              <a:rPr sz="1900" spc="-5" dirty="0">
                <a:latin typeface="Times New Roman"/>
                <a:cs typeface="Times New Roman"/>
              </a:rPr>
              <a:t>21</a:t>
            </a:r>
            <a:r>
              <a:rPr sz="1900" spc="-350" dirty="0">
                <a:latin typeface="Times New Roman"/>
                <a:cs typeface="Times New Roman"/>
              </a:rPr>
              <a:t> </a:t>
            </a:r>
            <a:r>
              <a:rPr sz="1900" spc="10" dirty="0">
                <a:latin typeface="Symbol"/>
                <a:cs typeface="Symbol"/>
              </a:rPr>
              <a:t></a:t>
            </a:r>
            <a:r>
              <a:rPr sz="1900" spc="10" dirty="0">
                <a:latin typeface="Times New Roman"/>
                <a:cs typeface="Times New Roman"/>
              </a:rPr>
              <a:t>1,5</a:t>
            </a:r>
            <a:r>
              <a:rPr sz="1900" i="1" spc="10" dirty="0">
                <a:latin typeface="Times New Roman"/>
                <a:cs typeface="Times New Roman"/>
              </a:rPr>
              <a:t>P</a:t>
            </a:r>
            <a:endParaRPr sz="1900">
              <a:latin typeface="Times New Roman"/>
              <a:cs typeface="Times New Roman"/>
            </a:endParaRPr>
          </a:p>
          <a:p>
            <a:pPr algn="ctr">
              <a:lnSpc>
                <a:spcPct val="100000"/>
              </a:lnSpc>
              <a:spcBef>
                <a:spcPts val="565"/>
              </a:spcBef>
            </a:pPr>
            <a:r>
              <a:rPr sz="1900" i="1" spc="-15" dirty="0">
                <a:latin typeface="Times New Roman"/>
                <a:cs typeface="Times New Roman"/>
              </a:rPr>
              <a:t>Q</a:t>
            </a:r>
            <a:r>
              <a:rPr sz="1650" i="1" spc="-22" baseline="-22727" dirty="0">
                <a:latin typeface="Times New Roman"/>
                <a:cs typeface="Times New Roman"/>
              </a:rPr>
              <a:t>d</a:t>
            </a:r>
            <a:r>
              <a:rPr sz="1650" i="1" spc="-97" baseline="-22727" dirty="0">
                <a:latin typeface="Times New Roman"/>
                <a:cs typeface="Times New Roman"/>
              </a:rPr>
              <a:t> </a:t>
            </a:r>
            <a:r>
              <a:rPr sz="1650" spc="7" baseline="-30303" dirty="0">
                <a:latin typeface="Times New Roman"/>
                <a:cs typeface="Times New Roman"/>
              </a:rPr>
              <a:t>2</a:t>
            </a:r>
            <a:r>
              <a:rPr sz="1650" spc="60" baseline="-30303" dirty="0">
                <a:latin typeface="Times New Roman"/>
                <a:cs typeface="Times New Roman"/>
              </a:rPr>
              <a:t> </a:t>
            </a:r>
            <a:r>
              <a:rPr sz="1900" dirty="0">
                <a:latin typeface="Symbol"/>
                <a:cs typeface="Symbol"/>
              </a:rPr>
              <a:t></a:t>
            </a:r>
            <a:r>
              <a:rPr sz="1900" spc="-240" dirty="0">
                <a:latin typeface="Times New Roman"/>
                <a:cs typeface="Times New Roman"/>
              </a:rPr>
              <a:t> </a:t>
            </a:r>
            <a:r>
              <a:rPr sz="1900" spc="5" dirty="0">
                <a:latin typeface="Times New Roman"/>
                <a:cs typeface="Times New Roman"/>
              </a:rPr>
              <a:t>10</a:t>
            </a:r>
            <a:r>
              <a:rPr sz="1900" spc="-100" dirty="0">
                <a:latin typeface="Times New Roman"/>
                <a:cs typeface="Times New Roman"/>
              </a:rPr>
              <a:t> </a:t>
            </a:r>
            <a:r>
              <a:rPr sz="1900" dirty="0">
                <a:latin typeface="Symbol"/>
                <a:cs typeface="Symbol"/>
              </a:rPr>
              <a:t></a:t>
            </a:r>
            <a:r>
              <a:rPr sz="1900" spc="-130" dirty="0">
                <a:latin typeface="Times New Roman"/>
                <a:cs typeface="Times New Roman"/>
              </a:rPr>
              <a:t> </a:t>
            </a:r>
            <a:r>
              <a:rPr sz="1900" spc="20" dirty="0">
                <a:latin typeface="Times New Roman"/>
                <a:cs typeface="Times New Roman"/>
              </a:rPr>
              <a:t>0,5</a:t>
            </a:r>
            <a:r>
              <a:rPr sz="1900" i="1" spc="20" dirty="0">
                <a:latin typeface="Times New Roman"/>
                <a:cs typeface="Times New Roman"/>
              </a:rPr>
              <a:t>P</a:t>
            </a:r>
            <a:endParaRPr sz="19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2580640"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Oferta:</a:t>
            </a:r>
            <a:r>
              <a:rPr sz="3200" i="0" spc="-70" dirty="0">
                <a:latin typeface="Times New Roman"/>
                <a:cs typeface="Times New Roman"/>
              </a:rPr>
              <a:t> </a:t>
            </a:r>
            <a:r>
              <a:rPr spc="-225" dirty="0"/>
              <a:t>Introducción</a:t>
            </a:r>
            <a:endParaRPr sz="3200">
              <a:latin typeface="Times New Roman"/>
              <a:cs typeface="Times New Roman"/>
            </a:endParaRPr>
          </a:p>
        </p:txBody>
      </p:sp>
      <p:sp>
        <p:nvSpPr>
          <p:cNvPr id="3" name="object 3"/>
          <p:cNvSpPr txBox="1"/>
          <p:nvPr/>
        </p:nvSpPr>
        <p:spPr>
          <a:xfrm>
            <a:off x="2085847" y="1587499"/>
            <a:ext cx="221107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eX Gyre Bonum"/>
                <a:cs typeface="TeX Gyre Bonum"/>
              </a:rPr>
              <a:t>Muestra la </a:t>
            </a:r>
            <a:r>
              <a:rPr sz="1400" dirty="0">
                <a:latin typeface="TeX Gyre Bonum"/>
                <a:cs typeface="TeX Gyre Bonum"/>
              </a:rPr>
              <a:t>relación</a:t>
            </a:r>
            <a:r>
              <a:rPr sz="1400" spc="-75" dirty="0">
                <a:latin typeface="TeX Gyre Bonum"/>
                <a:cs typeface="TeX Gyre Bonum"/>
              </a:rPr>
              <a:t> </a:t>
            </a:r>
            <a:r>
              <a:rPr sz="1400" spc="-5" dirty="0">
                <a:latin typeface="TeX Gyre Bonum"/>
                <a:cs typeface="TeX Gyre Bonum"/>
              </a:rPr>
              <a:t>entre</a:t>
            </a:r>
            <a:endParaRPr sz="1400">
              <a:latin typeface="TeX Gyre Bonum"/>
              <a:cs typeface="TeX Gyre Bonum"/>
            </a:endParaRPr>
          </a:p>
        </p:txBody>
      </p:sp>
      <p:sp>
        <p:nvSpPr>
          <p:cNvPr id="4" name="object 4"/>
          <p:cNvSpPr txBox="1"/>
          <p:nvPr/>
        </p:nvSpPr>
        <p:spPr>
          <a:xfrm>
            <a:off x="4605018" y="1389379"/>
            <a:ext cx="3548379" cy="582295"/>
          </a:xfrm>
          <a:prstGeom prst="rect">
            <a:avLst/>
          </a:prstGeom>
        </p:spPr>
        <p:txBody>
          <a:bodyPr vert="horz" wrap="square" lIns="0" tIns="12700" rIns="0" bIns="0" rtlCol="0">
            <a:spAutoFit/>
          </a:bodyPr>
          <a:lstStyle/>
          <a:p>
            <a:pPr marL="12700">
              <a:lnSpc>
                <a:spcPct val="100000"/>
              </a:lnSpc>
              <a:spcBef>
                <a:spcPts val="100"/>
              </a:spcBef>
            </a:pPr>
            <a:r>
              <a:rPr sz="1400" dirty="0">
                <a:latin typeface="TeX Gyre Bonum"/>
                <a:cs typeface="TeX Gyre Bonum"/>
              </a:rPr>
              <a:t>Precio </a:t>
            </a:r>
            <a:r>
              <a:rPr sz="1400" spc="5" dirty="0">
                <a:latin typeface="TeX Gyre Bonum"/>
                <a:cs typeface="TeX Gyre Bonum"/>
              </a:rPr>
              <a:t>del</a:t>
            </a:r>
            <a:r>
              <a:rPr sz="1400" spc="-85" dirty="0">
                <a:latin typeface="TeX Gyre Bonum"/>
                <a:cs typeface="TeX Gyre Bonum"/>
              </a:rPr>
              <a:t> </a:t>
            </a:r>
            <a:r>
              <a:rPr sz="1400" dirty="0">
                <a:latin typeface="TeX Gyre Bonum"/>
                <a:cs typeface="TeX Gyre Bonum"/>
              </a:rPr>
              <a:t>bien</a:t>
            </a:r>
            <a:endParaRPr sz="1400">
              <a:latin typeface="TeX Gyre Bonum"/>
              <a:cs typeface="TeX Gyre Bonum"/>
            </a:endParaRPr>
          </a:p>
          <a:p>
            <a:pPr marL="12700">
              <a:lnSpc>
                <a:spcPct val="100000"/>
              </a:lnSpc>
              <a:spcBef>
                <a:spcPts val="1019"/>
              </a:spcBef>
            </a:pPr>
            <a:r>
              <a:rPr sz="1400" dirty="0">
                <a:latin typeface="TeX Gyre Bonum"/>
                <a:cs typeface="TeX Gyre Bonum"/>
              </a:rPr>
              <a:t>Cantidad que se está dispuesto a</a:t>
            </a:r>
            <a:r>
              <a:rPr sz="1400" spc="-155" dirty="0">
                <a:latin typeface="TeX Gyre Bonum"/>
                <a:cs typeface="TeX Gyre Bonum"/>
              </a:rPr>
              <a:t> </a:t>
            </a:r>
            <a:r>
              <a:rPr sz="1400" dirty="0">
                <a:latin typeface="TeX Gyre Bonum"/>
                <a:cs typeface="TeX Gyre Bonum"/>
              </a:rPr>
              <a:t>vender</a:t>
            </a:r>
            <a:endParaRPr sz="1400">
              <a:latin typeface="TeX Gyre Bonum"/>
              <a:cs typeface="TeX Gyre Bonum"/>
            </a:endParaRPr>
          </a:p>
        </p:txBody>
      </p:sp>
      <p:sp>
        <p:nvSpPr>
          <p:cNvPr id="5" name="object 5"/>
          <p:cNvSpPr/>
          <p:nvPr/>
        </p:nvSpPr>
        <p:spPr>
          <a:xfrm>
            <a:off x="4375404" y="1431029"/>
            <a:ext cx="222885" cy="589915"/>
          </a:xfrm>
          <a:custGeom>
            <a:avLst/>
            <a:gdLst/>
            <a:ahLst/>
            <a:cxnLst/>
            <a:rect l="l" t="t" r="r" b="b"/>
            <a:pathLst>
              <a:path w="222885" h="589914">
                <a:moveTo>
                  <a:pt x="7620" y="300342"/>
                </a:moveTo>
                <a:lnTo>
                  <a:pt x="7620" y="287940"/>
                </a:lnTo>
                <a:lnTo>
                  <a:pt x="3048" y="288042"/>
                </a:lnTo>
                <a:lnTo>
                  <a:pt x="0" y="291090"/>
                </a:lnTo>
                <a:lnTo>
                  <a:pt x="0" y="298710"/>
                </a:lnTo>
                <a:lnTo>
                  <a:pt x="3048" y="300234"/>
                </a:lnTo>
                <a:lnTo>
                  <a:pt x="7620" y="300342"/>
                </a:lnTo>
                <a:close/>
              </a:path>
              <a:path w="222885" h="589914">
                <a:moveTo>
                  <a:pt x="222504" y="12192"/>
                </a:moveTo>
                <a:lnTo>
                  <a:pt x="222504" y="0"/>
                </a:lnTo>
                <a:lnTo>
                  <a:pt x="199644" y="1524"/>
                </a:lnTo>
                <a:lnTo>
                  <a:pt x="179832" y="4572"/>
                </a:lnTo>
                <a:lnTo>
                  <a:pt x="169164" y="6096"/>
                </a:lnTo>
                <a:lnTo>
                  <a:pt x="160020" y="9144"/>
                </a:lnTo>
                <a:lnTo>
                  <a:pt x="152400" y="12192"/>
                </a:lnTo>
                <a:lnTo>
                  <a:pt x="143256" y="15240"/>
                </a:lnTo>
                <a:lnTo>
                  <a:pt x="135636" y="18288"/>
                </a:lnTo>
                <a:lnTo>
                  <a:pt x="123444" y="27432"/>
                </a:lnTo>
                <a:lnTo>
                  <a:pt x="114300" y="36576"/>
                </a:lnTo>
                <a:lnTo>
                  <a:pt x="111252" y="41148"/>
                </a:lnTo>
                <a:lnTo>
                  <a:pt x="111252" y="42672"/>
                </a:lnTo>
                <a:lnTo>
                  <a:pt x="109728" y="47244"/>
                </a:lnTo>
                <a:lnTo>
                  <a:pt x="109728" y="48768"/>
                </a:lnTo>
                <a:lnTo>
                  <a:pt x="108204" y="54864"/>
                </a:lnTo>
                <a:lnTo>
                  <a:pt x="108204" y="249942"/>
                </a:lnTo>
                <a:lnTo>
                  <a:pt x="106680" y="254514"/>
                </a:lnTo>
                <a:lnTo>
                  <a:pt x="106680" y="252990"/>
                </a:lnTo>
                <a:lnTo>
                  <a:pt x="105156" y="257562"/>
                </a:lnTo>
                <a:lnTo>
                  <a:pt x="102108" y="260610"/>
                </a:lnTo>
                <a:lnTo>
                  <a:pt x="97536" y="263658"/>
                </a:lnTo>
                <a:lnTo>
                  <a:pt x="92964" y="268230"/>
                </a:lnTo>
                <a:lnTo>
                  <a:pt x="80772" y="274326"/>
                </a:lnTo>
                <a:lnTo>
                  <a:pt x="65532" y="280422"/>
                </a:lnTo>
                <a:lnTo>
                  <a:pt x="56388" y="281946"/>
                </a:lnTo>
                <a:lnTo>
                  <a:pt x="47244" y="284994"/>
                </a:lnTo>
                <a:lnTo>
                  <a:pt x="28956" y="286518"/>
                </a:lnTo>
                <a:lnTo>
                  <a:pt x="7620" y="287940"/>
                </a:lnTo>
                <a:lnTo>
                  <a:pt x="28956" y="289566"/>
                </a:lnTo>
                <a:lnTo>
                  <a:pt x="50292" y="292614"/>
                </a:lnTo>
                <a:lnTo>
                  <a:pt x="59436" y="294138"/>
                </a:lnTo>
                <a:lnTo>
                  <a:pt x="61722" y="294900"/>
                </a:lnTo>
                <a:lnTo>
                  <a:pt x="77724" y="289566"/>
                </a:lnTo>
                <a:lnTo>
                  <a:pt x="92964" y="283470"/>
                </a:lnTo>
                <a:lnTo>
                  <a:pt x="111252" y="269754"/>
                </a:lnTo>
                <a:lnTo>
                  <a:pt x="114300" y="265182"/>
                </a:lnTo>
                <a:lnTo>
                  <a:pt x="115824" y="265182"/>
                </a:lnTo>
                <a:lnTo>
                  <a:pt x="115824" y="263658"/>
                </a:lnTo>
                <a:lnTo>
                  <a:pt x="118872" y="259086"/>
                </a:lnTo>
                <a:lnTo>
                  <a:pt x="118872" y="257562"/>
                </a:lnTo>
                <a:lnTo>
                  <a:pt x="120396" y="252990"/>
                </a:lnTo>
                <a:lnTo>
                  <a:pt x="120396" y="246894"/>
                </a:lnTo>
                <a:lnTo>
                  <a:pt x="121920" y="47244"/>
                </a:lnTo>
                <a:lnTo>
                  <a:pt x="124968" y="42672"/>
                </a:lnTo>
                <a:lnTo>
                  <a:pt x="124968" y="44196"/>
                </a:lnTo>
                <a:lnTo>
                  <a:pt x="128016" y="39624"/>
                </a:lnTo>
                <a:lnTo>
                  <a:pt x="132588" y="36576"/>
                </a:lnTo>
                <a:lnTo>
                  <a:pt x="137160" y="32004"/>
                </a:lnTo>
                <a:lnTo>
                  <a:pt x="149352" y="25908"/>
                </a:lnTo>
                <a:lnTo>
                  <a:pt x="156972" y="22860"/>
                </a:lnTo>
                <a:lnTo>
                  <a:pt x="164592" y="21336"/>
                </a:lnTo>
                <a:lnTo>
                  <a:pt x="172212" y="18288"/>
                </a:lnTo>
                <a:lnTo>
                  <a:pt x="181356" y="16764"/>
                </a:lnTo>
                <a:lnTo>
                  <a:pt x="201168" y="13716"/>
                </a:lnTo>
                <a:lnTo>
                  <a:pt x="222504" y="12192"/>
                </a:lnTo>
                <a:close/>
              </a:path>
              <a:path w="222885" h="589914">
                <a:moveTo>
                  <a:pt x="61722" y="294900"/>
                </a:moveTo>
                <a:lnTo>
                  <a:pt x="59436" y="294138"/>
                </a:lnTo>
                <a:lnTo>
                  <a:pt x="50292" y="292614"/>
                </a:lnTo>
                <a:lnTo>
                  <a:pt x="28956" y="289566"/>
                </a:lnTo>
                <a:lnTo>
                  <a:pt x="7620" y="288042"/>
                </a:lnTo>
                <a:lnTo>
                  <a:pt x="7620" y="300234"/>
                </a:lnTo>
                <a:lnTo>
                  <a:pt x="28956" y="300234"/>
                </a:lnTo>
                <a:lnTo>
                  <a:pt x="50292" y="297186"/>
                </a:lnTo>
                <a:lnTo>
                  <a:pt x="59436" y="295662"/>
                </a:lnTo>
                <a:lnTo>
                  <a:pt x="61722" y="294900"/>
                </a:lnTo>
                <a:close/>
              </a:path>
              <a:path w="222885" h="589914">
                <a:moveTo>
                  <a:pt x="222504" y="589794"/>
                </a:moveTo>
                <a:lnTo>
                  <a:pt x="222504" y="576078"/>
                </a:lnTo>
                <a:lnTo>
                  <a:pt x="201168" y="576078"/>
                </a:lnTo>
                <a:lnTo>
                  <a:pt x="181356" y="573030"/>
                </a:lnTo>
                <a:lnTo>
                  <a:pt x="172212" y="569982"/>
                </a:lnTo>
                <a:lnTo>
                  <a:pt x="164592" y="568458"/>
                </a:lnTo>
                <a:lnTo>
                  <a:pt x="155448" y="565410"/>
                </a:lnTo>
                <a:lnTo>
                  <a:pt x="149352" y="562362"/>
                </a:lnTo>
                <a:lnTo>
                  <a:pt x="141732" y="559314"/>
                </a:lnTo>
                <a:lnTo>
                  <a:pt x="135636" y="556266"/>
                </a:lnTo>
                <a:lnTo>
                  <a:pt x="131064" y="553218"/>
                </a:lnTo>
                <a:lnTo>
                  <a:pt x="128016" y="548646"/>
                </a:lnTo>
                <a:lnTo>
                  <a:pt x="124968" y="545598"/>
                </a:lnTo>
                <a:lnTo>
                  <a:pt x="121920" y="541026"/>
                </a:lnTo>
                <a:lnTo>
                  <a:pt x="121920" y="539502"/>
                </a:lnTo>
                <a:lnTo>
                  <a:pt x="120396" y="533406"/>
                </a:lnTo>
                <a:lnTo>
                  <a:pt x="120396" y="335286"/>
                </a:lnTo>
                <a:lnTo>
                  <a:pt x="118872" y="330714"/>
                </a:lnTo>
                <a:lnTo>
                  <a:pt x="118872" y="329190"/>
                </a:lnTo>
                <a:lnTo>
                  <a:pt x="115824" y="324618"/>
                </a:lnTo>
                <a:lnTo>
                  <a:pt x="114300" y="324618"/>
                </a:lnTo>
                <a:lnTo>
                  <a:pt x="111252" y="320046"/>
                </a:lnTo>
                <a:lnTo>
                  <a:pt x="77724" y="300234"/>
                </a:lnTo>
                <a:lnTo>
                  <a:pt x="61722" y="294900"/>
                </a:lnTo>
                <a:lnTo>
                  <a:pt x="59436" y="295662"/>
                </a:lnTo>
                <a:lnTo>
                  <a:pt x="50292" y="297186"/>
                </a:lnTo>
                <a:lnTo>
                  <a:pt x="28956" y="300234"/>
                </a:lnTo>
                <a:lnTo>
                  <a:pt x="7620" y="300234"/>
                </a:lnTo>
                <a:lnTo>
                  <a:pt x="27432" y="301758"/>
                </a:lnTo>
                <a:lnTo>
                  <a:pt x="47244" y="304806"/>
                </a:lnTo>
                <a:lnTo>
                  <a:pt x="56388" y="306330"/>
                </a:lnTo>
                <a:lnTo>
                  <a:pt x="65532" y="309378"/>
                </a:lnTo>
                <a:lnTo>
                  <a:pt x="73152" y="310902"/>
                </a:lnTo>
                <a:lnTo>
                  <a:pt x="80772" y="313950"/>
                </a:lnTo>
                <a:lnTo>
                  <a:pt x="86868" y="316998"/>
                </a:lnTo>
                <a:lnTo>
                  <a:pt x="92964" y="321570"/>
                </a:lnTo>
                <a:lnTo>
                  <a:pt x="102108" y="327666"/>
                </a:lnTo>
                <a:lnTo>
                  <a:pt x="105156" y="332238"/>
                </a:lnTo>
                <a:lnTo>
                  <a:pt x="105156" y="330714"/>
                </a:lnTo>
                <a:lnTo>
                  <a:pt x="106680" y="336810"/>
                </a:lnTo>
                <a:lnTo>
                  <a:pt x="106680" y="335286"/>
                </a:lnTo>
                <a:lnTo>
                  <a:pt x="108204" y="339858"/>
                </a:lnTo>
                <a:lnTo>
                  <a:pt x="108204" y="534930"/>
                </a:lnTo>
                <a:lnTo>
                  <a:pt x="109728" y="541026"/>
                </a:lnTo>
                <a:lnTo>
                  <a:pt x="111252" y="545598"/>
                </a:lnTo>
                <a:lnTo>
                  <a:pt x="111252" y="547122"/>
                </a:lnTo>
                <a:lnTo>
                  <a:pt x="114300" y="551694"/>
                </a:lnTo>
                <a:lnTo>
                  <a:pt x="114300" y="553218"/>
                </a:lnTo>
                <a:lnTo>
                  <a:pt x="123444" y="562362"/>
                </a:lnTo>
                <a:lnTo>
                  <a:pt x="160020" y="580650"/>
                </a:lnTo>
                <a:lnTo>
                  <a:pt x="201168" y="588270"/>
                </a:lnTo>
                <a:lnTo>
                  <a:pt x="222504" y="589794"/>
                </a:lnTo>
                <a:close/>
              </a:path>
              <a:path w="222885" h="589914">
                <a:moveTo>
                  <a:pt x="121920" y="342906"/>
                </a:moveTo>
                <a:lnTo>
                  <a:pt x="120396" y="336810"/>
                </a:lnTo>
                <a:lnTo>
                  <a:pt x="120396" y="533406"/>
                </a:lnTo>
                <a:lnTo>
                  <a:pt x="121920" y="342906"/>
                </a:lnTo>
                <a:close/>
              </a:path>
              <a:path w="222885" h="589914">
                <a:moveTo>
                  <a:pt x="123444" y="47244"/>
                </a:moveTo>
                <a:lnTo>
                  <a:pt x="121920" y="47244"/>
                </a:lnTo>
                <a:lnTo>
                  <a:pt x="121920" y="51816"/>
                </a:lnTo>
                <a:lnTo>
                  <a:pt x="123444" y="47244"/>
                </a:lnTo>
                <a:close/>
              </a:path>
              <a:path w="222885" h="589914">
                <a:moveTo>
                  <a:pt x="123444" y="542550"/>
                </a:moveTo>
                <a:lnTo>
                  <a:pt x="121920" y="537978"/>
                </a:lnTo>
                <a:lnTo>
                  <a:pt x="121920" y="541026"/>
                </a:lnTo>
                <a:lnTo>
                  <a:pt x="123444" y="542550"/>
                </a:lnTo>
                <a:close/>
              </a:path>
            </a:pathLst>
          </a:custGeom>
          <a:solidFill>
            <a:srgbClr val="000000"/>
          </a:solidFill>
        </p:spPr>
        <p:txBody>
          <a:bodyPr wrap="square" lIns="0" tIns="0" rIns="0" bIns="0" rtlCol="0"/>
          <a:lstStyle/>
          <a:p>
            <a:endParaRPr/>
          </a:p>
        </p:txBody>
      </p:sp>
      <p:sp>
        <p:nvSpPr>
          <p:cNvPr id="6" name="object 6"/>
          <p:cNvSpPr txBox="1"/>
          <p:nvPr/>
        </p:nvSpPr>
        <p:spPr>
          <a:xfrm>
            <a:off x="1220209" y="2256535"/>
            <a:ext cx="389001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CC3200"/>
                </a:solidFill>
                <a:latin typeface="TeX Gyre Bonum"/>
                <a:cs typeface="TeX Gyre Bonum"/>
              </a:rPr>
              <a:t>Formas </a:t>
            </a:r>
            <a:r>
              <a:rPr sz="1600" b="1" spc="-5" dirty="0">
                <a:solidFill>
                  <a:srgbClr val="CC3200"/>
                </a:solidFill>
                <a:latin typeface="TeX Gyre Bonum"/>
                <a:cs typeface="TeX Gyre Bonum"/>
              </a:rPr>
              <a:t>alternativas de</a:t>
            </a:r>
            <a:r>
              <a:rPr sz="1600" b="1" spc="35" dirty="0">
                <a:solidFill>
                  <a:srgbClr val="CC3200"/>
                </a:solidFill>
                <a:latin typeface="TeX Gyre Bonum"/>
                <a:cs typeface="TeX Gyre Bonum"/>
              </a:rPr>
              <a:t> </a:t>
            </a:r>
            <a:r>
              <a:rPr sz="1600" b="1" spc="-10" dirty="0">
                <a:solidFill>
                  <a:srgbClr val="CC3200"/>
                </a:solidFill>
                <a:latin typeface="TeX Gyre Bonum"/>
                <a:cs typeface="TeX Gyre Bonum"/>
              </a:rPr>
              <a:t>presentación</a:t>
            </a:r>
            <a:endParaRPr sz="1600">
              <a:latin typeface="TeX Gyre Bonum"/>
              <a:cs typeface="TeX Gyre Bonum"/>
            </a:endParaRPr>
          </a:p>
        </p:txBody>
      </p:sp>
      <p:sp>
        <p:nvSpPr>
          <p:cNvPr id="7" name="object 7"/>
          <p:cNvSpPr txBox="1"/>
          <p:nvPr/>
        </p:nvSpPr>
        <p:spPr>
          <a:xfrm>
            <a:off x="834637" y="2540344"/>
            <a:ext cx="1152525" cy="518795"/>
          </a:xfrm>
          <a:prstGeom prst="rect">
            <a:avLst/>
          </a:prstGeom>
        </p:spPr>
        <p:txBody>
          <a:bodyPr vert="horz" wrap="square" lIns="0" tIns="87630" rIns="0" bIns="0" rtlCol="0">
            <a:spAutoFit/>
          </a:bodyPr>
          <a:lstStyle/>
          <a:p>
            <a:pPr marL="253365">
              <a:lnSpc>
                <a:spcPct val="100000"/>
              </a:lnSpc>
              <a:spcBef>
                <a:spcPts val="690"/>
              </a:spcBef>
            </a:pPr>
            <a:r>
              <a:rPr sz="1400" u="sng" dirty="0">
                <a:uFill>
                  <a:solidFill>
                    <a:srgbClr val="000000"/>
                  </a:solidFill>
                </a:uFill>
                <a:latin typeface="TeX Gyre Bonum"/>
                <a:cs typeface="TeX Gyre Bonum"/>
              </a:rPr>
              <a:t>Tabla</a:t>
            </a:r>
            <a:endParaRPr sz="1400">
              <a:latin typeface="TeX Gyre Bonum"/>
              <a:cs typeface="TeX Gyre Bonum"/>
            </a:endParaRPr>
          </a:p>
          <a:p>
            <a:pPr marL="12700">
              <a:lnSpc>
                <a:spcPct val="100000"/>
              </a:lnSpc>
              <a:spcBef>
                <a:spcPts val="409"/>
              </a:spcBef>
            </a:pPr>
            <a:r>
              <a:rPr sz="1000" b="1" spc="-10" dirty="0">
                <a:latin typeface="Arial"/>
                <a:cs typeface="Arial"/>
              </a:rPr>
              <a:t>Oferta </a:t>
            </a:r>
            <a:r>
              <a:rPr sz="1000" b="1" spc="-5" dirty="0">
                <a:latin typeface="Arial"/>
                <a:cs typeface="Arial"/>
              </a:rPr>
              <a:t>de</a:t>
            </a:r>
            <a:r>
              <a:rPr sz="1000" b="1" spc="-30" dirty="0">
                <a:latin typeface="Arial"/>
                <a:cs typeface="Arial"/>
              </a:rPr>
              <a:t> </a:t>
            </a:r>
            <a:r>
              <a:rPr sz="1000" b="1" spc="-5" dirty="0">
                <a:latin typeface="Arial"/>
                <a:cs typeface="Arial"/>
              </a:rPr>
              <a:t>Naranjas</a:t>
            </a:r>
            <a:endParaRPr sz="1000">
              <a:latin typeface="Arial"/>
              <a:cs typeface="Arial"/>
            </a:endParaRPr>
          </a:p>
        </p:txBody>
      </p:sp>
      <p:sp>
        <p:nvSpPr>
          <p:cNvPr id="8" name="object 8"/>
          <p:cNvSpPr txBox="1"/>
          <p:nvPr/>
        </p:nvSpPr>
        <p:spPr>
          <a:xfrm>
            <a:off x="4246878" y="2614675"/>
            <a:ext cx="1169035" cy="377825"/>
          </a:xfrm>
          <a:prstGeom prst="rect">
            <a:avLst/>
          </a:prstGeom>
        </p:spPr>
        <p:txBody>
          <a:bodyPr vert="horz" wrap="square" lIns="0" tIns="12700" rIns="0" bIns="0" rtlCol="0">
            <a:spAutoFit/>
          </a:bodyPr>
          <a:lstStyle/>
          <a:p>
            <a:pPr marL="225425">
              <a:lnSpc>
                <a:spcPts val="1655"/>
              </a:lnSpc>
              <a:spcBef>
                <a:spcPts val="100"/>
              </a:spcBef>
            </a:pPr>
            <a:r>
              <a:rPr sz="1400" u="sng" spc="-5" dirty="0">
                <a:uFill>
                  <a:solidFill>
                    <a:srgbClr val="000000"/>
                  </a:solidFill>
                </a:uFill>
                <a:latin typeface="TeX Gyre Bonum"/>
                <a:cs typeface="TeX Gyre Bonum"/>
              </a:rPr>
              <a:t>Gráfica</a:t>
            </a:r>
            <a:endParaRPr sz="1400">
              <a:latin typeface="TeX Gyre Bonum"/>
              <a:cs typeface="TeX Gyre Bonum"/>
            </a:endParaRPr>
          </a:p>
          <a:p>
            <a:pPr marL="12700">
              <a:lnSpc>
                <a:spcPts val="1115"/>
              </a:lnSpc>
            </a:pPr>
            <a:r>
              <a:rPr sz="950" b="1" spc="10" dirty="0">
                <a:latin typeface="Arial"/>
                <a:cs typeface="Arial"/>
              </a:rPr>
              <a:t>Oferta </a:t>
            </a:r>
            <a:r>
              <a:rPr sz="950" b="1" spc="15" dirty="0">
                <a:latin typeface="Arial"/>
                <a:cs typeface="Arial"/>
              </a:rPr>
              <a:t>de</a:t>
            </a:r>
            <a:r>
              <a:rPr sz="950" b="1" spc="85" dirty="0">
                <a:latin typeface="Arial"/>
                <a:cs typeface="Arial"/>
              </a:rPr>
              <a:t> </a:t>
            </a:r>
            <a:r>
              <a:rPr sz="950" b="1" spc="30" dirty="0">
                <a:latin typeface="Arial"/>
                <a:cs typeface="Arial"/>
              </a:rPr>
              <a:t>Naranjas</a:t>
            </a:r>
            <a:endParaRPr sz="950">
              <a:latin typeface="Arial"/>
              <a:cs typeface="Arial"/>
            </a:endParaRPr>
          </a:p>
        </p:txBody>
      </p:sp>
      <p:sp>
        <p:nvSpPr>
          <p:cNvPr id="9" name="object 9"/>
          <p:cNvSpPr txBox="1"/>
          <p:nvPr/>
        </p:nvSpPr>
        <p:spPr>
          <a:xfrm>
            <a:off x="7845040" y="2597911"/>
            <a:ext cx="743585" cy="239395"/>
          </a:xfrm>
          <a:prstGeom prst="rect">
            <a:avLst/>
          </a:prstGeom>
        </p:spPr>
        <p:txBody>
          <a:bodyPr vert="horz" wrap="square" lIns="0" tIns="12700" rIns="0" bIns="0" rtlCol="0">
            <a:spAutoFit/>
          </a:bodyPr>
          <a:lstStyle/>
          <a:p>
            <a:pPr marL="12700">
              <a:lnSpc>
                <a:spcPct val="100000"/>
              </a:lnSpc>
              <a:spcBef>
                <a:spcPts val="100"/>
              </a:spcBef>
            </a:pPr>
            <a:r>
              <a:rPr sz="1400" u="sng" dirty="0">
                <a:uFill>
                  <a:solidFill>
                    <a:srgbClr val="000000"/>
                  </a:solidFill>
                </a:uFill>
                <a:latin typeface="TeX Gyre Bonum"/>
                <a:cs typeface="TeX Gyre Bonum"/>
              </a:rPr>
              <a:t>F</a:t>
            </a:r>
            <a:r>
              <a:rPr sz="1400" u="sng" spc="5" dirty="0">
                <a:uFill>
                  <a:solidFill>
                    <a:srgbClr val="000000"/>
                  </a:solidFill>
                </a:uFill>
                <a:latin typeface="TeX Gyre Bonum"/>
                <a:cs typeface="TeX Gyre Bonum"/>
              </a:rPr>
              <a:t>u</a:t>
            </a:r>
            <a:r>
              <a:rPr sz="1400" u="sng" spc="-5" dirty="0">
                <a:uFill>
                  <a:solidFill>
                    <a:srgbClr val="000000"/>
                  </a:solidFill>
                </a:uFill>
                <a:latin typeface="TeX Gyre Bonum"/>
                <a:cs typeface="TeX Gyre Bonum"/>
              </a:rPr>
              <a:t>n</a:t>
            </a:r>
            <a:r>
              <a:rPr sz="1400" u="sng" dirty="0">
                <a:uFill>
                  <a:solidFill>
                    <a:srgbClr val="000000"/>
                  </a:solidFill>
                </a:uFill>
                <a:latin typeface="TeX Gyre Bonum"/>
                <a:cs typeface="TeX Gyre Bonum"/>
              </a:rPr>
              <a:t>c</a:t>
            </a:r>
            <a:r>
              <a:rPr sz="1400" u="sng" spc="-5" dirty="0">
                <a:uFill>
                  <a:solidFill>
                    <a:srgbClr val="000000"/>
                  </a:solidFill>
                </a:uFill>
                <a:latin typeface="TeX Gyre Bonum"/>
                <a:cs typeface="TeX Gyre Bonum"/>
              </a:rPr>
              <a:t>i</a:t>
            </a:r>
            <a:r>
              <a:rPr sz="1400" u="sng" spc="5" dirty="0">
                <a:uFill>
                  <a:solidFill>
                    <a:srgbClr val="000000"/>
                  </a:solidFill>
                </a:uFill>
                <a:latin typeface="TeX Gyre Bonum"/>
                <a:cs typeface="TeX Gyre Bonum"/>
              </a:rPr>
              <a:t>ó</a:t>
            </a:r>
            <a:r>
              <a:rPr sz="1400" u="sng" dirty="0">
                <a:uFill>
                  <a:solidFill>
                    <a:srgbClr val="000000"/>
                  </a:solidFill>
                </a:uFill>
                <a:latin typeface="TeX Gyre Bonum"/>
                <a:cs typeface="TeX Gyre Bonum"/>
              </a:rPr>
              <a:t>n</a:t>
            </a:r>
            <a:endParaRPr sz="1400">
              <a:latin typeface="TeX Gyre Bonum"/>
              <a:cs typeface="TeX Gyre Bonum"/>
            </a:endParaRPr>
          </a:p>
        </p:txBody>
      </p:sp>
      <p:sp>
        <p:nvSpPr>
          <p:cNvPr id="10" name="object 10"/>
          <p:cNvSpPr txBox="1"/>
          <p:nvPr/>
        </p:nvSpPr>
        <p:spPr>
          <a:xfrm>
            <a:off x="847334" y="3057140"/>
            <a:ext cx="645160" cy="184785"/>
          </a:xfrm>
          <a:prstGeom prst="rect">
            <a:avLst/>
          </a:prstGeom>
          <a:ln w="12186">
            <a:solidFill>
              <a:srgbClr val="000000"/>
            </a:solidFill>
          </a:ln>
        </p:spPr>
        <p:txBody>
          <a:bodyPr vert="horz" wrap="square" lIns="0" tIns="20955" rIns="0" bIns="0" rtlCol="0">
            <a:spAutoFit/>
          </a:bodyPr>
          <a:lstStyle/>
          <a:p>
            <a:pPr marL="5715">
              <a:lnSpc>
                <a:spcPct val="100000"/>
              </a:lnSpc>
              <a:spcBef>
                <a:spcPts val="165"/>
              </a:spcBef>
            </a:pPr>
            <a:r>
              <a:rPr sz="1000" b="1" spc="-10" dirty="0">
                <a:latin typeface="Arial"/>
                <a:cs typeface="Arial"/>
              </a:rPr>
              <a:t>Precio</a:t>
            </a:r>
            <a:endParaRPr sz="1000">
              <a:latin typeface="Arial"/>
              <a:cs typeface="Arial"/>
            </a:endParaRPr>
          </a:p>
        </p:txBody>
      </p:sp>
      <p:sp>
        <p:nvSpPr>
          <p:cNvPr id="11" name="object 11"/>
          <p:cNvSpPr txBox="1"/>
          <p:nvPr/>
        </p:nvSpPr>
        <p:spPr>
          <a:xfrm>
            <a:off x="1491986" y="3057140"/>
            <a:ext cx="896619" cy="184785"/>
          </a:xfrm>
          <a:prstGeom prst="rect">
            <a:avLst/>
          </a:prstGeom>
          <a:ln w="12187">
            <a:solidFill>
              <a:srgbClr val="000000"/>
            </a:solidFill>
          </a:ln>
        </p:spPr>
        <p:txBody>
          <a:bodyPr vert="horz" wrap="square" lIns="0" tIns="20955" rIns="0" bIns="0" rtlCol="0">
            <a:spAutoFit/>
          </a:bodyPr>
          <a:lstStyle/>
          <a:p>
            <a:pPr marL="5715">
              <a:lnSpc>
                <a:spcPct val="100000"/>
              </a:lnSpc>
              <a:spcBef>
                <a:spcPts val="165"/>
              </a:spcBef>
            </a:pPr>
            <a:r>
              <a:rPr sz="1000" b="1" spc="-5" dirty="0">
                <a:latin typeface="Arial"/>
                <a:cs typeface="Arial"/>
              </a:rPr>
              <a:t>Cantidad</a:t>
            </a:r>
            <a:endParaRPr sz="1000">
              <a:latin typeface="Arial"/>
              <a:cs typeface="Arial"/>
            </a:endParaRPr>
          </a:p>
        </p:txBody>
      </p:sp>
      <p:grpSp>
        <p:nvGrpSpPr>
          <p:cNvPr id="12" name="object 12"/>
          <p:cNvGrpSpPr/>
          <p:nvPr/>
        </p:nvGrpSpPr>
        <p:grpSpPr>
          <a:xfrm>
            <a:off x="1488941" y="3001327"/>
            <a:ext cx="4238625" cy="895985"/>
            <a:chOff x="1488941" y="3001327"/>
            <a:chExt cx="4238625" cy="895985"/>
          </a:xfrm>
        </p:grpSpPr>
        <p:sp>
          <p:nvSpPr>
            <p:cNvPr id="13" name="object 13"/>
            <p:cNvSpPr/>
            <p:nvPr/>
          </p:nvSpPr>
          <p:spPr>
            <a:xfrm>
              <a:off x="1488935" y="3247643"/>
              <a:ext cx="6350" cy="486409"/>
            </a:xfrm>
            <a:custGeom>
              <a:avLst/>
              <a:gdLst/>
              <a:ahLst/>
              <a:cxnLst/>
              <a:rect l="l" t="t" r="r" b="b"/>
              <a:pathLst>
                <a:path w="6350" h="486410">
                  <a:moveTo>
                    <a:pt x="6096" y="0"/>
                  </a:moveTo>
                  <a:lnTo>
                    <a:pt x="0" y="0"/>
                  </a:lnTo>
                  <a:lnTo>
                    <a:pt x="0" y="161544"/>
                  </a:lnTo>
                  <a:lnTo>
                    <a:pt x="0" y="323088"/>
                  </a:lnTo>
                  <a:lnTo>
                    <a:pt x="0" y="486156"/>
                  </a:lnTo>
                  <a:lnTo>
                    <a:pt x="6096" y="486156"/>
                  </a:lnTo>
                  <a:lnTo>
                    <a:pt x="6096" y="323088"/>
                  </a:lnTo>
                  <a:lnTo>
                    <a:pt x="6096" y="161544"/>
                  </a:lnTo>
                  <a:lnTo>
                    <a:pt x="6096" y="0"/>
                  </a:lnTo>
                  <a:close/>
                </a:path>
              </a:pathLst>
            </a:custGeom>
            <a:solidFill>
              <a:srgbClr val="000000"/>
            </a:solidFill>
          </p:spPr>
          <p:txBody>
            <a:bodyPr wrap="square" lIns="0" tIns="0" rIns="0" bIns="0" rtlCol="0"/>
            <a:lstStyle/>
            <a:p>
              <a:endParaRPr/>
            </a:p>
          </p:txBody>
        </p:sp>
        <p:sp>
          <p:nvSpPr>
            <p:cNvPr id="14" name="object 14"/>
            <p:cNvSpPr/>
            <p:nvPr/>
          </p:nvSpPr>
          <p:spPr>
            <a:xfrm>
              <a:off x="3593591" y="3002279"/>
              <a:ext cx="0" cy="883919"/>
            </a:xfrm>
            <a:custGeom>
              <a:avLst/>
              <a:gdLst/>
              <a:ahLst/>
              <a:cxnLst/>
              <a:rect l="l" t="t" r="r" b="b"/>
              <a:pathLst>
                <a:path h="883920">
                  <a:moveTo>
                    <a:pt x="0" y="0"/>
                  </a:moveTo>
                  <a:lnTo>
                    <a:pt x="0" y="883919"/>
                  </a:lnTo>
                </a:path>
              </a:pathLst>
            </a:custGeom>
            <a:ln w="3175">
              <a:solidFill>
                <a:srgbClr val="000000"/>
              </a:solidFill>
            </a:ln>
          </p:spPr>
          <p:txBody>
            <a:bodyPr wrap="square" lIns="0" tIns="0" rIns="0" bIns="0" rtlCol="0"/>
            <a:lstStyle/>
            <a:p>
              <a:endParaRPr/>
            </a:p>
          </p:txBody>
        </p:sp>
        <p:sp>
          <p:nvSpPr>
            <p:cNvPr id="15" name="object 15"/>
            <p:cNvSpPr/>
            <p:nvPr/>
          </p:nvSpPr>
          <p:spPr>
            <a:xfrm>
              <a:off x="3564635" y="3002279"/>
              <a:ext cx="29209" cy="704215"/>
            </a:xfrm>
            <a:custGeom>
              <a:avLst/>
              <a:gdLst/>
              <a:ahLst/>
              <a:cxnLst/>
              <a:rect l="l" t="t" r="r" b="b"/>
              <a:pathLst>
                <a:path w="29210" h="704214">
                  <a:moveTo>
                    <a:pt x="0" y="704087"/>
                  </a:moveTo>
                  <a:lnTo>
                    <a:pt x="28955" y="704087"/>
                  </a:lnTo>
                </a:path>
                <a:path w="29210" h="704214">
                  <a:moveTo>
                    <a:pt x="0" y="533399"/>
                  </a:moveTo>
                  <a:lnTo>
                    <a:pt x="28955" y="533399"/>
                  </a:lnTo>
                </a:path>
                <a:path w="29210" h="704214">
                  <a:moveTo>
                    <a:pt x="0" y="352043"/>
                  </a:moveTo>
                  <a:lnTo>
                    <a:pt x="28955" y="352043"/>
                  </a:lnTo>
                </a:path>
                <a:path w="29210" h="704214">
                  <a:moveTo>
                    <a:pt x="0" y="181355"/>
                  </a:moveTo>
                  <a:lnTo>
                    <a:pt x="28955" y="181355"/>
                  </a:lnTo>
                </a:path>
                <a:path w="29210" h="704214">
                  <a:moveTo>
                    <a:pt x="0" y="0"/>
                  </a:moveTo>
                  <a:lnTo>
                    <a:pt x="28955" y="0"/>
                  </a:lnTo>
                </a:path>
              </a:pathLst>
            </a:custGeom>
            <a:ln w="3175">
              <a:solidFill>
                <a:srgbClr val="000000"/>
              </a:solidFill>
            </a:ln>
          </p:spPr>
          <p:txBody>
            <a:bodyPr wrap="square" lIns="0" tIns="0" rIns="0" bIns="0" rtlCol="0"/>
            <a:lstStyle/>
            <a:p>
              <a:endParaRPr/>
            </a:p>
          </p:txBody>
        </p:sp>
        <p:sp>
          <p:nvSpPr>
            <p:cNvPr id="16" name="object 16"/>
            <p:cNvSpPr/>
            <p:nvPr/>
          </p:nvSpPr>
          <p:spPr>
            <a:xfrm>
              <a:off x="4012681" y="3706344"/>
              <a:ext cx="427355" cy="181610"/>
            </a:xfrm>
            <a:custGeom>
              <a:avLst/>
              <a:gdLst/>
              <a:ahLst/>
              <a:cxnLst/>
              <a:rect l="l" t="t" r="r" b="b"/>
              <a:pathLst>
                <a:path w="427354" h="181610">
                  <a:moveTo>
                    <a:pt x="0" y="181352"/>
                  </a:moveTo>
                  <a:lnTo>
                    <a:pt x="426731" y="0"/>
                  </a:lnTo>
                </a:path>
              </a:pathLst>
            </a:custGeom>
            <a:ln w="18276">
              <a:solidFill>
                <a:srgbClr val="00007F"/>
              </a:solidFill>
            </a:ln>
          </p:spPr>
          <p:txBody>
            <a:bodyPr wrap="square" lIns="0" tIns="0" rIns="0" bIns="0" rtlCol="0"/>
            <a:lstStyle/>
            <a:p>
              <a:endParaRPr/>
            </a:p>
          </p:txBody>
        </p:sp>
        <p:sp>
          <p:nvSpPr>
            <p:cNvPr id="17" name="object 17"/>
            <p:cNvSpPr/>
            <p:nvPr/>
          </p:nvSpPr>
          <p:spPr>
            <a:xfrm>
              <a:off x="4439413" y="3183620"/>
              <a:ext cx="1264920" cy="523240"/>
            </a:xfrm>
            <a:custGeom>
              <a:avLst/>
              <a:gdLst/>
              <a:ahLst/>
              <a:cxnLst/>
              <a:rect l="l" t="t" r="r" b="b"/>
              <a:pathLst>
                <a:path w="1264920" h="523239">
                  <a:moveTo>
                    <a:pt x="0" y="522723"/>
                  </a:moveTo>
                  <a:lnTo>
                    <a:pt x="419096" y="352045"/>
                  </a:lnTo>
                </a:path>
                <a:path w="1264920" h="523239">
                  <a:moveTo>
                    <a:pt x="419096" y="352045"/>
                  </a:moveTo>
                  <a:lnTo>
                    <a:pt x="627876" y="256024"/>
                  </a:lnTo>
                  <a:lnTo>
                    <a:pt x="847334" y="170678"/>
                  </a:lnTo>
                </a:path>
                <a:path w="1264920" h="523239">
                  <a:moveTo>
                    <a:pt x="847334" y="170678"/>
                  </a:moveTo>
                  <a:lnTo>
                    <a:pt x="1264909" y="0"/>
                  </a:lnTo>
                </a:path>
              </a:pathLst>
            </a:custGeom>
            <a:ln w="18251">
              <a:solidFill>
                <a:srgbClr val="00007F"/>
              </a:solidFill>
            </a:ln>
          </p:spPr>
          <p:txBody>
            <a:bodyPr wrap="square" lIns="0" tIns="0" rIns="0" bIns="0" rtlCol="0"/>
            <a:lstStyle/>
            <a:p>
              <a:endParaRPr/>
            </a:p>
          </p:txBody>
        </p:sp>
        <p:sp>
          <p:nvSpPr>
            <p:cNvPr id="18" name="object 18"/>
            <p:cNvSpPr/>
            <p:nvPr/>
          </p:nvSpPr>
          <p:spPr>
            <a:xfrm>
              <a:off x="3983736" y="3858768"/>
              <a:ext cx="47625" cy="27940"/>
            </a:xfrm>
            <a:custGeom>
              <a:avLst/>
              <a:gdLst/>
              <a:ahLst/>
              <a:cxnLst/>
              <a:rect l="l" t="t" r="r" b="b"/>
              <a:pathLst>
                <a:path w="47625" h="27939">
                  <a:moveTo>
                    <a:pt x="47244" y="22860"/>
                  </a:moveTo>
                  <a:lnTo>
                    <a:pt x="45362" y="14144"/>
                  </a:lnTo>
                  <a:lnTo>
                    <a:pt x="40195" y="6858"/>
                  </a:lnTo>
                  <a:lnTo>
                    <a:pt x="32456" y="1857"/>
                  </a:lnTo>
                  <a:lnTo>
                    <a:pt x="22860" y="0"/>
                  </a:lnTo>
                  <a:lnTo>
                    <a:pt x="14144" y="1857"/>
                  </a:lnTo>
                  <a:lnTo>
                    <a:pt x="6858" y="6858"/>
                  </a:lnTo>
                  <a:lnTo>
                    <a:pt x="1857" y="14144"/>
                  </a:lnTo>
                  <a:lnTo>
                    <a:pt x="0" y="22860"/>
                  </a:lnTo>
                  <a:lnTo>
                    <a:pt x="884" y="27431"/>
                  </a:lnTo>
                  <a:lnTo>
                    <a:pt x="46347" y="27431"/>
                  </a:lnTo>
                  <a:lnTo>
                    <a:pt x="47244" y="22860"/>
                  </a:lnTo>
                  <a:close/>
                </a:path>
              </a:pathLst>
            </a:custGeom>
            <a:solidFill>
              <a:srgbClr val="00007F"/>
            </a:solidFill>
          </p:spPr>
          <p:txBody>
            <a:bodyPr wrap="square" lIns="0" tIns="0" rIns="0" bIns="0" rtlCol="0"/>
            <a:lstStyle/>
            <a:p>
              <a:endParaRPr/>
            </a:p>
          </p:txBody>
        </p:sp>
        <p:sp>
          <p:nvSpPr>
            <p:cNvPr id="19" name="object 19"/>
            <p:cNvSpPr/>
            <p:nvPr/>
          </p:nvSpPr>
          <p:spPr>
            <a:xfrm>
              <a:off x="3983737" y="3858743"/>
              <a:ext cx="47625" cy="27940"/>
            </a:xfrm>
            <a:custGeom>
              <a:avLst/>
              <a:gdLst/>
              <a:ahLst/>
              <a:cxnLst/>
              <a:rect l="l" t="t" r="r" b="b"/>
              <a:pathLst>
                <a:path w="47625" h="27939">
                  <a:moveTo>
                    <a:pt x="47240" y="22859"/>
                  </a:moveTo>
                  <a:lnTo>
                    <a:pt x="45358" y="14147"/>
                  </a:lnTo>
                  <a:lnTo>
                    <a:pt x="40189" y="6860"/>
                  </a:lnTo>
                  <a:lnTo>
                    <a:pt x="32450" y="1858"/>
                  </a:lnTo>
                  <a:lnTo>
                    <a:pt x="22859" y="0"/>
                  </a:lnTo>
                  <a:lnTo>
                    <a:pt x="14141" y="1858"/>
                  </a:lnTo>
                  <a:lnTo>
                    <a:pt x="6855" y="6860"/>
                  </a:lnTo>
                  <a:lnTo>
                    <a:pt x="1856" y="14147"/>
                  </a:lnTo>
                  <a:lnTo>
                    <a:pt x="0" y="22859"/>
                  </a:lnTo>
                  <a:lnTo>
                    <a:pt x="889" y="27456"/>
                  </a:lnTo>
                </a:path>
                <a:path w="47625" h="27939">
                  <a:moveTo>
                    <a:pt x="46338" y="27456"/>
                  </a:moveTo>
                  <a:lnTo>
                    <a:pt x="47240" y="22859"/>
                  </a:lnTo>
                </a:path>
              </a:pathLst>
            </a:custGeom>
            <a:ln w="9125">
              <a:solidFill>
                <a:srgbClr val="00007F"/>
              </a:solidFill>
            </a:ln>
          </p:spPr>
          <p:txBody>
            <a:bodyPr wrap="square" lIns="0" tIns="0" rIns="0" bIns="0" rtlCol="0"/>
            <a:lstStyle/>
            <a:p>
              <a:endParaRPr/>
            </a:p>
          </p:txBody>
        </p:sp>
        <p:sp>
          <p:nvSpPr>
            <p:cNvPr id="20" name="object 20"/>
            <p:cNvSpPr/>
            <p:nvPr/>
          </p:nvSpPr>
          <p:spPr>
            <a:xfrm>
              <a:off x="4410455" y="3677411"/>
              <a:ext cx="50800" cy="48895"/>
            </a:xfrm>
            <a:custGeom>
              <a:avLst/>
              <a:gdLst/>
              <a:ahLst/>
              <a:cxnLst/>
              <a:rect l="l" t="t" r="r" b="b"/>
              <a:pathLst>
                <a:path w="50800" h="48895">
                  <a:moveTo>
                    <a:pt x="50291" y="24383"/>
                  </a:moveTo>
                  <a:lnTo>
                    <a:pt x="48410" y="14787"/>
                  </a:lnTo>
                  <a:lnTo>
                    <a:pt x="43243" y="7048"/>
                  </a:lnTo>
                  <a:lnTo>
                    <a:pt x="35504" y="1881"/>
                  </a:lnTo>
                  <a:lnTo>
                    <a:pt x="25907" y="0"/>
                  </a:lnTo>
                  <a:lnTo>
                    <a:pt x="16073" y="1881"/>
                  </a:lnTo>
                  <a:lnTo>
                    <a:pt x="7810" y="7048"/>
                  </a:lnTo>
                  <a:lnTo>
                    <a:pt x="2119" y="14787"/>
                  </a:lnTo>
                  <a:lnTo>
                    <a:pt x="0" y="24383"/>
                  </a:lnTo>
                  <a:lnTo>
                    <a:pt x="2119" y="33337"/>
                  </a:lnTo>
                  <a:lnTo>
                    <a:pt x="7810" y="41147"/>
                  </a:lnTo>
                  <a:lnTo>
                    <a:pt x="16073" y="46672"/>
                  </a:lnTo>
                  <a:lnTo>
                    <a:pt x="25907" y="48767"/>
                  </a:lnTo>
                  <a:lnTo>
                    <a:pt x="35504" y="46672"/>
                  </a:lnTo>
                  <a:lnTo>
                    <a:pt x="43243" y="41147"/>
                  </a:lnTo>
                  <a:lnTo>
                    <a:pt x="48410" y="33337"/>
                  </a:lnTo>
                  <a:lnTo>
                    <a:pt x="50291" y="24383"/>
                  </a:lnTo>
                  <a:close/>
                </a:path>
              </a:pathLst>
            </a:custGeom>
            <a:solidFill>
              <a:srgbClr val="00007F"/>
            </a:solidFill>
          </p:spPr>
          <p:txBody>
            <a:bodyPr wrap="square" lIns="0" tIns="0" rIns="0" bIns="0" rtlCol="0"/>
            <a:lstStyle/>
            <a:p>
              <a:endParaRPr/>
            </a:p>
          </p:txBody>
        </p:sp>
        <p:sp>
          <p:nvSpPr>
            <p:cNvPr id="21" name="object 21"/>
            <p:cNvSpPr/>
            <p:nvPr/>
          </p:nvSpPr>
          <p:spPr>
            <a:xfrm>
              <a:off x="4410454" y="3677391"/>
              <a:ext cx="50800" cy="48895"/>
            </a:xfrm>
            <a:custGeom>
              <a:avLst/>
              <a:gdLst/>
              <a:ahLst/>
              <a:cxnLst/>
              <a:rect l="l" t="t" r="r" b="b"/>
              <a:pathLst>
                <a:path w="50800" h="48895">
                  <a:moveTo>
                    <a:pt x="50282" y="24386"/>
                  </a:moveTo>
                  <a:lnTo>
                    <a:pt x="48402" y="14791"/>
                  </a:lnTo>
                  <a:lnTo>
                    <a:pt x="43236" y="7051"/>
                  </a:lnTo>
                  <a:lnTo>
                    <a:pt x="35498" y="1882"/>
                  </a:lnTo>
                  <a:lnTo>
                    <a:pt x="25901" y="0"/>
                  </a:lnTo>
                  <a:lnTo>
                    <a:pt x="16066" y="1882"/>
                  </a:lnTo>
                  <a:lnTo>
                    <a:pt x="7806" y="7051"/>
                  </a:lnTo>
                  <a:lnTo>
                    <a:pt x="2117" y="14791"/>
                  </a:lnTo>
                  <a:lnTo>
                    <a:pt x="0" y="24386"/>
                  </a:lnTo>
                  <a:lnTo>
                    <a:pt x="2117" y="33338"/>
                  </a:lnTo>
                  <a:lnTo>
                    <a:pt x="7806" y="41150"/>
                  </a:lnTo>
                  <a:lnTo>
                    <a:pt x="16066" y="46677"/>
                  </a:lnTo>
                  <a:lnTo>
                    <a:pt x="25901" y="48773"/>
                  </a:lnTo>
                  <a:lnTo>
                    <a:pt x="35498" y="46677"/>
                  </a:lnTo>
                  <a:lnTo>
                    <a:pt x="43236" y="41150"/>
                  </a:lnTo>
                  <a:lnTo>
                    <a:pt x="48402" y="33338"/>
                  </a:lnTo>
                  <a:lnTo>
                    <a:pt x="50282" y="24386"/>
                  </a:lnTo>
                  <a:close/>
                </a:path>
              </a:pathLst>
            </a:custGeom>
            <a:ln w="9126">
              <a:solidFill>
                <a:srgbClr val="00007F"/>
              </a:solidFill>
            </a:ln>
          </p:spPr>
          <p:txBody>
            <a:bodyPr wrap="square" lIns="0" tIns="0" rIns="0" bIns="0" rtlCol="0"/>
            <a:lstStyle/>
            <a:p>
              <a:endParaRPr/>
            </a:p>
          </p:txBody>
        </p:sp>
        <p:sp>
          <p:nvSpPr>
            <p:cNvPr id="22" name="object 22"/>
            <p:cNvSpPr/>
            <p:nvPr/>
          </p:nvSpPr>
          <p:spPr>
            <a:xfrm>
              <a:off x="4831079" y="3506723"/>
              <a:ext cx="45720" cy="47625"/>
            </a:xfrm>
            <a:custGeom>
              <a:avLst/>
              <a:gdLst/>
              <a:ahLst/>
              <a:cxnLst/>
              <a:rect l="l" t="t" r="r" b="b"/>
              <a:pathLst>
                <a:path w="45720" h="47625">
                  <a:moveTo>
                    <a:pt x="45719" y="22859"/>
                  </a:moveTo>
                  <a:lnTo>
                    <a:pt x="43862" y="14144"/>
                  </a:lnTo>
                  <a:lnTo>
                    <a:pt x="38861" y="6857"/>
                  </a:lnTo>
                  <a:lnTo>
                    <a:pt x="31575" y="1857"/>
                  </a:lnTo>
                  <a:lnTo>
                    <a:pt x="22859" y="0"/>
                  </a:lnTo>
                  <a:lnTo>
                    <a:pt x="14144" y="1857"/>
                  </a:lnTo>
                  <a:lnTo>
                    <a:pt x="6857" y="6857"/>
                  </a:lnTo>
                  <a:lnTo>
                    <a:pt x="1857" y="14144"/>
                  </a:lnTo>
                  <a:lnTo>
                    <a:pt x="0" y="22859"/>
                  </a:lnTo>
                  <a:lnTo>
                    <a:pt x="1857" y="32456"/>
                  </a:lnTo>
                  <a:lnTo>
                    <a:pt x="6857" y="40195"/>
                  </a:lnTo>
                  <a:lnTo>
                    <a:pt x="14144" y="45362"/>
                  </a:lnTo>
                  <a:lnTo>
                    <a:pt x="22859" y="47243"/>
                  </a:lnTo>
                  <a:lnTo>
                    <a:pt x="31575" y="45362"/>
                  </a:lnTo>
                  <a:lnTo>
                    <a:pt x="38861" y="40195"/>
                  </a:lnTo>
                  <a:lnTo>
                    <a:pt x="43862" y="32456"/>
                  </a:lnTo>
                  <a:lnTo>
                    <a:pt x="45719" y="22859"/>
                  </a:lnTo>
                  <a:close/>
                </a:path>
              </a:pathLst>
            </a:custGeom>
            <a:solidFill>
              <a:srgbClr val="00007F"/>
            </a:solidFill>
          </p:spPr>
          <p:txBody>
            <a:bodyPr wrap="square" lIns="0" tIns="0" rIns="0" bIns="0" rtlCol="0"/>
            <a:lstStyle/>
            <a:p>
              <a:endParaRPr/>
            </a:p>
          </p:txBody>
        </p:sp>
        <p:sp>
          <p:nvSpPr>
            <p:cNvPr id="23" name="object 23"/>
            <p:cNvSpPr/>
            <p:nvPr/>
          </p:nvSpPr>
          <p:spPr>
            <a:xfrm>
              <a:off x="4831071" y="3506697"/>
              <a:ext cx="45720" cy="47625"/>
            </a:xfrm>
            <a:custGeom>
              <a:avLst/>
              <a:gdLst/>
              <a:ahLst/>
              <a:cxnLst/>
              <a:rect l="l" t="t" r="r" b="b"/>
              <a:pathLst>
                <a:path w="45720" h="47625">
                  <a:moveTo>
                    <a:pt x="45719" y="22859"/>
                  </a:moveTo>
                  <a:lnTo>
                    <a:pt x="43863" y="14147"/>
                  </a:lnTo>
                  <a:lnTo>
                    <a:pt x="38863" y="6860"/>
                  </a:lnTo>
                  <a:lnTo>
                    <a:pt x="31577" y="1858"/>
                  </a:lnTo>
                  <a:lnTo>
                    <a:pt x="22859" y="0"/>
                  </a:lnTo>
                  <a:lnTo>
                    <a:pt x="14148" y="1858"/>
                  </a:lnTo>
                  <a:lnTo>
                    <a:pt x="6861" y="6860"/>
                  </a:lnTo>
                  <a:lnTo>
                    <a:pt x="1858" y="14147"/>
                  </a:lnTo>
                  <a:lnTo>
                    <a:pt x="0" y="22859"/>
                  </a:lnTo>
                  <a:lnTo>
                    <a:pt x="1858" y="32461"/>
                  </a:lnTo>
                  <a:lnTo>
                    <a:pt x="6861" y="40201"/>
                  </a:lnTo>
                  <a:lnTo>
                    <a:pt x="14148" y="45366"/>
                  </a:lnTo>
                  <a:lnTo>
                    <a:pt x="22859" y="47246"/>
                  </a:lnTo>
                  <a:lnTo>
                    <a:pt x="31577" y="45366"/>
                  </a:lnTo>
                  <a:lnTo>
                    <a:pt x="38863" y="40201"/>
                  </a:lnTo>
                  <a:lnTo>
                    <a:pt x="43863" y="32461"/>
                  </a:lnTo>
                  <a:lnTo>
                    <a:pt x="45719" y="22859"/>
                  </a:lnTo>
                  <a:close/>
                </a:path>
              </a:pathLst>
            </a:custGeom>
            <a:ln w="9125">
              <a:solidFill>
                <a:srgbClr val="00007F"/>
              </a:solidFill>
            </a:ln>
          </p:spPr>
          <p:txBody>
            <a:bodyPr wrap="square" lIns="0" tIns="0" rIns="0" bIns="0" rtlCol="0"/>
            <a:lstStyle/>
            <a:p>
              <a:endParaRPr/>
            </a:p>
          </p:txBody>
        </p:sp>
        <p:sp>
          <p:nvSpPr>
            <p:cNvPr id="24" name="object 24"/>
            <p:cNvSpPr/>
            <p:nvPr/>
          </p:nvSpPr>
          <p:spPr>
            <a:xfrm>
              <a:off x="5257799" y="3325367"/>
              <a:ext cx="50800" cy="48895"/>
            </a:xfrm>
            <a:custGeom>
              <a:avLst/>
              <a:gdLst/>
              <a:ahLst/>
              <a:cxnLst/>
              <a:rect l="l" t="t" r="r" b="b"/>
              <a:pathLst>
                <a:path w="50800" h="48895">
                  <a:moveTo>
                    <a:pt x="50291" y="24383"/>
                  </a:moveTo>
                  <a:lnTo>
                    <a:pt x="48172" y="14787"/>
                  </a:lnTo>
                  <a:lnTo>
                    <a:pt x="42481" y="7048"/>
                  </a:lnTo>
                  <a:lnTo>
                    <a:pt x="34218" y="1881"/>
                  </a:lnTo>
                  <a:lnTo>
                    <a:pt x="24383" y="0"/>
                  </a:lnTo>
                  <a:lnTo>
                    <a:pt x="14787" y="1881"/>
                  </a:lnTo>
                  <a:lnTo>
                    <a:pt x="7048" y="7048"/>
                  </a:lnTo>
                  <a:lnTo>
                    <a:pt x="1881" y="14787"/>
                  </a:lnTo>
                  <a:lnTo>
                    <a:pt x="0" y="24383"/>
                  </a:lnTo>
                  <a:lnTo>
                    <a:pt x="1881" y="33337"/>
                  </a:lnTo>
                  <a:lnTo>
                    <a:pt x="7048" y="41147"/>
                  </a:lnTo>
                  <a:lnTo>
                    <a:pt x="14787" y="46672"/>
                  </a:lnTo>
                  <a:lnTo>
                    <a:pt x="24383" y="48767"/>
                  </a:lnTo>
                  <a:lnTo>
                    <a:pt x="34218" y="46672"/>
                  </a:lnTo>
                  <a:lnTo>
                    <a:pt x="42481" y="41147"/>
                  </a:lnTo>
                  <a:lnTo>
                    <a:pt x="48172" y="33337"/>
                  </a:lnTo>
                  <a:lnTo>
                    <a:pt x="50291" y="24383"/>
                  </a:lnTo>
                  <a:close/>
                </a:path>
              </a:pathLst>
            </a:custGeom>
            <a:solidFill>
              <a:srgbClr val="00007F"/>
            </a:solidFill>
          </p:spPr>
          <p:txBody>
            <a:bodyPr wrap="square" lIns="0" tIns="0" rIns="0" bIns="0" rtlCol="0"/>
            <a:lstStyle/>
            <a:p>
              <a:endParaRPr/>
            </a:p>
          </p:txBody>
        </p:sp>
        <p:sp>
          <p:nvSpPr>
            <p:cNvPr id="25" name="object 25"/>
            <p:cNvSpPr/>
            <p:nvPr/>
          </p:nvSpPr>
          <p:spPr>
            <a:xfrm>
              <a:off x="5257788" y="3325345"/>
              <a:ext cx="50800" cy="48895"/>
            </a:xfrm>
            <a:custGeom>
              <a:avLst/>
              <a:gdLst/>
              <a:ahLst/>
              <a:cxnLst/>
              <a:rect l="l" t="t" r="r" b="b"/>
              <a:pathLst>
                <a:path w="50800" h="48895">
                  <a:moveTo>
                    <a:pt x="50297" y="24386"/>
                  </a:moveTo>
                  <a:lnTo>
                    <a:pt x="48177" y="14791"/>
                  </a:lnTo>
                  <a:lnTo>
                    <a:pt x="42485" y="7051"/>
                  </a:lnTo>
                  <a:lnTo>
                    <a:pt x="34224" y="1882"/>
                  </a:lnTo>
                  <a:lnTo>
                    <a:pt x="24395" y="0"/>
                  </a:lnTo>
                  <a:lnTo>
                    <a:pt x="14796" y="1882"/>
                  </a:lnTo>
                  <a:lnTo>
                    <a:pt x="7053" y="7051"/>
                  </a:lnTo>
                  <a:lnTo>
                    <a:pt x="1882" y="14791"/>
                  </a:lnTo>
                  <a:lnTo>
                    <a:pt x="0" y="24386"/>
                  </a:lnTo>
                  <a:lnTo>
                    <a:pt x="1882" y="33338"/>
                  </a:lnTo>
                  <a:lnTo>
                    <a:pt x="7053" y="41150"/>
                  </a:lnTo>
                  <a:lnTo>
                    <a:pt x="14796" y="46677"/>
                  </a:lnTo>
                  <a:lnTo>
                    <a:pt x="24395" y="48773"/>
                  </a:lnTo>
                  <a:lnTo>
                    <a:pt x="34224" y="46677"/>
                  </a:lnTo>
                  <a:lnTo>
                    <a:pt x="42485" y="41150"/>
                  </a:lnTo>
                  <a:lnTo>
                    <a:pt x="48177" y="33338"/>
                  </a:lnTo>
                  <a:lnTo>
                    <a:pt x="50297" y="24386"/>
                  </a:lnTo>
                  <a:close/>
                </a:path>
              </a:pathLst>
            </a:custGeom>
            <a:ln w="9126">
              <a:solidFill>
                <a:srgbClr val="00007F"/>
              </a:solidFill>
            </a:ln>
          </p:spPr>
          <p:txBody>
            <a:bodyPr wrap="square" lIns="0" tIns="0" rIns="0" bIns="0" rtlCol="0"/>
            <a:lstStyle/>
            <a:p>
              <a:endParaRPr/>
            </a:p>
          </p:txBody>
        </p:sp>
        <p:sp>
          <p:nvSpPr>
            <p:cNvPr id="26" name="object 26"/>
            <p:cNvSpPr/>
            <p:nvPr/>
          </p:nvSpPr>
          <p:spPr>
            <a:xfrm>
              <a:off x="5676899" y="3154679"/>
              <a:ext cx="45720" cy="47625"/>
            </a:xfrm>
            <a:custGeom>
              <a:avLst/>
              <a:gdLst/>
              <a:ahLst/>
              <a:cxnLst/>
              <a:rect l="l" t="t" r="r" b="b"/>
              <a:pathLst>
                <a:path w="45720" h="47625">
                  <a:moveTo>
                    <a:pt x="45719" y="22859"/>
                  </a:moveTo>
                  <a:lnTo>
                    <a:pt x="44076" y="14144"/>
                  </a:lnTo>
                  <a:lnTo>
                    <a:pt x="39433" y="6857"/>
                  </a:lnTo>
                  <a:lnTo>
                    <a:pt x="32218" y="1857"/>
                  </a:lnTo>
                  <a:lnTo>
                    <a:pt x="22859" y="0"/>
                  </a:lnTo>
                  <a:lnTo>
                    <a:pt x="14144" y="1857"/>
                  </a:lnTo>
                  <a:lnTo>
                    <a:pt x="6857" y="6857"/>
                  </a:lnTo>
                  <a:lnTo>
                    <a:pt x="1857" y="14144"/>
                  </a:lnTo>
                  <a:lnTo>
                    <a:pt x="0" y="22859"/>
                  </a:lnTo>
                  <a:lnTo>
                    <a:pt x="1857" y="32456"/>
                  </a:lnTo>
                  <a:lnTo>
                    <a:pt x="6857" y="40195"/>
                  </a:lnTo>
                  <a:lnTo>
                    <a:pt x="14144" y="45362"/>
                  </a:lnTo>
                  <a:lnTo>
                    <a:pt x="22859" y="47243"/>
                  </a:lnTo>
                  <a:lnTo>
                    <a:pt x="32218" y="45362"/>
                  </a:lnTo>
                  <a:lnTo>
                    <a:pt x="39433" y="40195"/>
                  </a:lnTo>
                  <a:lnTo>
                    <a:pt x="44076" y="32456"/>
                  </a:lnTo>
                  <a:lnTo>
                    <a:pt x="45719" y="22859"/>
                  </a:lnTo>
                  <a:close/>
                </a:path>
              </a:pathLst>
            </a:custGeom>
            <a:solidFill>
              <a:srgbClr val="00007F"/>
            </a:solidFill>
          </p:spPr>
          <p:txBody>
            <a:bodyPr wrap="square" lIns="0" tIns="0" rIns="0" bIns="0" rtlCol="0"/>
            <a:lstStyle/>
            <a:p>
              <a:endParaRPr/>
            </a:p>
          </p:txBody>
        </p:sp>
        <p:sp>
          <p:nvSpPr>
            <p:cNvPr id="27" name="object 27"/>
            <p:cNvSpPr/>
            <p:nvPr/>
          </p:nvSpPr>
          <p:spPr>
            <a:xfrm>
              <a:off x="5676900" y="3154667"/>
              <a:ext cx="45720" cy="47625"/>
            </a:xfrm>
            <a:custGeom>
              <a:avLst/>
              <a:gdLst/>
              <a:ahLst/>
              <a:cxnLst/>
              <a:rect l="l" t="t" r="r" b="b"/>
              <a:pathLst>
                <a:path w="45720" h="47625">
                  <a:moveTo>
                    <a:pt x="45719" y="22859"/>
                  </a:moveTo>
                  <a:lnTo>
                    <a:pt x="44074" y="14140"/>
                  </a:lnTo>
                  <a:lnTo>
                    <a:pt x="39428" y="6854"/>
                  </a:lnTo>
                  <a:lnTo>
                    <a:pt x="32212" y="1856"/>
                  </a:lnTo>
                  <a:lnTo>
                    <a:pt x="22859" y="0"/>
                  </a:lnTo>
                  <a:lnTo>
                    <a:pt x="14141" y="1856"/>
                  </a:lnTo>
                  <a:lnTo>
                    <a:pt x="6855" y="6854"/>
                  </a:lnTo>
                  <a:lnTo>
                    <a:pt x="1856" y="14140"/>
                  </a:lnTo>
                  <a:lnTo>
                    <a:pt x="0" y="22859"/>
                  </a:lnTo>
                  <a:lnTo>
                    <a:pt x="1856" y="32453"/>
                  </a:lnTo>
                  <a:lnTo>
                    <a:pt x="6855" y="40188"/>
                  </a:lnTo>
                  <a:lnTo>
                    <a:pt x="14141" y="45351"/>
                  </a:lnTo>
                  <a:lnTo>
                    <a:pt x="22859" y="47231"/>
                  </a:lnTo>
                  <a:lnTo>
                    <a:pt x="32212" y="45351"/>
                  </a:lnTo>
                  <a:lnTo>
                    <a:pt x="39428" y="40188"/>
                  </a:lnTo>
                  <a:lnTo>
                    <a:pt x="44074" y="32453"/>
                  </a:lnTo>
                  <a:lnTo>
                    <a:pt x="45719" y="22859"/>
                  </a:lnTo>
                  <a:close/>
                </a:path>
              </a:pathLst>
            </a:custGeom>
            <a:ln w="9125">
              <a:solidFill>
                <a:srgbClr val="00007F"/>
              </a:solidFill>
            </a:ln>
          </p:spPr>
          <p:txBody>
            <a:bodyPr wrap="square" lIns="0" tIns="0" rIns="0" bIns="0" rtlCol="0"/>
            <a:lstStyle/>
            <a:p>
              <a:endParaRPr/>
            </a:p>
          </p:txBody>
        </p:sp>
      </p:grpSp>
      <p:sp>
        <p:nvSpPr>
          <p:cNvPr id="28" name="object 28"/>
          <p:cNvSpPr txBox="1"/>
          <p:nvPr/>
        </p:nvSpPr>
        <p:spPr>
          <a:xfrm>
            <a:off x="4085334" y="3797298"/>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3</a:t>
            </a:r>
            <a:endParaRPr sz="800">
              <a:latin typeface="Arial"/>
              <a:cs typeface="Arial"/>
            </a:endParaRPr>
          </a:p>
        </p:txBody>
      </p:sp>
      <p:sp>
        <p:nvSpPr>
          <p:cNvPr id="29" name="object 29"/>
          <p:cNvSpPr txBox="1"/>
          <p:nvPr/>
        </p:nvSpPr>
        <p:spPr>
          <a:xfrm>
            <a:off x="4513578" y="3615942"/>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6</a:t>
            </a:r>
            <a:endParaRPr sz="800">
              <a:latin typeface="Arial"/>
              <a:cs typeface="Arial"/>
            </a:endParaRPr>
          </a:p>
        </p:txBody>
      </p:sp>
      <p:sp>
        <p:nvSpPr>
          <p:cNvPr id="30" name="object 30"/>
          <p:cNvSpPr txBox="1"/>
          <p:nvPr/>
        </p:nvSpPr>
        <p:spPr>
          <a:xfrm>
            <a:off x="4931153" y="3445254"/>
            <a:ext cx="84455" cy="151765"/>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9</a:t>
            </a:r>
            <a:endParaRPr sz="800">
              <a:latin typeface="Arial"/>
              <a:cs typeface="Arial"/>
            </a:endParaRPr>
          </a:p>
        </p:txBody>
      </p:sp>
      <p:sp>
        <p:nvSpPr>
          <p:cNvPr id="31" name="object 31"/>
          <p:cNvSpPr txBox="1"/>
          <p:nvPr/>
        </p:nvSpPr>
        <p:spPr>
          <a:xfrm>
            <a:off x="5359398" y="3263898"/>
            <a:ext cx="14224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1</a:t>
            </a:r>
            <a:r>
              <a:rPr sz="800" spc="15" dirty="0">
                <a:latin typeface="Arial"/>
                <a:cs typeface="Arial"/>
              </a:rPr>
              <a:t>2</a:t>
            </a:r>
            <a:endParaRPr sz="800">
              <a:latin typeface="Arial"/>
              <a:cs typeface="Arial"/>
            </a:endParaRPr>
          </a:p>
        </p:txBody>
      </p:sp>
      <p:sp>
        <p:nvSpPr>
          <p:cNvPr id="32" name="object 32"/>
          <p:cNvSpPr txBox="1"/>
          <p:nvPr/>
        </p:nvSpPr>
        <p:spPr>
          <a:xfrm>
            <a:off x="5778497" y="3093210"/>
            <a:ext cx="142240" cy="151765"/>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1</a:t>
            </a:r>
            <a:r>
              <a:rPr sz="800" spc="15" dirty="0">
                <a:latin typeface="Arial"/>
                <a:cs typeface="Arial"/>
              </a:rPr>
              <a:t>5</a:t>
            </a:r>
            <a:endParaRPr sz="800">
              <a:latin typeface="Arial"/>
              <a:cs typeface="Arial"/>
            </a:endParaRPr>
          </a:p>
        </p:txBody>
      </p:sp>
      <p:sp>
        <p:nvSpPr>
          <p:cNvPr id="33" name="object 33"/>
          <p:cNvSpPr txBox="1"/>
          <p:nvPr/>
        </p:nvSpPr>
        <p:spPr>
          <a:xfrm>
            <a:off x="3391914" y="2856686"/>
            <a:ext cx="142240" cy="1092200"/>
          </a:xfrm>
          <a:prstGeom prst="rect">
            <a:avLst/>
          </a:prstGeom>
        </p:spPr>
        <p:txBody>
          <a:bodyPr vert="horz" wrap="square" lIns="0" tIns="71120" rIns="0" bIns="0" rtlCol="0">
            <a:spAutoFit/>
          </a:bodyPr>
          <a:lstStyle/>
          <a:p>
            <a:pPr marL="12700">
              <a:lnSpc>
                <a:spcPct val="100000"/>
              </a:lnSpc>
              <a:spcBef>
                <a:spcPts val="560"/>
              </a:spcBef>
            </a:pPr>
            <a:r>
              <a:rPr sz="800" spc="5" dirty="0">
                <a:latin typeface="Arial"/>
                <a:cs typeface="Arial"/>
              </a:rPr>
              <a:t>1</a:t>
            </a:r>
            <a:r>
              <a:rPr sz="800" spc="15" dirty="0">
                <a:latin typeface="Arial"/>
                <a:cs typeface="Arial"/>
              </a:rPr>
              <a:t>4</a:t>
            </a:r>
            <a:endParaRPr sz="800">
              <a:latin typeface="Arial"/>
              <a:cs typeface="Arial"/>
            </a:endParaRPr>
          </a:p>
          <a:p>
            <a:pPr marL="12700">
              <a:lnSpc>
                <a:spcPct val="100000"/>
              </a:lnSpc>
              <a:spcBef>
                <a:spcPts val="470"/>
              </a:spcBef>
            </a:pPr>
            <a:r>
              <a:rPr sz="800" spc="5" dirty="0">
                <a:latin typeface="Arial"/>
                <a:cs typeface="Arial"/>
              </a:rPr>
              <a:t>1</a:t>
            </a:r>
            <a:r>
              <a:rPr sz="800" spc="15" dirty="0">
                <a:latin typeface="Arial"/>
                <a:cs typeface="Arial"/>
              </a:rPr>
              <a:t>2</a:t>
            </a:r>
            <a:endParaRPr sz="800">
              <a:latin typeface="Arial"/>
              <a:cs typeface="Arial"/>
            </a:endParaRPr>
          </a:p>
          <a:p>
            <a:pPr marL="12700">
              <a:lnSpc>
                <a:spcPct val="100000"/>
              </a:lnSpc>
              <a:spcBef>
                <a:spcPts val="384"/>
              </a:spcBef>
            </a:pPr>
            <a:r>
              <a:rPr sz="800" spc="5" dirty="0">
                <a:latin typeface="Arial"/>
                <a:cs typeface="Arial"/>
              </a:rPr>
              <a:t>1</a:t>
            </a:r>
            <a:r>
              <a:rPr sz="800" spc="15" dirty="0">
                <a:latin typeface="Arial"/>
                <a:cs typeface="Arial"/>
              </a:rPr>
              <a:t>0</a:t>
            </a:r>
            <a:endParaRPr sz="800">
              <a:latin typeface="Arial"/>
              <a:cs typeface="Arial"/>
            </a:endParaRPr>
          </a:p>
          <a:p>
            <a:pPr marL="70485">
              <a:lnSpc>
                <a:spcPct val="100000"/>
              </a:lnSpc>
              <a:spcBef>
                <a:spcPts val="465"/>
              </a:spcBef>
            </a:pPr>
            <a:r>
              <a:rPr sz="800" spc="15" dirty="0">
                <a:latin typeface="Arial"/>
                <a:cs typeface="Arial"/>
              </a:rPr>
              <a:t>8</a:t>
            </a:r>
            <a:endParaRPr sz="800">
              <a:latin typeface="Arial"/>
              <a:cs typeface="Arial"/>
            </a:endParaRPr>
          </a:p>
          <a:p>
            <a:pPr marL="70485">
              <a:lnSpc>
                <a:spcPct val="100000"/>
              </a:lnSpc>
              <a:spcBef>
                <a:spcPts val="385"/>
              </a:spcBef>
            </a:pPr>
            <a:r>
              <a:rPr sz="800" spc="15" dirty="0">
                <a:latin typeface="Arial"/>
                <a:cs typeface="Arial"/>
              </a:rPr>
              <a:t>6</a:t>
            </a:r>
            <a:endParaRPr sz="800">
              <a:latin typeface="Arial"/>
              <a:cs typeface="Arial"/>
            </a:endParaRPr>
          </a:p>
          <a:p>
            <a:pPr marL="70485">
              <a:lnSpc>
                <a:spcPct val="100000"/>
              </a:lnSpc>
              <a:spcBef>
                <a:spcPts val="470"/>
              </a:spcBef>
            </a:pPr>
            <a:r>
              <a:rPr sz="800" spc="15" dirty="0">
                <a:latin typeface="Arial"/>
                <a:cs typeface="Arial"/>
              </a:rPr>
              <a:t>4</a:t>
            </a:r>
            <a:endParaRPr sz="800">
              <a:latin typeface="Arial"/>
              <a:cs typeface="Arial"/>
            </a:endParaRPr>
          </a:p>
        </p:txBody>
      </p:sp>
      <p:sp>
        <p:nvSpPr>
          <p:cNvPr id="34" name="object 34"/>
          <p:cNvSpPr txBox="1"/>
          <p:nvPr/>
        </p:nvSpPr>
        <p:spPr>
          <a:xfrm>
            <a:off x="3096525" y="3418455"/>
            <a:ext cx="149225" cy="415290"/>
          </a:xfrm>
          <a:prstGeom prst="rect">
            <a:avLst/>
          </a:prstGeom>
        </p:spPr>
        <p:txBody>
          <a:bodyPr vert="vert270" wrap="square" lIns="0" tIns="0" rIns="0" bIns="0" rtlCol="0">
            <a:spAutoFit/>
          </a:bodyPr>
          <a:lstStyle/>
          <a:p>
            <a:pPr marL="12700">
              <a:lnSpc>
                <a:spcPts val="1045"/>
              </a:lnSpc>
            </a:pPr>
            <a:r>
              <a:rPr sz="950" b="1" spc="20" dirty="0">
                <a:latin typeface="Arial"/>
                <a:cs typeface="Arial"/>
              </a:rPr>
              <a:t>Precio</a:t>
            </a:r>
            <a:endParaRPr sz="950">
              <a:latin typeface="Arial"/>
              <a:cs typeface="Arial"/>
            </a:endParaRPr>
          </a:p>
        </p:txBody>
      </p:sp>
      <p:sp>
        <p:nvSpPr>
          <p:cNvPr id="35" name="object 35"/>
          <p:cNvSpPr txBox="1"/>
          <p:nvPr/>
        </p:nvSpPr>
        <p:spPr>
          <a:xfrm>
            <a:off x="7819638" y="3171612"/>
            <a:ext cx="71120" cy="194945"/>
          </a:xfrm>
          <a:prstGeom prst="rect">
            <a:avLst/>
          </a:prstGeom>
        </p:spPr>
        <p:txBody>
          <a:bodyPr vert="horz" wrap="square" lIns="0" tIns="13970" rIns="0" bIns="0" rtlCol="0">
            <a:spAutoFit/>
          </a:bodyPr>
          <a:lstStyle/>
          <a:p>
            <a:pPr>
              <a:lnSpc>
                <a:spcPct val="100000"/>
              </a:lnSpc>
              <a:spcBef>
                <a:spcPts val="110"/>
              </a:spcBef>
            </a:pPr>
            <a:r>
              <a:rPr sz="1100" i="1" spc="5" dirty="0">
                <a:latin typeface="Times New Roman"/>
                <a:cs typeface="Times New Roman"/>
              </a:rPr>
              <a:t>o</a:t>
            </a:r>
            <a:endParaRPr sz="1100">
              <a:latin typeface="Times New Roman"/>
              <a:cs typeface="Times New Roman"/>
            </a:endParaRPr>
          </a:p>
        </p:txBody>
      </p:sp>
      <p:sp>
        <p:nvSpPr>
          <p:cNvPr id="36" name="object 36"/>
          <p:cNvSpPr txBox="1"/>
          <p:nvPr/>
        </p:nvSpPr>
        <p:spPr>
          <a:xfrm>
            <a:off x="7640823" y="3010914"/>
            <a:ext cx="1043305" cy="314960"/>
          </a:xfrm>
          <a:prstGeom prst="rect">
            <a:avLst/>
          </a:prstGeom>
        </p:spPr>
        <p:txBody>
          <a:bodyPr vert="horz" wrap="square" lIns="0" tIns="12065" rIns="0" bIns="0" rtlCol="0">
            <a:spAutoFit/>
          </a:bodyPr>
          <a:lstStyle/>
          <a:p>
            <a:pPr marL="12700">
              <a:lnSpc>
                <a:spcPct val="100000"/>
              </a:lnSpc>
              <a:spcBef>
                <a:spcPts val="95"/>
              </a:spcBef>
              <a:tabLst>
                <a:tab pos="329565" algn="l"/>
              </a:tabLst>
            </a:pPr>
            <a:r>
              <a:rPr sz="1900" i="1" spc="-5" dirty="0">
                <a:latin typeface="Times New Roman"/>
                <a:cs typeface="Times New Roman"/>
              </a:rPr>
              <a:t>Q	</a:t>
            </a:r>
            <a:r>
              <a:rPr sz="1900" dirty="0">
                <a:latin typeface="Symbol"/>
                <a:cs typeface="Symbol"/>
              </a:rPr>
              <a:t></a:t>
            </a:r>
            <a:r>
              <a:rPr sz="1900" dirty="0">
                <a:latin typeface="Times New Roman"/>
                <a:cs typeface="Times New Roman"/>
              </a:rPr>
              <a:t> </a:t>
            </a:r>
            <a:r>
              <a:rPr sz="1900" i="1" dirty="0">
                <a:latin typeface="Times New Roman"/>
                <a:cs typeface="Times New Roman"/>
              </a:rPr>
              <a:t>f</a:t>
            </a:r>
            <a:r>
              <a:rPr sz="1900" i="1" spc="-220" dirty="0">
                <a:latin typeface="Times New Roman"/>
                <a:cs typeface="Times New Roman"/>
              </a:rPr>
              <a:t> </a:t>
            </a:r>
            <a:r>
              <a:rPr sz="1900" spc="70" dirty="0">
                <a:latin typeface="Times New Roman"/>
                <a:cs typeface="Times New Roman"/>
              </a:rPr>
              <a:t>(</a:t>
            </a:r>
            <a:r>
              <a:rPr sz="1900" i="1" spc="70" dirty="0">
                <a:latin typeface="Times New Roman"/>
                <a:cs typeface="Times New Roman"/>
              </a:rPr>
              <a:t>P</a:t>
            </a:r>
            <a:r>
              <a:rPr sz="1900" spc="70" dirty="0">
                <a:latin typeface="Times New Roman"/>
                <a:cs typeface="Times New Roman"/>
              </a:rPr>
              <a:t>)</a:t>
            </a:r>
            <a:endParaRPr sz="1900">
              <a:latin typeface="Times New Roman"/>
              <a:cs typeface="Times New Roman"/>
            </a:endParaRPr>
          </a:p>
        </p:txBody>
      </p:sp>
      <p:sp>
        <p:nvSpPr>
          <p:cNvPr id="37" name="object 37"/>
          <p:cNvSpPr txBox="1"/>
          <p:nvPr/>
        </p:nvSpPr>
        <p:spPr>
          <a:xfrm>
            <a:off x="7483351" y="3461460"/>
            <a:ext cx="1471295" cy="320675"/>
          </a:xfrm>
          <a:prstGeom prst="rect">
            <a:avLst/>
          </a:prstGeom>
        </p:spPr>
        <p:txBody>
          <a:bodyPr vert="horz" wrap="square" lIns="0" tIns="17145" rIns="0" bIns="0" rtlCol="0">
            <a:spAutoFit/>
          </a:bodyPr>
          <a:lstStyle/>
          <a:p>
            <a:pPr marL="25400">
              <a:lnSpc>
                <a:spcPct val="100000"/>
              </a:lnSpc>
              <a:spcBef>
                <a:spcPts val="135"/>
              </a:spcBef>
            </a:pPr>
            <a:r>
              <a:rPr sz="1900" i="1" spc="-25" dirty="0">
                <a:latin typeface="Times New Roman"/>
                <a:cs typeface="Times New Roman"/>
              </a:rPr>
              <a:t>Q</a:t>
            </a:r>
            <a:r>
              <a:rPr sz="1650" i="1" spc="-37" baseline="-25252" dirty="0">
                <a:latin typeface="Times New Roman"/>
                <a:cs typeface="Times New Roman"/>
              </a:rPr>
              <a:t>o </a:t>
            </a:r>
            <a:r>
              <a:rPr sz="1900" spc="20" dirty="0">
                <a:latin typeface="Symbol"/>
                <a:cs typeface="Symbol"/>
              </a:rPr>
              <a:t></a:t>
            </a:r>
            <a:r>
              <a:rPr sz="1900" spc="20" dirty="0">
                <a:latin typeface="Times New Roman"/>
                <a:cs typeface="Times New Roman"/>
              </a:rPr>
              <a:t> </a:t>
            </a:r>
            <a:r>
              <a:rPr sz="1900" spc="25" dirty="0">
                <a:latin typeface="Symbol"/>
                <a:cs typeface="Symbol"/>
              </a:rPr>
              <a:t></a:t>
            </a:r>
            <a:r>
              <a:rPr sz="1900" spc="25" dirty="0">
                <a:latin typeface="Times New Roman"/>
                <a:cs typeface="Times New Roman"/>
              </a:rPr>
              <a:t>3 </a:t>
            </a:r>
            <a:r>
              <a:rPr sz="1900" spc="20" dirty="0">
                <a:latin typeface="Symbol"/>
                <a:cs typeface="Symbol"/>
              </a:rPr>
              <a:t></a:t>
            </a:r>
            <a:r>
              <a:rPr sz="1900" spc="-415" dirty="0">
                <a:latin typeface="Times New Roman"/>
                <a:cs typeface="Times New Roman"/>
              </a:rPr>
              <a:t> </a:t>
            </a:r>
            <a:r>
              <a:rPr sz="1900" spc="-20" dirty="0">
                <a:latin typeface="Times New Roman"/>
                <a:cs typeface="Times New Roman"/>
              </a:rPr>
              <a:t>1,5</a:t>
            </a:r>
            <a:r>
              <a:rPr sz="1900" i="1" spc="-20" dirty="0">
                <a:latin typeface="Times New Roman"/>
                <a:cs typeface="Times New Roman"/>
              </a:rPr>
              <a:t>P</a:t>
            </a:r>
            <a:endParaRPr sz="1900">
              <a:latin typeface="Times New Roman"/>
              <a:cs typeface="Times New Roman"/>
            </a:endParaRPr>
          </a:p>
        </p:txBody>
      </p:sp>
      <p:grpSp>
        <p:nvGrpSpPr>
          <p:cNvPr id="38" name="object 38"/>
          <p:cNvGrpSpPr/>
          <p:nvPr/>
        </p:nvGrpSpPr>
        <p:grpSpPr>
          <a:xfrm>
            <a:off x="457193" y="3886199"/>
            <a:ext cx="9144000" cy="3429000"/>
            <a:chOff x="457193" y="3886199"/>
            <a:chExt cx="9144000" cy="3429000"/>
          </a:xfrm>
        </p:grpSpPr>
        <p:sp>
          <p:nvSpPr>
            <p:cNvPr id="39" name="object 39"/>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40" name="object 40"/>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grpSp>
      <p:sp>
        <p:nvSpPr>
          <p:cNvPr id="41" name="object 41"/>
          <p:cNvSpPr txBox="1"/>
          <p:nvPr/>
        </p:nvSpPr>
        <p:spPr>
          <a:xfrm>
            <a:off x="1220209" y="4428674"/>
            <a:ext cx="5447665" cy="728345"/>
          </a:xfrm>
          <a:prstGeom prst="rect">
            <a:avLst/>
          </a:prstGeom>
        </p:spPr>
        <p:txBody>
          <a:bodyPr vert="horz" wrap="square" lIns="0" tIns="142875" rIns="0" bIns="0" rtlCol="0">
            <a:spAutoFit/>
          </a:bodyPr>
          <a:lstStyle/>
          <a:p>
            <a:pPr marL="12700">
              <a:lnSpc>
                <a:spcPct val="100000"/>
              </a:lnSpc>
              <a:spcBef>
                <a:spcPts val="1125"/>
              </a:spcBef>
            </a:pPr>
            <a:r>
              <a:rPr sz="1600" b="1" spc="-10" dirty="0">
                <a:solidFill>
                  <a:srgbClr val="CC3200"/>
                </a:solidFill>
                <a:latin typeface="TeX Gyre Bonum"/>
                <a:cs typeface="TeX Gyre Bonum"/>
              </a:rPr>
              <a:t>Características</a:t>
            </a:r>
            <a:endParaRPr sz="1600">
              <a:latin typeface="TeX Gyre Bonum"/>
              <a:cs typeface="TeX Gyre Bonum"/>
            </a:endParaRPr>
          </a:p>
          <a:p>
            <a:pPr marL="669290" indent="-83185">
              <a:lnSpc>
                <a:spcPct val="100000"/>
              </a:lnSpc>
              <a:spcBef>
                <a:spcPts val="905"/>
              </a:spcBef>
              <a:buSzPct val="92857"/>
              <a:buChar char="•"/>
              <a:tabLst>
                <a:tab pos="669925" algn="l"/>
              </a:tabLst>
            </a:pPr>
            <a:r>
              <a:rPr sz="1400" dirty="0">
                <a:latin typeface="TeX Gyre Bonum"/>
                <a:cs typeface="TeX Gyre Bonum"/>
              </a:rPr>
              <a:t>Siempre se </a:t>
            </a:r>
            <a:r>
              <a:rPr sz="1400" spc="-5" dirty="0">
                <a:latin typeface="TeX Gyre Bonum"/>
                <a:cs typeface="TeX Gyre Bonum"/>
              </a:rPr>
              <a:t>refiere </a:t>
            </a:r>
            <a:r>
              <a:rPr sz="1400" dirty="0">
                <a:latin typeface="TeX Gyre Bonum"/>
                <a:cs typeface="TeX Gyre Bonum"/>
              </a:rPr>
              <a:t>a </a:t>
            </a:r>
            <a:r>
              <a:rPr sz="1400" spc="5" dirty="0">
                <a:latin typeface="TeX Gyre Bonum"/>
                <a:cs typeface="TeX Gyre Bonum"/>
              </a:rPr>
              <a:t>un </a:t>
            </a:r>
            <a:r>
              <a:rPr sz="1400" dirty="0">
                <a:latin typeface="TeX Gyre Bonum"/>
                <a:cs typeface="TeX Gyre Bonum"/>
              </a:rPr>
              <a:t>período de tiempo</a:t>
            </a:r>
            <a:r>
              <a:rPr sz="1400" spc="-200" dirty="0">
                <a:latin typeface="TeX Gyre Bonum"/>
                <a:cs typeface="TeX Gyre Bonum"/>
              </a:rPr>
              <a:t> </a:t>
            </a:r>
            <a:r>
              <a:rPr sz="1400" dirty="0">
                <a:latin typeface="TeX Gyre Bonum"/>
                <a:cs typeface="TeX Gyre Bonum"/>
              </a:rPr>
              <a:t>determinado</a:t>
            </a:r>
            <a:endParaRPr sz="1400">
              <a:latin typeface="TeX Gyre Bonum"/>
              <a:cs typeface="TeX Gyre Bonum"/>
            </a:endParaRPr>
          </a:p>
        </p:txBody>
      </p:sp>
      <p:sp>
        <p:nvSpPr>
          <p:cNvPr id="42" name="object 42"/>
          <p:cNvSpPr txBox="1"/>
          <p:nvPr/>
        </p:nvSpPr>
        <p:spPr>
          <a:xfrm>
            <a:off x="1794763" y="5276187"/>
            <a:ext cx="7065645" cy="815340"/>
          </a:xfrm>
          <a:prstGeom prst="rect">
            <a:avLst/>
          </a:prstGeom>
        </p:spPr>
        <p:txBody>
          <a:bodyPr vert="horz" wrap="square" lIns="0" tIns="86995" rIns="0" bIns="0" rtlCol="0">
            <a:spAutoFit/>
          </a:bodyPr>
          <a:lstStyle/>
          <a:p>
            <a:pPr marL="95250" indent="-83185">
              <a:lnSpc>
                <a:spcPct val="100000"/>
              </a:lnSpc>
              <a:spcBef>
                <a:spcPts val="685"/>
              </a:spcBef>
              <a:buSzPct val="92857"/>
              <a:buChar char="•"/>
              <a:tabLst>
                <a:tab pos="95885" algn="l"/>
              </a:tabLst>
            </a:pPr>
            <a:r>
              <a:rPr sz="1400" dirty="0">
                <a:latin typeface="TeX Gyre Bonum"/>
                <a:cs typeface="TeX Gyre Bonum"/>
              </a:rPr>
              <a:t>Tiene </a:t>
            </a:r>
            <a:r>
              <a:rPr sz="1400" spc="-5" dirty="0">
                <a:latin typeface="TeX Gyre Bonum"/>
                <a:cs typeface="TeX Gyre Bonum"/>
              </a:rPr>
              <a:t>pendiente Positiva </a:t>
            </a:r>
            <a:r>
              <a:rPr sz="1400" dirty="0">
                <a:latin typeface="TeX Gyre Bonum"/>
                <a:cs typeface="TeX Gyre Bonum"/>
              </a:rPr>
              <a:t>(Ley de </a:t>
            </a:r>
            <a:r>
              <a:rPr sz="1400" spc="-5" dirty="0">
                <a:latin typeface="TeX Gyre Bonum"/>
                <a:cs typeface="TeX Gyre Bonum"/>
              </a:rPr>
              <a:t>la</a:t>
            </a:r>
            <a:r>
              <a:rPr sz="1400" spc="-85" dirty="0">
                <a:latin typeface="TeX Gyre Bonum"/>
                <a:cs typeface="TeX Gyre Bonum"/>
              </a:rPr>
              <a:t> </a:t>
            </a:r>
            <a:r>
              <a:rPr sz="1400" spc="-5" dirty="0">
                <a:latin typeface="TeX Gyre Bonum"/>
                <a:cs typeface="TeX Gyre Bonum"/>
              </a:rPr>
              <a:t>Oferta)</a:t>
            </a:r>
            <a:endParaRPr sz="1400">
              <a:latin typeface="TeX Gyre Bonum"/>
              <a:cs typeface="TeX Gyre Bonum"/>
            </a:endParaRPr>
          </a:p>
          <a:p>
            <a:pPr marL="1092835" marR="5080">
              <a:lnSpc>
                <a:spcPct val="100000"/>
              </a:lnSpc>
              <a:spcBef>
                <a:spcPts val="590"/>
              </a:spcBef>
            </a:pPr>
            <a:r>
              <a:rPr sz="1400" dirty="0">
                <a:latin typeface="TeX Gyre Bonum"/>
                <a:cs typeface="TeX Gyre Bonum"/>
              </a:rPr>
              <a:t>Cuando aumenta </a:t>
            </a:r>
            <a:r>
              <a:rPr sz="1400" spc="5" dirty="0">
                <a:latin typeface="TeX Gyre Bonum"/>
                <a:cs typeface="TeX Gyre Bonum"/>
              </a:rPr>
              <a:t>el </a:t>
            </a:r>
            <a:r>
              <a:rPr sz="1400" dirty="0">
                <a:latin typeface="TeX Gyre Bonum"/>
                <a:cs typeface="TeX Gyre Bonum"/>
              </a:rPr>
              <a:t>precio se dedican más recursos a su</a:t>
            </a:r>
            <a:r>
              <a:rPr sz="1400" spc="-240" dirty="0">
                <a:latin typeface="TeX Gyre Bonum"/>
                <a:cs typeface="TeX Gyre Bonum"/>
              </a:rPr>
              <a:t> </a:t>
            </a:r>
            <a:r>
              <a:rPr sz="1400" dirty="0">
                <a:latin typeface="TeX Gyre Bonum"/>
                <a:cs typeface="TeX Gyre Bonum"/>
              </a:rPr>
              <a:t>producción  (ley rendimientos marginales</a:t>
            </a:r>
            <a:r>
              <a:rPr sz="1400" spc="-120" dirty="0">
                <a:latin typeface="TeX Gyre Bonum"/>
                <a:cs typeface="TeX Gyre Bonum"/>
              </a:rPr>
              <a:t> </a:t>
            </a:r>
            <a:r>
              <a:rPr sz="1400" spc="-5" dirty="0">
                <a:latin typeface="TeX Gyre Bonum"/>
                <a:cs typeface="TeX Gyre Bonum"/>
              </a:rPr>
              <a:t>decrecientes)</a:t>
            </a:r>
            <a:endParaRPr sz="1400">
              <a:latin typeface="TeX Gyre Bonum"/>
              <a:cs typeface="TeX Gyre Bonum"/>
            </a:endParaRPr>
          </a:p>
        </p:txBody>
      </p:sp>
      <p:sp>
        <p:nvSpPr>
          <p:cNvPr id="43" name="object 43"/>
          <p:cNvSpPr txBox="1"/>
          <p:nvPr/>
        </p:nvSpPr>
        <p:spPr>
          <a:xfrm>
            <a:off x="853427" y="3234333"/>
            <a:ext cx="635635" cy="831850"/>
          </a:xfrm>
          <a:prstGeom prst="rect">
            <a:avLst/>
          </a:prstGeom>
        </p:spPr>
        <p:txBody>
          <a:bodyPr vert="horz" wrap="square" lIns="0" tIns="20320" rIns="0" bIns="0" rtlCol="0">
            <a:spAutoFit/>
          </a:bodyPr>
          <a:lstStyle/>
          <a:p>
            <a:pPr algn="ctr">
              <a:lnSpc>
                <a:spcPct val="100000"/>
              </a:lnSpc>
              <a:spcBef>
                <a:spcPts val="160"/>
              </a:spcBef>
            </a:pPr>
            <a:r>
              <a:rPr sz="1000" spc="-5" dirty="0">
                <a:latin typeface="Arial"/>
                <a:cs typeface="Arial"/>
              </a:rPr>
              <a:t>4</a:t>
            </a:r>
            <a:endParaRPr sz="1000">
              <a:latin typeface="Arial"/>
              <a:cs typeface="Arial"/>
            </a:endParaRPr>
          </a:p>
          <a:p>
            <a:pPr algn="ctr">
              <a:lnSpc>
                <a:spcPct val="100000"/>
              </a:lnSpc>
              <a:spcBef>
                <a:spcPts val="60"/>
              </a:spcBef>
            </a:pPr>
            <a:r>
              <a:rPr sz="1000" spc="-5" dirty="0">
                <a:latin typeface="Arial"/>
                <a:cs typeface="Arial"/>
              </a:rPr>
              <a:t>6</a:t>
            </a:r>
            <a:endParaRPr sz="1000">
              <a:latin typeface="Arial"/>
              <a:cs typeface="Arial"/>
            </a:endParaRPr>
          </a:p>
          <a:p>
            <a:pPr algn="ctr">
              <a:lnSpc>
                <a:spcPct val="100000"/>
              </a:lnSpc>
              <a:spcBef>
                <a:spcPts val="70"/>
              </a:spcBef>
            </a:pPr>
            <a:r>
              <a:rPr sz="1000" spc="-5" dirty="0">
                <a:latin typeface="Arial"/>
                <a:cs typeface="Arial"/>
              </a:rPr>
              <a:t>8</a:t>
            </a:r>
            <a:endParaRPr sz="1000">
              <a:latin typeface="Arial"/>
              <a:cs typeface="Arial"/>
            </a:endParaRPr>
          </a:p>
          <a:p>
            <a:pPr algn="ctr">
              <a:lnSpc>
                <a:spcPct val="100000"/>
              </a:lnSpc>
              <a:spcBef>
                <a:spcPts val="85"/>
              </a:spcBef>
            </a:pPr>
            <a:r>
              <a:rPr sz="1000" spc="-5" dirty="0">
                <a:latin typeface="Arial"/>
                <a:cs typeface="Arial"/>
              </a:rPr>
              <a:t>10</a:t>
            </a:r>
            <a:endParaRPr sz="1000">
              <a:latin typeface="Arial"/>
              <a:cs typeface="Arial"/>
            </a:endParaRPr>
          </a:p>
          <a:p>
            <a:pPr algn="ctr">
              <a:lnSpc>
                <a:spcPct val="100000"/>
              </a:lnSpc>
              <a:spcBef>
                <a:spcPts val="70"/>
              </a:spcBef>
            </a:pPr>
            <a:r>
              <a:rPr sz="1000" spc="-5" dirty="0">
                <a:latin typeface="Arial"/>
                <a:cs typeface="Arial"/>
              </a:rPr>
              <a:t>12</a:t>
            </a:r>
            <a:endParaRPr sz="1000">
              <a:latin typeface="Arial"/>
              <a:cs typeface="Arial"/>
            </a:endParaRPr>
          </a:p>
        </p:txBody>
      </p:sp>
      <p:sp>
        <p:nvSpPr>
          <p:cNvPr id="44" name="object 44"/>
          <p:cNvSpPr txBox="1"/>
          <p:nvPr/>
        </p:nvSpPr>
        <p:spPr>
          <a:xfrm>
            <a:off x="1495031" y="3234333"/>
            <a:ext cx="887094" cy="831850"/>
          </a:xfrm>
          <a:prstGeom prst="rect">
            <a:avLst/>
          </a:prstGeom>
        </p:spPr>
        <p:txBody>
          <a:bodyPr vert="horz" wrap="square" lIns="0" tIns="20320" rIns="0" bIns="0" rtlCol="0">
            <a:spAutoFit/>
          </a:bodyPr>
          <a:lstStyle/>
          <a:p>
            <a:pPr algn="ctr">
              <a:lnSpc>
                <a:spcPct val="100000"/>
              </a:lnSpc>
              <a:spcBef>
                <a:spcPts val="160"/>
              </a:spcBef>
            </a:pPr>
            <a:r>
              <a:rPr sz="1000" spc="-5" dirty="0">
                <a:latin typeface="Arial"/>
                <a:cs typeface="Arial"/>
              </a:rPr>
              <a:t>3</a:t>
            </a:r>
            <a:endParaRPr sz="1000">
              <a:latin typeface="Arial"/>
              <a:cs typeface="Arial"/>
            </a:endParaRPr>
          </a:p>
          <a:p>
            <a:pPr algn="ctr">
              <a:lnSpc>
                <a:spcPct val="100000"/>
              </a:lnSpc>
              <a:spcBef>
                <a:spcPts val="60"/>
              </a:spcBef>
            </a:pPr>
            <a:r>
              <a:rPr sz="1000" spc="-5" dirty="0">
                <a:latin typeface="Arial"/>
                <a:cs typeface="Arial"/>
              </a:rPr>
              <a:t>6</a:t>
            </a:r>
            <a:endParaRPr sz="1000">
              <a:latin typeface="Arial"/>
              <a:cs typeface="Arial"/>
            </a:endParaRPr>
          </a:p>
          <a:p>
            <a:pPr algn="ctr">
              <a:lnSpc>
                <a:spcPct val="100000"/>
              </a:lnSpc>
              <a:spcBef>
                <a:spcPts val="70"/>
              </a:spcBef>
            </a:pPr>
            <a:r>
              <a:rPr sz="1000" spc="-5" dirty="0">
                <a:latin typeface="Arial"/>
                <a:cs typeface="Arial"/>
              </a:rPr>
              <a:t>9</a:t>
            </a:r>
            <a:endParaRPr sz="1000">
              <a:latin typeface="Arial"/>
              <a:cs typeface="Arial"/>
            </a:endParaRPr>
          </a:p>
          <a:p>
            <a:pPr algn="ctr">
              <a:lnSpc>
                <a:spcPct val="100000"/>
              </a:lnSpc>
              <a:spcBef>
                <a:spcPts val="85"/>
              </a:spcBef>
            </a:pPr>
            <a:r>
              <a:rPr sz="1000" spc="-5" dirty="0">
                <a:latin typeface="Arial"/>
                <a:cs typeface="Arial"/>
              </a:rPr>
              <a:t>12</a:t>
            </a:r>
            <a:endParaRPr sz="1000">
              <a:latin typeface="Arial"/>
              <a:cs typeface="Arial"/>
            </a:endParaRPr>
          </a:p>
          <a:p>
            <a:pPr algn="ctr">
              <a:lnSpc>
                <a:spcPct val="100000"/>
              </a:lnSpc>
              <a:spcBef>
                <a:spcPts val="70"/>
              </a:spcBef>
            </a:pPr>
            <a:r>
              <a:rPr sz="1000" spc="-5" dirty="0">
                <a:latin typeface="Arial"/>
                <a:cs typeface="Arial"/>
              </a:rPr>
              <a:t>15</a:t>
            </a:r>
            <a:endParaRPr sz="1000">
              <a:latin typeface="Arial"/>
              <a:cs typeface="Arial"/>
            </a:endParaRPr>
          </a:p>
        </p:txBody>
      </p:sp>
      <p:grpSp>
        <p:nvGrpSpPr>
          <p:cNvPr id="45" name="object 45"/>
          <p:cNvGrpSpPr/>
          <p:nvPr/>
        </p:nvGrpSpPr>
        <p:grpSpPr>
          <a:xfrm>
            <a:off x="841241" y="3051044"/>
            <a:ext cx="5568315" cy="1217930"/>
            <a:chOff x="841241" y="3051044"/>
            <a:chExt cx="5568315" cy="1217930"/>
          </a:xfrm>
        </p:grpSpPr>
        <p:sp>
          <p:nvSpPr>
            <p:cNvPr id="46" name="object 46"/>
            <p:cNvSpPr/>
            <p:nvPr/>
          </p:nvSpPr>
          <p:spPr>
            <a:xfrm>
              <a:off x="841235" y="3051047"/>
              <a:ext cx="1553210" cy="1012190"/>
            </a:xfrm>
            <a:custGeom>
              <a:avLst/>
              <a:gdLst/>
              <a:ahLst/>
              <a:cxnLst/>
              <a:rect l="l" t="t" r="r" b="b"/>
              <a:pathLst>
                <a:path w="1553210" h="1012189">
                  <a:moveTo>
                    <a:pt x="1552956" y="0"/>
                  </a:moveTo>
                  <a:lnTo>
                    <a:pt x="1540764" y="0"/>
                  </a:lnTo>
                  <a:lnTo>
                    <a:pt x="1540764" y="1005840"/>
                  </a:lnTo>
                  <a:lnTo>
                    <a:pt x="653796" y="1005840"/>
                  </a:lnTo>
                  <a:lnTo>
                    <a:pt x="653796" y="682752"/>
                  </a:lnTo>
                  <a:lnTo>
                    <a:pt x="647700" y="682752"/>
                  </a:lnTo>
                  <a:lnTo>
                    <a:pt x="647700" y="1005840"/>
                  </a:lnTo>
                  <a:lnTo>
                    <a:pt x="12192" y="1005840"/>
                  </a:lnTo>
                  <a:lnTo>
                    <a:pt x="12192" y="0"/>
                  </a:lnTo>
                  <a:lnTo>
                    <a:pt x="0" y="0"/>
                  </a:lnTo>
                  <a:lnTo>
                    <a:pt x="0" y="1005840"/>
                  </a:lnTo>
                  <a:lnTo>
                    <a:pt x="0" y="1011936"/>
                  </a:lnTo>
                  <a:lnTo>
                    <a:pt x="647700" y="1011936"/>
                  </a:lnTo>
                  <a:lnTo>
                    <a:pt x="653796" y="1011936"/>
                  </a:lnTo>
                  <a:lnTo>
                    <a:pt x="1540764" y="1011936"/>
                  </a:lnTo>
                  <a:lnTo>
                    <a:pt x="1552956" y="1011936"/>
                  </a:lnTo>
                  <a:lnTo>
                    <a:pt x="1552956" y="0"/>
                  </a:lnTo>
                  <a:close/>
                </a:path>
              </a:pathLst>
            </a:custGeom>
            <a:solidFill>
              <a:srgbClr val="000000"/>
            </a:solidFill>
          </p:spPr>
          <p:txBody>
            <a:bodyPr wrap="square" lIns="0" tIns="0" rIns="0" bIns="0" rtlCol="0"/>
            <a:lstStyle/>
            <a:p>
              <a:endParaRPr/>
            </a:p>
          </p:txBody>
        </p:sp>
        <p:sp>
          <p:nvSpPr>
            <p:cNvPr id="47" name="object 47"/>
            <p:cNvSpPr/>
            <p:nvPr/>
          </p:nvSpPr>
          <p:spPr>
            <a:xfrm>
              <a:off x="3593591" y="3886199"/>
              <a:ext cx="0" cy="353695"/>
            </a:xfrm>
            <a:custGeom>
              <a:avLst/>
              <a:gdLst/>
              <a:ahLst/>
              <a:cxnLst/>
              <a:rect l="l" t="t" r="r" b="b"/>
              <a:pathLst>
                <a:path h="353695">
                  <a:moveTo>
                    <a:pt x="0" y="0"/>
                  </a:moveTo>
                  <a:lnTo>
                    <a:pt x="0" y="353568"/>
                  </a:lnTo>
                </a:path>
              </a:pathLst>
            </a:custGeom>
            <a:ln w="3175">
              <a:solidFill>
                <a:srgbClr val="000000"/>
              </a:solidFill>
            </a:ln>
          </p:spPr>
          <p:txBody>
            <a:bodyPr wrap="square" lIns="0" tIns="0" rIns="0" bIns="0" rtlCol="0"/>
            <a:lstStyle/>
            <a:p>
              <a:endParaRPr/>
            </a:p>
          </p:txBody>
        </p:sp>
        <p:sp>
          <p:nvSpPr>
            <p:cNvPr id="48" name="object 48"/>
            <p:cNvSpPr/>
            <p:nvPr/>
          </p:nvSpPr>
          <p:spPr>
            <a:xfrm>
              <a:off x="3564635" y="3887724"/>
              <a:ext cx="2844165" cy="381000"/>
            </a:xfrm>
            <a:custGeom>
              <a:avLst/>
              <a:gdLst/>
              <a:ahLst/>
              <a:cxnLst/>
              <a:rect l="l" t="t" r="r" b="b"/>
              <a:pathLst>
                <a:path w="2844165" h="381000">
                  <a:moveTo>
                    <a:pt x="0" y="352043"/>
                  </a:moveTo>
                  <a:lnTo>
                    <a:pt x="28955" y="352043"/>
                  </a:lnTo>
                </a:path>
                <a:path w="2844165" h="381000">
                  <a:moveTo>
                    <a:pt x="0" y="170687"/>
                  </a:moveTo>
                  <a:lnTo>
                    <a:pt x="28955" y="170687"/>
                  </a:lnTo>
                </a:path>
                <a:path w="2844165" h="381000">
                  <a:moveTo>
                    <a:pt x="0" y="0"/>
                  </a:moveTo>
                  <a:lnTo>
                    <a:pt x="28955" y="0"/>
                  </a:lnTo>
                </a:path>
                <a:path w="2844165" h="381000">
                  <a:moveTo>
                    <a:pt x="28955" y="352043"/>
                  </a:moveTo>
                  <a:lnTo>
                    <a:pt x="2843783" y="352043"/>
                  </a:lnTo>
                </a:path>
                <a:path w="2844165" h="381000">
                  <a:moveTo>
                    <a:pt x="28955" y="380999"/>
                  </a:moveTo>
                  <a:lnTo>
                    <a:pt x="28955" y="352043"/>
                  </a:lnTo>
                </a:path>
                <a:path w="2844165" h="381000">
                  <a:moveTo>
                    <a:pt x="731519" y="380999"/>
                  </a:moveTo>
                  <a:lnTo>
                    <a:pt x="731519" y="352043"/>
                  </a:lnTo>
                </a:path>
                <a:path w="2844165" h="381000">
                  <a:moveTo>
                    <a:pt x="1437131" y="380999"/>
                  </a:moveTo>
                  <a:lnTo>
                    <a:pt x="1437131" y="352043"/>
                  </a:lnTo>
                </a:path>
                <a:path w="2844165" h="381000">
                  <a:moveTo>
                    <a:pt x="2139695" y="380999"/>
                  </a:moveTo>
                  <a:lnTo>
                    <a:pt x="2139695" y="352043"/>
                  </a:lnTo>
                </a:path>
                <a:path w="2844165" h="381000">
                  <a:moveTo>
                    <a:pt x="2843783" y="380999"/>
                  </a:moveTo>
                  <a:lnTo>
                    <a:pt x="2843783" y="352043"/>
                  </a:lnTo>
                </a:path>
              </a:pathLst>
            </a:custGeom>
            <a:ln w="3175">
              <a:solidFill>
                <a:srgbClr val="000000"/>
              </a:solidFill>
            </a:ln>
          </p:spPr>
          <p:txBody>
            <a:bodyPr wrap="square" lIns="0" tIns="0" rIns="0" bIns="0" rtlCol="0"/>
            <a:lstStyle/>
            <a:p>
              <a:endParaRPr/>
            </a:p>
          </p:txBody>
        </p:sp>
        <p:sp>
          <p:nvSpPr>
            <p:cNvPr id="49" name="object 49"/>
            <p:cNvSpPr/>
            <p:nvPr/>
          </p:nvSpPr>
          <p:spPr>
            <a:xfrm>
              <a:off x="4012681" y="3886200"/>
              <a:ext cx="3810" cy="1905"/>
            </a:xfrm>
            <a:custGeom>
              <a:avLst/>
              <a:gdLst/>
              <a:ahLst/>
              <a:cxnLst/>
              <a:rect l="l" t="t" r="r" b="b"/>
              <a:pathLst>
                <a:path w="3810" h="1904">
                  <a:moveTo>
                    <a:pt x="0" y="1496"/>
                  </a:moveTo>
                  <a:lnTo>
                    <a:pt x="3520" y="0"/>
                  </a:lnTo>
                </a:path>
              </a:pathLst>
            </a:custGeom>
            <a:ln w="18276">
              <a:solidFill>
                <a:srgbClr val="00007F"/>
              </a:solidFill>
            </a:ln>
          </p:spPr>
          <p:txBody>
            <a:bodyPr wrap="square" lIns="0" tIns="0" rIns="0" bIns="0" rtlCol="0"/>
            <a:lstStyle/>
            <a:p>
              <a:endParaRPr/>
            </a:p>
          </p:txBody>
        </p:sp>
        <p:sp>
          <p:nvSpPr>
            <p:cNvPr id="50" name="object 50"/>
            <p:cNvSpPr/>
            <p:nvPr/>
          </p:nvSpPr>
          <p:spPr>
            <a:xfrm>
              <a:off x="3984620" y="3886199"/>
              <a:ext cx="45720" cy="20320"/>
            </a:xfrm>
            <a:custGeom>
              <a:avLst/>
              <a:gdLst/>
              <a:ahLst/>
              <a:cxnLst/>
              <a:rect l="l" t="t" r="r" b="b"/>
              <a:pathLst>
                <a:path w="45720" h="20320">
                  <a:moveTo>
                    <a:pt x="45462" y="0"/>
                  </a:moveTo>
                  <a:lnTo>
                    <a:pt x="0" y="0"/>
                  </a:lnTo>
                  <a:lnTo>
                    <a:pt x="972" y="5024"/>
                  </a:lnTo>
                  <a:lnTo>
                    <a:pt x="5973" y="12763"/>
                  </a:lnTo>
                  <a:lnTo>
                    <a:pt x="13259" y="17931"/>
                  </a:lnTo>
                  <a:lnTo>
                    <a:pt x="21975" y="19812"/>
                  </a:lnTo>
                  <a:lnTo>
                    <a:pt x="31571" y="17931"/>
                  </a:lnTo>
                  <a:lnTo>
                    <a:pt x="39310" y="12763"/>
                  </a:lnTo>
                  <a:lnTo>
                    <a:pt x="44477" y="5024"/>
                  </a:lnTo>
                  <a:lnTo>
                    <a:pt x="45462" y="0"/>
                  </a:lnTo>
                  <a:close/>
                </a:path>
              </a:pathLst>
            </a:custGeom>
            <a:solidFill>
              <a:srgbClr val="00007F"/>
            </a:solidFill>
          </p:spPr>
          <p:txBody>
            <a:bodyPr wrap="square" lIns="0" tIns="0" rIns="0" bIns="0" rtlCol="0"/>
            <a:lstStyle/>
            <a:p>
              <a:endParaRPr/>
            </a:p>
          </p:txBody>
        </p:sp>
        <p:sp>
          <p:nvSpPr>
            <p:cNvPr id="51" name="object 51"/>
            <p:cNvSpPr/>
            <p:nvPr/>
          </p:nvSpPr>
          <p:spPr>
            <a:xfrm>
              <a:off x="3984627" y="3886200"/>
              <a:ext cx="45720" cy="20320"/>
            </a:xfrm>
            <a:custGeom>
              <a:avLst/>
              <a:gdLst/>
              <a:ahLst/>
              <a:cxnLst/>
              <a:rect l="l" t="t" r="r" b="b"/>
              <a:pathLst>
                <a:path w="45720" h="20320">
                  <a:moveTo>
                    <a:pt x="0" y="0"/>
                  </a:moveTo>
                  <a:lnTo>
                    <a:pt x="967" y="4998"/>
                  </a:lnTo>
                  <a:lnTo>
                    <a:pt x="5966" y="12738"/>
                  </a:lnTo>
                  <a:lnTo>
                    <a:pt x="13252" y="17908"/>
                  </a:lnTo>
                  <a:lnTo>
                    <a:pt x="21970" y="19790"/>
                  </a:lnTo>
                  <a:lnTo>
                    <a:pt x="31561" y="17908"/>
                  </a:lnTo>
                  <a:lnTo>
                    <a:pt x="39299" y="12738"/>
                  </a:lnTo>
                  <a:lnTo>
                    <a:pt x="44468" y="4998"/>
                  </a:lnTo>
                  <a:lnTo>
                    <a:pt x="45449" y="0"/>
                  </a:lnTo>
                </a:path>
              </a:pathLst>
            </a:custGeom>
            <a:ln w="9138">
              <a:solidFill>
                <a:srgbClr val="00007F"/>
              </a:solidFill>
            </a:ln>
          </p:spPr>
          <p:txBody>
            <a:bodyPr wrap="square" lIns="0" tIns="0" rIns="0" bIns="0" rtlCol="0"/>
            <a:lstStyle/>
            <a:p>
              <a:endParaRPr/>
            </a:p>
          </p:txBody>
        </p:sp>
      </p:grpSp>
      <p:sp>
        <p:nvSpPr>
          <p:cNvPr id="52" name="object 52"/>
          <p:cNvSpPr txBox="1"/>
          <p:nvPr/>
        </p:nvSpPr>
        <p:spPr>
          <a:xfrm>
            <a:off x="3449826" y="3912817"/>
            <a:ext cx="84455" cy="388620"/>
          </a:xfrm>
          <a:prstGeom prst="rect">
            <a:avLst/>
          </a:prstGeom>
        </p:spPr>
        <p:txBody>
          <a:bodyPr vert="horz" wrap="square" lIns="0" tIns="71120" rIns="0" bIns="0" rtlCol="0">
            <a:spAutoFit/>
          </a:bodyPr>
          <a:lstStyle/>
          <a:p>
            <a:pPr marL="12700">
              <a:lnSpc>
                <a:spcPct val="100000"/>
              </a:lnSpc>
              <a:spcBef>
                <a:spcPts val="560"/>
              </a:spcBef>
            </a:pPr>
            <a:r>
              <a:rPr sz="800" spc="15" dirty="0">
                <a:latin typeface="Arial"/>
                <a:cs typeface="Arial"/>
              </a:rPr>
              <a:t>2</a:t>
            </a:r>
            <a:endParaRPr sz="800">
              <a:latin typeface="Arial"/>
              <a:cs typeface="Arial"/>
            </a:endParaRPr>
          </a:p>
          <a:p>
            <a:pPr marL="12700">
              <a:lnSpc>
                <a:spcPct val="100000"/>
              </a:lnSpc>
              <a:spcBef>
                <a:spcPts val="470"/>
              </a:spcBef>
            </a:pPr>
            <a:r>
              <a:rPr sz="800" spc="15" dirty="0">
                <a:latin typeface="Arial"/>
                <a:cs typeface="Arial"/>
              </a:rPr>
              <a:t>0</a:t>
            </a:r>
            <a:endParaRPr sz="800">
              <a:latin typeface="Arial"/>
              <a:cs typeface="Arial"/>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14</a:t>
            </a:r>
          </a:p>
        </p:txBody>
      </p:sp>
      <p:sp>
        <p:nvSpPr>
          <p:cNvPr id="53" name="object 53"/>
          <p:cNvSpPr txBox="1"/>
          <p:nvPr/>
        </p:nvSpPr>
        <p:spPr>
          <a:xfrm>
            <a:off x="3553458" y="4301742"/>
            <a:ext cx="788670" cy="151765"/>
          </a:xfrm>
          <a:prstGeom prst="rect">
            <a:avLst/>
          </a:prstGeom>
        </p:spPr>
        <p:txBody>
          <a:bodyPr vert="horz" wrap="square" lIns="0" tIns="15875" rIns="0" bIns="0" rtlCol="0">
            <a:spAutoFit/>
          </a:bodyPr>
          <a:lstStyle/>
          <a:p>
            <a:pPr marL="12700">
              <a:lnSpc>
                <a:spcPct val="100000"/>
              </a:lnSpc>
              <a:spcBef>
                <a:spcPts val="125"/>
              </a:spcBef>
              <a:tabLst>
                <a:tab pos="716280" algn="l"/>
              </a:tabLst>
            </a:pPr>
            <a:r>
              <a:rPr sz="800" spc="15" dirty="0">
                <a:latin typeface="Arial"/>
                <a:cs typeface="Arial"/>
              </a:rPr>
              <a:t>0	5</a:t>
            </a:r>
            <a:endParaRPr sz="800">
              <a:latin typeface="Arial"/>
              <a:cs typeface="Arial"/>
            </a:endParaRPr>
          </a:p>
        </p:txBody>
      </p:sp>
      <p:sp>
        <p:nvSpPr>
          <p:cNvPr id="54" name="object 54"/>
          <p:cNvSpPr txBox="1"/>
          <p:nvPr/>
        </p:nvSpPr>
        <p:spPr>
          <a:xfrm>
            <a:off x="4723878" y="4301742"/>
            <a:ext cx="1756410" cy="289560"/>
          </a:xfrm>
          <a:prstGeom prst="rect">
            <a:avLst/>
          </a:prstGeom>
        </p:spPr>
        <p:txBody>
          <a:bodyPr vert="horz" wrap="square" lIns="0" tIns="15875" rIns="0" bIns="0" rtlCol="0">
            <a:spAutoFit/>
          </a:bodyPr>
          <a:lstStyle/>
          <a:p>
            <a:pPr marL="219710">
              <a:lnSpc>
                <a:spcPts val="935"/>
              </a:lnSpc>
              <a:spcBef>
                <a:spcPts val="125"/>
              </a:spcBef>
              <a:tabLst>
                <a:tab pos="923925" algn="l"/>
                <a:tab pos="1627505" algn="l"/>
              </a:tabLst>
            </a:pPr>
            <a:r>
              <a:rPr sz="800" spc="5" dirty="0">
                <a:latin typeface="Arial"/>
                <a:cs typeface="Arial"/>
              </a:rPr>
              <a:t>1</a:t>
            </a:r>
            <a:r>
              <a:rPr sz="800" spc="15" dirty="0">
                <a:latin typeface="Arial"/>
                <a:cs typeface="Arial"/>
              </a:rPr>
              <a:t>0</a:t>
            </a:r>
            <a:r>
              <a:rPr sz="800" dirty="0">
                <a:latin typeface="Arial"/>
                <a:cs typeface="Arial"/>
              </a:rPr>
              <a:t>	</a:t>
            </a:r>
            <a:r>
              <a:rPr sz="800" spc="5" dirty="0">
                <a:latin typeface="Arial"/>
                <a:cs typeface="Arial"/>
              </a:rPr>
              <a:t>1</a:t>
            </a:r>
            <a:r>
              <a:rPr sz="800" spc="15" dirty="0">
                <a:latin typeface="Arial"/>
                <a:cs typeface="Arial"/>
              </a:rPr>
              <a:t>5</a:t>
            </a:r>
            <a:r>
              <a:rPr sz="800" dirty="0">
                <a:latin typeface="Arial"/>
                <a:cs typeface="Arial"/>
              </a:rPr>
              <a:t>	</a:t>
            </a:r>
            <a:r>
              <a:rPr sz="800" spc="-5" dirty="0">
                <a:latin typeface="Arial"/>
                <a:cs typeface="Arial"/>
              </a:rPr>
              <a:t>2</a:t>
            </a:r>
            <a:r>
              <a:rPr sz="800" spc="15" dirty="0">
                <a:latin typeface="Arial"/>
                <a:cs typeface="Arial"/>
              </a:rPr>
              <a:t>0</a:t>
            </a:r>
            <a:endParaRPr sz="800">
              <a:latin typeface="Arial"/>
              <a:cs typeface="Arial"/>
            </a:endParaRPr>
          </a:p>
          <a:p>
            <a:pPr marL="12700">
              <a:lnSpc>
                <a:spcPts val="1115"/>
              </a:lnSpc>
            </a:pPr>
            <a:r>
              <a:rPr sz="950" b="1" spc="20" dirty="0">
                <a:latin typeface="Arial"/>
                <a:cs typeface="Arial"/>
              </a:rPr>
              <a:t>Cantidad</a:t>
            </a:r>
            <a:endParaRPr sz="9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649" y="717289"/>
            <a:ext cx="4107815" cy="513715"/>
          </a:xfrm>
          <a:prstGeom prst="rect">
            <a:avLst/>
          </a:prstGeom>
        </p:spPr>
        <p:txBody>
          <a:bodyPr vert="horz" wrap="square" lIns="0" tIns="12700" rIns="0" bIns="0" rtlCol="0">
            <a:spAutoFit/>
          </a:bodyPr>
          <a:lstStyle/>
          <a:p>
            <a:pPr marL="12700">
              <a:lnSpc>
                <a:spcPct val="100000"/>
              </a:lnSpc>
              <a:spcBef>
                <a:spcPts val="100"/>
              </a:spcBef>
            </a:pPr>
            <a:r>
              <a:rPr sz="3200" i="0" spc="70" dirty="0">
                <a:latin typeface="Times New Roman"/>
                <a:cs typeface="Times New Roman"/>
              </a:rPr>
              <a:t>Oferta: </a:t>
            </a:r>
            <a:r>
              <a:rPr spc="-200" dirty="0"/>
              <a:t>Determinantes </a:t>
            </a:r>
            <a:r>
              <a:rPr spc="-300" dirty="0"/>
              <a:t>de </a:t>
            </a:r>
            <a:r>
              <a:rPr spc="-185" dirty="0"/>
              <a:t>la</a:t>
            </a:r>
            <a:r>
              <a:rPr spc="-290" dirty="0"/>
              <a:t> </a:t>
            </a:r>
            <a:r>
              <a:rPr spc="-185" dirty="0"/>
              <a:t>Oferta</a:t>
            </a:r>
            <a:endParaRPr sz="3200">
              <a:latin typeface="Times New Roman"/>
              <a:cs typeface="Times New Roman"/>
            </a:endParaRPr>
          </a:p>
        </p:txBody>
      </p:sp>
      <p:grpSp>
        <p:nvGrpSpPr>
          <p:cNvPr id="3" name="object 3"/>
          <p:cNvGrpSpPr/>
          <p:nvPr/>
        </p:nvGrpSpPr>
        <p:grpSpPr>
          <a:xfrm>
            <a:off x="466464" y="3733800"/>
            <a:ext cx="9144000" cy="3500754"/>
            <a:chOff x="457193" y="3814572"/>
            <a:chExt cx="9144000" cy="3500754"/>
          </a:xfrm>
        </p:grpSpPr>
        <p:sp>
          <p:nvSpPr>
            <p:cNvPr id="4" name="object 4"/>
            <p:cNvSpPr/>
            <p:nvPr/>
          </p:nvSpPr>
          <p:spPr>
            <a:xfrm>
              <a:off x="2720340" y="3814572"/>
              <a:ext cx="3540760" cy="71755"/>
            </a:xfrm>
            <a:custGeom>
              <a:avLst/>
              <a:gdLst/>
              <a:ahLst/>
              <a:cxnLst/>
              <a:rect l="l" t="t" r="r" b="b"/>
              <a:pathLst>
                <a:path w="3540760" h="71754">
                  <a:moveTo>
                    <a:pt x="3540252" y="9144"/>
                  </a:moveTo>
                  <a:lnTo>
                    <a:pt x="3540252" y="1524"/>
                  </a:lnTo>
                  <a:lnTo>
                    <a:pt x="3526536" y="0"/>
                  </a:lnTo>
                  <a:lnTo>
                    <a:pt x="3526536" y="7620"/>
                  </a:lnTo>
                  <a:lnTo>
                    <a:pt x="3525012" y="13716"/>
                  </a:lnTo>
                  <a:lnTo>
                    <a:pt x="3523488" y="21336"/>
                  </a:lnTo>
                  <a:lnTo>
                    <a:pt x="3521964" y="27432"/>
                  </a:lnTo>
                  <a:lnTo>
                    <a:pt x="3518916" y="33528"/>
                  </a:lnTo>
                  <a:lnTo>
                    <a:pt x="3514344" y="39624"/>
                  </a:lnTo>
                  <a:lnTo>
                    <a:pt x="3511296" y="45720"/>
                  </a:lnTo>
                  <a:lnTo>
                    <a:pt x="3505200" y="51816"/>
                  </a:lnTo>
                  <a:lnTo>
                    <a:pt x="3500628" y="57912"/>
                  </a:lnTo>
                  <a:lnTo>
                    <a:pt x="3494532" y="62484"/>
                  </a:lnTo>
                  <a:lnTo>
                    <a:pt x="3483102" y="71627"/>
                  </a:lnTo>
                  <a:lnTo>
                    <a:pt x="3503676" y="71627"/>
                  </a:lnTo>
                  <a:lnTo>
                    <a:pt x="3515868" y="59436"/>
                  </a:lnTo>
                  <a:lnTo>
                    <a:pt x="3520440" y="53340"/>
                  </a:lnTo>
                  <a:lnTo>
                    <a:pt x="3529584" y="38100"/>
                  </a:lnTo>
                  <a:lnTo>
                    <a:pt x="3534156" y="32004"/>
                  </a:lnTo>
                  <a:lnTo>
                    <a:pt x="3535680" y="24384"/>
                  </a:lnTo>
                  <a:lnTo>
                    <a:pt x="3538728" y="16764"/>
                  </a:lnTo>
                  <a:lnTo>
                    <a:pt x="3540252" y="9144"/>
                  </a:lnTo>
                  <a:close/>
                </a:path>
                <a:path w="3540760" h="71754">
                  <a:moveTo>
                    <a:pt x="55625" y="71627"/>
                  </a:moveTo>
                  <a:lnTo>
                    <a:pt x="51816" y="68580"/>
                  </a:lnTo>
                  <a:lnTo>
                    <a:pt x="45720" y="62484"/>
                  </a:lnTo>
                  <a:lnTo>
                    <a:pt x="39624" y="57912"/>
                  </a:lnTo>
                  <a:lnTo>
                    <a:pt x="33528" y="51816"/>
                  </a:lnTo>
                  <a:lnTo>
                    <a:pt x="24384" y="39624"/>
                  </a:lnTo>
                  <a:lnTo>
                    <a:pt x="21336" y="33528"/>
                  </a:lnTo>
                  <a:lnTo>
                    <a:pt x="18288" y="25908"/>
                  </a:lnTo>
                  <a:lnTo>
                    <a:pt x="15240" y="19812"/>
                  </a:lnTo>
                  <a:lnTo>
                    <a:pt x="12192" y="7620"/>
                  </a:lnTo>
                  <a:lnTo>
                    <a:pt x="12192" y="0"/>
                  </a:lnTo>
                  <a:lnTo>
                    <a:pt x="0" y="1524"/>
                  </a:lnTo>
                  <a:lnTo>
                    <a:pt x="0" y="9144"/>
                  </a:lnTo>
                  <a:lnTo>
                    <a:pt x="3048" y="24384"/>
                  </a:lnTo>
                  <a:lnTo>
                    <a:pt x="6096" y="32004"/>
                  </a:lnTo>
                  <a:lnTo>
                    <a:pt x="10668" y="39624"/>
                  </a:lnTo>
                  <a:lnTo>
                    <a:pt x="13716" y="45720"/>
                  </a:lnTo>
                  <a:lnTo>
                    <a:pt x="19812" y="53340"/>
                  </a:lnTo>
                  <a:lnTo>
                    <a:pt x="24384" y="59436"/>
                  </a:lnTo>
                  <a:lnTo>
                    <a:pt x="30480" y="67056"/>
                  </a:lnTo>
                  <a:lnTo>
                    <a:pt x="36194" y="71627"/>
                  </a:lnTo>
                  <a:lnTo>
                    <a:pt x="55625" y="71627"/>
                  </a:lnTo>
                  <a:close/>
                </a:path>
              </a:pathLst>
            </a:custGeom>
            <a:solidFill>
              <a:srgbClr val="000000"/>
            </a:solidFill>
          </p:spPr>
          <p:txBody>
            <a:bodyPr wrap="square" lIns="0" tIns="0" rIns="0" bIns="0" rtlCol="0"/>
            <a:lstStyle/>
            <a:p>
              <a:endParaRPr/>
            </a:p>
          </p:txBody>
        </p:sp>
        <p:sp>
          <p:nvSpPr>
            <p:cNvPr id="5" name="object 5"/>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p:nvPr/>
          </p:nvSpPr>
          <p:spPr>
            <a:xfrm>
              <a:off x="914393" y="6620255"/>
              <a:ext cx="8229600" cy="20320"/>
            </a:xfrm>
            <a:custGeom>
              <a:avLst/>
              <a:gdLst/>
              <a:ahLst/>
              <a:cxnLst/>
              <a:rect l="l" t="t" r="r" b="b"/>
              <a:pathLst>
                <a:path w="8229600" h="20320">
                  <a:moveTo>
                    <a:pt x="8229599" y="19811"/>
                  </a:moveTo>
                  <a:lnTo>
                    <a:pt x="8229599" y="0"/>
                  </a:lnTo>
                  <a:lnTo>
                    <a:pt x="0" y="0"/>
                  </a:lnTo>
                  <a:lnTo>
                    <a:pt x="0" y="19811"/>
                  </a:lnTo>
                  <a:lnTo>
                    <a:pt x="8229599" y="19811"/>
                  </a:lnTo>
                  <a:close/>
                </a:path>
              </a:pathLst>
            </a:custGeom>
            <a:solidFill>
              <a:srgbClr val="CC9800"/>
            </a:solidFill>
          </p:spPr>
          <p:txBody>
            <a:bodyPr wrap="square" lIns="0" tIns="0" rIns="0" bIns="0" rtlCol="0"/>
            <a:lstStyle/>
            <a:p>
              <a:endParaRPr/>
            </a:p>
          </p:txBody>
        </p:sp>
        <p:sp>
          <p:nvSpPr>
            <p:cNvPr id="7" name="object 7"/>
            <p:cNvSpPr/>
            <p:nvPr/>
          </p:nvSpPr>
          <p:spPr>
            <a:xfrm>
              <a:off x="2756534" y="3886199"/>
              <a:ext cx="3467735" cy="216535"/>
            </a:xfrm>
            <a:custGeom>
              <a:avLst/>
              <a:gdLst/>
              <a:ahLst/>
              <a:cxnLst/>
              <a:rect l="l" t="t" r="r" b="b"/>
              <a:pathLst>
                <a:path w="3467735" h="216535">
                  <a:moveTo>
                    <a:pt x="1733931" y="181737"/>
                  </a:moveTo>
                  <a:lnTo>
                    <a:pt x="1702689" y="138684"/>
                  </a:lnTo>
                  <a:lnTo>
                    <a:pt x="1670685" y="115824"/>
                  </a:lnTo>
                  <a:lnTo>
                    <a:pt x="1629537" y="96012"/>
                  </a:lnTo>
                  <a:lnTo>
                    <a:pt x="1582293" y="80772"/>
                  </a:lnTo>
                  <a:lnTo>
                    <a:pt x="1528953" y="70104"/>
                  </a:lnTo>
                  <a:lnTo>
                    <a:pt x="1469517" y="64008"/>
                  </a:lnTo>
                  <a:lnTo>
                    <a:pt x="264033" y="64008"/>
                  </a:lnTo>
                  <a:lnTo>
                    <a:pt x="233553" y="62484"/>
                  </a:lnTo>
                  <a:lnTo>
                    <a:pt x="204597" y="60960"/>
                  </a:lnTo>
                  <a:lnTo>
                    <a:pt x="177165" y="57912"/>
                  </a:lnTo>
                  <a:lnTo>
                    <a:pt x="151257" y="51816"/>
                  </a:lnTo>
                  <a:lnTo>
                    <a:pt x="125349" y="47244"/>
                  </a:lnTo>
                  <a:lnTo>
                    <a:pt x="79629" y="32004"/>
                  </a:lnTo>
                  <a:lnTo>
                    <a:pt x="40005" y="13716"/>
                  </a:lnTo>
                  <a:lnTo>
                    <a:pt x="19431" y="0"/>
                  </a:lnTo>
                  <a:lnTo>
                    <a:pt x="0" y="0"/>
                  </a:lnTo>
                  <a:lnTo>
                    <a:pt x="1905" y="1524"/>
                  </a:lnTo>
                  <a:lnTo>
                    <a:pt x="8001" y="7620"/>
                  </a:lnTo>
                  <a:lnTo>
                    <a:pt x="17145" y="13716"/>
                  </a:lnTo>
                  <a:lnTo>
                    <a:pt x="53721" y="35052"/>
                  </a:lnTo>
                  <a:lnTo>
                    <a:pt x="97917" y="51816"/>
                  </a:lnTo>
                  <a:lnTo>
                    <a:pt x="148209" y="65532"/>
                  </a:lnTo>
                  <a:lnTo>
                    <a:pt x="204597" y="73152"/>
                  </a:lnTo>
                  <a:lnTo>
                    <a:pt x="264033" y="76200"/>
                  </a:lnTo>
                  <a:lnTo>
                    <a:pt x="1469517" y="76200"/>
                  </a:lnTo>
                  <a:lnTo>
                    <a:pt x="1498473" y="79248"/>
                  </a:lnTo>
                  <a:lnTo>
                    <a:pt x="1525905" y="82296"/>
                  </a:lnTo>
                  <a:lnTo>
                    <a:pt x="1553337" y="86868"/>
                  </a:lnTo>
                  <a:lnTo>
                    <a:pt x="1602105" y="99060"/>
                  </a:lnTo>
                  <a:lnTo>
                    <a:pt x="1623441" y="108204"/>
                  </a:lnTo>
                  <a:lnTo>
                    <a:pt x="1644777" y="115824"/>
                  </a:lnTo>
                  <a:lnTo>
                    <a:pt x="1663065" y="126492"/>
                  </a:lnTo>
                  <a:lnTo>
                    <a:pt x="1679829" y="137160"/>
                  </a:lnTo>
                  <a:lnTo>
                    <a:pt x="1687449" y="141732"/>
                  </a:lnTo>
                  <a:lnTo>
                    <a:pt x="1705737" y="160020"/>
                  </a:lnTo>
                  <a:lnTo>
                    <a:pt x="1719453" y="178308"/>
                  </a:lnTo>
                  <a:lnTo>
                    <a:pt x="1720977" y="184404"/>
                  </a:lnTo>
                  <a:lnTo>
                    <a:pt x="1724025" y="190500"/>
                  </a:lnTo>
                  <a:lnTo>
                    <a:pt x="1727073" y="202692"/>
                  </a:lnTo>
                  <a:lnTo>
                    <a:pt x="1728597" y="193548"/>
                  </a:lnTo>
                  <a:lnTo>
                    <a:pt x="1731645" y="187452"/>
                  </a:lnTo>
                  <a:lnTo>
                    <a:pt x="1733931" y="181737"/>
                  </a:lnTo>
                  <a:close/>
                </a:path>
                <a:path w="3467735" h="216535">
                  <a:moveTo>
                    <a:pt x="1740789" y="210312"/>
                  </a:moveTo>
                  <a:lnTo>
                    <a:pt x="1736217" y="187452"/>
                  </a:lnTo>
                  <a:lnTo>
                    <a:pt x="1733931" y="181737"/>
                  </a:lnTo>
                  <a:lnTo>
                    <a:pt x="1731645" y="187452"/>
                  </a:lnTo>
                  <a:lnTo>
                    <a:pt x="1728597" y="193548"/>
                  </a:lnTo>
                  <a:lnTo>
                    <a:pt x="1727073" y="202692"/>
                  </a:lnTo>
                  <a:lnTo>
                    <a:pt x="1727073" y="210312"/>
                  </a:lnTo>
                  <a:lnTo>
                    <a:pt x="1740789" y="210312"/>
                  </a:lnTo>
                  <a:close/>
                </a:path>
                <a:path w="3467735" h="216535">
                  <a:moveTo>
                    <a:pt x="1740789" y="210312"/>
                  </a:moveTo>
                  <a:lnTo>
                    <a:pt x="1727073" y="210312"/>
                  </a:lnTo>
                  <a:lnTo>
                    <a:pt x="1727073" y="213360"/>
                  </a:lnTo>
                  <a:lnTo>
                    <a:pt x="1730121" y="216408"/>
                  </a:lnTo>
                  <a:lnTo>
                    <a:pt x="1737741" y="216408"/>
                  </a:lnTo>
                  <a:lnTo>
                    <a:pt x="1740789" y="210312"/>
                  </a:lnTo>
                  <a:close/>
                </a:path>
                <a:path w="3467735" h="216535">
                  <a:moveTo>
                    <a:pt x="3467481" y="0"/>
                  </a:moveTo>
                  <a:lnTo>
                    <a:pt x="3446907" y="0"/>
                  </a:lnTo>
                  <a:lnTo>
                    <a:pt x="3443097" y="3048"/>
                  </a:lnTo>
                  <a:lnTo>
                    <a:pt x="3426333" y="13716"/>
                  </a:lnTo>
                  <a:lnTo>
                    <a:pt x="3388233" y="32004"/>
                  </a:lnTo>
                  <a:lnTo>
                    <a:pt x="3340989" y="47244"/>
                  </a:lnTo>
                  <a:lnTo>
                    <a:pt x="3316605" y="51816"/>
                  </a:lnTo>
                  <a:lnTo>
                    <a:pt x="3289173" y="57912"/>
                  </a:lnTo>
                  <a:lnTo>
                    <a:pt x="3261741" y="60960"/>
                  </a:lnTo>
                  <a:lnTo>
                    <a:pt x="3203829" y="64008"/>
                  </a:lnTo>
                  <a:lnTo>
                    <a:pt x="1996821" y="64008"/>
                  </a:lnTo>
                  <a:lnTo>
                    <a:pt x="1967865" y="65532"/>
                  </a:lnTo>
                  <a:lnTo>
                    <a:pt x="1911477" y="74676"/>
                  </a:lnTo>
                  <a:lnTo>
                    <a:pt x="1861185" y="88392"/>
                  </a:lnTo>
                  <a:lnTo>
                    <a:pt x="1816989" y="105156"/>
                  </a:lnTo>
                  <a:lnTo>
                    <a:pt x="1780413" y="126492"/>
                  </a:lnTo>
                  <a:lnTo>
                    <a:pt x="1746885" y="158496"/>
                  </a:lnTo>
                  <a:lnTo>
                    <a:pt x="1742313" y="164592"/>
                  </a:lnTo>
                  <a:lnTo>
                    <a:pt x="1737741" y="172212"/>
                  </a:lnTo>
                  <a:lnTo>
                    <a:pt x="1733931" y="181737"/>
                  </a:lnTo>
                  <a:lnTo>
                    <a:pt x="1736217" y="187452"/>
                  </a:lnTo>
                  <a:lnTo>
                    <a:pt x="1740789" y="210312"/>
                  </a:lnTo>
                  <a:lnTo>
                    <a:pt x="1740789" y="198120"/>
                  </a:lnTo>
                  <a:lnTo>
                    <a:pt x="1743837" y="190500"/>
                  </a:lnTo>
                  <a:lnTo>
                    <a:pt x="1745361" y="184404"/>
                  </a:lnTo>
                  <a:lnTo>
                    <a:pt x="1751457" y="172212"/>
                  </a:lnTo>
                  <a:lnTo>
                    <a:pt x="1760601" y="160020"/>
                  </a:lnTo>
                  <a:lnTo>
                    <a:pt x="1772793" y="147828"/>
                  </a:lnTo>
                  <a:lnTo>
                    <a:pt x="1780413" y="143256"/>
                  </a:lnTo>
                  <a:lnTo>
                    <a:pt x="1788033" y="137160"/>
                  </a:lnTo>
                  <a:lnTo>
                    <a:pt x="1842897" y="108204"/>
                  </a:lnTo>
                  <a:lnTo>
                    <a:pt x="1888617" y="92964"/>
                  </a:lnTo>
                  <a:lnTo>
                    <a:pt x="1940433" y="82296"/>
                  </a:lnTo>
                  <a:lnTo>
                    <a:pt x="1998345" y="76200"/>
                  </a:lnTo>
                  <a:lnTo>
                    <a:pt x="3203829" y="76200"/>
                  </a:lnTo>
                  <a:lnTo>
                    <a:pt x="3234309" y="74676"/>
                  </a:lnTo>
                  <a:lnTo>
                    <a:pt x="3292221" y="70104"/>
                  </a:lnTo>
                  <a:lnTo>
                    <a:pt x="3345561" y="59436"/>
                  </a:lnTo>
                  <a:lnTo>
                    <a:pt x="3392805" y="44196"/>
                  </a:lnTo>
                  <a:lnTo>
                    <a:pt x="3414141" y="33528"/>
                  </a:lnTo>
                  <a:lnTo>
                    <a:pt x="3433953" y="24384"/>
                  </a:lnTo>
                  <a:lnTo>
                    <a:pt x="3450717" y="12192"/>
                  </a:lnTo>
                  <a:lnTo>
                    <a:pt x="3458337" y="7620"/>
                  </a:lnTo>
                  <a:lnTo>
                    <a:pt x="3465957" y="1524"/>
                  </a:lnTo>
                  <a:lnTo>
                    <a:pt x="3467481" y="0"/>
                  </a:lnTo>
                  <a:close/>
                </a:path>
              </a:pathLst>
            </a:custGeom>
            <a:solidFill>
              <a:srgbClr val="000000"/>
            </a:solidFill>
          </p:spPr>
          <p:txBody>
            <a:bodyPr wrap="square" lIns="0" tIns="0" rIns="0" bIns="0" rtlCol="0"/>
            <a:lstStyle/>
            <a:p>
              <a:endParaRPr/>
            </a:p>
          </p:txBody>
        </p:sp>
        <p:sp>
          <p:nvSpPr>
            <p:cNvPr id="8" name="object 8"/>
            <p:cNvSpPr/>
            <p:nvPr/>
          </p:nvSpPr>
          <p:spPr>
            <a:xfrm>
              <a:off x="2398775" y="3886200"/>
              <a:ext cx="76200" cy="21640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31240" y="4857000"/>
              <a:ext cx="8213090" cy="1068705"/>
            </a:xfrm>
            <a:custGeom>
              <a:avLst/>
              <a:gdLst/>
              <a:ahLst/>
              <a:cxnLst/>
              <a:rect l="l" t="t" r="r" b="b"/>
              <a:pathLst>
                <a:path w="8213090" h="1068704">
                  <a:moveTo>
                    <a:pt x="8149590" y="64008"/>
                  </a:moveTo>
                  <a:lnTo>
                    <a:pt x="8136890" y="64008"/>
                  </a:lnTo>
                  <a:lnTo>
                    <a:pt x="76200" y="64008"/>
                  </a:lnTo>
                  <a:lnTo>
                    <a:pt x="63500" y="64008"/>
                  </a:lnTo>
                  <a:lnTo>
                    <a:pt x="63500" y="1004316"/>
                  </a:lnTo>
                  <a:lnTo>
                    <a:pt x="76200" y="1004316"/>
                  </a:lnTo>
                  <a:lnTo>
                    <a:pt x="76200" y="76200"/>
                  </a:lnTo>
                  <a:lnTo>
                    <a:pt x="8136890" y="76200"/>
                  </a:lnTo>
                  <a:lnTo>
                    <a:pt x="8136890" y="992124"/>
                  </a:lnTo>
                  <a:lnTo>
                    <a:pt x="76695" y="992124"/>
                  </a:lnTo>
                  <a:lnTo>
                    <a:pt x="76695" y="1004316"/>
                  </a:lnTo>
                  <a:lnTo>
                    <a:pt x="8136890" y="1004316"/>
                  </a:lnTo>
                  <a:lnTo>
                    <a:pt x="8137144" y="1004316"/>
                  </a:lnTo>
                  <a:lnTo>
                    <a:pt x="8149590" y="1004316"/>
                  </a:lnTo>
                  <a:lnTo>
                    <a:pt x="8149590" y="64008"/>
                  </a:lnTo>
                  <a:close/>
                </a:path>
                <a:path w="8213090" h="1068704">
                  <a:moveTo>
                    <a:pt x="8187690" y="25908"/>
                  </a:moveTo>
                  <a:lnTo>
                    <a:pt x="8163560" y="25908"/>
                  </a:lnTo>
                  <a:lnTo>
                    <a:pt x="50800" y="25908"/>
                  </a:lnTo>
                  <a:lnTo>
                    <a:pt x="25400" y="25908"/>
                  </a:lnTo>
                  <a:lnTo>
                    <a:pt x="25400" y="1042416"/>
                  </a:lnTo>
                  <a:lnTo>
                    <a:pt x="50787" y="1042416"/>
                  </a:lnTo>
                  <a:lnTo>
                    <a:pt x="8163052" y="1042416"/>
                  </a:lnTo>
                  <a:lnTo>
                    <a:pt x="8163052" y="1018032"/>
                  </a:lnTo>
                  <a:lnTo>
                    <a:pt x="50800" y="1018032"/>
                  </a:lnTo>
                  <a:lnTo>
                    <a:pt x="50800" y="50292"/>
                  </a:lnTo>
                  <a:lnTo>
                    <a:pt x="8163560" y="50292"/>
                  </a:lnTo>
                  <a:lnTo>
                    <a:pt x="8163560" y="1042416"/>
                  </a:lnTo>
                  <a:lnTo>
                    <a:pt x="8187690" y="1042416"/>
                  </a:lnTo>
                  <a:lnTo>
                    <a:pt x="8187690" y="25908"/>
                  </a:lnTo>
                  <a:close/>
                </a:path>
                <a:path w="8213090" h="1068704">
                  <a:moveTo>
                    <a:pt x="8213090" y="0"/>
                  </a:moveTo>
                  <a:lnTo>
                    <a:pt x="8201660" y="0"/>
                  </a:lnTo>
                  <a:lnTo>
                    <a:pt x="12700" y="0"/>
                  </a:lnTo>
                  <a:lnTo>
                    <a:pt x="0" y="0"/>
                  </a:lnTo>
                  <a:lnTo>
                    <a:pt x="0" y="1068324"/>
                  </a:lnTo>
                  <a:lnTo>
                    <a:pt x="12687" y="1068324"/>
                  </a:lnTo>
                  <a:lnTo>
                    <a:pt x="8201152" y="1068324"/>
                  </a:lnTo>
                  <a:lnTo>
                    <a:pt x="8201152" y="1056132"/>
                  </a:lnTo>
                  <a:lnTo>
                    <a:pt x="12700" y="1056132"/>
                  </a:lnTo>
                  <a:lnTo>
                    <a:pt x="12700" y="12192"/>
                  </a:lnTo>
                  <a:lnTo>
                    <a:pt x="8201660" y="12192"/>
                  </a:lnTo>
                  <a:lnTo>
                    <a:pt x="8201660" y="1068324"/>
                  </a:lnTo>
                  <a:lnTo>
                    <a:pt x="8213090" y="1068324"/>
                  </a:lnTo>
                  <a:lnTo>
                    <a:pt x="8213090"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1069339" y="1363471"/>
            <a:ext cx="8137525" cy="4396105"/>
          </a:xfrm>
          <a:prstGeom prst="rect">
            <a:avLst/>
          </a:prstGeom>
        </p:spPr>
        <p:txBody>
          <a:bodyPr vert="horz" wrap="square" lIns="0" tIns="104140" rIns="0" bIns="0" rtlCol="0">
            <a:spAutoFit/>
          </a:bodyPr>
          <a:lstStyle/>
          <a:p>
            <a:pPr marL="451484">
              <a:lnSpc>
                <a:spcPct val="100000"/>
              </a:lnSpc>
              <a:spcBef>
                <a:spcPts val="820"/>
              </a:spcBef>
            </a:pPr>
            <a:r>
              <a:rPr sz="1800" dirty="0">
                <a:latin typeface="TeX Gyre Bonum"/>
                <a:cs typeface="TeX Gyre Bonum"/>
              </a:rPr>
              <a:t>•Precio del</a:t>
            </a:r>
            <a:r>
              <a:rPr sz="1800" spc="-55" dirty="0">
                <a:latin typeface="TeX Gyre Bonum"/>
                <a:cs typeface="TeX Gyre Bonum"/>
              </a:rPr>
              <a:t> </a:t>
            </a:r>
            <a:r>
              <a:rPr sz="1800" dirty="0">
                <a:latin typeface="TeX Gyre Bonum"/>
                <a:cs typeface="TeX Gyre Bonum"/>
              </a:rPr>
              <a:t>bien</a:t>
            </a:r>
          </a:p>
          <a:p>
            <a:pPr marL="451484">
              <a:lnSpc>
                <a:spcPct val="100000"/>
              </a:lnSpc>
              <a:spcBef>
                <a:spcPts val="720"/>
              </a:spcBef>
            </a:pPr>
            <a:r>
              <a:rPr sz="1800" dirty="0">
                <a:latin typeface="TeX Gyre Bonum"/>
                <a:cs typeface="TeX Gyre Bonum"/>
              </a:rPr>
              <a:t>•Precio de los</a:t>
            </a:r>
            <a:r>
              <a:rPr sz="1800" spc="-35" dirty="0">
                <a:latin typeface="TeX Gyre Bonum"/>
                <a:cs typeface="TeX Gyre Bonum"/>
              </a:rPr>
              <a:t> </a:t>
            </a:r>
            <a:r>
              <a:rPr sz="1800" dirty="0">
                <a:latin typeface="TeX Gyre Bonum"/>
                <a:cs typeface="TeX Gyre Bonum"/>
              </a:rPr>
              <a:t>insumos</a:t>
            </a:r>
          </a:p>
          <a:p>
            <a:pPr marL="451484">
              <a:lnSpc>
                <a:spcPct val="100000"/>
              </a:lnSpc>
              <a:spcBef>
                <a:spcPts val="610"/>
              </a:spcBef>
            </a:pPr>
            <a:r>
              <a:rPr sz="1800" spc="-5" dirty="0">
                <a:latin typeface="TeX Gyre Bonum"/>
                <a:cs typeface="TeX Gyre Bonum"/>
              </a:rPr>
              <a:t>•Tecnología</a:t>
            </a:r>
            <a:endParaRPr sz="1800" dirty="0">
              <a:latin typeface="TeX Gyre Bonum"/>
              <a:cs typeface="TeX Gyre Bonum"/>
            </a:endParaRPr>
          </a:p>
          <a:p>
            <a:pPr marL="451484">
              <a:lnSpc>
                <a:spcPct val="100000"/>
              </a:lnSpc>
              <a:spcBef>
                <a:spcPts val="685"/>
              </a:spcBef>
            </a:pPr>
            <a:r>
              <a:rPr sz="1800" dirty="0">
                <a:latin typeface="TeX Gyre Bonum"/>
                <a:cs typeface="TeX Gyre Bonum"/>
              </a:rPr>
              <a:t>•Clima</a:t>
            </a:r>
          </a:p>
          <a:p>
            <a:pPr marL="451484">
              <a:lnSpc>
                <a:spcPct val="100000"/>
              </a:lnSpc>
              <a:spcBef>
                <a:spcPts val="730"/>
              </a:spcBef>
            </a:pPr>
            <a:r>
              <a:rPr sz="1800" dirty="0">
                <a:latin typeface="TeX Gyre Bonum"/>
                <a:cs typeface="TeX Gyre Bonum"/>
              </a:rPr>
              <a:t>•Precio de producciones</a:t>
            </a:r>
            <a:r>
              <a:rPr sz="1800" spc="-60" dirty="0">
                <a:latin typeface="TeX Gyre Bonum"/>
                <a:cs typeface="TeX Gyre Bonum"/>
              </a:rPr>
              <a:t> </a:t>
            </a:r>
            <a:r>
              <a:rPr sz="1800" dirty="0">
                <a:latin typeface="TeX Gyre Bonum"/>
                <a:cs typeface="TeX Gyre Bonum"/>
              </a:rPr>
              <a:t>opcionales</a:t>
            </a:r>
          </a:p>
          <a:p>
            <a:pPr>
              <a:lnSpc>
                <a:spcPct val="100000"/>
              </a:lnSpc>
            </a:pPr>
            <a:endParaRPr sz="2000" dirty="0">
              <a:latin typeface="TeX Gyre Bonum"/>
              <a:cs typeface="TeX Gyre Bonum"/>
            </a:endParaRPr>
          </a:p>
          <a:p>
            <a:pPr marL="326390">
              <a:lnSpc>
                <a:spcPct val="100000"/>
              </a:lnSpc>
              <a:tabLst>
                <a:tab pos="1056005" algn="l"/>
              </a:tabLst>
            </a:pPr>
            <a:r>
              <a:rPr sz="2500" i="1" spc="-35" dirty="0">
                <a:latin typeface="Times New Roman"/>
                <a:cs typeface="Times New Roman"/>
              </a:rPr>
              <a:t>Q</a:t>
            </a:r>
            <a:r>
              <a:rPr sz="2175" i="1" spc="-52" baseline="-22988" dirty="0">
                <a:latin typeface="Times New Roman"/>
                <a:cs typeface="Times New Roman"/>
              </a:rPr>
              <a:t>o </a:t>
            </a:r>
            <a:r>
              <a:rPr sz="2175" i="1" spc="240" baseline="-22988" dirty="0">
                <a:latin typeface="Times New Roman"/>
                <a:cs typeface="Times New Roman"/>
              </a:rPr>
              <a:t> </a:t>
            </a:r>
            <a:r>
              <a:rPr sz="2500" spc="5" dirty="0">
                <a:latin typeface="Symbol"/>
                <a:cs typeface="Symbol"/>
              </a:rPr>
              <a:t></a:t>
            </a:r>
            <a:r>
              <a:rPr sz="2500" spc="5" dirty="0">
                <a:latin typeface="Times New Roman"/>
                <a:cs typeface="Times New Roman"/>
              </a:rPr>
              <a:t>	</a:t>
            </a:r>
            <a:r>
              <a:rPr sz="2500" i="1" dirty="0">
                <a:latin typeface="Times New Roman"/>
                <a:cs typeface="Times New Roman"/>
              </a:rPr>
              <a:t>f</a:t>
            </a:r>
            <a:r>
              <a:rPr sz="2500" i="1" spc="-30" dirty="0">
                <a:latin typeface="Times New Roman"/>
                <a:cs typeface="Times New Roman"/>
              </a:rPr>
              <a:t> </a:t>
            </a:r>
            <a:r>
              <a:rPr sz="2500" spc="60" dirty="0">
                <a:latin typeface="Times New Roman"/>
                <a:cs typeface="Times New Roman"/>
              </a:rPr>
              <a:t>(</a:t>
            </a:r>
            <a:r>
              <a:rPr sz="2500" i="1" spc="60" dirty="0">
                <a:latin typeface="Times New Roman"/>
                <a:cs typeface="Times New Roman"/>
              </a:rPr>
              <a:t>P</a:t>
            </a:r>
            <a:r>
              <a:rPr sz="2500" spc="60" dirty="0">
                <a:latin typeface="Times New Roman"/>
                <a:cs typeface="Times New Roman"/>
              </a:rPr>
              <a:t>,</a:t>
            </a:r>
            <a:r>
              <a:rPr sz="2500" spc="-245" dirty="0">
                <a:latin typeface="Times New Roman"/>
                <a:cs typeface="Times New Roman"/>
              </a:rPr>
              <a:t> </a:t>
            </a:r>
            <a:r>
              <a:rPr sz="2500" i="1" spc="-70" dirty="0">
                <a:latin typeface="Times New Roman"/>
                <a:cs typeface="Times New Roman"/>
              </a:rPr>
              <a:t>P</a:t>
            </a:r>
            <a:r>
              <a:rPr sz="2175" i="1" spc="-104" baseline="-22988" dirty="0">
                <a:latin typeface="Times New Roman"/>
                <a:cs typeface="Times New Roman"/>
              </a:rPr>
              <a:t>i</a:t>
            </a:r>
            <a:r>
              <a:rPr sz="2175" spc="-104" baseline="-22988" dirty="0">
                <a:latin typeface="Times New Roman"/>
                <a:cs typeface="Times New Roman"/>
              </a:rPr>
              <a:t>1</a:t>
            </a:r>
            <a:r>
              <a:rPr sz="2500" spc="-70" dirty="0">
                <a:latin typeface="Times New Roman"/>
                <a:cs typeface="Times New Roman"/>
              </a:rPr>
              <a:t>,</a:t>
            </a:r>
            <a:r>
              <a:rPr sz="2500" spc="-235" dirty="0">
                <a:latin typeface="Times New Roman"/>
                <a:cs typeface="Times New Roman"/>
              </a:rPr>
              <a:t> </a:t>
            </a:r>
            <a:r>
              <a:rPr sz="2500" i="1" spc="-200" dirty="0">
                <a:latin typeface="Times New Roman"/>
                <a:cs typeface="Times New Roman"/>
              </a:rPr>
              <a:t>P</a:t>
            </a:r>
            <a:r>
              <a:rPr sz="2175" i="1" spc="-300" baseline="-22988" dirty="0">
                <a:latin typeface="Times New Roman"/>
                <a:cs typeface="Times New Roman"/>
              </a:rPr>
              <a:t>i</a:t>
            </a:r>
            <a:r>
              <a:rPr sz="2175" i="1" spc="-315" baseline="-22988" dirty="0">
                <a:latin typeface="Times New Roman"/>
                <a:cs typeface="Times New Roman"/>
              </a:rPr>
              <a:t> </a:t>
            </a:r>
            <a:r>
              <a:rPr sz="2175" spc="7" baseline="-22988" dirty="0">
                <a:latin typeface="Times New Roman"/>
                <a:cs typeface="Times New Roman"/>
              </a:rPr>
              <a:t>2</a:t>
            </a:r>
            <a:r>
              <a:rPr sz="2175" spc="-187" baseline="-22988" dirty="0">
                <a:latin typeface="Times New Roman"/>
                <a:cs typeface="Times New Roman"/>
              </a:rPr>
              <a:t> </a:t>
            </a:r>
            <a:r>
              <a:rPr sz="2500" dirty="0">
                <a:latin typeface="Times New Roman"/>
                <a:cs typeface="Times New Roman"/>
              </a:rPr>
              <a:t>,</a:t>
            </a:r>
            <a:r>
              <a:rPr sz="2500" spc="-235" dirty="0">
                <a:latin typeface="Times New Roman"/>
                <a:cs typeface="Times New Roman"/>
              </a:rPr>
              <a:t> </a:t>
            </a:r>
            <a:r>
              <a:rPr sz="2500" i="1" spc="-95" dirty="0">
                <a:latin typeface="Times New Roman"/>
                <a:cs typeface="Times New Roman"/>
              </a:rPr>
              <a:t>P</a:t>
            </a:r>
            <a:r>
              <a:rPr sz="2175" i="1" spc="-142" baseline="-22988" dirty="0">
                <a:latin typeface="Times New Roman"/>
                <a:cs typeface="Times New Roman"/>
              </a:rPr>
              <a:t>i</a:t>
            </a:r>
            <a:r>
              <a:rPr sz="2175" spc="-142" baseline="-22988" dirty="0">
                <a:latin typeface="Times New Roman"/>
                <a:cs typeface="Times New Roman"/>
              </a:rPr>
              <a:t>3</a:t>
            </a:r>
            <a:r>
              <a:rPr sz="2175" spc="-262" baseline="-22988" dirty="0">
                <a:latin typeface="Times New Roman"/>
                <a:cs typeface="Times New Roman"/>
              </a:rPr>
              <a:t> </a:t>
            </a:r>
            <a:r>
              <a:rPr sz="2500" dirty="0">
                <a:latin typeface="Times New Roman"/>
                <a:cs typeface="Times New Roman"/>
              </a:rPr>
              <a:t>,....,</a:t>
            </a:r>
            <a:r>
              <a:rPr sz="2500" i="1" dirty="0">
                <a:latin typeface="Times New Roman"/>
                <a:cs typeface="Times New Roman"/>
              </a:rPr>
              <a:t>Tecn</a:t>
            </a:r>
            <a:r>
              <a:rPr sz="2500" dirty="0">
                <a:latin typeface="Times New Roman"/>
                <a:cs typeface="Times New Roman"/>
              </a:rPr>
              <a:t>.,</a:t>
            </a:r>
            <a:r>
              <a:rPr sz="2500" spc="-390" dirty="0">
                <a:latin typeface="Times New Roman"/>
                <a:cs typeface="Times New Roman"/>
              </a:rPr>
              <a:t> </a:t>
            </a:r>
            <a:r>
              <a:rPr sz="2500" i="1" spc="10" dirty="0">
                <a:latin typeface="Times New Roman"/>
                <a:cs typeface="Times New Roman"/>
              </a:rPr>
              <a:t>Cl</a:t>
            </a:r>
            <a:r>
              <a:rPr sz="2500" spc="10" dirty="0">
                <a:latin typeface="Times New Roman"/>
                <a:cs typeface="Times New Roman"/>
              </a:rPr>
              <a:t>.,</a:t>
            </a:r>
            <a:r>
              <a:rPr sz="2500" spc="-345" dirty="0">
                <a:latin typeface="Times New Roman"/>
                <a:cs typeface="Times New Roman"/>
              </a:rPr>
              <a:t> </a:t>
            </a:r>
            <a:r>
              <a:rPr sz="2500" i="1" spc="-15" dirty="0">
                <a:latin typeface="Times New Roman"/>
                <a:cs typeface="Times New Roman"/>
              </a:rPr>
              <a:t>etc</a:t>
            </a:r>
            <a:r>
              <a:rPr sz="2500" spc="-15" dirty="0">
                <a:latin typeface="Times New Roman"/>
                <a:cs typeface="Times New Roman"/>
              </a:rPr>
              <a:t>.)</a:t>
            </a:r>
            <a:endParaRPr sz="2500" dirty="0">
              <a:latin typeface="Times New Roman"/>
              <a:cs typeface="Times New Roman"/>
            </a:endParaRPr>
          </a:p>
          <a:p>
            <a:pPr marL="955675">
              <a:lnSpc>
                <a:spcPct val="100000"/>
              </a:lnSpc>
              <a:spcBef>
                <a:spcPts val="1225"/>
              </a:spcBef>
              <a:tabLst>
                <a:tab pos="2900045" algn="l"/>
              </a:tabLst>
            </a:pPr>
            <a:r>
              <a:rPr sz="1800" i="1" spc="-10" dirty="0">
                <a:latin typeface="TeX Gyre Bonum"/>
                <a:cs typeface="TeX Gyre Bonum"/>
              </a:rPr>
              <a:t>Variable	parámetros</a:t>
            </a:r>
            <a:endParaRPr sz="1800" dirty="0">
              <a:latin typeface="TeX Gyre Bonum"/>
              <a:cs typeface="TeX Gyre Bonum"/>
            </a:endParaRPr>
          </a:p>
          <a:p>
            <a:pPr>
              <a:lnSpc>
                <a:spcPct val="100000"/>
              </a:lnSpc>
            </a:pPr>
            <a:endParaRPr sz="1800" dirty="0">
              <a:latin typeface="TeX Gyre Bonum"/>
              <a:cs typeface="TeX Gyre Bonum"/>
            </a:endParaRPr>
          </a:p>
          <a:p>
            <a:pPr>
              <a:lnSpc>
                <a:spcPct val="100000"/>
              </a:lnSpc>
              <a:spcBef>
                <a:spcPts val="60"/>
              </a:spcBef>
            </a:pPr>
            <a:endParaRPr sz="1600" dirty="0">
              <a:latin typeface="TeX Gyre Bonum"/>
              <a:cs typeface="TeX Gyre Bonum"/>
            </a:endParaRPr>
          </a:p>
          <a:p>
            <a:pPr marL="90170" marR="85725" indent="-635" algn="just">
              <a:lnSpc>
                <a:spcPts val="2160"/>
              </a:lnSpc>
            </a:pPr>
            <a:r>
              <a:rPr sz="1800" u="sng" spc="40" dirty="0">
                <a:uFill>
                  <a:solidFill>
                    <a:srgbClr val="000000"/>
                  </a:solidFill>
                </a:uFill>
                <a:latin typeface="Times New Roman"/>
                <a:cs typeface="Times New Roman"/>
              </a:rPr>
              <a:t>Oferta:</a:t>
            </a:r>
            <a:r>
              <a:rPr sz="1800" spc="40" dirty="0">
                <a:latin typeface="Times New Roman"/>
                <a:cs typeface="Times New Roman"/>
              </a:rPr>
              <a:t> </a:t>
            </a:r>
            <a:r>
              <a:rPr sz="1900" i="1" spc="-105" dirty="0">
                <a:latin typeface="Arial"/>
                <a:cs typeface="Arial"/>
              </a:rPr>
              <a:t>“Señala </a:t>
            </a:r>
            <a:r>
              <a:rPr sz="1900" i="1" spc="-80" dirty="0">
                <a:latin typeface="Arial"/>
                <a:cs typeface="Arial"/>
              </a:rPr>
              <a:t>la </a:t>
            </a:r>
            <a:r>
              <a:rPr sz="1900" i="1" spc="-75" dirty="0">
                <a:latin typeface="Arial"/>
                <a:cs typeface="Arial"/>
              </a:rPr>
              <a:t>cantidad </a:t>
            </a:r>
            <a:r>
              <a:rPr sz="1900" i="1" spc="-140" dirty="0">
                <a:latin typeface="Arial"/>
                <a:cs typeface="Arial"/>
              </a:rPr>
              <a:t>de </a:t>
            </a:r>
            <a:r>
              <a:rPr sz="1900" i="1" spc="-65" dirty="0">
                <a:latin typeface="Arial"/>
                <a:cs typeface="Arial"/>
              </a:rPr>
              <a:t>un bien </a:t>
            </a:r>
            <a:r>
              <a:rPr sz="1900" i="1" spc="-110" dirty="0">
                <a:latin typeface="Arial"/>
                <a:cs typeface="Arial"/>
              </a:rPr>
              <a:t>que </a:t>
            </a:r>
            <a:r>
              <a:rPr sz="1900" i="1" spc="-65" dirty="0">
                <a:latin typeface="Arial"/>
                <a:cs typeface="Arial"/>
              </a:rPr>
              <a:t>un </a:t>
            </a:r>
            <a:r>
              <a:rPr sz="1900" i="1" spc="-114" dirty="0">
                <a:latin typeface="Arial"/>
                <a:cs typeface="Arial"/>
              </a:rPr>
              <a:t>vendedor </a:t>
            </a:r>
            <a:r>
              <a:rPr sz="1900" i="1" spc="-150" dirty="0">
                <a:latin typeface="Arial"/>
                <a:cs typeface="Arial"/>
              </a:rPr>
              <a:t>está </a:t>
            </a:r>
            <a:r>
              <a:rPr sz="1900" i="1" spc="-90" dirty="0">
                <a:latin typeface="Arial"/>
                <a:cs typeface="Arial"/>
              </a:rPr>
              <a:t>dispuesto </a:t>
            </a:r>
            <a:r>
              <a:rPr sz="1900" i="1" spc="-195" dirty="0">
                <a:latin typeface="Arial"/>
                <a:cs typeface="Arial"/>
              </a:rPr>
              <a:t>a  </a:t>
            </a:r>
            <a:r>
              <a:rPr sz="1900" i="1" spc="-65" dirty="0">
                <a:latin typeface="Arial"/>
                <a:cs typeface="Arial"/>
              </a:rPr>
              <a:t>proporcionar </a:t>
            </a:r>
            <a:r>
              <a:rPr sz="1900" i="1" spc="-195" dirty="0">
                <a:latin typeface="Arial"/>
                <a:cs typeface="Arial"/>
              </a:rPr>
              <a:t>a </a:t>
            </a:r>
            <a:r>
              <a:rPr sz="1900" i="1" spc="-145" dirty="0">
                <a:latin typeface="Arial"/>
                <a:cs typeface="Arial"/>
              </a:rPr>
              <a:t>cada </a:t>
            </a:r>
            <a:r>
              <a:rPr sz="1900" i="1" spc="-70" dirty="0">
                <a:latin typeface="Arial"/>
                <a:cs typeface="Arial"/>
              </a:rPr>
              <a:t>precio, </a:t>
            </a:r>
            <a:r>
              <a:rPr sz="1900" i="1" spc="-65" dirty="0">
                <a:latin typeface="Arial"/>
                <a:cs typeface="Arial"/>
              </a:rPr>
              <a:t>si </a:t>
            </a:r>
            <a:r>
              <a:rPr sz="1900" i="1" spc="-120" dirty="0">
                <a:latin typeface="Arial"/>
                <a:cs typeface="Arial"/>
              </a:rPr>
              <a:t>las </a:t>
            </a:r>
            <a:r>
              <a:rPr sz="1900" i="1" spc="-150" dirty="0">
                <a:latin typeface="Arial"/>
                <a:cs typeface="Arial"/>
              </a:rPr>
              <a:t>demás </a:t>
            </a:r>
            <a:r>
              <a:rPr sz="1900" i="1" spc="-165" dirty="0">
                <a:latin typeface="Arial"/>
                <a:cs typeface="Arial"/>
              </a:rPr>
              <a:t>cosas </a:t>
            </a:r>
            <a:r>
              <a:rPr sz="1900" i="1" spc="-114" dirty="0">
                <a:latin typeface="Arial"/>
                <a:cs typeface="Arial"/>
              </a:rPr>
              <a:t>permanecen </a:t>
            </a:r>
            <a:r>
              <a:rPr sz="1900" i="1" spc="-110" dirty="0">
                <a:latin typeface="Arial"/>
                <a:cs typeface="Arial"/>
              </a:rPr>
              <a:t>constantes </a:t>
            </a:r>
            <a:r>
              <a:rPr sz="1900" i="1" spc="-75" dirty="0">
                <a:latin typeface="Arial"/>
                <a:cs typeface="Arial"/>
              </a:rPr>
              <a:t>(ceteris  </a:t>
            </a:r>
            <a:r>
              <a:rPr sz="1900" i="1" spc="-30" dirty="0">
                <a:latin typeface="Arial"/>
                <a:cs typeface="Arial"/>
              </a:rPr>
              <a:t>paribus)”</a:t>
            </a:r>
            <a:endParaRPr sz="1900" dirty="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375"/>
              </a:lnSpc>
            </a:pPr>
            <a:r>
              <a:rPr spc="-40" dirty="0"/>
              <a:t>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1161</Words>
  <Application>Microsoft Office PowerPoint</Application>
  <PresentationFormat>Personalizado</PresentationFormat>
  <Paragraphs>461</Paragraphs>
  <Slides>22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1und1WebSansBlackCn</vt:lpstr>
      <vt:lpstr>Arial</vt:lpstr>
      <vt:lpstr>Calibri</vt:lpstr>
      <vt:lpstr>DejaVu Sans</vt:lpstr>
      <vt:lpstr>Symbol</vt:lpstr>
      <vt:lpstr>TeX Gyre Bonum</vt:lpstr>
      <vt:lpstr>Times New Roman</vt:lpstr>
      <vt:lpstr>Office Theme</vt:lpstr>
      <vt:lpstr>Organización y Constitución de Empresas: Demanda, Oferta y  Equilibrio</vt:lpstr>
      <vt:lpstr>Demanda, Oferta y Equilibrio Contenido de la clase</vt:lpstr>
      <vt:lpstr>¿Que son la oferta y la demanda?</vt:lpstr>
      <vt:lpstr>¿Que es el equilibrio en el mercado?</vt:lpstr>
      <vt:lpstr>Demanda: Determinantes de la Demanda</vt:lpstr>
      <vt:lpstr>Qd  a  bP</vt:lpstr>
      <vt:lpstr>Demanda: Demanda de Mercado</vt:lpstr>
      <vt:lpstr>Oferta: Introducción</vt:lpstr>
      <vt:lpstr>Oferta: Determinantes de la Oferta</vt:lpstr>
      <vt:lpstr>Qo  a  bP</vt:lpstr>
      <vt:lpstr>Oferta: Oferta de Mercado</vt:lpstr>
      <vt:lpstr>Equilibrio: Concepto</vt:lpstr>
      <vt:lpstr>Equilibrio: Determinación Gráfica</vt:lpstr>
      <vt:lpstr>Equilibrio: Determinación Gráfica</vt:lpstr>
      <vt:lpstr>Equilibrio: Determinación</vt:lpstr>
      <vt:lpstr>Equilibrio: Variaciones en el Equilibrio (estática comparativa)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Angel</cp:lastModifiedBy>
  <cp:revision>8</cp:revision>
  <dcterms:created xsi:type="dcterms:W3CDTF">2020-07-13T20:48:05Z</dcterms:created>
  <dcterms:modified xsi:type="dcterms:W3CDTF">2022-06-20T13:27:03Z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2019-07-23T00:00:00Z</vt:filetime>
  </property>
  <property fmtid="{D5CDD505-2E9C-101B-9397-08002B2CF9AE}" pid="3" name="Creator">
    <vt:lpwstr>PDFium</vt:lpwstr>
  </property>
  <property fmtid="{D5CDD505-2E9C-101B-9397-08002B2CF9AE}" pid="4" name="LastSaved">
    <vt:filetime>2020-07-13T00:00:00Z</vt:filetime>
  </property>
</Properties>
</file>