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41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4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14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44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783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356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185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4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62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71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899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F146-6271-404E-AADE-D40420F72C9C}" type="datetimeFigureOut">
              <a:rPr lang="es-PE" smtClean="0"/>
              <a:t>18/07/2022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34B3-070C-4056-A3EF-9523E7897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768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4473" y="3740728"/>
            <a:ext cx="9395545" cy="1291054"/>
          </a:xfrm>
        </p:spPr>
        <p:txBody>
          <a:bodyPr>
            <a:normAutofit fontScale="90000"/>
          </a:bodyPr>
          <a:lstStyle/>
          <a:p>
            <a:r>
              <a:rPr lang="es-E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Animación de </a:t>
            </a:r>
            <a:r>
              <a:rPr lang="es-E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Gráficos-</a:t>
            </a:r>
            <a:r>
              <a:rPr lang="es-E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Trabajar </a:t>
            </a:r>
            <a:r>
              <a:rPr lang="es-E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s-E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Filtros</a:t>
            </a:r>
            <a:endParaRPr lang="es-E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3991" y="4949569"/>
            <a:ext cx="9144000" cy="1257267"/>
          </a:xfrm>
        </p:spPr>
        <p:txBody>
          <a:bodyPr/>
          <a:lstStyle/>
          <a:p>
            <a:pPr algn="ctr"/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ING. ANGEL CRUZ, CUEVA MANCHEGO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20790" y="20854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INSTITUTO</a:t>
            </a:r>
            <a:r>
              <a:rPr kumimoji="0" lang="es-ES" sz="2400" b="1" i="0" u="none" strike="noStrike" kern="1200" cap="small" spc="0" normalizeH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EDUCACION</a:t>
            </a:r>
            <a:r>
              <a:rPr kumimoji="0" lang="es-ES" sz="2400" b="1" i="0" u="none" strike="noStrike" kern="120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SUPERIOR TECNOLOGICO PUBLICO</a:t>
            </a:r>
            <a:r>
              <a:rPr lang="es-ES" sz="2400" b="1" cap="small" dirty="0" smtClean="0">
                <a:solidFill>
                  <a:prstClr val="black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HONORIO DELGADO ESPINOZA</a:t>
            </a:r>
            <a:endParaRPr lang="es-ES" sz="2400" b="1" cap="small" dirty="0">
              <a:solidFill>
                <a:prstClr val="black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561703" y="291921"/>
            <a:ext cx="9339943" cy="1202809"/>
            <a:chOff x="0" y="0"/>
            <a:chExt cx="6154420" cy="430823"/>
          </a:xfrm>
        </p:grpSpPr>
        <p:pic>
          <p:nvPicPr>
            <p:cNvPr id="9" name="Imagen 8" descr="Resultado de imagen para ministerio de educacio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3" t="34528" r="33134" b="38762"/>
            <a:stretch/>
          </p:blipFill>
          <p:spPr bwMode="auto">
            <a:xfrm>
              <a:off x="0" y="0"/>
              <a:ext cx="1644161" cy="4308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4 Cuadro de texto"/>
            <p:cNvSpPr txBox="1"/>
            <p:nvPr/>
          </p:nvSpPr>
          <p:spPr>
            <a:xfrm>
              <a:off x="1688123" y="26377"/>
              <a:ext cx="1177925" cy="3956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6350">
              <a:solidFill>
                <a:sysClr val="window" lastClr="FFFFFF">
                  <a:lumMod val="75000"/>
                </a:sys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Times New Roman" panose="02020603050405020304" pitchFamily="18" charset="0"/>
                </a:rPr>
                <a:t>Viceministerio</a:t>
              </a: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Times New Roman" panose="02020603050405020304" pitchFamily="18" charset="0"/>
                </a:rPr>
                <a:t>De Gestión Pedagógica</a:t>
              </a: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5 Cuadro de texto"/>
            <p:cNvSpPr txBox="1"/>
            <p:nvPr/>
          </p:nvSpPr>
          <p:spPr>
            <a:xfrm>
              <a:off x="2927838" y="26377"/>
              <a:ext cx="1582420" cy="3956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6350">
              <a:solidFill>
                <a:sysClr val="window" lastClr="FFFFFF">
                  <a:lumMod val="75000"/>
                </a:sys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Times New Roman" panose="02020603050405020304" pitchFamily="18" charset="0"/>
                </a:rPr>
                <a:t>Dirección General de Educación Superior y Técnico Profesional</a:t>
              </a: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6 Cuadro de texto"/>
            <p:cNvSpPr txBox="1"/>
            <p:nvPr/>
          </p:nvSpPr>
          <p:spPr>
            <a:xfrm>
              <a:off x="4572000" y="26377"/>
              <a:ext cx="1582420" cy="3956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6350">
              <a:solidFill>
                <a:sysClr val="window" lastClr="FFFFFF">
                  <a:lumMod val="75000"/>
                </a:sys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Times New Roman" panose="02020603050405020304" pitchFamily="18" charset="0"/>
                </a:rPr>
                <a:t>Dirección Educación Superior Tecnológica / Técnico Productivo</a:t>
              </a: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Imagen 13" descr="Descripción: logoisepHDE_2011.JPG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390" y="281893"/>
            <a:ext cx="1528354" cy="147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65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2" y="1436914"/>
            <a:ext cx="9962063" cy="47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1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3200" dirty="0"/>
              <a:t>También podríamos crear la sombra directamente con todas sus propiedades en el constructor de este modo: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083090"/>
            <a:ext cx="11831781" cy="133898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36073" y="3814475"/>
            <a:ext cx="9351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/>
              <a:t>Así en el constructor deberemos sustituir cada parámetro por el valor que queremos darle.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36073" y="4822256"/>
            <a:ext cx="9975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Puedes omitir los parámetros que quieras, pero ten en cuenta que siempre se interpretarán los valores que des en este orden hasta que no encuentre más.</a:t>
            </a:r>
          </a:p>
        </p:txBody>
      </p:sp>
    </p:spTree>
    <p:extLst>
      <p:ext uri="{BB962C8B-B14F-4D97-AF65-F5344CB8AC3E}">
        <p14:creationId xmlns:p14="http://schemas.microsoft.com/office/powerpoint/2010/main" val="125672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14286" y="898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Utilizando este filtro podremos hacer que la imagen se muestre desenfocada:</a:t>
            </a:r>
          </a:p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1026" name="Picture 2" descr="Desenfo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89" y="1667329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611086" y="428568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blurX</a:t>
            </a:r>
            <a:r>
              <a:rPr lang="es-PE" b="1" i="0" dirty="0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(Desenfoque X): determina la cantidad de desenfoque horizontal.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blurY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(Desenfoque Y): determina la cantidad de desenfoque vertical.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(Calidad): número de veces que se aplica el filtro. Puede tomar los valores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0" i="0" dirty="0" err="1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 Calidad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baja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media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alta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 respectivamente.</a:t>
            </a:r>
            <a:endParaRPr lang="es-PE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11086" y="3625276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Sus opciones son las siguientes:</a:t>
            </a:r>
            <a:endParaRPr lang="es-PE" dirty="0"/>
          </a:p>
        </p:txBody>
      </p:sp>
      <p:pic>
        <p:nvPicPr>
          <p:cNvPr id="1028" name="Picture 4" descr="Filtro desenfoq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85" y="3625276"/>
            <a:ext cx="3802743" cy="243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273654" y="422698"/>
            <a:ext cx="2872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24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 filtro Desenfoque</a:t>
            </a:r>
            <a:endParaRPr lang="es-PE" sz="2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8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77257" y="899664"/>
            <a:ext cx="934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Podremos utilizar el filtro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Desenfoque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escribiendo el siguiente código: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157514" y="1565066"/>
          <a:ext cx="10515600" cy="1882513"/>
        </p:xfrm>
        <a:graphic>
          <a:graphicData uri="http://schemas.openxmlformats.org/drawingml/2006/table">
            <a:tbl>
              <a:tblPr/>
              <a:tblGrid>
                <a:gridCol w="275759">
                  <a:extLst>
                    <a:ext uri="{9D8B030D-6E8A-4147-A177-3AD203B41FA5}">
                      <a16:colId xmlns:a16="http://schemas.microsoft.com/office/drawing/2014/main" val="4142662376"/>
                    </a:ext>
                  </a:extLst>
                </a:gridCol>
                <a:gridCol w="10239841">
                  <a:extLst>
                    <a:ext uri="{9D8B030D-6E8A-4147-A177-3AD203B41FA5}">
                      <a16:colId xmlns:a16="http://schemas.microsoft.com/office/drawing/2014/main" val="3087986841"/>
                    </a:ext>
                  </a:extLst>
                </a:gridCol>
              </a:tblGrid>
              <a:tr h="1882513">
                <a:tc>
                  <a:txBody>
                    <a:bodyPr/>
                    <a:lstStyle/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flash.filters.BlurFilter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desenfocar:BlurFilter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BlurFilter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();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desenfocar.blurX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5;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desenfocar.blurY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5;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desenfocar.quality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= 3;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miClip.filters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[desenfocar];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3072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277256" y="3743649"/>
            <a:ext cx="1026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También podremos crear el desenfoque directamente con todas sus propiedades en el constructor, de este modo:</a:t>
            </a:r>
            <a:endParaRPr lang="es-PE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157514" y="4483731"/>
          <a:ext cx="10515600" cy="705942"/>
        </p:xfrm>
        <a:graphic>
          <a:graphicData uri="http://schemas.openxmlformats.org/drawingml/2006/table">
            <a:tbl>
              <a:tblPr/>
              <a:tblGrid>
                <a:gridCol w="275759">
                  <a:extLst>
                    <a:ext uri="{9D8B030D-6E8A-4147-A177-3AD203B41FA5}">
                      <a16:colId xmlns:a16="http://schemas.microsoft.com/office/drawing/2014/main" val="2821379160"/>
                    </a:ext>
                  </a:extLst>
                </a:gridCol>
                <a:gridCol w="10239841">
                  <a:extLst>
                    <a:ext uri="{9D8B030D-6E8A-4147-A177-3AD203B41FA5}">
                      <a16:colId xmlns:a16="http://schemas.microsoft.com/office/drawing/2014/main" val="4199572707"/>
                    </a:ext>
                  </a:extLst>
                </a:gridCol>
              </a:tblGrid>
              <a:tr h="705942">
                <a:tc>
                  <a:txBody>
                    <a:bodyPr/>
                    <a:lstStyle/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desenfocar:BlurFilter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BlurFilter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blurX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blurY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quality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miClip.filters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[desenfocar];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229061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219198" y="5310915"/>
            <a:ext cx="10580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Así en el constructor deberemos sustituir cada parámetro por el valor que queremos darle.</a:t>
            </a:r>
          </a:p>
          <a:p>
            <a:pPr algn="just"/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Puedes omitir los parámetros que quieras, pero ten en cuenta que siempre se interpretarán los valores que des en este orden hasta que no encuentre más.</a:t>
            </a:r>
            <a:endParaRPr lang="es-PE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4930" y="660791"/>
            <a:ext cx="2547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24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 filtro Iluminado</a:t>
            </a:r>
            <a:endParaRPr lang="es-PE" sz="2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01485" y="1204463"/>
            <a:ext cx="10203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Utilizando este filtro podremos añadirle un efecto de iluminación a la imagen:</a:t>
            </a:r>
            <a:endParaRPr lang="es-PE" dirty="0"/>
          </a:p>
        </p:txBody>
      </p:sp>
      <p:pic>
        <p:nvPicPr>
          <p:cNvPr id="3074" name="Picture 2" descr="Ilumin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3" y="1943100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luminado Inter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47" y="1900757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luminado Interior con Extra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69" y="1531452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21633" y="3936937"/>
            <a:ext cx="108027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alpha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transparencia de la iluminación (de 0 a 1).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blurX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cantidad de desenfoque horizontal.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blurY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cantidad de desenfoque vertical.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el color de la iluminación (escrito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0xRRVVAA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booleano, hace que la iluminación sea interior.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knockout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booleano, activa el filtro extractor, hace que el objeto se vuelva del color del fondo.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número de veces que se aplica el filtro. Puede tomar los valores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0" i="0" dirty="0" err="1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 Calidad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baja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media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alta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 respectivamente.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intensidad de la iluminación.</a:t>
            </a:r>
            <a:endParaRPr lang="es-PE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21633" y="355020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Sus opciones son las siguientes:</a:t>
            </a:r>
            <a:endParaRPr lang="es-PE" dirty="0"/>
          </a:p>
        </p:txBody>
      </p:sp>
      <p:pic>
        <p:nvPicPr>
          <p:cNvPr id="3080" name="Picture 8" descr="Filtro iluminad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44" y="3062515"/>
            <a:ext cx="3766456" cy="21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33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98284" y="464235"/>
            <a:ext cx="10261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Podremos utilizar el filtro Iluminado escribiendo el siguiente código:</a:t>
            </a:r>
            <a:endParaRPr lang="es-PE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544286" y="1052438"/>
          <a:ext cx="11139714" cy="2588455"/>
        </p:xfrm>
        <a:graphic>
          <a:graphicData uri="http://schemas.openxmlformats.org/drawingml/2006/table">
            <a:tbl>
              <a:tblPr/>
              <a:tblGrid>
                <a:gridCol w="363533">
                  <a:extLst>
                    <a:ext uri="{9D8B030D-6E8A-4147-A177-3AD203B41FA5}">
                      <a16:colId xmlns:a16="http://schemas.microsoft.com/office/drawing/2014/main" val="50203623"/>
                    </a:ext>
                  </a:extLst>
                </a:gridCol>
                <a:gridCol w="10776181">
                  <a:extLst>
                    <a:ext uri="{9D8B030D-6E8A-4147-A177-3AD203B41FA5}">
                      <a16:colId xmlns:a16="http://schemas.microsoft.com/office/drawing/2014/main" val="236033698"/>
                    </a:ext>
                  </a:extLst>
                </a:gridCol>
              </a:tblGrid>
              <a:tr h="2588455">
                <a:tc>
                  <a:txBody>
                    <a:bodyPr/>
                    <a:lstStyle/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flash.filters.GlowFilter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iluminado:GlowFilter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GlowFilter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iluminado.quality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3;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iluminado.alpha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0.50;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iluminado.color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0x000000;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miClip.filters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[iluminado];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8167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544286" y="3859764"/>
            <a:ext cx="11241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También podríamos crear la iluminación directamente con todas sus propiedades en el constructor, de este modo: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544285" y="4506095"/>
          <a:ext cx="10515600" cy="941256"/>
        </p:xfrm>
        <a:graphic>
          <a:graphicData uri="http://schemas.openxmlformats.org/drawingml/2006/table">
            <a:tbl>
              <a:tblPr/>
              <a:tblGrid>
                <a:gridCol w="275759">
                  <a:extLst>
                    <a:ext uri="{9D8B030D-6E8A-4147-A177-3AD203B41FA5}">
                      <a16:colId xmlns:a16="http://schemas.microsoft.com/office/drawing/2014/main" val="2012602097"/>
                    </a:ext>
                  </a:extLst>
                </a:gridCol>
                <a:gridCol w="10239841">
                  <a:extLst>
                    <a:ext uri="{9D8B030D-6E8A-4147-A177-3AD203B41FA5}">
                      <a16:colId xmlns:a16="http://schemas.microsoft.com/office/drawing/2014/main" val="1653579118"/>
                    </a:ext>
                  </a:extLst>
                </a:gridCol>
              </a:tblGrid>
              <a:tr h="941256">
                <a:tc>
                  <a:txBody>
                    <a:bodyPr/>
                    <a:lstStyle/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iluminado:GlowFilter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GlowFilter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(color,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alpha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blurX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blurY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strength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quality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inner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knockout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miClip.filters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[iluminado];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284576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544285" y="5632017"/>
            <a:ext cx="11241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Así en el constructor deberemos sustituir cada parámetro por el valor que queremos darle.</a:t>
            </a:r>
          </a:p>
          <a:p>
            <a:pPr algn="just"/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Puedes omitir los parámetros que quieras, pero ten en cuenta que siempre se interpretarán los valores que des en este orden hasta que no encuentre más.</a:t>
            </a:r>
            <a:endParaRPr lang="es-PE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7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9966" y="907617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2400" b="0" i="0" dirty="0" smtClean="0">
                <a:solidFill>
                  <a:srgbClr val="800040"/>
                </a:solidFill>
                <a:effectLst/>
                <a:latin typeface="Arial" panose="020B0604020202020204" pitchFamily="34" charset="0"/>
              </a:rPr>
              <a:t>El filtro Bisel</a:t>
            </a:r>
            <a:endParaRPr lang="es-PE" sz="2400" b="0" i="0" dirty="0">
              <a:solidFill>
                <a:srgbClr val="800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82364" y="1683434"/>
            <a:ext cx="10669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Utilizando este filtro podremos añadirle un bisel a la imagen:</a:t>
            </a:r>
            <a:endParaRPr lang="es-PE" dirty="0"/>
          </a:p>
        </p:txBody>
      </p:sp>
      <p:pic>
        <p:nvPicPr>
          <p:cNvPr id="5122" name="Picture 2" descr="Bis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39" y="2459251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sel con Extr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03" y="2459251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8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51542" y="2237218"/>
            <a:ext cx="109728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angle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el ángulo del bisel.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blurX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cantidad de desenfoque horizontal.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blurY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cantidad de desenfoque vertical.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distancia que abarcará el bisel en el objeto.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highlightAlpha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transparencia del color de resaltado (bisel).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hightlightColor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el color del resaltado (escrito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0xRRVVAA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knockout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booleano, activa el filtro extractor, hace que el objeto se vuelva del color del fondo.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número de veces que se aplica el filtro. Puede tomar los valores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0" i="0" dirty="0" err="1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 Calidad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baja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media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alta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 respectivamente.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shadowAlpha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transparencia del color de sombra del bisel.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shadowColor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el color de la sombra del bisel (escrito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0xRRVVAA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intensidad del bisel.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indica el tipo de bisel a aplicar. Puede tomar los valores </a:t>
            </a:r>
            <a:r>
              <a:rPr lang="es-PE" b="1" i="1" dirty="0" err="1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1" dirty="0" err="1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Interior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exterior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completo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 respectivamente.</a:t>
            </a:r>
            <a:endParaRPr lang="es-PE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6" descr="filtro bis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204" y="201588"/>
            <a:ext cx="3516539" cy="331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72531" y="1034736"/>
            <a:ext cx="39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Sus opciones son las siguientes: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053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23685" y="174078"/>
            <a:ext cx="9681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Podrás utilizar el filtro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Bisel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escribiendo el siguiente código:</a:t>
            </a:r>
            <a:endParaRPr lang="es-PE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578756" y="543410"/>
          <a:ext cx="10760529" cy="2353141"/>
        </p:xfrm>
        <a:graphic>
          <a:graphicData uri="http://schemas.openxmlformats.org/drawingml/2006/table">
            <a:tbl>
              <a:tblPr/>
              <a:tblGrid>
                <a:gridCol w="351159">
                  <a:extLst>
                    <a:ext uri="{9D8B030D-6E8A-4147-A177-3AD203B41FA5}">
                      <a16:colId xmlns:a16="http://schemas.microsoft.com/office/drawing/2014/main" val="1109013916"/>
                    </a:ext>
                  </a:extLst>
                </a:gridCol>
                <a:gridCol w="10409370">
                  <a:extLst>
                    <a:ext uri="{9D8B030D-6E8A-4147-A177-3AD203B41FA5}">
                      <a16:colId xmlns:a16="http://schemas.microsoft.com/office/drawing/2014/main" val="79542814"/>
                    </a:ext>
                  </a:extLst>
                </a:gridCol>
              </a:tblGrid>
              <a:tr h="2353141">
                <a:tc>
                  <a:txBody>
                    <a:bodyPr/>
                    <a:lstStyle/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flash.filters.BevelFilter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bisel:BevelFilter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BevelFilter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bisel.strength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5;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bisel.angle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45;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bisel.shadowColor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0x000000;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miClip.filters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[bisel];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59986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578755" y="2972337"/>
            <a:ext cx="1139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También podrías crear el bisel directamente con todas sus propiedades en el constructor de este modo: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578755" y="3341669"/>
          <a:ext cx="11613245" cy="2138298"/>
        </p:xfrm>
        <a:graphic>
          <a:graphicData uri="http://schemas.openxmlformats.org/drawingml/2006/table">
            <a:tbl>
              <a:tblPr/>
              <a:tblGrid>
                <a:gridCol w="276738">
                  <a:extLst>
                    <a:ext uri="{9D8B030D-6E8A-4147-A177-3AD203B41FA5}">
                      <a16:colId xmlns:a16="http://schemas.microsoft.com/office/drawing/2014/main" val="44770300"/>
                    </a:ext>
                  </a:extLst>
                </a:gridCol>
                <a:gridCol w="11336507">
                  <a:extLst>
                    <a:ext uri="{9D8B030D-6E8A-4147-A177-3AD203B41FA5}">
                      <a16:colId xmlns:a16="http://schemas.microsoft.com/office/drawing/2014/main" val="848804441"/>
                    </a:ext>
                  </a:extLst>
                </a:gridCol>
              </a:tblGrid>
              <a:tr h="2138298">
                <a:tc>
                  <a:txBody>
                    <a:bodyPr/>
                    <a:lstStyle/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s-PE" sz="14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flash.filters.BevelFilter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bisel:BevelFilter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BevelFilter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distance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angle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highlightColor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highlightAlpha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shadowColor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shadowAlpha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blurX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blurY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strength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quality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knockout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400" b="0" i="0" dirty="0" err="1">
                          <a:effectLst/>
                          <a:latin typeface="Consolas" panose="020B0609020204030204" pitchFamily="49" charset="0"/>
                        </a:rPr>
                        <a:t>miClip.filters</a:t>
                      </a:r>
                      <a:r>
                        <a:rPr lang="es-PE" sz="1400" b="0" i="0" dirty="0">
                          <a:effectLst/>
                          <a:latin typeface="Consolas" panose="020B0609020204030204" pitchFamily="49" charset="0"/>
                        </a:rPr>
                        <a:t> = [bisel];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218025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45141" y="5706397"/>
            <a:ext cx="11829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600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Así en el constructor deberemos sustituir cada parámetro por el valor que queremos darle.</a:t>
            </a:r>
          </a:p>
          <a:p>
            <a:pPr algn="just"/>
            <a:r>
              <a:rPr lang="es-PE" sz="1600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Puedes omitir los parámetros que quieras, pero ten en cuenta que siempre se interpretarán los valores que des en este orden hasta que no encuentre más.</a:t>
            </a:r>
            <a:endParaRPr lang="es-PE" sz="1600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7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63202" y="893020"/>
            <a:ext cx="4107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2400" b="0" i="0" dirty="0" smtClean="0">
                <a:solidFill>
                  <a:srgbClr val="800040"/>
                </a:solidFill>
                <a:effectLst/>
                <a:latin typeface="Arial" panose="020B0604020202020204" pitchFamily="34" charset="0"/>
              </a:rPr>
              <a:t>El filtro Iluminado degradado</a:t>
            </a:r>
            <a:endParaRPr lang="es-PE" sz="2400" b="0" i="0" dirty="0">
              <a:solidFill>
                <a:srgbClr val="800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63202" y="1755783"/>
            <a:ext cx="1102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Utilizando este filtro podremos añadirle una iluminación (como en el filtro anterior) a la imagen, pero con la característica de que esta iluminación estará compuesta por un degradado:</a:t>
            </a:r>
            <a:endParaRPr lang="es-PE" dirty="0"/>
          </a:p>
        </p:txBody>
      </p:sp>
      <p:pic>
        <p:nvPicPr>
          <p:cNvPr id="8194" name="Picture 2" descr="Iluminado Degrad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03" y="250371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luminado Degrad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17" y="250371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filtros son una potente herramienta que abre nuevas posibilidades en nuestras animaciones Flash.</a:t>
            </a:r>
          </a:p>
          <a:p>
            <a:r>
              <a:rPr lang="es-PE" dirty="0"/>
              <a:t>Su uso aumentará la capacidad de mejorar el aspecto y funcionamiento de nuestros proyectos, aunque </a:t>
            </a:r>
            <a:r>
              <a:rPr lang="es-PE" b="1" dirty="0"/>
              <a:t>sólo están disponibles para los clips de película, los botones y el texto</a:t>
            </a:r>
            <a:r>
              <a:rPr lang="es-PE" dirty="0"/>
              <a:t>.</a:t>
            </a:r>
          </a:p>
          <a:p>
            <a:r>
              <a:rPr lang="es-PE" dirty="0"/>
              <a:t>En este tema veremos los filtros disponibles, su uso y cómo manejarlos mediante el panel Propiedades, el Editor de movimiento y sobre todo mediante </a:t>
            </a:r>
            <a:r>
              <a:rPr lang="es-PE" dirty="0" err="1"/>
              <a:t>ActionScript</a:t>
            </a:r>
            <a:r>
              <a:rPr lang="es-PE" dirty="0"/>
              <a:t>.</a:t>
            </a:r>
          </a:p>
          <a:p>
            <a:r>
              <a:rPr lang="es-PE" dirty="0"/>
              <a:t>Para ilustrar su funcionamiento mostraremos ejemplos de cómo afectan los filtros a esta imagen</a:t>
            </a:r>
            <a:r>
              <a:rPr lang="es-PE" dirty="0" smtClean="0"/>
              <a:t>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221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78971" y="1677804"/>
            <a:ext cx="833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alphas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matriz de valores de transparencia alfa (de 0 a 1) para los colores correspondientes de la matriz 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angle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el ángulo de la iluminación.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blurX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cantidad de desenfoque horizontal.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blurY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cantidad de desenfoque vertical.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conjunto de colores que definen el degradado (escritos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0xRRVVAA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distancia de la iluminación al objeto.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knockout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booleano, activa el filtro extractor, hace que el objeto se vuelva del color del fondo.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número de veces que se aplica el filtro. Puede tomar los valores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0" i="0" dirty="0" err="1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 Calidad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baja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media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alta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 respectivamente.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ratios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matriz de proporciones de distribución de color para los colores correspondientes de la matriz 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(de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255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determina la intensidad de la iluminación.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PE" b="1" i="0" dirty="0" err="1" smtClean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: indica la colocación de la iluminación. Puede tomar los valores </a:t>
            </a:r>
            <a:r>
              <a:rPr lang="es-PE" b="1" i="1" dirty="0" err="1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1" dirty="0" err="1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E" b="1" i="1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Interior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exterior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E" b="1" i="0" dirty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completo</a:t>
            </a:r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, respectivamente.</a:t>
            </a:r>
            <a:endParaRPr lang="es-PE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0228" y="90753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Sus opciones son las siguientes:</a:t>
            </a:r>
            <a:endParaRPr lang="es-PE" dirty="0"/>
          </a:p>
        </p:txBody>
      </p:sp>
      <p:pic>
        <p:nvPicPr>
          <p:cNvPr id="9218" name="Picture 2" descr="Filtroiluminado degrad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9" y="1092200"/>
            <a:ext cx="28670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6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38627" y="551321"/>
            <a:ext cx="10668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Podrás utilizar el filtro </a:t>
            </a:r>
            <a:r>
              <a:rPr lang="es-PE" b="1" i="0" smtClean="0">
                <a:solidFill>
                  <a:srgbClr val="6C6CCA"/>
                </a:solidFill>
                <a:effectLst/>
                <a:latin typeface="Arial" panose="020B0604020202020204" pitchFamily="34" charset="0"/>
              </a:rPr>
              <a:t>Iluminado Degradado</a:t>
            </a:r>
            <a:r>
              <a:rPr lang="es-PE" b="0" i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 escribiendo el siguiente código:</a:t>
            </a:r>
            <a:endParaRPr lang="es-PE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475343" y="1197580"/>
          <a:ext cx="10515599" cy="2588455"/>
        </p:xfrm>
        <a:graphic>
          <a:graphicData uri="http://schemas.openxmlformats.org/drawingml/2006/table">
            <a:tbl>
              <a:tblPr/>
              <a:tblGrid>
                <a:gridCol w="343166">
                  <a:extLst>
                    <a:ext uri="{9D8B030D-6E8A-4147-A177-3AD203B41FA5}">
                      <a16:colId xmlns:a16="http://schemas.microsoft.com/office/drawing/2014/main" val="803416303"/>
                    </a:ext>
                  </a:extLst>
                </a:gridCol>
                <a:gridCol w="10172433">
                  <a:extLst>
                    <a:ext uri="{9D8B030D-6E8A-4147-A177-3AD203B41FA5}">
                      <a16:colId xmlns:a16="http://schemas.microsoft.com/office/drawing/2014/main" val="3084905753"/>
                    </a:ext>
                  </a:extLst>
                </a:gridCol>
              </a:tblGrid>
              <a:tr h="2588455">
                <a:tc>
                  <a:txBody>
                    <a:bodyPr/>
                    <a:lstStyle/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flash.filters.GradientGlowFilter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iluminado:GradientGlowFilter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GradientGlowFilter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iluminado.angle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45;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iluminado.colors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[0xFF0000, 0x00FF00, 0x0000FF];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iluminado.type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"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inner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";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miClip.filters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[iluminado];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01280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319312" y="3924498"/>
            <a:ext cx="1158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También podrías crear la iluminación directamente con todas sus propiedades en el constructor de este modo: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319313" y="4432294"/>
          <a:ext cx="11582399" cy="941256"/>
        </p:xfrm>
        <a:graphic>
          <a:graphicData uri="http://schemas.openxmlformats.org/drawingml/2006/table">
            <a:tbl>
              <a:tblPr/>
              <a:tblGrid>
                <a:gridCol w="303735">
                  <a:extLst>
                    <a:ext uri="{9D8B030D-6E8A-4147-A177-3AD203B41FA5}">
                      <a16:colId xmlns:a16="http://schemas.microsoft.com/office/drawing/2014/main" val="3213287631"/>
                    </a:ext>
                  </a:extLst>
                </a:gridCol>
                <a:gridCol w="11278664">
                  <a:extLst>
                    <a:ext uri="{9D8B030D-6E8A-4147-A177-3AD203B41FA5}">
                      <a16:colId xmlns:a16="http://schemas.microsoft.com/office/drawing/2014/main" val="2624778295"/>
                    </a:ext>
                  </a:extLst>
                </a:gridCol>
              </a:tblGrid>
              <a:tr h="941256">
                <a:tc>
                  <a:txBody>
                    <a:bodyPr/>
                    <a:lstStyle/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s-PE" sz="15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iluminado:GradientGowFilter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GradientGowFilter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distance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angle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colors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alphas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ratios,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blurX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blurY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strength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quality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knockout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s-PE" sz="1500" b="0" i="0" dirty="0" err="1">
                          <a:effectLst/>
                          <a:latin typeface="Consolas" panose="020B0609020204030204" pitchFamily="49" charset="0"/>
                        </a:rPr>
                        <a:t>miClip.filters</a:t>
                      </a:r>
                      <a:r>
                        <a:rPr lang="es-PE" sz="1500" b="0" i="0" dirty="0">
                          <a:effectLst/>
                          <a:latin typeface="Consolas" panose="020B0609020204030204" pitchFamily="49" charset="0"/>
                        </a:rPr>
                        <a:t> = [iluminado];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81065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397327" y="5631866"/>
            <a:ext cx="11426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Así en el constructor deberemos sustituir cada parámetro por el valor que queremos darle.</a:t>
            </a:r>
          </a:p>
          <a:p>
            <a:pPr algn="just"/>
            <a:r>
              <a:rPr lang="es-PE" b="0" i="0" dirty="0" smtClean="0">
                <a:solidFill>
                  <a:srgbClr val="6B0101"/>
                </a:solidFill>
                <a:effectLst/>
                <a:latin typeface="Arial" panose="020B0604020202020204" pitchFamily="34" charset="0"/>
              </a:rPr>
              <a:t>Puedes omitir los parámetros que quieras, pero ten en cuenta que siempre se interpretarán los valores que des en este orden hasta que no encuentre más.</a:t>
            </a:r>
            <a:endParaRPr lang="es-PE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6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paso a </a:t>
            </a:r>
            <a:r>
              <a:rPr lang="es-PE" dirty="0" smtClean="0"/>
              <a:t>paso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88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Abre el archivo</a:t>
            </a:r>
            <a:r>
              <a:rPr lang="es-PE" b="1" i="1" dirty="0"/>
              <a:t> </a:t>
            </a:r>
            <a:r>
              <a:rPr lang="es-PE" b="1" i="1" dirty="0" err="1"/>
              <a:t>pez.fla</a:t>
            </a:r>
            <a:r>
              <a:rPr lang="es-PE" dirty="0"/>
              <a:t> que encontrarás en la carpeta </a:t>
            </a:r>
            <a:r>
              <a:rPr lang="es-PE" b="1" i="1" dirty="0"/>
              <a:t>ejercicios/pez</a:t>
            </a:r>
            <a:r>
              <a:rPr lang="es-PE" dirty="0"/>
              <a:t> del curso, observa que tanto los campos del formulario como el clip de película ya tienen un </a:t>
            </a:r>
            <a:r>
              <a:rPr lang="es-PE" b="1" dirty="0"/>
              <a:t>nombre de instancia</a:t>
            </a:r>
            <a:r>
              <a:rPr lang="es-PE" dirty="0"/>
              <a:t> asignado.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Abre el</a:t>
            </a:r>
            <a:r>
              <a:rPr lang="es-PE" b="1" dirty="0"/>
              <a:t> Panel Acciones</a:t>
            </a:r>
            <a:r>
              <a:rPr lang="es-PE" dirty="0"/>
              <a:t> desde </a:t>
            </a:r>
            <a:r>
              <a:rPr lang="es-PE" b="1" dirty="0"/>
              <a:t>Ventana</a:t>
            </a:r>
            <a:r>
              <a:rPr lang="es-PE" dirty="0"/>
              <a:t> → </a:t>
            </a:r>
            <a:r>
              <a:rPr lang="es-PE" b="1" dirty="0"/>
              <a:t>Acciones</a:t>
            </a:r>
            <a:r>
              <a:rPr lang="es-PE" dirty="0"/>
              <a:t> o pulsando la tecla </a:t>
            </a:r>
            <a:r>
              <a:rPr lang="es-PE" b="1" dirty="0"/>
              <a:t>F9</a:t>
            </a:r>
            <a:r>
              <a:rPr lang="es-PE" dirty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PE" dirty="0"/>
              <a:t>Elimina la línea que </a:t>
            </a:r>
            <a:r>
              <a:rPr lang="es-PE" dirty="0" smtClean="0"/>
              <a:t>dice</a:t>
            </a:r>
            <a:r>
              <a:rPr lang="es-PE" dirty="0"/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26097" y="5919499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y escribe lo siguiente en su lugar: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8" y="4904509"/>
            <a:ext cx="7038108" cy="8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7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816551"/>
            <a:ext cx="7398327" cy="78743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77635" y="1721381"/>
            <a:ext cx="9864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Esto hará que </a:t>
            </a:r>
            <a:r>
              <a:rPr lang="es-PE" b="1" dirty="0">
                <a:solidFill>
                  <a:srgbClr val="6C6CCA"/>
                </a:solidFill>
                <a:latin typeface="Arial" panose="020B0604020202020204" pitchFamily="34" charset="0"/>
              </a:rPr>
              <a:t>el filtro se importe a la película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. Normalmente no es necesario porque trabajamos en el panel de acciones, pero si lo necesitamos si trabajamos, por </a:t>
            </a:r>
            <a:r>
              <a:rPr lang="es-PE" dirty="0" err="1">
                <a:solidFill>
                  <a:srgbClr val="6B0101"/>
                </a:solidFill>
                <a:latin typeface="Arial" panose="020B0604020202020204" pitchFamily="34" charset="0"/>
              </a:rPr>
              <a:t>ejempolo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, en un archivo </a:t>
            </a:r>
            <a:r>
              <a:rPr lang="es-PE" b="1" i="1" dirty="0">
                <a:solidFill>
                  <a:srgbClr val="6B0101"/>
                </a:solidFill>
                <a:latin typeface="Arial" panose="020B0604020202020204" pitchFamily="34" charset="0"/>
              </a:rPr>
              <a:t>as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 externo.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177635" y="2882653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6B0101"/>
                </a:solidFill>
                <a:latin typeface="Arial" panose="020B0604020202020204" pitchFamily="34" charset="0"/>
              </a:rPr>
              <a:t>4. </a:t>
            </a:r>
            <a:r>
              <a:rPr lang="es-PE" dirty="0" err="1" smtClean="0">
                <a:latin typeface="Arial" panose="020B0604020202020204" pitchFamily="34" charset="0"/>
              </a:rPr>
              <a:t>Despues</a:t>
            </a:r>
            <a:r>
              <a:rPr lang="es-PE" dirty="0" smtClean="0">
                <a:latin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</a:rPr>
              <a:t>de esto escribe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6" y="3399697"/>
            <a:ext cx="8285019" cy="84098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177635" y="4388390"/>
            <a:ext cx="10654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Hemos creado una variable llamada </a:t>
            </a:r>
            <a:r>
              <a:rPr lang="es-PE" b="1" i="1" dirty="0">
                <a:solidFill>
                  <a:srgbClr val="6B0101"/>
                </a:solidFill>
                <a:latin typeface="Arial" panose="020B0604020202020204" pitchFamily="34" charset="0"/>
              </a:rPr>
              <a:t>sombra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 que es un </a:t>
            </a:r>
            <a:r>
              <a:rPr lang="es-PE" b="1" dirty="0">
                <a:solidFill>
                  <a:srgbClr val="6C6CCA"/>
                </a:solidFill>
                <a:latin typeface="Arial" panose="020B0604020202020204" pitchFamily="34" charset="0"/>
              </a:rPr>
              <a:t>filtro de Sombra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s-PE" dirty="0" smtClean="0">
                <a:solidFill>
                  <a:srgbClr val="6B0101"/>
                </a:solidFill>
                <a:latin typeface="Arial" panose="020B0604020202020204" pitchFamily="34" charset="0"/>
              </a:rPr>
              <a:t>5. Como 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tenemos que asociar el cambio de efecto al botón </a:t>
            </a:r>
            <a:r>
              <a:rPr lang="es-PE" b="1" i="1" dirty="0">
                <a:solidFill>
                  <a:srgbClr val="6B0101"/>
                </a:solidFill>
                <a:latin typeface="Arial" panose="020B0604020202020204" pitchFamily="34" charset="0"/>
              </a:rPr>
              <a:t>aplicar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, creamos la función que controla al evento:</a:t>
            </a:r>
            <a:endParaRPr lang="es-PE" b="0" i="0" dirty="0">
              <a:solidFill>
                <a:srgbClr val="6B010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73" y="5377082"/>
            <a:ext cx="9864436" cy="12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3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5236" y="473564"/>
            <a:ext cx="9518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solidFill>
                  <a:srgbClr val="6B0101"/>
                </a:solidFill>
                <a:latin typeface="Arial" panose="020B0604020202020204" pitchFamily="34" charset="0"/>
              </a:rPr>
              <a:t>6. Luego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 </a:t>
            </a:r>
            <a:r>
              <a:rPr lang="es-PE" b="1" dirty="0">
                <a:solidFill>
                  <a:srgbClr val="6C6CCA"/>
                </a:solidFill>
                <a:latin typeface="Arial" panose="020B0604020202020204" pitchFamily="34" charset="0"/>
              </a:rPr>
              <a:t>accederemos a las propiedades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 de </a:t>
            </a:r>
            <a:r>
              <a:rPr lang="es-PE" b="1" i="1" dirty="0">
                <a:solidFill>
                  <a:srgbClr val="6B0101"/>
                </a:solidFill>
                <a:latin typeface="Arial" panose="020B0604020202020204" pitchFamily="34" charset="0"/>
              </a:rPr>
              <a:t>sombra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 y le daremos los valores que hay en los </a:t>
            </a:r>
            <a:r>
              <a:rPr lang="es-PE" b="1" dirty="0">
                <a:solidFill>
                  <a:srgbClr val="6C6CCA"/>
                </a:solidFill>
                <a:latin typeface="Arial" panose="020B0604020202020204" pitchFamily="34" charset="0"/>
              </a:rPr>
              <a:t>campos del formulario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. Todo esto, dentro de la función que se ejecutará al </a:t>
            </a:r>
            <a:r>
              <a:rPr lang="es-PE" dirty="0" err="1">
                <a:solidFill>
                  <a:srgbClr val="6B0101"/>
                </a:solidFill>
                <a:latin typeface="Arial" panose="020B0604020202020204" pitchFamily="34" charset="0"/>
              </a:rPr>
              <a:t>pusar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 el botón: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29" y="1168030"/>
            <a:ext cx="7362826" cy="31602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25234" y="4535257"/>
            <a:ext cx="10543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solidFill>
                  <a:srgbClr val="6B0101"/>
                </a:solidFill>
                <a:latin typeface="Arial" panose="020B0604020202020204" pitchFamily="34" charset="0"/>
              </a:rPr>
              <a:t>7. Finalmente 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asociamos el filtro </a:t>
            </a:r>
            <a:r>
              <a:rPr lang="es-PE" b="1" i="1" dirty="0">
                <a:solidFill>
                  <a:srgbClr val="6B0101"/>
                </a:solidFill>
                <a:latin typeface="Arial" panose="020B0604020202020204" pitchFamily="34" charset="0"/>
              </a:rPr>
              <a:t>sombra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 que hemos creado a la propiedad </a:t>
            </a:r>
            <a:r>
              <a:rPr lang="es-PE" b="1" dirty="0" err="1">
                <a:solidFill>
                  <a:srgbClr val="008000"/>
                </a:solidFill>
                <a:latin typeface="Arial" panose="020B0604020202020204" pitchFamily="34" charset="0"/>
              </a:rPr>
              <a:t>filters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 del clip, también dentro de la función: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89" y="5043394"/>
            <a:ext cx="5337466" cy="62761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136072" y="6160440"/>
            <a:ext cx="10432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Hemos creado una película donde podemos </a:t>
            </a:r>
            <a:r>
              <a:rPr lang="es-PE" b="1" dirty="0">
                <a:solidFill>
                  <a:srgbClr val="6C6CCA"/>
                </a:solidFill>
                <a:latin typeface="Arial" panose="020B0604020202020204" pitchFamily="34" charset="0"/>
              </a:rPr>
              <a:t>cambiar las propiedades de un filtro dinámicamente</a:t>
            </a:r>
            <a:r>
              <a:rPr lang="es-PE" dirty="0">
                <a:solidFill>
                  <a:srgbClr val="6B0101"/>
                </a:solidFill>
                <a:latin typeface="Arial" panose="020B0604020202020204" pitchFamily="34" charset="0"/>
              </a:rPr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876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6527" y="3238788"/>
            <a:ext cx="10515600" cy="2968048"/>
          </a:xfrm>
        </p:spPr>
        <p:txBody>
          <a:bodyPr/>
          <a:lstStyle/>
          <a:p>
            <a:r>
              <a:rPr lang="es-PE" dirty="0"/>
              <a:t>Antes de empezar resaltaremos una cosa. En </a:t>
            </a:r>
            <a:r>
              <a:rPr lang="es-PE" dirty="0" err="1"/>
              <a:t>ActionScript</a:t>
            </a:r>
            <a:r>
              <a:rPr lang="es-PE" dirty="0"/>
              <a:t> </a:t>
            </a:r>
            <a:r>
              <a:rPr lang="es-PE" b="1" dirty="0"/>
              <a:t>los colores se indican mediante una cadena de 8 caracteres</a:t>
            </a:r>
            <a:r>
              <a:rPr lang="es-PE" dirty="0"/>
              <a:t> con un componente hexadecimal: </a:t>
            </a:r>
            <a:r>
              <a:rPr lang="es-PE" b="1" dirty="0"/>
              <a:t>0xRRVVAA</a:t>
            </a:r>
            <a:r>
              <a:rPr lang="es-PE" dirty="0"/>
              <a:t>. Las dos primeras serán siempre las mismas 0x, las dos siguientes corresponderán a la cantidad de color rojo, las dos siguientes de verde y las dos últimas de azul.</a:t>
            </a:r>
          </a:p>
          <a:p>
            <a:r>
              <a:rPr lang="es-PE" dirty="0"/>
              <a:t>De este modo </a:t>
            </a:r>
            <a:r>
              <a:rPr lang="es-PE" b="1" i="1" dirty="0"/>
              <a:t>0x000000</a:t>
            </a:r>
            <a:r>
              <a:rPr lang="es-PE" dirty="0"/>
              <a:t> sería el color negro (la ausencia de color), y </a:t>
            </a:r>
            <a:r>
              <a:rPr lang="es-PE" b="1" i="1" dirty="0"/>
              <a:t>0xFFFFFF</a:t>
            </a:r>
            <a:r>
              <a:rPr lang="es-PE" dirty="0"/>
              <a:t> el color blanco (con el rojo, azul y verde al máximo</a:t>
            </a:r>
            <a:r>
              <a:rPr lang="es-PE" dirty="0" smtClean="0"/>
              <a:t>).</a:t>
            </a:r>
            <a:endParaRPr lang="es-PE" dirty="0"/>
          </a:p>
        </p:txBody>
      </p:sp>
      <p:pic>
        <p:nvPicPr>
          <p:cNvPr id="1026" name="Picture 2" descr="Imagen 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30" y="876300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4345" y="744971"/>
            <a:ext cx="10515600" cy="1582593"/>
          </a:xfrm>
        </p:spPr>
        <p:txBody>
          <a:bodyPr>
            <a:normAutofit lnSpcReduction="10000"/>
          </a:bodyPr>
          <a:lstStyle/>
          <a:p>
            <a:r>
              <a:rPr lang="es-PE" dirty="0"/>
              <a:t>Veremos principalmente cómo crear los filtros mediante </a:t>
            </a:r>
            <a:r>
              <a:rPr lang="es-PE" dirty="0" err="1"/>
              <a:t>ActionScript</a:t>
            </a:r>
            <a:r>
              <a:rPr lang="es-PE" dirty="0"/>
              <a:t>, por ser la opción más potente. Pero también puedes crear los filtros desde el panel de </a:t>
            </a:r>
            <a:r>
              <a:rPr lang="es-PE" b="1" dirty="0"/>
              <a:t>Propiedades</a:t>
            </a:r>
            <a:r>
              <a:rPr lang="es-PE" dirty="0"/>
              <a:t>, pulsando el icono </a:t>
            </a:r>
            <a:r>
              <a:rPr lang="es-PE" b="1" dirty="0"/>
              <a:t>Nuevo</a:t>
            </a:r>
            <a:r>
              <a:rPr lang="es-PE" dirty="0"/>
              <a:t> en la sección </a:t>
            </a:r>
            <a:r>
              <a:rPr lang="es-PE" b="1" dirty="0"/>
              <a:t>Filtros</a:t>
            </a:r>
            <a:r>
              <a:rPr lang="es-PE" dirty="0"/>
              <a:t>.</a:t>
            </a:r>
          </a:p>
        </p:txBody>
      </p:sp>
      <p:pic>
        <p:nvPicPr>
          <p:cNvPr id="2052" name="Picture 4" descr="https://www.aulaclic.es/flash-cs5/graficos/prop_nuevo_filtr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1801092"/>
            <a:ext cx="3405043" cy="468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6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11927" y="917698"/>
            <a:ext cx="9074728" cy="1323439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/>
              <a:t>Nota: Antes de utilizar el filtro, observarás que lo importamos con la sentecia import flash.filters.tipoFiltro;. Esto no es necesario si trabajamos en el panel Acciones, pero sí si lo hacemos en otro archivo, por ejemplo, en una clase. </a:t>
            </a:r>
          </a:p>
        </p:txBody>
      </p:sp>
    </p:spTree>
    <p:extLst>
      <p:ext uri="{BB962C8B-B14F-4D97-AF65-F5344CB8AC3E}">
        <p14:creationId xmlns:p14="http://schemas.microsoft.com/office/powerpoint/2010/main" val="170621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 El filtro </a:t>
            </a:r>
            <a:r>
              <a:rPr lang="es-PE" dirty="0" smtClean="0"/>
              <a:t>Sombra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30"/>
          </a:xfrm>
        </p:spPr>
        <p:txBody>
          <a:bodyPr>
            <a:normAutofit lnSpcReduction="10000"/>
          </a:bodyPr>
          <a:lstStyle/>
          <a:p>
            <a:r>
              <a:rPr lang="es-PE" dirty="0"/>
              <a:t>Utilizando este filtro podremos añadirle una sombra a la imagen:</a:t>
            </a:r>
          </a:p>
        </p:txBody>
      </p:sp>
      <p:pic>
        <p:nvPicPr>
          <p:cNvPr id="1026" name="Picture 2" descr="Som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11" y="2663537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mbra - Ocultar obje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4792"/>
            <a:ext cx="3619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8200" y="4694094"/>
            <a:ext cx="9705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En la imagen de la izquierda vemos la imagen original más la sombra, en la imagen de la derecha sólo se ve la sombra</a:t>
            </a:r>
          </a:p>
        </p:txBody>
      </p:sp>
    </p:spTree>
    <p:extLst>
      <p:ext uri="{BB962C8B-B14F-4D97-AF65-F5344CB8AC3E}">
        <p14:creationId xmlns:p14="http://schemas.microsoft.com/office/powerpoint/2010/main" val="269087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Puedes aplicar este filtro y todos los demás desde el panel </a:t>
            </a:r>
            <a:r>
              <a:rPr lang="es-PE" b="1" dirty="0"/>
              <a:t>Propiedades</a:t>
            </a:r>
            <a:r>
              <a:rPr lang="es-PE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/>
          <a:lstStyle/>
          <a:p>
            <a:r>
              <a:rPr lang="es-PE" dirty="0"/>
              <a:t>Sus opciones son las siguientes: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7364" y="2327564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Desenfoque X</a:t>
            </a:r>
            <a:r>
              <a:rPr lang="es-PE" dirty="0">
                <a:latin typeface="Arial" panose="020B0604020202020204" pitchFamily="34" charset="0"/>
              </a:rPr>
              <a:t>: determina la cantidad de desenfoque horizontal en píxeles.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Desenfoque Y</a:t>
            </a:r>
            <a:r>
              <a:rPr lang="es-PE" dirty="0">
                <a:latin typeface="Arial" panose="020B0604020202020204" pitchFamily="34" charset="0"/>
              </a:rPr>
              <a:t>: determina la cantidad de desenfoque vertical en píxeles.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Intensidad</a:t>
            </a:r>
            <a:r>
              <a:rPr lang="es-PE" dirty="0">
                <a:latin typeface="Arial" panose="020B0604020202020204" pitchFamily="34" charset="0"/>
              </a:rPr>
              <a:t>: determina la intensidad de la sombra (de 0 a 100).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Calidad</a:t>
            </a:r>
            <a:r>
              <a:rPr lang="es-PE" dirty="0">
                <a:latin typeface="Arial" panose="020B0604020202020204" pitchFamily="34" charset="0"/>
              </a:rPr>
              <a:t>: número de veces que se aplica el filtro. Puede tomar los valores </a:t>
            </a:r>
            <a:r>
              <a:rPr lang="es-PE" b="1" dirty="0">
                <a:latin typeface="Arial" panose="020B0604020202020204" pitchFamily="34" charset="0"/>
              </a:rPr>
              <a:t>baja</a:t>
            </a:r>
            <a:r>
              <a:rPr lang="es-PE" dirty="0">
                <a:latin typeface="Arial" panose="020B0604020202020204" pitchFamily="34" charset="0"/>
              </a:rPr>
              <a:t>, </a:t>
            </a:r>
            <a:r>
              <a:rPr lang="es-PE" b="1" dirty="0">
                <a:latin typeface="Arial" panose="020B0604020202020204" pitchFamily="34" charset="0"/>
              </a:rPr>
              <a:t>media</a:t>
            </a:r>
            <a:r>
              <a:rPr lang="es-PE" dirty="0">
                <a:latin typeface="Arial" panose="020B0604020202020204" pitchFamily="34" charset="0"/>
              </a:rPr>
              <a:t> y </a:t>
            </a:r>
            <a:r>
              <a:rPr lang="es-PE" b="1" dirty="0">
                <a:latin typeface="Arial" panose="020B0604020202020204" pitchFamily="34" charset="0"/>
              </a:rPr>
              <a:t>alta</a:t>
            </a:r>
            <a:r>
              <a:rPr lang="es-PE" dirty="0">
                <a:latin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Ángulo</a:t>
            </a:r>
            <a:r>
              <a:rPr lang="es-PE" dirty="0">
                <a:latin typeface="Arial" panose="020B0604020202020204" pitchFamily="34" charset="0"/>
              </a:rPr>
              <a:t>: determina el ángulo de la sombra.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Distancia</a:t>
            </a:r>
            <a:r>
              <a:rPr lang="es-PE" dirty="0">
                <a:latin typeface="Arial" panose="020B0604020202020204" pitchFamily="34" charset="0"/>
              </a:rPr>
              <a:t>: determina la distancia de la sombra al objeto en píxeles.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Extractor</a:t>
            </a:r>
            <a:r>
              <a:rPr lang="es-PE" dirty="0">
                <a:latin typeface="Arial" panose="020B0604020202020204" pitchFamily="34" charset="0"/>
              </a:rPr>
              <a:t>: booleano, activa el filtro extractor, hace que el objeto se vuelva del color del fondo.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Sombra interior</a:t>
            </a:r>
            <a:r>
              <a:rPr lang="es-PE" dirty="0">
                <a:latin typeface="Arial" panose="020B0604020202020204" pitchFamily="34" charset="0"/>
              </a:rPr>
              <a:t>: booleano, hace que la sombra sea interior.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Ocultar Objeto</a:t>
            </a:r>
            <a:r>
              <a:rPr lang="es-PE" dirty="0">
                <a:latin typeface="Arial" panose="020B0604020202020204" pitchFamily="34" charset="0"/>
              </a:rPr>
              <a:t>: booleano, esconde el objeto dejando sólo la sombra.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PE" b="1" dirty="0">
                <a:latin typeface="Arial" panose="020B0604020202020204" pitchFamily="34" charset="0"/>
              </a:rPr>
              <a:t>Color</a:t>
            </a:r>
            <a:r>
              <a:rPr lang="es-PE" dirty="0">
                <a:latin typeface="Arial" panose="020B0604020202020204" pitchFamily="34" charset="0"/>
              </a:rPr>
              <a:t>: determina el color de la sombra.</a:t>
            </a:r>
            <a:endParaRPr lang="es-PE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Filtros Propied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084" y="1773455"/>
            <a:ext cx="2857500" cy="362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3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dirty="0"/>
              <a:t>Como hemos dicho, también podemos aplicar los filtros desde el Editor de movimiento, tendríamos las mismas opciones pero con las gráficas propias del editor de movimiento:</a:t>
            </a:r>
          </a:p>
        </p:txBody>
      </p:sp>
      <p:pic>
        <p:nvPicPr>
          <p:cNvPr id="3074" name="Picture 2" descr="Editor de filt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38" y="2049462"/>
            <a:ext cx="56769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3100" dirty="0"/>
              <a:t>Si aplicamos el filtro desde </a:t>
            </a:r>
            <a:r>
              <a:rPr lang="es-PE" sz="3100" b="1" dirty="0" err="1"/>
              <a:t>Action</a:t>
            </a:r>
            <a:r>
              <a:rPr lang="es-PE" sz="3100" b="1" dirty="0"/>
              <a:t> Script</a:t>
            </a:r>
            <a:r>
              <a:rPr lang="es-PE" sz="3100" dirty="0"/>
              <a:t>, los parámetros son los mismos pero el nombre hay que darlo en inglés, los valores correspondientes son los siguientes (además del valor </a:t>
            </a:r>
            <a:r>
              <a:rPr lang="es-PE" sz="3100" dirty="0" err="1"/>
              <a:t>alpha</a:t>
            </a:r>
            <a:r>
              <a:rPr lang="es-PE" sz="3100" dirty="0"/>
              <a:t>):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s-PE" b="1" dirty="0" err="1"/>
              <a:t>blurX</a:t>
            </a:r>
            <a:r>
              <a:rPr lang="es-PE" dirty="0"/>
              <a:t>: determina la cantidad de desenfoque horizontal.</a:t>
            </a:r>
          </a:p>
          <a:p>
            <a:r>
              <a:rPr lang="es-PE" dirty="0"/>
              <a:t>.</a:t>
            </a:r>
            <a:r>
              <a:rPr lang="es-PE" b="1" dirty="0" err="1"/>
              <a:t>blurY</a:t>
            </a:r>
            <a:r>
              <a:rPr lang="es-PE" dirty="0"/>
              <a:t>: determina la cantidad de desenfoque vertical.</a:t>
            </a:r>
          </a:p>
          <a:p>
            <a:r>
              <a:rPr lang="es-PE" dirty="0"/>
              <a:t>.</a:t>
            </a:r>
            <a:r>
              <a:rPr lang="es-PE" b="1" dirty="0" err="1"/>
              <a:t>strength</a:t>
            </a:r>
            <a:r>
              <a:rPr lang="es-PE" dirty="0"/>
              <a:t>: determina la intensidad de la sombra.</a:t>
            </a:r>
          </a:p>
          <a:p>
            <a:r>
              <a:rPr lang="es-PE" dirty="0"/>
              <a:t>.</a:t>
            </a:r>
            <a:r>
              <a:rPr lang="es-PE" b="1" dirty="0" err="1"/>
              <a:t>quality</a:t>
            </a:r>
            <a:r>
              <a:rPr lang="es-PE" dirty="0"/>
              <a:t>: número de veces que se aplica el filtro. Puede tomar los valores </a:t>
            </a:r>
            <a:r>
              <a:rPr lang="es-PE" b="1" i="1" dirty="0"/>
              <a:t>1</a:t>
            </a:r>
            <a:r>
              <a:rPr lang="es-PE" dirty="0"/>
              <a:t>, </a:t>
            </a:r>
            <a:r>
              <a:rPr lang="es-PE" b="1" i="1" dirty="0"/>
              <a:t>2</a:t>
            </a:r>
            <a:r>
              <a:rPr lang="es-PE" dirty="0"/>
              <a:t> </a:t>
            </a:r>
            <a:r>
              <a:rPr lang="es-PE" dirty="0" err="1"/>
              <a:t>ó</a:t>
            </a:r>
            <a:r>
              <a:rPr lang="es-PE" dirty="0"/>
              <a:t> </a:t>
            </a:r>
            <a:r>
              <a:rPr lang="es-PE" b="1" i="1" dirty="0"/>
              <a:t>3</a:t>
            </a:r>
            <a:r>
              <a:rPr lang="es-PE" dirty="0"/>
              <a:t>. Calidad </a:t>
            </a:r>
            <a:r>
              <a:rPr lang="es-PE" b="1" dirty="0"/>
              <a:t>baja</a:t>
            </a:r>
            <a:r>
              <a:rPr lang="es-PE" dirty="0"/>
              <a:t>, </a:t>
            </a:r>
            <a:r>
              <a:rPr lang="es-PE" b="1" dirty="0"/>
              <a:t>media</a:t>
            </a:r>
            <a:r>
              <a:rPr lang="es-PE" dirty="0"/>
              <a:t> y </a:t>
            </a:r>
            <a:r>
              <a:rPr lang="es-PE" b="1" dirty="0"/>
              <a:t>alta</a:t>
            </a:r>
            <a:r>
              <a:rPr lang="es-PE" dirty="0"/>
              <a:t>, respectivamente.</a:t>
            </a:r>
          </a:p>
          <a:p>
            <a:r>
              <a:rPr lang="es-PE" dirty="0"/>
              <a:t>.</a:t>
            </a:r>
            <a:r>
              <a:rPr lang="es-PE" b="1" dirty="0" err="1"/>
              <a:t>angle</a:t>
            </a:r>
            <a:r>
              <a:rPr lang="es-PE" dirty="0"/>
              <a:t>: determina el ángulo de la sombra.</a:t>
            </a:r>
          </a:p>
          <a:p>
            <a:r>
              <a:rPr lang="es-PE" dirty="0"/>
              <a:t>.</a:t>
            </a:r>
            <a:r>
              <a:rPr lang="es-PE" b="1" dirty="0" err="1"/>
              <a:t>distance</a:t>
            </a:r>
            <a:r>
              <a:rPr lang="es-PE" dirty="0"/>
              <a:t>: determina la distancia de la sombra al objeto.</a:t>
            </a:r>
          </a:p>
          <a:p>
            <a:r>
              <a:rPr lang="es-PE" dirty="0"/>
              <a:t>.</a:t>
            </a:r>
            <a:r>
              <a:rPr lang="es-PE" b="1" dirty="0" err="1"/>
              <a:t>knockout</a:t>
            </a:r>
            <a:r>
              <a:rPr lang="es-PE" dirty="0"/>
              <a:t>: booleano, activa el filtro extractor, hace que el objeto se vuelva del color del fondo.</a:t>
            </a:r>
          </a:p>
          <a:p>
            <a:r>
              <a:rPr lang="es-PE" dirty="0"/>
              <a:t>.</a:t>
            </a:r>
            <a:r>
              <a:rPr lang="es-PE" b="1" dirty="0" err="1"/>
              <a:t>inner</a:t>
            </a:r>
            <a:r>
              <a:rPr lang="es-PE" dirty="0"/>
              <a:t>: booleano, hace que la sombra sea interior.</a:t>
            </a:r>
          </a:p>
          <a:p>
            <a:r>
              <a:rPr lang="es-PE" dirty="0"/>
              <a:t>.</a:t>
            </a:r>
            <a:r>
              <a:rPr lang="es-PE" b="1" dirty="0" err="1"/>
              <a:t>hideObject</a:t>
            </a:r>
            <a:r>
              <a:rPr lang="es-PE" dirty="0"/>
              <a:t>: booleano, esconde el objeto dejando sólo la sombra (segunda imagen).</a:t>
            </a:r>
          </a:p>
          <a:p>
            <a:r>
              <a:rPr lang="es-PE" dirty="0"/>
              <a:t>.</a:t>
            </a:r>
            <a:r>
              <a:rPr lang="es-PE" b="1" dirty="0"/>
              <a:t>color</a:t>
            </a:r>
            <a:r>
              <a:rPr lang="es-PE" dirty="0"/>
              <a:t>: determina el color de la sombra (escrito </a:t>
            </a:r>
            <a:r>
              <a:rPr lang="es-PE" b="1" i="1" dirty="0"/>
              <a:t>0xRRVVAA</a:t>
            </a:r>
            <a:r>
              <a:rPr lang="es-PE" dirty="0"/>
              <a:t>).</a:t>
            </a:r>
          </a:p>
          <a:p>
            <a:r>
              <a:rPr lang="es-PE" dirty="0"/>
              <a:t>.</a:t>
            </a:r>
            <a:r>
              <a:rPr lang="es-PE" b="1" dirty="0" err="1"/>
              <a:t>alpha</a:t>
            </a:r>
            <a:r>
              <a:rPr lang="es-PE" dirty="0"/>
              <a:t>: determina la transparencia de la sombra (de 0 a 1).</a:t>
            </a:r>
          </a:p>
          <a:p>
            <a:r>
              <a:rPr lang="es-PE" dirty="0"/>
              <a:t>Podremos utilizar el filtro </a:t>
            </a:r>
            <a:r>
              <a:rPr lang="es-PE" b="1" dirty="0"/>
              <a:t>Sombra</a:t>
            </a:r>
            <a:r>
              <a:rPr lang="es-PE" dirty="0"/>
              <a:t> escribiendo el siguiente código</a:t>
            </a:r>
            <a:r>
              <a:rPr lang="es-PE" dirty="0" smtClean="0"/>
              <a:t>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1522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1029</Words>
  <Application>Microsoft Office PowerPoint</Application>
  <PresentationFormat>Panorámica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Tema de Office</vt:lpstr>
      <vt:lpstr>Animación de Gráficos-Trabajar con Filtros</vt:lpstr>
      <vt:lpstr>Introducción:</vt:lpstr>
      <vt:lpstr>Presentación de PowerPoint</vt:lpstr>
      <vt:lpstr>Presentación de PowerPoint</vt:lpstr>
      <vt:lpstr>Presentación de PowerPoint</vt:lpstr>
      <vt:lpstr> El filtro Sombra</vt:lpstr>
      <vt:lpstr>Puedes aplicar este filtro y todos los demás desde el panel Propiedades:</vt:lpstr>
      <vt:lpstr>Como hemos dicho, también podemos aplicar los filtros desde el Editor de movimiento, tendríamos las mismas opciones pero con las gráficas propias del editor de movimiento:</vt:lpstr>
      <vt:lpstr>Si aplicamos el filtro desde Action Script, los parámetros son los mismos pero el nombre hay que darlo en inglés, los valores correspondientes son los siguientes (además del valor alpha):</vt:lpstr>
      <vt:lpstr>Presentación de PowerPoint</vt:lpstr>
      <vt:lpstr>También podríamos crear la sombra directamente con todas sus propiedades en el constructor de este modo: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paso a paso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</dc:creator>
  <cp:lastModifiedBy>Angel</cp:lastModifiedBy>
  <cp:revision>13</cp:revision>
  <dcterms:created xsi:type="dcterms:W3CDTF">2020-08-15T00:47:08Z</dcterms:created>
  <dcterms:modified xsi:type="dcterms:W3CDTF">2022-07-18T05:46:40Z</dcterms:modified>
</cp:coreProperties>
</file>