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41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E95A3E-CCF1-4C44-A1A7-6ACD4A533929}" type="datetimeFigureOut">
              <a:rPr lang="pt-PT" smtClean="0"/>
              <a:t>25-01-2018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BB65ED-1CC2-43C0-8D9E-077C981C18A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527819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B65ED-1CC2-43C0-8D9E-077C981C18A9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943298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mtClean="0"/>
              <a:t>Faça clique para editar o estilo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E3721-9BCB-4346-A2AB-19115CB9DFCA}" type="datetime1">
              <a:rPr lang="pt-PT" smtClean="0"/>
              <a:t>25-01-2018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UFCD 0771 - Conexões de Rede</a:t>
            </a:r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74494-5DB6-42A3-A645-A38D3B400D6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70055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grafia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B04B6-D2E7-4FF3-BD88-FF413A4F8A94}" type="datetime1">
              <a:rPr lang="pt-PT" smtClean="0"/>
              <a:t>25-01-2018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UFCD 0771 - Conexões de Rede</a:t>
            </a:r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74494-5DB6-42A3-A645-A38D3B400D6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58805036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B04B6-D2E7-4FF3-BD88-FF413A4F8A94}" type="datetime1">
              <a:rPr lang="pt-PT" smtClean="0"/>
              <a:t>25-01-2018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UFCD 0771 - Conexões de Rede</a:t>
            </a:r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74494-5DB6-42A3-A645-A38D3B400D6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86671605"/>
      </p:ext>
    </p:extLst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B04B6-D2E7-4FF3-BD88-FF413A4F8A94}" type="datetime1">
              <a:rPr lang="pt-PT" smtClean="0"/>
              <a:t>25-01-2018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UFCD 0771 - Conexões de Rede</a:t>
            </a:r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74494-5DB6-42A3-A645-A38D3B400D6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01949568"/>
      </p:ext>
    </p:extLst>
  </p:cSld>
  <p:clrMapOvr>
    <a:masterClrMapping/>
  </p:clrMapOvr>
  <p:hf sldNum="0"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B04B6-D2E7-4FF3-BD88-FF413A4F8A94}" type="datetime1">
              <a:rPr lang="pt-PT" smtClean="0"/>
              <a:t>25-01-2018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UFCD 0771 - Conexões de Rede</a:t>
            </a:r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74494-5DB6-42A3-A645-A38D3B400D6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59673639"/>
      </p:ext>
    </p:extLst>
  </p:cSld>
  <p:clrMapOvr>
    <a:masterClrMapping/>
  </p:clrMapOvr>
  <p:hf sldNum="0"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 com 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PT" smtClean="0"/>
              <a:t>Clique para editar os estilos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B04B6-D2E7-4FF3-BD88-FF413A4F8A94}" type="datetime1">
              <a:rPr lang="pt-PT" smtClean="0"/>
              <a:t>25-01-2018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UFCD 0771 - Conexões de Rede</a:t>
            </a:r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74494-5DB6-42A3-A645-A38D3B400D6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58536313"/>
      </p:ext>
    </p:extLst>
  </p:cSld>
  <p:clrMapOvr>
    <a:masterClrMapping/>
  </p:clrMapOvr>
  <p:hf sldNum="0"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PT" smtClean="0"/>
              <a:t>Clique para editar os estilos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B04B6-D2E7-4FF3-BD88-FF413A4F8A94}" type="datetime1">
              <a:rPr lang="pt-PT" smtClean="0"/>
              <a:t>25-01-2018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UFCD 0771 - Conexões de Rede</a:t>
            </a:r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74494-5DB6-42A3-A645-A38D3B400D6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23577992"/>
      </p:ext>
    </p:extLst>
  </p:cSld>
  <p:clrMapOvr>
    <a:masterClrMapping/>
  </p:clrMapOvr>
  <p:hf sldNum="0"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DF352-A200-4904-AED9-C2067626CDB2}" type="datetime1">
              <a:rPr lang="pt-PT" smtClean="0"/>
              <a:t>25-01-2018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UFCD 0771 - Conexões de Rede</a:t>
            </a:r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74494-5DB6-42A3-A645-A38D3B400D6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501470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1DCEB-6C71-46FA-A793-3797DD07B79C}" type="datetime1">
              <a:rPr lang="pt-PT" smtClean="0"/>
              <a:t>25-01-2018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UFCD 0771 - Conexões de Rede</a:t>
            </a:r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74494-5DB6-42A3-A645-A38D3B400D6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61065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3E8D6-372C-41C9-B784-511A25273B44}" type="datetime1">
              <a:rPr lang="pt-PT" smtClean="0"/>
              <a:t>25-01-2018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UFCD 0771 - Conexões de Rede</a:t>
            </a:r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74494-5DB6-42A3-A645-A38D3B400D6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06346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416B8-A476-4832-8BAC-D7025CA10B48}" type="datetime1">
              <a:rPr lang="pt-PT" smtClean="0"/>
              <a:t>25-01-2018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UFCD 0771 - Conexões de Rede</a:t>
            </a:r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74494-5DB6-42A3-A645-A38D3B400D6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1765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66345-1B39-4AA9-A713-34F1464ED4C9}" type="datetime1">
              <a:rPr lang="pt-PT" smtClean="0"/>
              <a:t>25-01-2018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UFCD 0771 - Conexões de Rede</a:t>
            </a:r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74494-5DB6-42A3-A645-A38D3B400D6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82876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294C3-4E34-428F-9263-900C603B75EA}" type="datetime1">
              <a:rPr lang="pt-PT" smtClean="0"/>
              <a:t>25-01-2018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UFCD 0771 - Conexões de Rede</a:t>
            </a:r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74494-5DB6-42A3-A645-A38D3B400D6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22712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87085-1840-43AF-9C6D-49C263AE42E0}" type="datetime1">
              <a:rPr lang="pt-PT" smtClean="0"/>
              <a:t>25-01-2018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UFCD 0771 - Conexões de Rede</a:t>
            </a:r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74494-5DB6-42A3-A645-A38D3B400D6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80729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355F6-8A9B-4C18-B6DD-8095376B71D6}" type="datetime1">
              <a:rPr lang="pt-PT" smtClean="0"/>
              <a:t>25-01-2018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UFCD 0771 - Conexões de Rede</a:t>
            </a:r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74494-5DB6-42A3-A645-A38D3B400D6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95815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27BBD-59CC-457C-8134-5BD66B6316C3}" type="datetime1">
              <a:rPr lang="pt-PT" smtClean="0"/>
              <a:t>25-01-2018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UFCD 0771 - Conexões de Rede</a:t>
            </a:r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74494-5DB6-42A3-A645-A38D3B400D6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19089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07619BE-DB80-4DCD-9833-54CD09CAF12E}" type="datetime1">
              <a:rPr lang="pt-PT" smtClean="0"/>
              <a:t>25-01-2018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r>
              <a:rPr lang="pt-PT" smtClean="0"/>
              <a:t>UFCD 0771 - Conexões de Rede</a:t>
            </a:r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A0674494-5DB6-42A3-A645-A38D3B400D6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33303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149B04B6-D2E7-4FF3-BD88-FF413A4F8A94}" type="datetime1">
              <a:rPr lang="pt-PT" smtClean="0"/>
              <a:t>25-01-2018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r>
              <a:rPr lang="pt-PT" smtClean="0"/>
              <a:t>UFCD 0771 - Conexões de Rede</a:t>
            </a:r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A0674494-5DB6-42A3-A645-A38D3B400D6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404239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4.xml"/><Relationship Id="rId3" Type="http://schemas.openxmlformats.org/officeDocument/2006/relationships/slide" Target="slide4.xml"/><Relationship Id="rId7" Type="http://schemas.openxmlformats.org/officeDocument/2006/relationships/slide" Target="slide13.xml"/><Relationship Id="rId12" Type="http://schemas.openxmlformats.org/officeDocument/2006/relationships/slide" Target="slide23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2.xml"/><Relationship Id="rId11" Type="http://schemas.openxmlformats.org/officeDocument/2006/relationships/slide" Target="slide17.xml"/><Relationship Id="rId5" Type="http://schemas.openxmlformats.org/officeDocument/2006/relationships/slide" Target="slide10.xml"/><Relationship Id="rId10" Type="http://schemas.openxmlformats.org/officeDocument/2006/relationships/slide" Target="slide16.xml"/><Relationship Id="rId4" Type="http://schemas.openxmlformats.org/officeDocument/2006/relationships/slide" Target="slide8.xml"/><Relationship Id="rId9" Type="http://schemas.openxmlformats.org/officeDocument/2006/relationships/slide" Target="slide1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b="1" u="sng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Conexões de Rede</a:t>
            </a:r>
            <a:endParaRPr lang="pt-PT" b="1" u="sng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10239162" cy="455741"/>
          </a:xfrm>
        </p:spPr>
        <p:txBody>
          <a:bodyPr/>
          <a:lstStyle/>
          <a:p>
            <a:r>
              <a:rPr lang="pt-PT" sz="1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UFCD 0771 - Conexões de Rede						                  Trabalho realizado por: André Vaz</a:t>
            </a:r>
            <a:endParaRPr lang="pt-PT" sz="1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768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377481"/>
            <a:ext cx="9905998" cy="490151"/>
          </a:xfrm>
        </p:spPr>
        <p:txBody>
          <a:bodyPr>
            <a:noAutofit/>
          </a:bodyPr>
          <a:lstStyle/>
          <a:p>
            <a:r>
              <a:rPr lang="pt-PT" sz="3600" b="1" u="sng" dirty="0" smtClean="0">
                <a:latin typeface="Cambria" panose="02040503050406030204" pitchFamily="18" charset="0"/>
              </a:rPr>
              <a:t>Cabos óticos (Fibra ótica)</a:t>
            </a:r>
            <a:endParaRPr lang="pt-PT" sz="3600" b="1" u="sng" dirty="0">
              <a:latin typeface="Cambria" panose="02040503050406030204" pitchFamily="18" charset="0"/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1141412" y="1000897"/>
            <a:ext cx="4876800" cy="4882378"/>
          </a:xfrm>
        </p:spPr>
        <p:txBody>
          <a:bodyPr/>
          <a:lstStyle/>
          <a:p>
            <a:r>
              <a:rPr lang="pt-PT" sz="2000" dirty="0" smtClean="0">
                <a:effectLst/>
                <a:latin typeface="Cambria" panose="02040503050406030204" pitchFamily="18" charset="0"/>
              </a:rPr>
              <a:t>transmitem </a:t>
            </a:r>
            <a:r>
              <a:rPr lang="pt-PT" sz="2000" dirty="0">
                <a:effectLst/>
                <a:latin typeface="Cambria" panose="02040503050406030204" pitchFamily="18" charset="0"/>
              </a:rPr>
              <a:t>os dados através de sinais óticos (fotões), em vez de sinais elétricos (eletrões).</a:t>
            </a:r>
          </a:p>
          <a:p>
            <a:r>
              <a:rPr lang="pt-PT" sz="2000" dirty="0">
                <a:effectLst/>
                <a:latin typeface="Cambria" panose="02040503050406030204" pitchFamily="18" charset="0"/>
              </a:rPr>
              <a:t>Consistem em núcleos de fibras de vidro ou plástico especial (dióxido de sílica puro); essas fibras são rodeadas por um revestimento. O conjunto é protegido por um revestimento externo.</a:t>
            </a:r>
          </a:p>
          <a:p>
            <a:r>
              <a:rPr lang="pt-PT" sz="2000" dirty="0">
                <a:effectLst/>
                <a:latin typeface="Cambria" panose="02040503050406030204" pitchFamily="18" charset="0"/>
              </a:rPr>
              <a:t>Os sinais luminosos são transmitidos no interior das fibras incluídas no núcleo, mas com a contribuição do revestimento que reflete a luz de modo a que ela seja transmitida através da fibra, com um reduzido índice de perda ou dissipação.</a:t>
            </a:r>
          </a:p>
          <a:p>
            <a:endParaRPr lang="pt-PT" dirty="0">
              <a:latin typeface="Cambria" panose="02040503050406030204" pitchFamily="18" charset="0"/>
            </a:endParaRPr>
          </a:p>
        </p:txBody>
      </p:sp>
      <p:pic>
        <p:nvPicPr>
          <p:cNvPr id="6" name="Marcador de Posição de Conteúdo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10189" y="1000897"/>
            <a:ext cx="5057752" cy="4452551"/>
          </a:xfrm>
          <a:prstGeom prst="rect">
            <a:avLst/>
          </a:prstGeom>
        </p:spPr>
      </p:pic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dirty="0" smtClean="0"/>
              <a:t>UFCD 0771 - Conexões de Rede</a:t>
            </a:r>
            <a:endParaRPr lang="pt-PT" dirty="0"/>
          </a:p>
        </p:txBody>
      </p:sp>
      <p:sp>
        <p:nvSpPr>
          <p:cNvPr id="7" name="Retângulo 6"/>
          <p:cNvSpPr/>
          <p:nvPr/>
        </p:nvSpPr>
        <p:spPr>
          <a:xfrm>
            <a:off x="10713024" y="6065837"/>
            <a:ext cx="66877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900" dirty="0" smtClean="0">
                <a:latin typeface="Cambria" panose="02040503050406030204" pitchFamily="18" charset="0"/>
                <a:hlinkClick r:id="rId3" action="ppaction://hlinksldjump"/>
              </a:rPr>
              <a:t>SUMÁRIO</a:t>
            </a:r>
            <a:endParaRPr lang="pt-PT" sz="9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626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4" y="251254"/>
            <a:ext cx="9905998" cy="551935"/>
          </a:xfrm>
        </p:spPr>
        <p:txBody>
          <a:bodyPr>
            <a:noAutofit/>
          </a:bodyPr>
          <a:lstStyle/>
          <a:p>
            <a:r>
              <a:rPr lang="pt-PT" sz="3600" b="1" u="sng" dirty="0" smtClean="0">
                <a:latin typeface="Cambria" panose="02040503050406030204" pitchFamily="18" charset="0"/>
              </a:rPr>
              <a:t>Cabos Óticos</a:t>
            </a:r>
            <a:endParaRPr lang="pt-PT" sz="3600" b="1" u="sng" dirty="0">
              <a:latin typeface="Cambria" panose="02040503050406030204" pitchFamily="18" charset="0"/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1141412" y="803189"/>
            <a:ext cx="4876800" cy="498801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t-PT" sz="2600" b="1" u="sng" dirty="0" smtClean="0">
                <a:latin typeface="Cambria" panose="02040503050406030204" pitchFamily="18" charset="0"/>
              </a:rPr>
              <a:t>Características</a:t>
            </a:r>
            <a:r>
              <a:rPr lang="pt-PT" sz="2600" dirty="0" smtClean="0"/>
              <a:t> :</a:t>
            </a:r>
          </a:p>
          <a:p>
            <a:pPr lvl="0"/>
            <a:r>
              <a:rPr lang="pt-PT" sz="2000" dirty="0">
                <a:effectLst/>
                <a:latin typeface="Cambria" panose="02040503050406030204" pitchFamily="18" charset="0"/>
              </a:rPr>
              <a:t>É completamente imune a interferências eletromagnéticas;</a:t>
            </a:r>
          </a:p>
          <a:p>
            <a:pPr lvl="0"/>
            <a:r>
              <a:rPr lang="pt-PT" sz="2000" dirty="0">
                <a:effectLst/>
                <a:latin typeface="Cambria" panose="02040503050406030204" pitchFamily="18" charset="0"/>
              </a:rPr>
              <a:t>Permite transportar os sinais digitais sem perdas através de distâncias superiores às conseguidas por outro tipo de cabos;</a:t>
            </a:r>
          </a:p>
          <a:p>
            <a:pPr lvl="0"/>
            <a:r>
              <a:rPr lang="pt-PT" sz="2000" dirty="0">
                <a:effectLst/>
                <a:latin typeface="Cambria" panose="02040503050406030204" pitchFamily="18" charset="0"/>
              </a:rPr>
              <a:t>Proporciona taxas de transmissão mais elevadas que qualquer outro meio;</a:t>
            </a:r>
          </a:p>
          <a:p>
            <a:pPr lvl="0"/>
            <a:r>
              <a:rPr lang="pt-PT" sz="2000" dirty="0">
                <a:effectLst/>
                <a:latin typeface="Cambria" panose="02040503050406030204" pitchFamily="18" charset="0"/>
              </a:rPr>
              <a:t>As fibras podem ser agrupadas em número elevado num mesmo cabo, mantendo uma espessura reduzida (por exemplo 1000 fibras por cabo);</a:t>
            </a:r>
          </a:p>
          <a:p>
            <a:endParaRPr lang="pt-PT" dirty="0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70612" y="251254"/>
            <a:ext cx="4876800" cy="553994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t-PT" sz="2600" b="1" u="sng" dirty="0" smtClean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Cambria" panose="02040503050406030204" pitchFamily="18" charset="0"/>
              </a:rPr>
              <a:t>Vantagens:</a:t>
            </a:r>
          </a:p>
          <a:p>
            <a:r>
              <a:rPr lang="pt-PT" dirty="0">
                <a:effectLst/>
              </a:rPr>
              <a:t>Enorme velocidade de </a:t>
            </a:r>
            <a:r>
              <a:rPr lang="pt-PT" dirty="0" smtClean="0">
                <a:effectLst/>
              </a:rPr>
              <a:t>transmissão</a:t>
            </a:r>
            <a:r>
              <a:rPr lang="pt-PT" dirty="0">
                <a:effectLst/>
              </a:rPr>
              <a:t>;</a:t>
            </a:r>
            <a:endParaRPr lang="pt-PT" dirty="0" smtClean="0">
              <a:effectLst/>
            </a:endParaRPr>
          </a:p>
          <a:p>
            <a:r>
              <a:rPr lang="pt-PT" dirty="0">
                <a:effectLst/>
              </a:rPr>
              <a:t>Imunes a interferências </a:t>
            </a:r>
            <a:r>
              <a:rPr lang="pt-PT" dirty="0" smtClean="0">
                <a:effectLst/>
              </a:rPr>
              <a:t>eletromagnéticas;</a:t>
            </a:r>
            <a:endParaRPr lang="pt-PT" dirty="0">
              <a:effectLst/>
            </a:endParaRPr>
          </a:p>
          <a:p>
            <a:r>
              <a:rPr lang="pt-PT" dirty="0">
                <a:effectLst/>
              </a:rPr>
              <a:t>Menor  perda de </a:t>
            </a:r>
            <a:r>
              <a:rPr lang="pt-PT" dirty="0" smtClean="0">
                <a:effectLst/>
              </a:rPr>
              <a:t>sinal;</a:t>
            </a:r>
            <a:endParaRPr lang="pt-PT" dirty="0">
              <a:effectLst/>
            </a:endParaRPr>
          </a:p>
          <a:p>
            <a:r>
              <a:rPr lang="pt-PT" dirty="0">
                <a:effectLst/>
              </a:rPr>
              <a:t>Maiores distâncias sem necessidade de </a:t>
            </a:r>
            <a:r>
              <a:rPr lang="pt-PT" dirty="0" smtClean="0">
                <a:effectLst/>
              </a:rPr>
              <a:t>repetidores;</a:t>
            </a:r>
            <a:endParaRPr lang="pt-PT" dirty="0">
              <a:effectLst/>
            </a:endParaRPr>
          </a:p>
          <a:p>
            <a:r>
              <a:rPr lang="pt-PT" dirty="0">
                <a:effectLst/>
              </a:rPr>
              <a:t>Alta taxa de </a:t>
            </a:r>
            <a:r>
              <a:rPr lang="pt-PT" dirty="0" smtClean="0">
                <a:effectLst/>
              </a:rPr>
              <a:t>transferência;</a:t>
            </a:r>
            <a:endParaRPr lang="pt-PT" dirty="0">
              <a:effectLst/>
            </a:endParaRPr>
          </a:p>
          <a:p>
            <a:r>
              <a:rPr lang="pt-PT" dirty="0">
                <a:effectLst/>
              </a:rPr>
              <a:t>Espessura mais fina, mais </a:t>
            </a:r>
            <a:r>
              <a:rPr lang="pt-PT" dirty="0" smtClean="0">
                <a:effectLst/>
              </a:rPr>
              <a:t>leves;</a:t>
            </a:r>
            <a:endParaRPr lang="pt-PT" dirty="0">
              <a:effectLst/>
            </a:endParaRPr>
          </a:p>
          <a:p>
            <a:endParaRPr lang="pt-PT" b="1" u="sng" dirty="0" smtClean="0"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  <a:latin typeface="Cambria" panose="02040503050406030204" pitchFamily="18" charset="0"/>
            </a:endParaRPr>
          </a:p>
          <a:p>
            <a:pPr marL="0" indent="0">
              <a:buNone/>
            </a:pPr>
            <a:r>
              <a:rPr lang="pt-PT" sz="2600" b="1" u="sng" dirty="0" smtClean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Cambria" panose="02040503050406030204" pitchFamily="18" charset="0"/>
              </a:rPr>
              <a:t>Desvantagens:</a:t>
            </a:r>
          </a:p>
          <a:p>
            <a:r>
              <a:rPr lang="pt-PT" dirty="0">
                <a:effectLst/>
              </a:rPr>
              <a:t>Muito caro (cabos, acessórios, mão de obra).</a:t>
            </a:r>
          </a:p>
          <a:p>
            <a:r>
              <a:rPr lang="pt-PT" dirty="0">
                <a:effectLst/>
              </a:rPr>
              <a:t>Difícil de instalar.</a:t>
            </a:r>
          </a:p>
          <a:p>
            <a:r>
              <a:rPr lang="pt-PT" dirty="0">
                <a:effectLst/>
              </a:rPr>
              <a:t>Quebra com facilidade. </a:t>
            </a:r>
          </a:p>
          <a:p>
            <a:r>
              <a:rPr lang="pt-PT" dirty="0">
                <a:effectLst/>
              </a:rPr>
              <a:t>Difícil de ser remendado.</a:t>
            </a:r>
          </a:p>
          <a:p>
            <a:r>
              <a:rPr lang="pt-PT" dirty="0">
                <a:effectLst/>
              </a:rPr>
              <a:t>Injustificada a utilização em redes locais</a:t>
            </a:r>
            <a:r>
              <a:rPr lang="pt-PT" dirty="0" smtClean="0">
                <a:effectLst/>
              </a:rPr>
              <a:t>.</a:t>
            </a:r>
            <a:endParaRPr lang="pt-PT" dirty="0">
              <a:effectLst/>
            </a:endParaRPr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dirty="0" smtClean="0"/>
              <a:t>UFCD 0771 - Conexões de Rede</a:t>
            </a:r>
            <a:endParaRPr lang="pt-PT" dirty="0"/>
          </a:p>
        </p:txBody>
      </p:sp>
      <p:sp>
        <p:nvSpPr>
          <p:cNvPr id="6" name="Retângulo 5"/>
          <p:cNvSpPr/>
          <p:nvPr/>
        </p:nvSpPr>
        <p:spPr>
          <a:xfrm>
            <a:off x="10713025" y="6065837"/>
            <a:ext cx="66877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900" dirty="0" smtClean="0">
                <a:latin typeface="Cambria" panose="02040503050406030204" pitchFamily="18" charset="0"/>
                <a:hlinkClick r:id="rId2" action="ppaction://hlinksldjump"/>
              </a:rPr>
              <a:t>SUMÁRIO</a:t>
            </a:r>
            <a:endParaRPr lang="pt-PT" sz="9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9098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2" y="226542"/>
            <a:ext cx="9905998" cy="774356"/>
          </a:xfrm>
        </p:spPr>
        <p:txBody>
          <a:bodyPr>
            <a:normAutofit/>
          </a:bodyPr>
          <a:lstStyle/>
          <a:p>
            <a:pPr algn="ctr"/>
            <a:r>
              <a:rPr lang="pt-PT" sz="4000" b="1" u="sng" dirty="0" smtClean="0">
                <a:latin typeface="Cambria" panose="02040503050406030204" pitchFamily="18" charset="0"/>
              </a:rPr>
              <a:t>Tipos de rede</a:t>
            </a:r>
            <a:endParaRPr lang="pt-PT" sz="4000" b="1" u="sng" dirty="0">
              <a:latin typeface="Cambria" panose="02040503050406030204" pitchFamily="18" charset="0"/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508685" y="1775596"/>
            <a:ext cx="5585726" cy="333220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PT" sz="2400" u="sng" dirty="0" smtClean="0">
                <a:latin typeface="Cambria" panose="02040503050406030204" pitchFamily="18" charset="0"/>
              </a:rPr>
              <a:t>EXISTEM 3 TIPOS DE REDE PRINCIPAIS:</a:t>
            </a:r>
          </a:p>
          <a:p>
            <a:endParaRPr lang="pt-PT" sz="2400" dirty="0">
              <a:latin typeface="Cambria" panose="02040503050406030204" pitchFamily="18" charset="0"/>
            </a:endParaRPr>
          </a:p>
          <a:p>
            <a:r>
              <a:rPr lang="pt-PT" sz="2400" b="1" dirty="0" smtClean="0">
                <a:latin typeface="Cambria" panose="02040503050406030204" pitchFamily="18" charset="0"/>
              </a:rPr>
              <a:t>WAN</a:t>
            </a:r>
            <a:r>
              <a:rPr lang="pt-PT" sz="2400" dirty="0" smtClean="0">
                <a:latin typeface="Cambria" panose="02040503050406030204" pitchFamily="18" charset="0"/>
              </a:rPr>
              <a:t> - </a:t>
            </a:r>
            <a:r>
              <a:rPr lang="pt-PT" sz="2400" dirty="0" smtClean="0">
                <a:effectLst/>
                <a:latin typeface="Cambria" panose="02040503050406030204" pitchFamily="18" charset="0"/>
              </a:rPr>
              <a:t>Wide </a:t>
            </a:r>
            <a:r>
              <a:rPr lang="pt-PT" sz="2400" dirty="0">
                <a:effectLst/>
                <a:latin typeface="Cambria" panose="02040503050406030204" pitchFamily="18" charset="0"/>
              </a:rPr>
              <a:t>Area Network </a:t>
            </a:r>
            <a:endParaRPr lang="pt-PT" sz="2400" dirty="0" smtClean="0">
              <a:latin typeface="Cambria" panose="02040503050406030204" pitchFamily="18" charset="0"/>
            </a:endParaRPr>
          </a:p>
          <a:p>
            <a:r>
              <a:rPr lang="pt-PT" sz="2400" b="1" dirty="0" smtClean="0">
                <a:latin typeface="Cambria" panose="02040503050406030204" pitchFamily="18" charset="0"/>
              </a:rPr>
              <a:t>MAN</a:t>
            </a:r>
            <a:r>
              <a:rPr lang="pt-PT" sz="2400" dirty="0" smtClean="0">
                <a:latin typeface="Cambria" panose="02040503050406030204" pitchFamily="18" charset="0"/>
              </a:rPr>
              <a:t> - </a:t>
            </a:r>
            <a:r>
              <a:rPr lang="pt-PT" sz="2400" dirty="0">
                <a:effectLst/>
                <a:latin typeface="Cambria" panose="02040503050406030204" pitchFamily="18" charset="0"/>
              </a:rPr>
              <a:t>Metropolitan Area Network </a:t>
            </a:r>
            <a:endParaRPr lang="pt-PT" sz="2400" dirty="0" smtClean="0">
              <a:latin typeface="Cambria" panose="02040503050406030204" pitchFamily="18" charset="0"/>
            </a:endParaRPr>
          </a:p>
          <a:p>
            <a:r>
              <a:rPr lang="pt-PT" sz="2400" b="1" dirty="0" smtClean="0">
                <a:latin typeface="Cambria" panose="02040503050406030204" pitchFamily="18" charset="0"/>
              </a:rPr>
              <a:t>LAN</a:t>
            </a:r>
            <a:r>
              <a:rPr lang="pt-PT" sz="2400" dirty="0" smtClean="0">
                <a:latin typeface="Cambria" panose="02040503050406030204" pitchFamily="18" charset="0"/>
              </a:rPr>
              <a:t> - </a:t>
            </a:r>
            <a:r>
              <a:rPr lang="pt-PT" sz="2400" dirty="0">
                <a:effectLst/>
                <a:latin typeface="Cambria" panose="02040503050406030204" pitchFamily="18" charset="0"/>
              </a:rPr>
              <a:t>Local Area Network </a:t>
            </a:r>
            <a:endParaRPr lang="pt-PT" sz="2400" dirty="0">
              <a:latin typeface="Cambria" panose="02040503050406030204" pitchFamily="18" charset="0"/>
            </a:endParaRPr>
          </a:p>
        </p:txBody>
      </p:sp>
      <p:pic>
        <p:nvPicPr>
          <p:cNvPr id="6" name="Marcador de Posição de Conteúdo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0610" y="1418729"/>
            <a:ext cx="4876800" cy="4045937"/>
          </a:xfrm>
          <a:prstGeom prst="rect">
            <a:avLst/>
          </a:prstGeom>
        </p:spPr>
      </p:pic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UFCD 0771 - Conexões de Rede</a:t>
            </a:r>
            <a:endParaRPr lang="pt-PT"/>
          </a:p>
        </p:txBody>
      </p:sp>
      <p:sp>
        <p:nvSpPr>
          <p:cNvPr id="7" name="Retângulo 6"/>
          <p:cNvSpPr/>
          <p:nvPr/>
        </p:nvSpPr>
        <p:spPr>
          <a:xfrm>
            <a:off x="10713023" y="6065837"/>
            <a:ext cx="66877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900" dirty="0" smtClean="0">
                <a:latin typeface="Cambria" panose="02040503050406030204" pitchFamily="18" charset="0"/>
                <a:hlinkClick r:id="rId3" action="ppaction://hlinksldjump"/>
              </a:rPr>
              <a:t>SUMÁRIO</a:t>
            </a:r>
            <a:endParaRPr lang="pt-PT" sz="9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4218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448962"/>
            <a:ext cx="9905998" cy="687859"/>
          </a:xfrm>
        </p:spPr>
        <p:txBody>
          <a:bodyPr/>
          <a:lstStyle/>
          <a:p>
            <a:r>
              <a:rPr lang="pt-PT" b="1" u="sng" cap="none" dirty="0" smtClean="0">
                <a:latin typeface="Cambria" panose="02040503050406030204" pitchFamily="18" charset="0"/>
              </a:rPr>
              <a:t>LAN</a:t>
            </a:r>
            <a:r>
              <a:rPr lang="pt-PT" b="1" u="sng" dirty="0" smtClean="0">
                <a:latin typeface="Cambria" panose="02040503050406030204" pitchFamily="18" charset="0"/>
              </a:rPr>
              <a:t> – Local Area network</a:t>
            </a:r>
            <a:endParaRPr lang="pt-PT" b="1" u="sng" dirty="0">
              <a:latin typeface="Cambria" panose="02040503050406030204" pitchFamily="18" charset="0"/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1141412" y="1389535"/>
            <a:ext cx="4876800" cy="4401666"/>
          </a:xfrm>
        </p:spPr>
        <p:txBody>
          <a:bodyPr>
            <a:noAutofit/>
          </a:bodyPr>
          <a:lstStyle/>
          <a:p>
            <a:r>
              <a:rPr lang="pt-PT" sz="2000" dirty="0" smtClean="0">
                <a:effectLst/>
                <a:latin typeface="Cambria" panose="02040503050406030204" pitchFamily="18" charset="0"/>
              </a:rPr>
              <a:t>grupo </a:t>
            </a:r>
            <a:r>
              <a:rPr lang="pt-PT" sz="2000" dirty="0">
                <a:effectLst/>
                <a:latin typeface="Cambria" panose="02040503050406030204" pitchFamily="18" charset="0"/>
              </a:rPr>
              <a:t>de computadores que pertencem à mesma organização e que estão conectados entre eles, numa pequena área geográfica, por meio de uma rede, frequentemente através da mesma tecnologia (a mais usada é a Ethernet</a:t>
            </a:r>
            <a:r>
              <a:rPr lang="pt-PT" sz="2000" dirty="0" smtClean="0">
                <a:effectLst/>
                <a:latin typeface="Cambria" panose="02040503050406030204" pitchFamily="18" charset="0"/>
              </a:rPr>
              <a:t>);</a:t>
            </a:r>
          </a:p>
          <a:p>
            <a:r>
              <a:rPr lang="pt-PT" sz="2000" dirty="0">
                <a:effectLst/>
                <a:latin typeface="Cambria" panose="02040503050406030204" pitchFamily="18" charset="0"/>
              </a:rPr>
              <a:t>representa uma rede na sua forma mais simples. A velocidade de transferência de dados de uma rede local varia de 10 Mbps (para uma rede Ethernet, por exemplo) a 1 Gbps (em FDDI ou Gigabit Ethernet, por exemplo). A dimensão de uma rede local pode atingir até 100 ou mesmo 1000 usuários</a:t>
            </a:r>
            <a:r>
              <a:rPr lang="pt-PT" sz="2000" dirty="0" smtClean="0">
                <a:effectLst/>
                <a:latin typeface="Cambria" panose="02040503050406030204" pitchFamily="18" charset="0"/>
              </a:rPr>
              <a:t>.</a:t>
            </a:r>
            <a:endParaRPr lang="pt-PT" sz="2000" dirty="0">
              <a:effectLst/>
              <a:latin typeface="Cambria" panose="02040503050406030204" pitchFamily="18" charset="0"/>
            </a:endParaRPr>
          </a:p>
        </p:txBody>
      </p:sp>
      <p:pic>
        <p:nvPicPr>
          <p:cNvPr id="6" name="Marcador de Posição de Conteúdo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94412" y="1956637"/>
            <a:ext cx="5613033" cy="3267462"/>
          </a:xfrm>
          <a:prstGeom prst="rect">
            <a:avLst/>
          </a:prstGeom>
        </p:spPr>
      </p:pic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UFCD 0771 - Conexões de Rede</a:t>
            </a:r>
            <a:endParaRPr lang="pt-PT"/>
          </a:p>
        </p:txBody>
      </p:sp>
      <p:sp>
        <p:nvSpPr>
          <p:cNvPr id="7" name="Retângulo 6"/>
          <p:cNvSpPr/>
          <p:nvPr/>
        </p:nvSpPr>
        <p:spPr>
          <a:xfrm>
            <a:off x="10713024" y="6043915"/>
            <a:ext cx="66877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900" dirty="0" smtClean="0">
                <a:latin typeface="Cambria" panose="02040503050406030204" pitchFamily="18" charset="0"/>
                <a:hlinkClick r:id="rId3" action="ppaction://hlinksldjump"/>
              </a:rPr>
              <a:t>SUMÁRIO</a:t>
            </a:r>
            <a:endParaRPr lang="pt-PT" sz="9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8263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589005"/>
          </a:xfrm>
        </p:spPr>
        <p:txBody>
          <a:bodyPr>
            <a:noAutofit/>
          </a:bodyPr>
          <a:lstStyle/>
          <a:p>
            <a:r>
              <a:rPr lang="pt-PT" b="1" u="sng" dirty="0" smtClean="0">
                <a:latin typeface="Cambria" panose="02040503050406030204" pitchFamily="18" charset="0"/>
              </a:rPr>
              <a:t>MAN – Metropolitan area network</a:t>
            </a:r>
            <a:endParaRPr lang="pt-PT" b="1" u="sng" dirty="0">
              <a:latin typeface="Cambria" panose="02040503050406030204" pitchFamily="18" charset="0"/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481914" y="1290681"/>
            <a:ext cx="5536298" cy="4500520"/>
          </a:xfrm>
        </p:spPr>
        <p:txBody>
          <a:bodyPr>
            <a:normAutofit/>
          </a:bodyPr>
          <a:lstStyle/>
          <a:p>
            <a:r>
              <a:rPr lang="pt-PT" sz="2400" dirty="0" smtClean="0">
                <a:latin typeface="Cambria" panose="02040503050406030204" pitchFamily="18" charset="0"/>
              </a:rPr>
              <a:t>interligam </a:t>
            </a:r>
            <a:r>
              <a:rPr lang="pt-PT" sz="2400" dirty="0">
                <a:latin typeface="Cambria" panose="02040503050406030204" pitchFamily="18" charset="0"/>
              </a:rPr>
              <a:t>várias LANs geograficamente próximas (no máximo, </a:t>
            </a:r>
            <a:r>
              <a:rPr lang="pt-PT" sz="2400" dirty="0" smtClean="0">
                <a:latin typeface="Cambria" panose="02040503050406030204" pitchFamily="18" charset="0"/>
              </a:rPr>
              <a:t>com </a:t>
            </a:r>
            <a:r>
              <a:rPr lang="pt-PT" sz="2400" dirty="0">
                <a:latin typeface="Cambria" panose="02040503050406030204" pitchFamily="18" charset="0"/>
              </a:rPr>
              <a:t>algumas dezenas de quilómetros</a:t>
            </a:r>
            <a:r>
              <a:rPr lang="pt-PT" sz="2400" dirty="0" smtClean="0">
                <a:latin typeface="Cambria" panose="02040503050406030204" pitchFamily="18" charset="0"/>
              </a:rPr>
              <a:t>);</a:t>
            </a:r>
          </a:p>
          <a:p>
            <a:r>
              <a:rPr lang="pt-PT" sz="2400" dirty="0" smtClean="0">
                <a:latin typeface="Cambria" panose="02040503050406030204" pitchFamily="18" charset="0"/>
              </a:rPr>
              <a:t>permite </a:t>
            </a:r>
            <a:r>
              <a:rPr lang="pt-PT" sz="2400" dirty="0">
                <a:latin typeface="Cambria" panose="02040503050406030204" pitchFamily="18" charset="0"/>
              </a:rPr>
              <a:t>comunicar dois pontos como se ambos fizessem parte de uma mesma rede </a:t>
            </a:r>
            <a:r>
              <a:rPr lang="pt-PT" sz="2400" dirty="0" smtClean="0">
                <a:latin typeface="Cambria" panose="02040503050406030204" pitchFamily="18" charset="0"/>
              </a:rPr>
              <a:t>local;</a:t>
            </a:r>
          </a:p>
          <a:p>
            <a:r>
              <a:rPr lang="pt-PT" sz="2400" dirty="0" smtClean="0">
                <a:latin typeface="Cambria" panose="02040503050406030204" pitchFamily="18" charset="0"/>
              </a:rPr>
              <a:t>é </a:t>
            </a:r>
            <a:r>
              <a:rPr lang="pt-PT" sz="2400" dirty="0">
                <a:latin typeface="Cambria" panose="02040503050406030204" pitchFamily="18" charset="0"/>
              </a:rPr>
              <a:t>formada por routers ou switches interligados por conexões de débito elevado (em geral em cabos de fibra ótica</a:t>
            </a:r>
            <a:r>
              <a:rPr lang="pt-PT" sz="2400" dirty="0" smtClean="0">
                <a:latin typeface="Cambria" panose="02040503050406030204" pitchFamily="18" charset="0"/>
              </a:rPr>
              <a:t>);</a:t>
            </a:r>
            <a:endParaRPr lang="pt-PT" sz="2400" dirty="0">
              <a:latin typeface="Cambria" panose="02040503050406030204" pitchFamily="18" charset="0"/>
            </a:endParaRPr>
          </a:p>
        </p:txBody>
      </p:sp>
      <p:pic>
        <p:nvPicPr>
          <p:cNvPr id="6" name="Marcador de Posição de Conteúdo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18212" y="1907816"/>
            <a:ext cx="5615843" cy="3266249"/>
          </a:xfrm>
          <a:prstGeom prst="rect">
            <a:avLst/>
          </a:prstGeom>
        </p:spPr>
      </p:pic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UFCD 0771 - Conexões de Rede</a:t>
            </a:r>
            <a:endParaRPr lang="pt-PT"/>
          </a:p>
        </p:txBody>
      </p:sp>
      <p:sp>
        <p:nvSpPr>
          <p:cNvPr id="7" name="Retângulo 6"/>
          <p:cNvSpPr/>
          <p:nvPr/>
        </p:nvSpPr>
        <p:spPr>
          <a:xfrm>
            <a:off x="10713024" y="6065837"/>
            <a:ext cx="66877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900" dirty="0" smtClean="0">
                <a:latin typeface="Cambria" panose="02040503050406030204" pitchFamily="18" charset="0"/>
                <a:hlinkClick r:id="rId3" action="ppaction://hlinksldjump"/>
              </a:rPr>
              <a:t>SUMÁRIO</a:t>
            </a:r>
            <a:endParaRPr lang="pt-PT" sz="9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635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2" y="362465"/>
            <a:ext cx="9905998" cy="786714"/>
          </a:xfrm>
        </p:spPr>
        <p:txBody>
          <a:bodyPr/>
          <a:lstStyle/>
          <a:p>
            <a:r>
              <a:rPr lang="pt-PT" b="1" u="sng" dirty="0" smtClean="0">
                <a:latin typeface="Cambria" panose="02040503050406030204" pitchFamily="18" charset="0"/>
              </a:rPr>
              <a:t>WAN – Wide </a:t>
            </a:r>
            <a:r>
              <a:rPr lang="pt-PT" b="1" u="sng" dirty="0">
                <a:latin typeface="Cambria" panose="02040503050406030204" pitchFamily="18" charset="0"/>
              </a:rPr>
              <a:t>a</a:t>
            </a:r>
            <a:r>
              <a:rPr lang="pt-PT" b="1" u="sng" dirty="0" smtClean="0">
                <a:latin typeface="Cambria" panose="02040503050406030204" pitchFamily="18" charset="0"/>
              </a:rPr>
              <a:t>rea network</a:t>
            </a:r>
            <a:endParaRPr lang="pt-PT" b="1" u="sng" dirty="0">
              <a:latin typeface="Cambria" panose="02040503050406030204" pitchFamily="18" charset="0"/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580768" y="1241254"/>
            <a:ext cx="5437444" cy="4549947"/>
          </a:xfrm>
        </p:spPr>
        <p:txBody>
          <a:bodyPr>
            <a:normAutofit/>
          </a:bodyPr>
          <a:lstStyle/>
          <a:p>
            <a:r>
              <a:rPr lang="pt-PT" sz="2400" dirty="0" smtClean="0">
                <a:effectLst/>
                <a:latin typeface="Cambria" panose="02040503050406030204" pitchFamily="18" charset="0"/>
              </a:rPr>
              <a:t>conecta </a:t>
            </a:r>
            <a:r>
              <a:rPr lang="pt-PT" sz="2400" dirty="0">
                <a:effectLst/>
                <a:latin typeface="Cambria" panose="02040503050406030204" pitchFamily="18" charset="0"/>
              </a:rPr>
              <a:t>várias LANs entre si, através de grandes distâncias </a:t>
            </a:r>
            <a:r>
              <a:rPr lang="pt-PT" sz="2400" dirty="0" smtClean="0">
                <a:effectLst/>
                <a:latin typeface="Cambria" panose="02040503050406030204" pitchFamily="18" charset="0"/>
              </a:rPr>
              <a:t>geográficas;</a:t>
            </a:r>
          </a:p>
          <a:p>
            <a:r>
              <a:rPr lang="pt-PT" sz="2400" dirty="0" smtClean="0">
                <a:effectLst/>
                <a:latin typeface="Cambria" panose="02040503050406030204" pitchFamily="18" charset="0"/>
              </a:rPr>
              <a:t>Os </a:t>
            </a:r>
            <a:r>
              <a:rPr lang="pt-PT" sz="2400" dirty="0">
                <a:effectLst/>
                <a:latin typeface="Cambria" panose="02040503050406030204" pitchFamily="18" charset="0"/>
              </a:rPr>
              <a:t>débitos à disposição numa WAN resultam de uma arbitragem com o custo das conexões (que aumenta com a distância) e podem ser </a:t>
            </a:r>
            <a:r>
              <a:rPr lang="pt-PT" sz="2400" dirty="0" smtClean="0">
                <a:effectLst/>
                <a:latin typeface="Cambria" panose="02040503050406030204" pitchFamily="18" charset="0"/>
              </a:rPr>
              <a:t>fracas;</a:t>
            </a:r>
          </a:p>
          <a:p>
            <a:r>
              <a:rPr lang="pt-PT" sz="2400" dirty="0" smtClean="0">
                <a:effectLst/>
                <a:latin typeface="Cambria" panose="02040503050406030204" pitchFamily="18" charset="0"/>
              </a:rPr>
              <a:t>As </a:t>
            </a:r>
            <a:r>
              <a:rPr lang="pt-PT" sz="2400" dirty="0">
                <a:effectLst/>
                <a:latin typeface="Cambria" panose="02040503050406030204" pitchFamily="18" charset="0"/>
              </a:rPr>
              <a:t>WAN funcionam graças a routers que permitem escolher o trajeto mais adequado para atingir um ponto (nó) da rede. O mais conhecido dos WAN é a </a:t>
            </a:r>
            <a:r>
              <a:rPr lang="pt-PT" sz="2400" u="sng" dirty="0">
                <a:effectLst/>
                <a:latin typeface="Cambria" panose="02040503050406030204" pitchFamily="18" charset="0"/>
              </a:rPr>
              <a:t>Internet</a:t>
            </a:r>
            <a:r>
              <a:rPr lang="pt-PT" sz="2400" dirty="0">
                <a:effectLst/>
                <a:latin typeface="Cambria" panose="02040503050406030204" pitchFamily="18" charset="0"/>
              </a:rPr>
              <a:t>.</a:t>
            </a:r>
            <a:endParaRPr lang="pt-PT" sz="2400" dirty="0">
              <a:latin typeface="Cambria" panose="02040503050406030204" pitchFamily="18" charset="0"/>
            </a:endParaRPr>
          </a:p>
        </p:txBody>
      </p:sp>
      <p:pic>
        <p:nvPicPr>
          <p:cNvPr id="6" name="Marcador de Posição de Conteúdo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07125" y="1923335"/>
            <a:ext cx="5458684" cy="3185784"/>
          </a:xfrm>
          <a:prstGeom prst="rect">
            <a:avLst/>
          </a:prstGeom>
        </p:spPr>
      </p:pic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UFCD 0771 - Conexões de Rede</a:t>
            </a:r>
            <a:endParaRPr lang="pt-PT"/>
          </a:p>
        </p:txBody>
      </p:sp>
      <p:sp>
        <p:nvSpPr>
          <p:cNvPr id="7" name="Retângulo 6"/>
          <p:cNvSpPr/>
          <p:nvPr/>
        </p:nvSpPr>
        <p:spPr>
          <a:xfrm>
            <a:off x="10713023" y="6065837"/>
            <a:ext cx="66877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900" dirty="0" smtClean="0">
                <a:latin typeface="Cambria" panose="02040503050406030204" pitchFamily="18" charset="0"/>
                <a:hlinkClick r:id="rId3" action="ppaction://hlinksldjump"/>
              </a:rPr>
              <a:t>SUMÁRIO</a:t>
            </a:r>
            <a:endParaRPr lang="pt-PT" sz="9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7724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663146"/>
          </a:xfrm>
        </p:spPr>
        <p:txBody>
          <a:bodyPr>
            <a:noAutofit/>
          </a:bodyPr>
          <a:lstStyle/>
          <a:p>
            <a:pPr algn="ctr"/>
            <a:r>
              <a:rPr lang="pt-PT" sz="4000" b="1" u="sng" dirty="0" smtClean="0">
                <a:latin typeface="Cambria" panose="02040503050406030204" pitchFamily="18" charset="0"/>
              </a:rPr>
              <a:t>EQUIPAMENTOS DE REDES</a:t>
            </a:r>
            <a:endParaRPr lang="pt-PT" sz="4000" b="1" u="sng" dirty="0">
              <a:latin typeface="Cambria" panose="02040503050406030204" pitchFamily="18" charset="0"/>
            </a:endParaRPr>
          </a:p>
        </p:txBody>
      </p:sp>
      <p:sp>
        <p:nvSpPr>
          <p:cNvPr id="7" name="Marcador de Posição de Conteúdo 6"/>
          <p:cNvSpPr>
            <a:spLocks noGrp="1"/>
          </p:cNvSpPr>
          <p:nvPr>
            <p:ph idx="1"/>
          </p:nvPr>
        </p:nvSpPr>
        <p:spPr>
          <a:xfrm>
            <a:off x="1141412" y="1999734"/>
            <a:ext cx="9905998" cy="312420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PT" sz="3600" dirty="0" smtClean="0">
                <a:latin typeface="Cambria" panose="02040503050406030204" pitchFamily="18" charset="0"/>
              </a:rPr>
              <a:t>ACTIVOS/PASSIVOS</a:t>
            </a:r>
            <a:endParaRPr lang="pt-PT" sz="3600" dirty="0">
              <a:latin typeface="Cambria" panose="02040503050406030204" pitchFamily="18" charset="0"/>
            </a:endParaRPr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UFCD 0771 - Conexões de Rede</a:t>
            </a:r>
            <a:endParaRPr lang="pt-PT"/>
          </a:p>
        </p:txBody>
      </p:sp>
      <p:sp>
        <p:nvSpPr>
          <p:cNvPr id="8" name="Retângulo 7"/>
          <p:cNvSpPr/>
          <p:nvPr/>
        </p:nvSpPr>
        <p:spPr>
          <a:xfrm>
            <a:off x="10713023" y="6065837"/>
            <a:ext cx="66877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900" dirty="0" smtClean="0">
                <a:latin typeface="Cambria" panose="02040503050406030204" pitchFamily="18" charset="0"/>
                <a:hlinkClick r:id="rId2" action="ppaction://hlinksldjump"/>
              </a:rPr>
              <a:t>SUMÁRIO</a:t>
            </a:r>
            <a:endParaRPr lang="pt-PT" sz="9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9931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564292"/>
          </a:xfrm>
        </p:spPr>
        <p:txBody>
          <a:bodyPr>
            <a:noAutofit/>
          </a:bodyPr>
          <a:lstStyle/>
          <a:p>
            <a:r>
              <a:rPr lang="pt-PT" b="1" u="sng" dirty="0" smtClean="0">
                <a:latin typeface="Cambria" panose="02040503050406030204" pitchFamily="18" charset="0"/>
              </a:rPr>
              <a:t>EQUIPAMENTOS DE REDE ATIVOS</a:t>
            </a:r>
            <a:endParaRPr lang="pt-PT" b="1" u="sng" dirty="0">
              <a:latin typeface="Cambria" panose="02040503050406030204" pitchFamily="18" charset="0"/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1141412" y="1358042"/>
            <a:ext cx="3850718" cy="45252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PT" sz="2200" dirty="0">
                <a:effectLst/>
                <a:latin typeface="Cambria" panose="02040503050406030204" pitchFamily="18" charset="0"/>
              </a:rPr>
              <a:t>Considera-se Equipamento Ativo, todo o equipamento gerador, recetor de código ou conversor de sinais elétricos ou óticos. Este equipamento tem a capacidade de efetuar cálculos e processar os dados que recebe, gerindo-os de modo </a:t>
            </a:r>
            <a:r>
              <a:rPr lang="pt-PT" sz="2200" dirty="0" smtClean="0">
                <a:effectLst/>
                <a:latin typeface="Cambria" panose="02040503050406030204" pitchFamily="18" charset="0"/>
              </a:rPr>
              <a:t>inteligente. O </a:t>
            </a:r>
            <a:r>
              <a:rPr lang="pt-PT" sz="2200" dirty="0">
                <a:effectLst/>
                <a:latin typeface="Cambria" panose="02040503050406030204" pitchFamily="18" charset="0"/>
              </a:rPr>
              <a:t>equipamento ativo de rede gere o tráfego que passa pelos equipamentos passivos.</a:t>
            </a:r>
          </a:p>
          <a:p>
            <a:endParaRPr lang="pt-PT" dirty="0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5881816" y="1265967"/>
            <a:ext cx="6042454" cy="452523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PT" sz="2400" b="1" u="sng" dirty="0" smtClean="0"/>
              <a:t>Exemplos de Equipamentos de Rede Ativos:</a:t>
            </a:r>
          </a:p>
          <a:p>
            <a:pPr marL="0" indent="0">
              <a:buNone/>
            </a:pPr>
            <a:endParaRPr lang="pt-PT" sz="2400" dirty="0" smtClean="0"/>
          </a:p>
          <a:p>
            <a:r>
              <a:rPr lang="pt-PT" dirty="0" smtClean="0"/>
              <a:t>Router</a:t>
            </a:r>
          </a:p>
          <a:p>
            <a:r>
              <a:rPr lang="pt-PT" dirty="0" smtClean="0"/>
              <a:t>Switchs</a:t>
            </a:r>
          </a:p>
          <a:p>
            <a:r>
              <a:rPr lang="pt-PT" dirty="0" smtClean="0"/>
              <a:t>Hub</a:t>
            </a:r>
          </a:p>
          <a:p>
            <a:r>
              <a:rPr lang="pt-PT" dirty="0" smtClean="0"/>
              <a:t>Bridge</a:t>
            </a:r>
          </a:p>
          <a:p>
            <a:r>
              <a:rPr lang="pt-PT" dirty="0" smtClean="0"/>
              <a:t>Placa de rede</a:t>
            </a:r>
            <a:endParaRPr lang="pt-PT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UFCD 0771 - Conexões de Rede</a:t>
            </a:r>
            <a:endParaRPr lang="pt-PT"/>
          </a:p>
        </p:txBody>
      </p:sp>
      <p:sp>
        <p:nvSpPr>
          <p:cNvPr id="6" name="Retângulo 5"/>
          <p:cNvSpPr/>
          <p:nvPr/>
        </p:nvSpPr>
        <p:spPr>
          <a:xfrm>
            <a:off x="10713024" y="6065837"/>
            <a:ext cx="66877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900" dirty="0" smtClean="0">
                <a:latin typeface="Cambria" panose="02040503050406030204" pitchFamily="18" charset="0"/>
                <a:hlinkClick r:id="rId2" action="ppaction://hlinksldjump"/>
              </a:rPr>
              <a:t>SUMÁRIO</a:t>
            </a:r>
            <a:endParaRPr lang="pt-PT" sz="9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7329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1141412" y="864973"/>
            <a:ext cx="4876800" cy="49262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PT" sz="36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Router</a:t>
            </a:r>
            <a:r>
              <a:rPr lang="pt-PT" dirty="0">
                <a:effectLst/>
                <a:latin typeface="Cambria" panose="02040503050406030204" pitchFamily="18" charset="0"/>
              </a:rPr>
              <a:t> </a:t>
            </a:r>
            <a:endParaRPr lang="pt-PT" dirty="0" smtClean="0">
              <a:effectLst/>
              <a:latin typeface="Cambria" panose="02040503050406030204" pitchFamily="18" charset="0"/>
            </a:endParaRPr>
          </a:p>
          <a:p>
            <a:pPr marL="0" indent="0">
              <a:buNone/>
            </a:pPr>
            <a:endParaRPr lang="pt-PT" dirty="0">
              <a:effectLst/>
            </a:endParaRPr>
          </a:p>
          <a:p>
            <a:pPr marL="0" indent="0">
              <a:buNone/>
            </a:pPr>
            <a:endParaRPr lang="pt-PT" dirty="0" smtClean="0">
              <a:effectLst/>
            </a:endParaRPr>
          </a:p>
          <a:p>
            <a:pPr marL="0" indent="0">
              <a:buNone/>
            </a:pPr>
            <a:r>
              <a:rPr lang="pt-PT" sz="2000" dirty="0" smtClean="0">
                <a:effectLst/>
                <a:latin typeface="Cambria" panose="02040503050406030204" pitchFamily="18" charset="0"/>
              </a:rPr>
              <a:t>Um </a:t>
            </a:r>
            <a:r>
              <a:rPr lang="pt-PT" sz="2000" dirty="0">
                <a:effectLst/>
                <a:latin typeface="Cambria" panose="02040503050406030204" pitchFamily="18" charset="0"/>
              </a:rPr>
              <a:t>Router é um equipamento de interligação entre redes distintas, estas redes podem ser numa empresa, numa organização ou numa escola. É o dispositivo responsável por ligar a rede interna à rede externa, isto é à Internet.</a:t>
            </a:r>
          </a:p>
        </p:txBody>
      </p:sp>
      <p:pic>
        <p:nvPicPr>
          <p:cNvPr id="6" name="Marcador de Posição de Conteúdo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919783" y="1813027"/>
            <a:ext cx="3833126" cy="3030118"/>
          </a:xfrm>
          <a:prstGeom prst="rect">
            <a:avLst/>
          </a:prstGeom>
        </p:spPr>
      </p:pic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UFCD 0771 - Conexões de Rede</a:t>
            </a:r>
            <a:endParaRPr lang="pt-PT"/>
          </a:p>
        </p:txBody>
      </p:sp>
      <p:sp>
        <p:nvSpPr>
          <p:cNvPr id="7" name="Retângulo 6"/>
          <p:cNvSpPr/>
          <p:nvPr/>
        </p:nvSpPr>
        <p:spPr>
          <a:xfrm>
            <a:off x="10752909" y="6065837"/>
            <a:ext cx="66877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900" dirty="0" smtClean="0">
                <a:latin typeface="Cambria" panose="02040503050406030204" pitchFamily="18" charset="0"/>
                <a:hlinkClick r:id="rId3" action="ppaction://hlinksldjump"/>
              </a:rPr>
              <a:t>SUMÁRIO</a:t>
            </a:r>
            <a:endParaRPr lang="pt-PT" sz="9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8414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1141412" y="444843"/>
            <a:ext cx="4876800" cy="5346357"/>
          </a:xfrm>
        </p:spPr>
        <p:txBody>
          <a:bodyPr/>
          <a:lstStyle/>
          <a:p>
            <a:pPr marL="0" indent="0">
              <a:buNone/>
            </a:pPr>
            <a:r>
              <a:rPr lang="pt-PT" sz="36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Switch</a:t>
            </a:r>
          </a:p>
          <a:p>
            <a:pPr marL="0" indent="0">
              <a:buNone/>
            </a:pPr>
            <a:r>
              <a:rPr lang="pt-PT" dirty="0">
                <a:effectLst/>
              </a:rPr>
              <a:t> </a:t>
            </a:r>
            <a:endParaRPr lang="pt-PT" dirty="0" smtClean="0">
              <a:effectLst/>
            </a:endParaRPr>
          </a:p>
          <a:p>
            <a:pPr marL="0" indent="0">
              <a:buNone/>
            </a:pPr>
            <a:endParaRPr lang="pt-PT" dirty="0">
              <a:effectLst/>
            </a:endParaRPr>
          </a:p>
          <a:p>
            <a:pPr marL="0" indent="0">
              <a:buNone/>
            </a:pPr>
            <a:r>
              <a:rPr lang="pt-PT" sz="2000" dirty="0">
                <a:effectLst/>
                <a:latin typeface="Cambria" panose="02040503050406030204" pitchFamily="18" charset="0"/>
              </a:rPr>
              <a:t>Um Switch permite interligar vários equipamentos de rede mas não prejudica a performance de rede tal como acontecia com o Hub. Os Switchs podem ter interfaces de rede elétrica ou ótica bem como operar a várias velocidades.</a:t>
            </a:r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UFCD 0771 - Conexões de Rede</a:t>
            </a:r>
            <a:endParaRPr lang="pt-PT"/>
          </a:p>
        </p:txBody>
      </p:sp>
      <p:pic>
        <p:nvPicPr>
          <p:cNvPr id="8" name="Marcador de Posição de Conteúdo 7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85164" y="923967"/>
            <a:ext cx="4388108" cy="4388108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10750096" y="6065837"/>
            <a:ext cx="66877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900" dirty="0" smtClean="0">
                <a:latin typeface="Cambria" panose="02040503050406030204" pitchFamily="18" charset="0"/>
                <a:hlinkClick r:id="rId3" action="ppaction://hlinksldjump"/>
              </a:rPr>
              <a:t>SUMÁRIO</a:t>
            </a:r>
            <a:endParaRPr lang="pt-PT" sz="9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971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title"/>
          </p:nvPr>
        </p:nvSpPr>
        <p:spPr>
          <a:xfrm>
            <a:off x="1141412" y="424248"/>
            <a:ext cx="9905998" cy="613719"/>
          </a:xfrm>
        </p:spPr>
        <p:txBody>
          <a:bodyPr/>
          <a:lstStyle/>
          <a:p>
            <a:pPr algn="ctr"/>
            <a:r>
              <a:rPr lang="pt-PT" b="1" u="sng" dirty="0" smtClean="0">
                <a:latin typeface="Cambria" panose="02040503050406030204" pitchFamily="18" charset="0"/>
              </a:rPr>
              <a:t>Sumário</a:t>
            </a:r>
            <a:endParaRPr lang="pt-PT" b="1" u="sng" dirty="0">
              <a:latin typeface="Cambria" panose="02040503050406030204" pitchFamily="18" charset="0"/>
            </a:endParaRPr>
          </a:p>
        </p:txBody>
      </p:sp>
      <p:sp>
        <p:nvSpPr>
          <p:cNvPr id="10" name="Marcador de Posição de Conteúdo 9"/>
          <p:cNvSpPr>
            <a:spLocks noGrp="1"/>
          </p:cNvSpPr>
          <p:nvPr>
            <p:ph idx="1"/>
          </p:nvPr>
        </p:nvSpPr>
        <p:spPr>
          <a:xfrm>
            <a:off x="1141413" y="1458097"/>
            <a:ext cx="9905998" cy="4333104"/>
          </a:xfrm>
        </p:spPr>
        <p:txBody>
          <a:bodyPr>
            <a:normAutofit fontScale="92500" lnSpcReduction="10000"/>
          </a:bodyPr>
          <a:lstStyle/>
          <a:p>
            <a:r>
              <a:rPr lang="pt-PT" sz="2200" u="sng" dirty="0" smtClean="0">
                <a:latin typeface="Cambria" panose="02040503050406030204" pitchFamily="18" charset="0"/>
                <a:hlinkClick r:id="rId2" action="ppaction://hlinksldjump"/>
              </a:rPr>
              <a:t>Tipos de Cabos de Rede</a:t>
            </a:r>
            <a:endParaRPr lang="pt-PT" sz="2200" u="sng" dirty="0" smtClean="0">
              <a:latin typeface="Cambria" panose="02040503050406030204" pitchFamily="18" charset="0"/>
            </a:endParaRPr>
          </a:p>
          <a:p>
            <a:pPr lvl="1"/>
            <a:r>
              <a:rPr lang="pt-PT" dirty="0" smtClean="0">
                <a:latin typeface="Cambria" panose="02040503050406030204" pitchFamily="18" charset="0"/>
                <a:hlinkClick r:id="rId3" action="ppaction://hlinksldjump"/>
              </a:rPr>
              <a:t>Cabos Elétricos</a:t>
            </a:r>
            <a:endParaRPr lang="pt-PT" dirty="0" smtClean="0">
              <a:latin typeface="Cambria" panose="02040503050406030204" pitchFamily="18" charset="0"/>
            </a:endParaRPr>
          </a:p>
          <a:p>
            <a:pPr lvl="1"/>
            <a:r>
              <a:rPr lang="pt-PT" dirty="0" smtClean="0">
                <a:latin typeface="Cambria" panose="02040503050406030204" pitchFamily="18" charset="0"/>
                <a:hlinkClick r:id="rId4" action="ppaction://hlinksldjump"/>
              </a:rPr>
              <a:t>Cabos Coaxiais</a:t>
            </a:r>
            <a:endParaRPr lang="pt-PT" dirty="0" smtClean="0">
              <a:latin typeface="Cambria" panose="02040503050406030204" pitchFamily="18" charset="0"/>
            </a:endParaRPr>
          </a:p>
          <a:p>
            <a:pPr lvl="1"/>
            <a:r>
              <a:rPr lang="pt-PT" dirty="0" smtClean="0">
                <a:latin typeface="Cambria" panose="02040503050406030204" pitchFamily="18" charset="0"/>
                <a:hlinkClick r:id="rId5" action="ppaction://hlinksldjump"/>
              </a:rPr>
              <a:t>Cabos Óticos</a:t>
            </a:r>
            <a:endParaRPr lang="pt-PT" dirty="0" smtClean="0">
              <a:latin typeface="Cambria" panose="02040503050406030204" pitchFamily="18" charset="0"/>
            </a:endParaRPr>
          </a:p>
          <a:p>
            <a:r>
              <a:rPr lang="pt-PT" sz="2200" u="sng" dirty="0" smtClean="0">
                <a:latin typeface="Cambria" panose="02040503050406030204" pitchFamily="18" charset="0"/>
                <a:hlinkClick r:id="rId6" action="ppaction://hlinksldjump"/>
              </a:rPr>
              <a:t>Tipos de Rede</a:t>
            </a:r>
            <a:endParaRPr lang="pt-PT" sz="2200" u="sng" dirty="0" smtClean="0">
              <a:latin typeface="Cambria" panose="02040503050406030204" pitchFamily="18" charset="0"/>
            </a:endParaRPr>
          </a:p>
          <a:p>
            <a:pPr lvl="1"/>
            <a:r>
              <a:rPr lang="pt-PT" dirty="0" smtClean="0">
                <a:latin typeface="Cambria" panose="02040503050406030204" pitchFamily="18" charset="0"/>
                <a:hlinkClick r:id="rId7" action="ppaction://hlinksldjump"/>
              </a:rPr>
              <a:t>LAN</a:t>
            </a:r>
            <a:endParaRPr lang="pt-PT" dirty="0" smtClean="0">
              <a:latin typeface="Cambria" panose="02040503050406030204" pitchFamily="18" charset="0"/>
            </a:endParaRPr>
          </a:p>
          <a:p>
            <a:pPr lvl="1"/>
            <a:r>
              <a:rPr lang="pt-PT" dirty="0" smtClean="0">
                <a:latin typeface="Cambria" panose="02040503050406030204" pitchFamily="18" charset="0"/>
                <a:hlinkClick r:id="rId8" action="ppaction://hlinksldjump"/>
              </a:rPr>
              <a:t>MAN</a:t>
            </a:r>
            <a:endParaRPr lang="pt-PT" dirty="0" smtClean="0">
              <a:latin typeface="Cambria" panose="02040503050406030204" pitchFamily="18" charset="0"/>
            </a:endParaRPr>
          </a:p>
          <a:p>
            <a:pPr lvl="1"/>
            <a:r>
              <a:rPr lang="pt-PT" dirty="0" smtClean="0">
                <a:latin typeface="Cambria" panose="02040503050406030204" pitchFamily="18" charset="0"/>
                <a:hlinkClick r:id="rId9" action="ppaction://hlinksldjump"/>
              </a:rPr>
              <a:t>WAN</a:t>
            </a:r>
            <a:endParaRPr lang="pt-PT" dirty="0" smtClean="0">
              <a:latin typeface="Cambria" panose="02040503050406030204" pitchFamily="18" charset="0"/>
            </a:endParaRPr>
          </a:p>
          <a:p>
            <a:r>
              <a:rPr lang="pt-PT" sz="2200" u="sng" dirty="0" smtClean="0">
                <a:latin typeface="Cambria" panose="02040503050406030204" pitchFamily="18" charset="0"/>
                <a:hlinkClick r:id="rId10" action="ppaction://hlinksldjump"/>
              </a:rPr>
              <a:t>Equipamentos de rede</a:t>
            </a:r>
            <a:endParaRPr lang="pt-PT" sz="2200" u="sng" dirty="0" smtClean="0">
              <a:latin typeface="Cambria" panose="02040503050406030204" pitchFamily="18" charset="0"/>
            </a:endParaRPr>
          </a:p>
          <a:p>
            <a:pPr lvl="1"/>
            <a:r>
              <a:rPr lang="pt-PT" dirty="0" smtClean="0">
                <a:latin typeface="Cambria" panose="02040503050406030204" pitchFamily="18" charset="0"/>
                <a:hlinkClick r:id="rId11" action="ppaction://hlinksldjump"/>
              </a:rPr>
              <a:t>Ativos</a:t>
            </a:r>
            <a:endParaRPr lang="pt-PT" dirty="0" smtClean="0">
              <a:latin typeface="Cambria" panose="02040503050406030204" pitchFamily="18" charset="0"/>
            </a:endParaRPr>
          </a:p>
          <a:p>
            <a:pPr lvl="1"/>
            <a:r>
              <a:rPr lang="pt-PT" dirty="0" smtClean="0">
                <a:latin typeface="Cambria" panose="02040503050406030204" pitchFamily="18" charset="0"/>
                <a:hlinkClick r:id="rId12" action="ppaction://hlinksldjump"/>
              </a:rPr>
              <a:t>Passivos</a:t>
            </a:r>
            <a:endParaRPr lang="pt-PT" dirty="0">
              <a:latin typeface="Cambria" panose="02040503050406030204" pitchFamily="18" charset="0"/>
            </a:endParaRPr>
          </a:p>
          <a:p>
            <a:pPr marL="457200" lvl="1" indent="0">
              <a:buNone/>
            </a:pPr>
            <a:endParaRPr lang="pt-PT" dirty="0" smtClean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UFCD 0771 - Conexões de Rede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155557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1141412" y="1357185"/>
            <a:ext cx="4876800" cy="3381632"/>
          </a:xfrm>
        </p:spPr>
        <p:txBody>
          <a:bodyPr/>
          <a:lstStyle/>
          <a:p>
            <a:pPr marL="0" indent="0">
              <a:buNone/>
            </a:pPr>
            <a:r>
              <a:rPr lang="pt-PT" sz="36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Hub</a:t>
            </a:r>
          </a:p>
          <a:p>
            <a:pPr marL="0" indent="0">
              <a:buNone/>
            </a:pPr>
            <a:endParaRPr lang="pt-PT" dirty="0">
              <a:effectLst/>
            </a:endParaRPr>
          </a:p>
          <a:p>
            <a:pPr marL="0" indent="0">
              <a:buNone/>
            </a:pPr>
            <a:endParaRPr lang="pt-PT" dirty="0">
              <a:effectLst/>
            </a:endParaRPr>
          </a:p>
          <a:p>
            <a:pPr marL="0" indent="0">
              <a:buNone/>
            </a:pPr>
            <a:r>
              <a:rPr lang="pt-PT" sz="2000" dirty="0">
                <a:effectLst/>
                <a:latin typeface="Cambria" panose="02040503050406030204" pitchFamily="18" charset="0"/>
              </a:rPr>
              <a:t>Um Hub é um tipo especial de repetidores que tem várias portas, quando um bit chega a uma das suas portas, o Hub simplesmente copia-o em todas as restantes portas.</a:t>
            </a:r>
          </a:p>
          <a:p>
            <a:endParaRPr lang="pt-PT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UFCD 0771 - Conexões de Rede</a:t>
            </a:r>
            <a:endParaRPr lang="pt-PT"/>
          </a:p>
        </p:txBody>
      </p:sp>
      <p:pic>
        <p:nvPicPr>
          <p:cNvPr id="8" name="Marcador de Posição de Conteúdo 7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50986" y="1616676"/>
            <a:ext cx="4160898" cy="3124200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10748872" y="6065837"/>
            <a:ext cx="66877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900" dirty="0" smtClean="0">
                <a:latin typeface="Cambria" panose="02040503050406030204" pitchFamily="18" charset="0"/>
                <a:hlinkClick r:id="rId3" action="ppaction://hlinksldjump"/>
              </a:rPr>
              <a:t>SUMÁRIO</a:t>
            </a:r>
            <a:endParaRPr lang="pt-PT" sz="9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0953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1141412" y="617839"/>
            <a:ext cx="4876800" cy="5173362"/>
          </a:xfrm>
        </p:spPr>
        <p:txBody>
          <a:bodyPr/>
          <a:lstStyle/>
          <a:p>
            <a:pPr marL="0" indent="0">
              <a:buNone/>
            </a:pPr>
            <a:r>
              <a:rPr lang="pt-PT" sz="32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Bridge</a:t>
            </a:r>
          </a:p>
          <a:p>
            <a:pPr marL="0" indent="0">
              <a:buNone/>
            </a:pPr>
            <a:r>
              <a:rPr lang="pt-PT" dirty="0">
                <a:effectLst/>
                <a:latin typeface="Cambria" panose="02040503050406030204" pitchFamily="18" charset="0"/>
              </a:rPr>
              <a:t> </a:t>
            </a:r>
          </a:p>
          <a:p>
            <a:pPr marL="0" indent="0">
              <a:buNone/>
            </a:pPr>
            <a:r>
              <a:rPr lang="pt-PT" sz="2000" dirty="0">
                <a:effectLst/>
                <a:latin typeface="Cambria" panose="02040503050406030204" pitchFamily="18" charset="0"/>
              </a:rPr>
              <a:t>Uma Bridge é semelhante a um Switch mas possui apenas uma porta de entrada e outra de saída. Uma Bridge apenas com portas de rede com fios praticamente não se utiliza. Neste caso a melhor solução passa por um Switch que para além de realizar o mesmo trabalho, ainda pode vir a ser útil para interligar mais equipamentos.</a:t>
            </a:r>
          </a:p>
          <a:p>
            <a:endParaRPr lang="pt-PT" dirty="0">
              <a:latin typeface="Cambria" panose="02040503050406030204" pitchFamily="18" charset="0"/>
            </a:endParaRPr>
          </a:p>
        </p:txBody>
      </p:sp>
      <p:pic>
        <p:nvPicPr>
          <p:cNvPr id="6" name="Marcador de Posição de Conteúdo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383789" y="1050324"/>
            <a:ext cx="3385887" cy="4025858"/>
          </a:xfrm>
          <a:prstGeom prst="rect">
            <a:avLst/>
          </a:prstGeom>
        </p:spPr>
      </p:pic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dirty="0" smtClean="0"/>
              <a:t>UFCD 0771 - Conexões de Rede</a:t>
            </a:r>
            <a:endParaRPr lang="pt-PT" dirty="0"/>
          </a:p>
        </p:txBody>
      </p:sp>
      <p:sp>
        <p:nvSpPr>
          <p:cNvPr id="7" name="Retângulo 6"/>
          <p:cNvSpPr/>
          <p:nvPr/>
        </p:nvSpPr>
        <p:spPr>
          <a:xfrm>
            <a:off x="10769676" y="6065837"/>
            <a:ext cx="66877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900" dirty="0" smtClean="0">
                <a:latin typeface="Cambria" panose="02040503050406030204" pitchFamily="18" charset="0"/>
                <a:hlinkClick r:id="rId3" action="ppaction://hlinksldjump"/>
              </a:rPr>
              <a:t>SUMÁRIO</a:t>
            </a:r>
            <a:endParaRPr lang="pt-PT" sz="9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8284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1141412" y="1047406"/>
            <a:ext cx="4876800" cy="44072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PT" sz="36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Placa de Rede</a:t>
            </a:r>
          </a:p>
          <a:p>
            <a:pPr marL="0" indent="0">
              <a:buNone/>
            </a:pPr>
            <a:endParaRPr lang="pt-PT" sz="2000" dirty="0" smtClean="0">
              <a:effectLst/>
              <a:latin typeface="Cambria" panose="02040503050406030204" pitchFamily="18" charset="0"/>
            </a:endParaRPr>
          </a:p>
          <a:p>
            <a:pPr marL="0" indent="0">
              <a:buNone/>
            </a:pPr>
            <a:r>
              <a:rPr lang="pt-PT" sz="2000" dirty="0" smtClean="0">
                <a:effectLst/>
                <a:latin typeface="Cambria" panose="02040503050406030204" pitchFamily="18" charset="0"/>
              </a:rPr>
              <a:t>A </a:t>
            </a:r>
            <a:r>
              <a:rPr lang="pt-PT" sz="2000" dirty="0">
                <a:effectLst/>
                <a:latin typeface="Cambria" panose="02040503050406030204" pitchFamily="18" charset="0"/>
              </a:rPr>
              <a:t>Placa de Rede é o hardware que permite aos computadores “conversarem” entre si através da rede. A sua função é controlar o envio e a receção de dados através da rede.</a:t>
            </a:r>
            <a:endParaRPr lang="pt-PT" sz="2000" dirty="0">
              <a:latin typeface="Cambria" panose="02040503050406030204" pitchFamily="18" charset="0"/>
            </a:endParaRPr>
          </a:p>
        </p:txBody>
      </p:sp>
      <p:pic>
        <p:nvPicPr>
          <p:cNvPr id="6" name="Marcador de Posição de Conteúdo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37532" y="1901825"/>
            <a:ext cx="4689035" cy="3124200"/>
          </a:xfrm>
          <a:prstGeom prst="rect">
            <a:avLst/>
          </a:prstGeom>
        </p:spPr>
      </p:pic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UFCD 0771 - Conexões de Rede</a:t>
            </a:r>
            <a:endParaRPr lang="pt-PT"/>
          </a:p>
        </p:txBody>
      </p:sp>
      <p:sp>
        <p:nvSpPr>
          <p:cNvPr id="7" name="Retângulo 6"/>
          <p:cNvSpPr/>
          <p:nvPr/>
        </p:nvSpPr>
        <p:spPr>
          <a:xfrm>
            <a:off x="10792180" y="6065837"/>
            <a:ext cx="66877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900" dirty="0" smtClean="0">
                <a:latin typeface="Cambria" panose="02040503050406030204" pitchFamily="18" charset="0"/>
                <a:hlinkClick r:id="rId3" action="ppaction://hlinksldjump"/>
              </a:rPr>
              <a:t>SUMÁRIO</a:t>
            </a:r>
            <a:endParaRPr lang="pt-PT" sz="9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2133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2" y="124555"/>
            <a:ext cx="9905998" cy="700216"/>
          </a:xfrm>
        </p:spPr>
        <p:txBody>
          <a:bodyPr>
            <a:normAutofit/>
          </a:bodyPr>
          <a:lstStyle/>
          <a:p>
            <a:r>
              <a:rPr lang="pt-PT" b="1" u="sng" dirty="0" smtClean="0">
                <a:latin typeface="Cambria" panose="02040503050406030204" pitchFamily="18" charset="0"/>
              </a:rPr>
              <a:t>Equipamentos de rede passivos </a:t>
            </a:r>
            <a:endParaRPr lang="pt-PT" b="1" u="sng" dirty="0">
              <a:latin typeface="Cambria" panose="02040503050406030204" pitchFamily="18" charset="0"/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743464" y="1189896"/>
            <a:ext cx="5350947" cy="469337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pt-PT" sz="2600" dirty="0" smtClean="0">
                <a:effectLst/>
                <a:latin typeface="Cambria" panose="02040503050406030204" pitchFamily="18" charset="0"/>
              </a:rPr>
              <a:t>De </a:t>
            </a:r>
            <a:r>
              <a:rPr lang="pt-PT" sz="2600" dirty="0">
                <a:effectLst/>
                <a:latin typeface="Cambria" panose="02040503050406030204" pitchFamily="18" charset="0"/>
              </a:rPr>
              <a:t>entre os Equipamentos Passivos, aquele que se usa em maior quantidade são os cabos. Existem maioritariamente três tipos de cabos de rede </a:t>
            </a:r>
            <a:r>
              <a:rPr lang="pt-PT" sz="2600" dirty="0" smtClean="0">
                <a:effectLst/>
                <a:latin typeface="Cambria" panose="02040503050406030204" pitchFamily="18" charset="0"/>
              </a:rPr>
              <a:t>principais:</a:t>
            </a:r>
          </a:p>
          <a:p>
            <a:pPr marL="0" indent="0">
              <a:buNone/>
            </a:pPr>
            <a:endParaRPr lang="pt-PT" sz="2600" dirty="0">
              <a:effectLst/>
              <a:latin typeface="Cambria" panose="02040503050406030204" pitchFamily="18" charset="0"/>
            </a:endParaRPr>
          </a:p>
          <a:p>
            <a:pPr lvl="0"/>
            <a:r>
              <a:rPr lang="pt-PT" sz="2600" dirty="0">
                <a:effectLst/>
                <a:latin typeface="Cambria" panose="02040503050406030204" pitchFamily="18" charset="0"/>
              </a:rPr>
              <a:t>Cabo coaxial</a:t>
            </a:r>
          </a:p>
          <a:p>
            <a:pPr lvl="0"/>
            <a:r>
              <a:rPr lang="pt-PT" sz="2600" dirty="0">
                <a:effectLst/>
                <a:latin typeface="Cambria" panose="02040503050406030204" pitchFamily="18" charset="0"/>
              </a:rPr>
              <a:t>Cabo de par trançado</a:t>
            </a:r>
          </a:p>
          <a:p>
            <a:pPr lvl="0"/>
            <a:r>
              <a:rPr lang="pt-PT" sz="2600" dirty="0">
                <a:effectLst/>
                <a:latin typeface="Cambria" panose="02040503050406030204" pitchFamily="18" charset="0"/>
              </a:rPr>
              <a:t>Cabo de fibra </a:t>
            </a:r>
            <a:r>
              <a:rPr lang="pt-PT" sz="2600" dirty="0" smtClean="0">
                <a:effectLst/>
                <a:latin typeface="Cambria" panose="02040503050406030204" pitchFamily="18" charset="0"/>
              </a:rPr>
              <a:t>ótica</a:t>
            </a:r>
          </a:p>
          <a:p>
            <a:pPr lvl="0"/>
            <a:endParaRPr lang="pt-PT" sz="2600" dirty="0" smtClean="0">
              <a:effectLst/>
              <a:latin typeface="Cambria" panose="02040503050406030204" pitchFamily="18" charset="0"/>
            </a:endParaRPr>
          </a:p>
          <a:p>
            <a:pPr marL="0" indent="0">
              <a:buNone/>
            </a:pPr>
            <a:r>
              <a:rPr lang="pt-PT" sz="2600" dirty="0">
                <a:latin typeface="Cambria" panose="02040503050406030204" pitchFamily="18" charset="0"/>
              </a:rPr>
              <a:t>Os cabos têm como objetivo ligar dispositivos de rede, como computadores, routers, e outros entre si. Funcionam como meio físico de transmissão e pode‐se dizer que a qualidade da transmissão da informação é diretamente proporcional à qualidade dos cabos. </a:t>
            </a:r>
          </a:p>
          <a:p>
            <a:pPr marL="0" lvl="0" indent="0">
              <a:buNone/>
            </a:pPr>
            <a:endParaRPr lang="pt-PT" dirty="0">
              <a:latin typeface="Cambria" panose="02040503050406030204" pitchFamily="18" charset="0"/>
            </a:endParaRPr>
          </a:p>
          <a:p>
            <a:endParaRPr lang="pt-PT" dirty="0">
              <a:latin typeface="Cambria" panose="02040503050406030204" pitchFamily="18" charset="0"/>
            </a:endParaRP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301946" y="1097821"/>
            <a:ext cx="5202194" cy="469337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pt-PT" sz="2400" dirty="0">
                <a:latin typeface="Cambria" panose="02040503050406030204" pitchFamily="18" charset="0"/>
              </a:rPr>
              <a:t>Cada um tem especificidades definidas por normas que estipulam o tamanho máximo permitido, o local de instalação, a velocidade máxima de transmissão entre outras características. </a:t>
            </a:r>
            <a:r>
              <a:rPr lang="pt-PT" sz="2400" dirty="0">
                <a:latin typeface="Cambria" panose="02040503050406030204" pitchFamily="18" charset="0"/>
              </a:rPr>
              <a:t>São então dispositivos que não interferem com os dados ou sinais que passam por ele e que permitem a interligação do equipamento </a:t>
            </a:r>
            <a:r>
              <a:rPr lang="pt-PT" sz="2400" dirty="0" smtClean="0">
                <a:latin typeface="Cambria" panose="02040503050406030204" pitchFamily="18" charset="0"/>
              </a:rPr>
              <a:t>ativo</a:t>
            </a:r>
          </a:p>
          <a:p>
            <a:pPr marL="0" indent="0">
              <a:buNone/>
            </a:pPr>
            <a:endParaRPr lang="pt-PT" dirty="0" smtClean="0">
              <a:latin typeface="Cambria" panose="02040503050406030204" pitchFamily="18" charset="0"/>
            </a:endParaRPr>
          </a:p>
          <a:p>
            <a:pPr marL="0" indent="0" algn="ctr">
              <a:buNone/>
            </a:pPr>
            <a:r>
              <a:rPr lang="pt-PT" sz="2800" b="1" u="sng" dirty="0" smtClean="0">
                <a:effectLst/>
                <a:latin typeface="Cambria" panose="02040503050406030204" pitchFamily="18" charset="0"/>
              </a:rPr>
              <a:t>Exemplos </a:t>
            </a:r>
            <a:r>
              <a:rPr lang="pt-PT" sz="2800" b="1" u="sng" dirty="0">
                <a:effectLst/>
                <a:latin typeface="Cambria" panose="02040503050406030204" pitchFamily="18" charset="0"/>
              </a:rPr>
              <a:t>de alguns Equipamentos Passivos:</a:t>
            </a:r>
          </a:p>
          <a:p>
            <a:pPr marL="0" indent="0">
              <a:buNone/>
            </a:pPr>
            <a:r>
              <a:rPr lang="pt-PT" dirty="0">
                <a:effectLst/>
              </a:rPr>
              <a:t> </a:t>
            </a:r>
          </a:p>
          <a:p>
            <a:pPr lvl="0"/>
            <a:r>
              <a:rPr lang="pt-PT" sz="2100" dirty="0">
                <a:effectLst/>
                <a:latin typeface="Cambria" panose="02040503050406030204" pitchFamily="18" charset="0"/>
              </a:rPr>
              <a:t>Ups;</a:t>
            </a:r>
          </a:p>
          <a:p>
            <a:pPr lvl="0"/>
            <a:r>
              <a:rPr lang="pt-PT" sz="2100" dirty="0">
                <a:effectLst/>
                <a:latin typeface="Cambria" panose="02040503050406030204" pitchFamily="18" charset="0"/>
              </a:rPr>
              <a:t>Calhas de Extensão;</a:t>
            </a:r>
          </a:p>
          <a:p>
            <a:pPr lvl="0"/>
            <a:r>
              <a:rPr lang="pt-PT" sz="2100" dirty="0">
                <a:effectLst/>
                <a:latin typeface="Cambria" panose="02040503050406030204" pitchFamily="18" charset="0"/>
              </a:rPr>
              <a:t>Réguas de Alimentação;</a:t>
            </a:r>
          </a:p>
          <a:p>
            <a:pPr lvl="0"/>
            <a:r>
              <a:rPr lang="pt-PT" sz="2100" dirty="0">
                <a:effectLst/>
                <a:latin typeface="Cambria" panose="02040503050406030204" pitchFamily="18" charset="0"/>
              </a:rPr>
              <a:t>Patch Panel’s</a:t>
            </a:r>
            <a:r>
              <a:rPr lang="pt-PT" sz="2100" dirty="0" smtClean="0">
                <a:effectLst/>
                <a:latin typeface="Cambria" panose="02040503050406030204" pitchFamily="18" charset="0"/>
              </a:rPr>
              <a:t>;</a:t>
            </a:r>
            <a:r>
              <a:rPr lang="pt-PT" sz="2100" dirty="0">
                <a:effectLst/>
              </a:rPr>
              <a:t/>
            </a:r>
            <a:br>
              <a:rPr lang="pt-PT" sz="2100" dirty="0">
                <a:effectLst/>
              </a:rPr>
            </a:br>
            <a:endParaRPr lang="pt-PT" sz="2100" dirty="0">
              <a:latin typeface="Cambria" panose="02040503050406030204" pitchFamily="18" charset="0"/>
            </a:endParaRPr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UFCD 0771 - Conexões de Rede</a:t>
            </a:r>
            <a:endParaRPr lang="pt-PT"/>
          </a:p>
        </p:txBody>
      </p:sp>
      <p:sp>
        <p:nvSpPr>
          <p:cNvPr id="6" name="Retângulo 5"/>
          <p:cNvSpPr/>
          <p:nvPr/>
        </p:nvSpPr>
        <p:spPr>
          <a:xfrm>
            <a:off x="10835367" y="6064250"/>
            <a:ext cx="66877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900" dirty="0" smtClean="0">
                <a:latin typeface="Cambria" panose="02040503050406030204" pitchFamily="18" charset="0"/>
                <a:hlinkClick r:id="rId2" action="ppaction://hlinksldjump"/>
              </a:rPr>
              <a:t>SUMÁRIO</a:t>
            </a:r>
            <a:endParaRPr lang="pt-PT" sz="9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4236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058562"/>
          </a:xfrm>
        </p:spPr>
        <p:txBody>
          <a:bodyPr>
            <a:normAutofit/>
          </a:bodyPr>
          <a:lstStyle/>
          <a:p>
            <a:pPr algn="ctr"/>
            <a:r>
              <a:rPr lang="pt-PT" sz="4000" b="1" u="sng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ambria" panose="02040503050406030204" pitchFamily="18" charset="0"/>
              </a:rPr>
              <a:t>Tipo de cabo de rede</a:t>
            </a:r>
            <a:endParaRPr lang="pt-PT" sz="4000" b="1" u="sng" dirty="0">
              <a:solidFill>
                <a:schemeClr val="accent1">
                  <a:lumMod val="60000"/>
                  <a:lumOff val="40000"/>
                </a:schemeClr>
              </a:solidFill>
              <a:latin typeface="Cambria" panose="02040503050406030204" pitchFamily="18" charset="0"/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1141412" y="2148015"/>
            <a:ext cx="9905998" cy="3124201"/>
          </a:xfrm>
        </p:spPr>
        <p:txBody>
          <a:bodyPr>
            <a:normAutofit/>
          </a:bodyPr>
          <a:lstStyle/>
          <a:p>
            <a:pPr lvl="0"/>
            <a:r>
              <a:rPr lang="pt-PT" sz="3200" b="1" dirty="0">
                <a:effectLst/>
                <a:latin typeface="Cambria" panose="02040503050406030204" pitchFamily="18" charset="0"/>
              </a:rPr>
              <a:t>Cabos elétricos</a:t>
            </a:r>
            <a:r>
              <a:rPr lang="pt-PT" sz="3200" dirty="0">
                <a:effectLst/>
                <a:latin typeface="Cambria" panose="02040503050406030204" pitchFamily="18" charset="0"/>
              </a:rPr>
              <a:t> – normalmente cabos de cobre (ou de outro material condutor), que transmitem os dados através de sinais </a:t>
            </a:r>
            <a:r>
              <a:rPr lang="pt-PT" sz="3200" dirty="0" smtClean="0">
                <a:effectLst/>
                <a:latin typeface="Cambria" panose="02040503050406030204" pitchFamily="18" charset="0"/>
              </a:rPr>
              <a:t>elétricos;</a:t>
            </a:r>
            <a:endParaRPr lang="pt-PT" sz="3200" dirty="0">
              <a:effectLst/>
              <a:latin typeface="Cambria" panose="02040503050406030204" pitchFamily="18" charset="0"/>
            </a:endParaRPr>
          </a:p>
          <a:p>
            <a:pPr lvl="0"/>
            <a:r>
              <a:rPr lang="pt-PT" sz="3200" b="1" dirty="0">
                <a:effectLst/>
                <a:latin typeface="Cambria" panose="02040503050406030204" pitchFamily="18" charset="0"/>
              </a:rPr>
              <a:t>Cabos óticos</a:t>
            </a:r>
            <a:r>
              <a:rPr lang="pt-PT" sz="3200" dirty="0">
                <a:effectLst/>
                <a:latin typeface="Cambria" panose="02040503050406030204" pitchFamily="18" charset="0"/>
              </a:rPr>
              <a:t> – cabos de fibra ótica, que transmitem a informação através de sinais óticos ou luminosos</a:t>
            </a:r>
            <a:r>
              <a:rPr lang="pt-PT" sz="3200" dirty="0" smtClean="0">
                <a:effectLst/>
                <a:latin typeface="Cambria" panose="02040503050406030204" pitchFamily="18" charset="0"/>
              </a:rPr>
              <a:t>;</a:t>
            </a:r>
            <a:endParaRPr lang="pt-PT" sz="3200" dirty="0">
              <a:effectLst/>
              <a:latin typeface="Cambria" panose="02040503050406030204" pitchFamily="18" charset="0"/>
            </a:endParaRPr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UFCD 0771 - Conexões de Rede</a:t>
            </a:r>
            <a:endParaRPr lang="pt-PT"/>
          </a:p>
        </p:txBody>
      </p:sp>
      <p:sp>
        <p:nvSpPr>
          <p:cNvPr id="5" name="CaixaDeTexto 4"/>
          <p:cNvSpPr txBox="1"/>
          <p:nvPr/>
        </p:nvSpPr>
        <p:spPr>
          <a:xfrm>
            <a:off x="10695242" y="6065837"/>
            <a:ext cx="7043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900" dirty="0" smtClean="0">
                <a:latin typeface="Cambria" panose="02040503050406030204" pitchFamily="18" charset="0"/>
                <a:hlinkClick r:id="rId2" action="ppaction://hlinksldjump"/>
              </a:rPr>
              <a:t>SUMÁRIO</a:t>
            </a:r>
            <a:endParaRPr lang="pt-PT" sz="9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085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2" y="214183"/>
            <a:ext cx="9905998" cy="1205386"/>
          </a:xfrm>
        </p:spPr>
        <p:txBody>
          <a:bodyPr>
            <a:normAutofit/>
          </a:bodyPr>
          <a:lstStyle/>
          <a:p>
            <a:r>
              <a:rPr lang="pt-PT" sz="3600" b="1" u="sng" dirty="0" smtClean="0">
                <a:latin typeface="Cambria" panose="02040503050406030204" pitchFamily="18" charset="0"/>
              </a:rPr>
              <a:t>Cabos elétricos </a:t>
            </a:r>
            <a:endParaRPr lang="pt-PT" sz="3600" b="1" u="sng" dirty="0">
              <a:latin typeface="Cambria" panose="02040503050406030204" pitchFamily="18" charset="0"/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1141412" y="1742303"/>
            <a:ext cx="9905998" cy="3818238"/>
          </a:xfrm>
        </p:spPr>
        <p:txBody>
          <a:bodyPr/>
          <a:lstStyle/>
          <a:p>
            <a:pPr marL="0" indent="0">
              <a:buNone/>
            </a:pPr>
            <a:r>
              <a:rPr lang="pt-PT" sz="2600" u="sng" dirty="0">
                <a:effectLst/>
                <a:latin typeface="Cambria" panose="02040503050406030204" pitchFamily="18" charset="0"/>
              </a:rPr>
              <a:t>Os cabos elétricos mais utilizados em redes podem ser de dois tipos</a:t>
            </a:r>
            <a:r>
              <a:rPr lang="pt-PT" sz="2600" u="sng" dirty="0" smtClean="0">
                <a:effectLst/>
                <a:latin typeface="Cambria" panose="02040503050406030204" pitchFamily="18" charset="0"/>
              </a:rPr>
              <a:t>:</a:t>
            </a:r>
          </a:p>
          <a:p>
            <a:pPr marL="0" indent="0">
              <a:buNone/>
            </a:pPr>
            <a:endParaRPr lang="pt-PT" sz="2400" dirty="0">
              <a:effectLst/>
              <a:latin typeface="Cambria" panose="02040503050406030204" pitchFamily="18" charset="0"/>
            </a:endParaRPr>
          </a:p>
          <a:p>
            <a:pPr lvl="0"/>
            <a:r>
              <a:rPr lang="pt-PT" sz="2400" b="1" dirty="0">
                <a:effectLst/>
                <a:latin typeface="Cambria" panose="02040503050406030204" pitchFamily="18" charset="0"/>
              </a:rPr>
              <a:t>Cabos de pares trançados</a:t>
            </a:r>
            <a:r>
              <a:rPr lang="pt-PT" sz="2400" dirty="0">
                <a:effectLst/>
                <a:latin typeface="Cambria" panose="02040503050406030204" pitchFamily="18" charset="0"/>
              </a:rPr>
              <a:t> (twisted-pair cable);</a:t>
            </a:r>
          </a:p>
          <a:p>
            <a:pPr lvl="0"/>
            <a:r>
              <a:rPr lang="pt-PT" sz="2400" b="1" dirty="0">
                <a:effectLst/>
                <a:latin typeface="Cambria" panose="02040503050406030204" pitchFamily="18" charset="0"/>
              </a:rPr>
              <a:t>Cabo coaxial</a:t>
            </a:r>
            <a:r>
              <a:rPr lang="pt-PT" sz="2400" dirty="0">
                <a:effectLst/>
                <a:latin typeface="Cambria" panose="02040503050406030204" pitchFamily="18" charset="0"/>
              </a:rPr>
              <a:t> (coaxial cable); </a:t>
            </a:r>
          </a:p>
          <a:p>
            <a:endParaRPr lang="pt-PT" dirty="0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UFCD 0771 - Conexões de Rede</a:t>
            </a:r>
            <a:endParaRPr lang="pt-PT"/>
          </a:p>
        </p:txBody>
      </p:sp>
      <p:sp>
        <p:nvSpPr>
          <p:cNvPr id="5" name="Retângulo 4"/>
          <p:cNvSpPr/>
          <p:nvPr/>
        </p:nvSpPr>
        <p:spPr>
          <a:xfrm>
            <a:off x="10713023" y="6065837"/>
            <a:ext cx="66877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900" dirty="0" smtClean="0">
                <a:latin typeface="Cambria" panose="02040503050406030204" pitchFamily="18" charset="0"/>
                <a:hlinkClick r:id="rId2" action="ppaction://hlinksldjump"/>
              </a:rPr>
              <a:t>SUMÁRIO</a:t>
            </a:r>
            <a:endParaRPr lang="pt-PT" sz="9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7653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1141412" y="432486"/>
            <a:ext cx="9905998" cy="883508"/>
          </a:xfrm>
        </p:spPr>
        <p:txBody>
          <a:bodyPr>
            <a:normAutofit/>
          </a:bodyPr>
          <a:lstStyle/>
          <a:p>
            <a:r>
              <a:rPr lang="pt-PT" sz="3600" b="1" u="sng" dirty="0" smtClean="0">
                <a:latin typeface="Cambria" panose="02040503050406030204" pitchFamily="18" charset="0"/>
              </a:rPr>
              <a:t>Cabos de pares trançados</a:t>
            </a:r>
            <a:endParaRPr lang="pt-PT" sz="3600" b="1" u="sng" dirty="0">
              <a:latin typeface="Cambria" panose="02040503050406030204" pitchFamily="18" charset="0"/>
            </a:endParaRPr>
          </a:p>
        </p:txBody>
      </p:sp>
      <p:sp>
        <p:nvSpPr>
          <p:cNvPr id="6" name="Marcador de Posição de Conteúdo 5"/>
          <p:cNvSpPr>
            <a:spLocks noGrp="1"/>
          </p:cNvSpPr>
          <p:nvPr>
            <p:ph sz="half" idx="1"/>
          </p:nvPr>
        </p:nvSpPr>
        <p:spPr>
          <a:xfrm>
            <a:off x="1141412" y="1408069"/>
            <a:ext cx="4876800" cy="4383131"/>
          </a:xfrm>
        </p:spPr>
        <p:txBody>
          <a:bodyPr/>
          <a:lstStyle/>
          <a:p>
            <a:r>
              <a:rPr lang="pt-PT" dirty="0">
                <a:effectLst/>
              </a:rPr>
              <a:t>Cabos de Pares Trançados são cabos, que como o nome sugere, são trançados e constituídos por um ou vários pares de fios de cobre.</a:t>
            </a:r>
          </a:p>
          <a:p>
            <a:r>
              <a:rPr lang="pt-PT" dirty="0">
                <a:effectLst/>
              </a:rPr>
              <a:t>Os dois fios de cada par estão enrolados em torno um do outro, com o objetivo de criar à sua volta um campo eletromagnético que reduz a possibilidade de interferência de sinais externos.</a:t>
            </a:r>
          </a:p>
          <a:p>
            <a:r>
              <a:rPr lang="pt-PT" dirty="0">
                <a:effectLst/>
              </a:rPr>
              <a:t>São cabos de fácil instalação, de baixo custo e com boas características de transmissão</a:t>
            </a:r>
            <a:r>
              <a:rPr lang="pt-PT" dirty="0" smtClean="0">
                <a:effectLst/>
              </a:rPr>
              <a:t>.</a:t>
            </a:r>
            <a:endParaRPr lang="pt-PT" dirty="0">
              <a:effectLst/>
            </a:endParaRPr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UFCD 0771 - Conexões de Rede</a:t>
            </a:r>
            <a:endParaRPr lang="pt-PT"/>
          </a:p>
        </p:txBody>
      </p:sp>
      <p:sp>
        <p:nvSpPr>
          <p:cNvPr id="9" name="Marcador de Posição de Conteúdo 8"/>
          <p:cNvSpPr>
            <a:spLocks noGrp="1"/>
          </p:cNvSpPr>
          <p:nvPr>
            <p:ph sz="half" idx="2"/>
          </p:nvPr>
        </p:nvSpPr>
        <p:spPr>
          <a:xfrm>
            <a:off x="6246812" y="2037534"/>
            <a:ext cx="4876800" cy="3124200"/>
          </a:xfrm>
        </p:spPr>
        <p:txBody>
          <a:bodyPr/>
          <a:lstStyle/>
          <a:p>
            <a:r>
              <a:rPr lang="pt-PT" sz="2000" b="1" u="sng" dirty="0">
                <a:effectLst/>
              </a:rPr>
              <a:t>Existem duas modalidades de cabos</a:t>
            </a:r>
            <a:r>
              <a:rPr lang="pt-PT" sz="2000" b="1" u="sng" dirty="0" smtClean="0">
                <a:effectLst/>
              </a:rPr>
              <a:t>:</a:t>
            </a:r>
          </a:p>
          <a:p>
            <a:endParaRPr lang="pt-PT" sz="2000" dirty="0">
              <a:effectLst/>
            </a:endParaRPr>
          </a:p>
          <a:p>
            <a:pPr lvl="0"/>
            <a:r>
              <a:rPr lang="pt-PT" b="1" dirty="0">
                <a:effectLst/>
              </a:rPr>
              <a:t>Cabos </a:t>
            </a:r>
            <a:r>
              <a:rPr lang="pt-PT" b="1" dirty="0" smtClean="0">
                <a:effectLst/>
              </a:rPr>
              <a:t>UTP</a:t>
            </a:r>
            <a:r>
              <a:rPr lang="pt-PT" dirty="0">
                <a:effectLst/>
              </a:rPr>
              <a:t> </a:t>
            </a:r>
            <a:r>
              <a:rPr lang="pt-PT" dirty="0" smtClean="0">
                <a:effectLst/>
              </a:rPr>
              <a:t>- </a:t>
            </a:r>
            <a:r>
              <a:rPr lang="pt-PT" dirty="0">
                <a:effectLst/>
              </a:rPr>
              <a:t>Twisted Pair </a:t>
            </a:r>
            <a:r>
              <a:rPr lang="pt-PT" dirty="0" smtClean="0">
                <a:effectLst/>
              </a:rPr>
              <a:t>- </a:t>
            </a:r>
            <a:r>
              <a:rPr lang="pt-PT" dirty="0">
                <a:effectLst/>
              </a:rPr>
              <a:t>Par Trançado sem Blindagem;</a:t>
            </a:r>
          </a:p>
          <a:p>
            <a:pPr lvl="0"/>
            <a:r>
              <a:rPr lang="pt-PT" b="1" dirty="0">
                <a:effectLst/>
              </a:rPr>
              <a:t>Cabos </a:t>
            </a:r>
            <a:r>
              <a:rPr lang="pt-PT" b="1" dirty="0" smtClean="0">
                <a:effectLst/>
              </a:rPr>
              <a:t>STP </a:t>
            </a:r>
            <a:r>
              <a:rPr lang="pt-PT" dirty="0" smtClean="0">
                <a:effectLst/>
              </a:rPr>
              <a:t>-</a:t>
            </a:r>
            <a:r>
              <a:rPr lang="pt-PT" b="1" dirty="0" smtClean="0">
                <a:effectLst/>
              </a:rPr>
              <a:t> </a:t>
            </a:r>
            <a:r>
              <a:rPr lang="pt-PT" dirty="0">
                <a:effectLst/>
              </a:rPr>
              <a:t>Par Trançado Blindado (cabo com blindagem);</a:t>
            </a:r>
          </a:p>
          <a:p>
            <a:endParaRPr lang="pt-PT" dirty="0"/>
          </a:p>
        </p:txBody>
      </p:sp>
      <p:sp>
        <p:nvSpPr>
          <p:cNvPr id="10" name="Retângulo 9"/>
          <p:cNvSpPr/>
          <p:nvPr/>
        </p:nvSpPr>
        <p:spPr>
          <a:xfrm>
            <a:off x="10713023" y="6065837"/>
            <a:ext cx="66877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900" dirty="0" smtClean="0">
                <a:latin typeface="Cambria" panose="02040503050406030204" pitchFamily="18" charset="0"/>
                <a:hlinkClick r:id="rId2" action="ppaction://hlinksldjump"/>
              </a:rPr>
              <a:t>SUMÁRIO</a:t>
            </a:r>
            <a:endParaRPr lang="pt-PT" sz="9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5706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2" y="336422"/>
            <a:ext cx="9905998" cy="638432"/>
          </a:xfrm>
        </p:spPr>
        <p:txBody>
          <a:bodyPr>
            <a:noAutofit/>
          </a:bodyPr>
          <a:lstStyle/>
          <a:p>
            <a:r>
              <a:rPr lang="pt-PT" sz="36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Cabos utp</a:t>
            </a:r>
            <a:endParaRPr lang="pt-PT" sz="36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308919" y="1340107"/>
            <a:ext cx="6425513" cy="4451093"/>
          </a:xfrm>
        </p:spPr>
        <p:txBody>
          <a:bodyPr/>
          <a:lstStyle/>
          <a:p>
            <a:pPr marL="0" indent="0">
              <a:buNone/>
            </a:pPr>
            <a:r>
              <a:rPr lang="pt-PT" sz="2400" b="1" u="sng" dirty="0">
                <a:latin typeface="Cambria" panose="02040503050406030204" pitchFamily="18" charset="0"/>
              </a:rPr>
              <a:t>Twisted </a:t>
            </a:r>
            <a:r>
              <a:rPr lang="pt-PT" sz="2400" b="1" u="sng" dirty="0">
                <a:latin typeface="Cambria" panose="02040503050406030204" pitchFamily="18" charset="0"/>
              </a:rPr>
              <a:t>Pair </a:t>
            </a:r>
            <a:r>
              <a:rPr lang="pt-PT" sz="2400" b="1" u="sng" dirty="0" smtClean="0">
                <a:latin typeface="Cambria" panose="02040503050406030204" pitchFamily="18" charset="0"/>
              </a:rPr>
              <a:t>- </a:t>
            </a:r>
            <a:r>
              <a:rPr lang="pt-PT" sz="2400" b="1" u="sng" dirty="0">
                <a:latin typeface="Cambria" panose="02040503050406030204" pitchFamily="18" charset="0"/>
              </a:rPr>
              <a:t>Par Trançado sem </a:t>
            </a:r>
            <a:r>
              <a:rPr lang="pt-PT" sz="2400" b="1" u="sng" dirty="0" smtClean="0">
                <a:latin typeface="Cambria" panose="02040503050406030204" pitchFamily="18" charset="0"/>
              </a:rPr>
              <a:t>Blindagem:</a:t>
            </a:r>
          </a:p>
          <a:p>
            <a:pPr lvl="0"/>
            <a:r>
              <a:rPr lang="pt-PT" sz="2200" dirty="0">
                <a:effectLst/>
                <a:latin typeface="Cambria" panose="02040503050406030204" pitchFamily="18" charset="0"/>
              </a:rPr>
              <a:t>Este tipo de cabo é constituído por quatro pares de fios entrelaçados e revestidos por uma capa de PVC (plástico);</a:t>
            </a:r>
          </a:p>
          <a:p>
            <a:pPr lvl="0"/>
            <a:r>
              <a:rPr lang="pt-PT" sz="2200" dirty="0">
                <a:effectLst/>
                <a:latin typeface="Cambria" panose="02040503050406030204" pitchFamily="18" charset="0"/>
              </a:rPr>
              <a:t>Os cabos deste tipo são mais baratos que os blindados e é mais fácil de manusear e instalar</a:t>
            </a:r>
            <a:r>
              <a:rPr lang="pt-PT" sz="2200" dirty="0" smtClean="0">
                <a:effectLst/>
                <a:latin typeface="Cambria" panose="02040503050406030204" pitchFamily="18" charset="0"/>
              </a:rPr>
              <a:t>;</a:t>
            </a:r>
            <a:endParaRPr lang="pt-PT" sz="2200" dirty="0">
              <a:latin typeface="Cambria" panose="02040503050406030204" pitchFamily="18" charset="0"/>
            </a:endParaRPr>
          </a:p>
          <a:p>
            <a:r>
              <a:rPr lang="pt-PT" sz="2200" dirty="0">
                <a:effectLst/>
                <a:latin typeface="Cambria" panose="02040503050406030204" pitchFamily="18" charset="0"/>
              </a:rPr>
              <a:t>Permite taxas de transmissão de até 100 Mbps com a utilização do cabo CAT 5e</a:t>
            </a:r>
            <a:r>
              <a:rPr lang="pt-PT" sz="2200" dirty="0" smtClean="0">
                <a:effectLst/>
                <a:latin typeface="Cambria" panose="02040503050406030204" pitchFamily="18" charset="0"/>
              </a:rPr>
              <a:t>;</a:t>
            </a:r>
          </a:p>
          <a:p>
            <a:r>
              <a:rPr lang="pt-PT" sz="2200" dirty="0">
                <a:effectLst/>
                <a:latin typeface="Cambria" panose="02040503050406030204" pitchFamily="18" charset="0"/>
              </a:rPr>
              <a:t>É o cabo mais usado em redes domésticas e em grandes redes industriais</a:t>
            </a:r>
            <a:r>
              <a:rPr lang="pt-PT" sz="2200" dirty="0" smtClean="0">
                <a:effectLst/>
                <a:latin typeface="Cambria" panose="02040503050406030204" pitchFamily="18" charset="0"/>
              </a:rPr>
              <a:t>;</a:t>
            </a:r>
            <a:endParaRPr lang="pt-PT" sz="2200" dirty="0">
              <a:effectLst/>
              <a:latin typeface="Cambria" panose="02040503050406030204" pitchFamily="18" charset="0"/>
            </a:endParaRPr>
          </a:p>
        </p:txBody>
      </p:sp>
      <p:pic>
        <p:nvPicPr>
          <p:cNvPr id="8" name="Marcador de Posição de Conteúdo 7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34432" y="2423680"/>
            <a:ext cx="4646611" cy="2283946"/>
          </a:xfrm>
          <a:prstGeom prst="rect">
            <a:avLst/>
          </a:prstGeom>
        </p:spPr>
      </p:pic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UFCD 0771 - Conexões de Rede</a:t>
            </a:r>
            <a:endParaRPr lang="pt-PT"/>
          </a:p>
        </p:txBody>
      </p:sp>
      <p:sp>
        <p:nvSpPr>
          <p:cNvPr id="9" name="Retângulo 8"/>
          <p:cNvSpPr/>
          <p:nvPr/>
        </p:nvSpPr>
        <p:spPr>
          <a:xfrm>
            <a:off x="10737454" y="6065837"/>
            <a:ext cx="66877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900" dirty="0" smtClean="0">
                <a:latin typeface="Cambria" panose="02040503050406030204" pitchFamily="18" charset="0"/>
                <a:hlinkClick r:id="rId3" action="ppaction://hlinksldjump"/>
              </a:rPr>
              <a:t>SUMÁRIO</a:t>
            </a:r>
            <a:endParaRPr lang="pt-PT" sz="9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6364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2" y="270392"/>
            <a:ext cx="9905998" cy="627533"/>
          </a:xfrm>
        </p:spPr>
        <p:txBody>
          <a:bodyPr>
            <a:noAutofit/>
          </a:bodyPr>
          <a:lstStyle/>
          <a:p>
            <a:r>
              <a:rPr lang="pt-PT" sz="3600" b="1" u="sng" dirty="0" smtClean="0">
                <a:latin typeface="Cambria" panose="02040503050406030204" pitchFamily="18" charset="0"/>
              </a:rPr>
              <a:t>Cabos stp</a:t>
            </a:r>
            <a:endParaRPr lang="pt-PT" sz="3600" b="1" u="sng" dirty="0">
              <a:latin typeface="Cambria" panose="02040503050406030204" pitchFamily="18" charset="0"/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111211" y="1433385"/>
            <a:ext cx="7166266" cy="43578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PT" sz="26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Cabos STP – Par Trançado </a:t>
            </a:r>
            <a:r>
              <a:rPr lang="pt-PT" sz="26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C</a:t>
            </a:r>
            <a:r>
              <a:rPr lang="pt-PT" sz="26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abo </a:t>
            </a:r>
            <a:r>
              <a:rPr lang="pt-PT" sz="26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com </a:t>
            </a:r>
            <a:r>
              <a:rPr lang="pt-PT" sz="26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Blindagem:</a:t>
            </a:r>
            <a:endParaRPr lang="pt-PT" sz="26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  <a:p>
            <a:pPr lvl="0"/>
            <a:r>
              <a:rPr lang="pt-PT" sz="2200" dirty="0" smtClean="0">
                <a:effectLst/>
                <a:latin typeface="Cambria" panose="02040503050406030204" pitchFamily="18" charset="0"/>
              </a:rPr>
              <a:t>É um </a:t>
            </a:r>
            <a:r>
              <a:rPr lang="pt-PT" sz="2200" dirty="0">
                <a:effectLst/>
                <a:latin typeface="Cambria" panose="02040503050406030204" pitchFamily="18" charset="0"/>
              </a:rPr>
              <a:t>tipo de cabo </a:t>
            </a:r>
            <a:r>
              <a:rPr lang="pt-PT" sz="2200" dirty="0" smtClean="0">
                <a:effectLst/>
                <a:latin typeface="Cambria" panose="02040503050406030204" pitchFamily="18" charset="0"/>
              </a:rPr>
              <a:t>semelhante </a:t>
            </a:r>
            <a:r>
              <a:rPr lang="pt-PT" sz="2200" dirty="0">
                <a:effectLst/>
                <a:latin typeface="Cambria" panose="02040503050406030204" pitchFamily="18" charset="0"/>
              </a:rPr>
              <a:t>ao UTP, constituído por quatro pares de fios entrelaçados, mas possui uma blindagem, pois é revestido por uma malha metálica.</a:t>
            </a:r>
          </a:p>
          <a:p>
            <a:pPr lvl="0"/>
            <a:r>
              <a:rPr lang="pt-PT" sz="2200" dirty="0">
                <a:effectLst/>
                <a:latin typeface="Cambria" panose="02040503050406030204" pitchFamily="18" charset="0"/>
              </a:rPr>
              <a:t>É recomendado para ambientes com interferência eletromagnética acentuada. </a:t>
            </a:r>
          </a:p>
          <a:p>
            <a:pPr lvl="0"/>
            <a:r>
              <a:rPr lang="pt-PT" sz="2200" dirty="0">
                <a:effectLst/>
                <a:latin typeface="Cambria" panose="02040503050406030204" pitchFamily="18" charset="0"/>
              </a:rPr>
              <a:t>Possuem um custo mais elevado do que o UTP, por ser blindado. Se o ambiente onde se pretende utilizar for húmido, com grande interferência eletromagnética, com distâncias acima de 100 metros ou exposto diretamente ao sol é aconselhável o uso de cabos de fibra ótica</a:t>
            </a:r>
            <a:r>
              <a:rPr lang="pt-PT" sz="2200" dirty="0" smtClean="0">
                <a:effectLst/>
                <a:latin typeface="Cambria" panose="02040503050406030204" pitchFamily="18" charset="0"/>
              </a:rPr>
              <a:t>.</a:t>
            </a:r>
          </a:p>
          <a:p>
            <a:endParaRPr lang="pt-PT" sz="2200" dirty="0"/>
          </a:p>
        </p:txBody>
      </p:sp>
      <p:pic>
        <p:nvPicPr>
          <p:cNvPr id="6" name="Marcador de Posição de Conteúdo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277477" y="1968844"/>
            <a:ext cx="4375415" cy="3286897"/>
          </a:xfrm>
          <a:prstGeom prst="rect">
            <a:avLst/>
          </a:prstGeom>
        </p:spPr>
      </p:pic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UFCD 0771 - Conexões de Rede</a:t>
            </a:r>
            <a:endParaRPr lang="pt-PT"/>
          </a:p>
        </p:txBody>
      </p:sp>
      <p:sp>
        <p:nvSpPr>
          <p:cNvPr id="7" name="Retângulo 6"/>
          <p:cNvSpPr/>
          <p:nvPr/>
        </p:nvSpPr>
        <p:spPr>
          <a:xfrm>
            <a:off x="10713023" y="6065837"/>
            <a:ext cx="66877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900" dirty="0" smtClean="0">
                <a:latin typeface="Cambria" panose="02040503050406030204" pitchFamily="18" charset="0"/>
                <a:hlinkClick r:id="rId3" action="ppaction://hlinksldjump"/>
              </a:rPr>
              <a:t>SUMÁRIO</a:t>
            </a:r>
            <a:endParaRPr lang="pt-PT" sz="9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367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2" y="218969"/>
            <a:ext cx="9905998" cy="687859"/>
          </a:xfrm>
        </p:spPr>
        <p:txBody>
          <a:bodyPr>
            <a:normAutofit/>
          </a:bodyPr>
          <a:lstStyle/>
          <a:p>
            <a:r>
              <a:rPr lang="pt-PT" sz="3600" b="1" u="sng" dirty="0" smtClean="0">
                <a:latin typeface="Cambria" panose="02040503050406030204" pitchFamily="18" charset="0"/>
              </a:rPr>
              <a:t>Cabos Coaxiais</a:t>
            </a:r>
            <a:endParaRPr lang="pt-PT" sz="3600" b="1" u="sng" dirty="0">
              <a:latin typeface="Cambria" panose="02040503050406030204" pitchFamily="18" charset="0"/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197708" y="1594023"/>
            <a:ext cx="6945264" cy="4197178"/>
          </a:xfrm>
        </p:spPr>
        <p:txBody>
          <a:bodyPr>
            <a:noAutofit/>
          </a:bodyPr>
          <a:lstStyle/>
          <a:p>
            <a:r>
              <a:rPr lang="pt-PT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Cambria" panose="02040503050406030204" pitchFamily="18" charset="0"/>
              </a:rPr>
              <a:t>Este tipo de cabo é constituído por diversas camadas concêntricas de condutores e isolantes, daí o nome coaxial.</a:t>
            </a:r>
          </a:p>
          <a:p>
            <a:r>
              <a:rPr lang="pt-PT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Cambria" panose="02040503050406030204" pitchFamily="18" charset="0"/>
              </a:rPr>
              <a:t>No seu interior existe um fio de cobre, ouro condutor, revestido por um material isolante e rodeado por uma blindagem</a:t>
            </a:r>
            <a:r>
              <a:rPr lang="pt-PT" dirty="0" smtClean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Cambria" panose="02040503050406030204" pitchFamily="18" charset="0"/>
              </a:rPr>
              <a:t>.</a:t>
            </a:r>
          </a:p>
          <a:p>
            <a:pPr marL="0" indent="0">
              <a:buNone/>
            </a:pPr>
            <a:r>
              <a:rPr lang="pt-PT" b="1" u="sng" dirty="0">
                <a:latin typeface="Cambria" panose="02040503050406030204" pitchFamily="18" charset="0"/>
              </a:rPr>
              <a:t>São utilizados em:</a:t>
            </a:r>
          </a:p>
          <a:p>
            <a:pPr lvl="0"/>
            <a:r>
              <a:rPr lang="pt-PT" dirty="0">
                <a:latin typeface="Cambria" panose="02040503050406030204" pitchFamily="18" charset="0"/>
              </a:rPr>
              <a:t>Redes de computadores;</a:t>
            </a:r>
          </a:p>
          <a:p>
            <a:pPr lvl="0"/>
            <a:r>
              <a:rPr lang="pt-PT" dirty="0">
                <a:latin typeface="Cambria" panose="02040503050406030204" pitchFamily="18" charset="0"/>
              </a:rPr>
              <a:t>Ligações de áudio;</a:t>
            </a:r>
          </a:p>
          <a:p>
            <a:pPr lvl="0"/>
            <a:r>
              <a:rPr lang="pt-PT" dirty="0">
                <a:latin typeface="Cambria" panose="02040503050406030204" pitchFamily="18" charset="0"/>
              </a:rPr>
              <a:t>Ligações de sinais de radiofrequência para rádio e TV (transmissores/ recetores);</a:t>
            </a:r>
          </a:p>
          <a:p>
            <a:pPr lvl="0"/>
            <a:r>
              <a:rPr lang="pt-PT" dirty="0">
                <a:latin typeface="Cambria" panose="02040503050406030204" pitchFamily="18" charset="0"/>
              </a:rPr>
              <a:t>Ligações de radioamador;</a:t>
            </a:r>
          </a:p>
          <a:p>
            <a:pPr lvl="0"/>
            <a:r>
              <a:rPr lang="pt-PT" dirty="0">
                <a:latin typeface="Cambria" panose="02040503050406030204" pitchFamily="18" charset="0"/>
              </a:rPr>
              <a:t>Telecomunicações; </a:t>
            </a:r>
          </a:p>
          <a:p>
            <a:pPr lvl="0"/>
            <a:r>
              <a:rPr lang="pt-PT" dirty="0">
                <a:latin typeface="Cambria" panose="02040503050406030204" pitchFamily="18" charset="0"/>
              </a:rPr>
              <a:t>Aparelhos de televisão (para ligação à antena) ou em aparelhos de vídeo;</a:t>
            </a:r>
          </a:p>
          <a:p>
            <a:endParaRPr lang="pt-PT" dirty="0">
              <a:latin typeface="Cambria" panose="02040503050406030204" pitchFamily="18" charset="0"/>
            </a:endParaRPr>
          </a:p>
        </p:txBody>
      </p:sp>
      <p:pic>
        <p:nvPicPr>
          <p:cNvPr id="6" name="Marcador de Posição de Conteúdo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142972" y="1983989"/>
            <a:ext cx="4608774" cy="3212755"/>
          </a:xfrm>
          <a:prstGeom prst="rect">
            <a:avLst/>
          </a:prstGeom>
        </p:spPr>
      </p:pic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UFCD 0771 - Conexões de Rede</a:t>
            </a:r>
            <a:endParaRPr lang="pt-PT"/>
          </a:p>
        </p:txBody>
      </p:sp>
      <p:sp>
        <p:nvSpPr>
          <p:cNvPr id="7" name="Retângulo 6"/>
          <p:cNvSpPr/>
          <p:nvPr/>
        </p:nvSpPr>
        <p:spPr>
          <a:xfrm>
            <a:off x="10713023" y="6065837"/>
            <a:ext cx="66877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900" dirty="0" smtClean="0">
                <a:latin typeface="Cambria" panose="02040503050406030204" pitchFamily="18" charset="0"/>
                <a:hlinkClick r:id="rId3" action="ppaction://hlinksldjump"/>
              </a:rPr>
              <a:t>SUMÁRIO</a:t>
            </a:r>
            <a:endParaRPr lang="pt-PT" sz="9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1295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4" y="275968"/>
            <a:ext cx="9905998" cy="539578"/>
          </a:xfrm>
        </p:spPr>
        <p:txBody>
          <a:bodyPr>
            <a:noAutofit/>
          </a:bodyPr>
          <a:lstStyle/>
          <a:p>
            <a:r>
              <a:rPr lang="pt-PT" sz="3600" b="1" u="sng" dirty="0" smtClean="0">
                <a:latin typeface="Cambria" panose="02040503050406030204" pitchFamily="18" charset="0"/>
              </a:rPr>
              <a:t>Cabos coaxiais </a:t>
            </a:r>
            <a:endParaRPr lang="pt-PT" sz="3600" b="1" u="sng" dirty="0">
              <a:latin typeface="Cambria" panose="02040503050406030204" pitchFamily="18" charset="0"/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271849" y="1458097"/>
            <a:ext cx="5746363" cy="433310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PT" sz="2600" b="1" u="sng" dirty="0">
                <a:effectLst/>
                <a:latin typeface="Cambria" panose="02040503050406030204" pitchFamily="18" charset="0"/>
              </a:rPr>
              <a:t>Características dos cabos coaxiais</a:t>
            </a:r>
            <a:r>
              <a:rPr lang="pt-PT" sz="2600" b="1" u="sng" dirty="0" smtClean="0">
                <a:effectLst/>
                <a:latin typeface="Cambria" panose="02040503050406030204" pitchFamily="18" charset="0"/>
              </a:rPr>
              <a:t>:</a:t>
            </a:r>
            <a:r>
              <a:rPr lang="pt-PT" sz="2600" dirty="0">
                <a:effectLst/>
                <a:latin typeface="Cambria" panose="02040503050406030204" pitchFamily="18" charset="0"/>
              </a:rPr>
              <a:t> </a:t>
            </a:r>
          </a:p>
          <a:p>
            <a:pPr lvl="0"/>
            <a:r>
              <a:rPr lang="pt-PT" sz="2200" dirty="0">
                <a:effectLst/>
                <a:latin typeface="Cambria" panose="02040503050406030204" pitchFamily="18" charset="0"/>
              </a:rPr>
              <a:t>Grande resistência a interferências;</a:t>
            </a:r>
          </a:p>
          <a:p>
            <a:pPr lvl="0"/>
            <a:r>
              <a:rPr lang="pt-PT" sz="2200" dirty="0">
                <a:effectLst/>
                <a:latin typeface="Cambria" panose="02040503050406030204" pitchFamily="18" charset="0"/>
              </a:rPr>
              <a:t>Taxas de transmissão razoáveis;</a:t>
            </a:r>
          </a:p>
          <a:p>
            <a:pPr lvl="0"/>
            <a:r>
              <a:rPr lang="pt-PT" sz="2200" dirty="0">
                <a:effectLst/>
                <a:latin typeface="Cambria" panose="02040503050406030204" pitchFamily="18" charset="0"/>
              </a:rPr>
              <a:t>Alguma flexibilidade em termos de conexões;</a:t>
            </a:r>
          </a:p>
          <a:p>
            <a:pPr lvl="0"/>
            <a:r>
              <a:rPr lang="pt-PT" sz="2200" dirty="0">
                <a:effectLst/>
                <a:latin typeface="Cambria" panose="02040503050406030204" pitchFamily="18" charset="0"/>
              </a:rPr>
              <a:t>Foram durante algum </a:t>
            </a:r>
            <a:r>
              <a:rPr lang="pt-PT" sz="2200" dirty="0" smtClean="0">
                <a:effectLst/>
                <a:latin typeface="Cambria" panose="02040503050406030204" pitchFamily="18" charset="0"/>
              </a:rPr>
              <a:t>tempo </a:t>
            </a:r>
            <a:r>
              <a:rPr lang="pt-PT" sz="2200" dirty="0">
                <a:effectLst/>
                <a:latin typeface="Cambria" panose="02040503050406030204" pitchFamily="18" charset="0"/>
              </a:rPr>
              <a:t>bastante utilizados em redes locais;</a:t>
            </a:r>
          </a:p>
          <a:p>
            <a:endParaRPr lang="pt-PT" dirty="0">
              <a:latin typeface="Cambria" panose="02040503050406030204" pitchFamily="18" charset="0"/>
            </a:endParaRP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70612" y="815547"/>
            <a:ext cx="4876800" cy="497565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PT" sz="2600" b="1" u="sng" dirty="0">
                <a:effectLst/>
                <a:latin typeface="Cambria" panose="02040503050406030204" pitchFamily="18" charset="0"/>
              </a:rPr>
              <a:t>Vantagens</a:t>
            </a:r>
            <a:r>
              <a:rPr lang="pt-PT" sz="2600" b="1" u="sng" dirty="0" smtClean="0">
                <a:effectLst/>
                <a:latin typeface="Cambria" panose="02040503050406030204" pitchFamily="18" charset="0"/>
              </a:rPr>
              <a:t>:</a:t>
            </a:r>
            <a:endParaRPr lang="pt-PT" sz="2600" b="1" dirty="0">
              <a:effectLst/>
              <a:latin typeface="Cambria" panose="02040503050406030204" pitchFamily="18" charset="0"/>
            </a:endParaRPr>
          </a:p>
          <a:p>
            <a:pPr lvl="0"/>
            <a:r>
              <a:rPr lang="pt-PT" dirty="0">
                <a:effectLst/>
                <a:latin typeface="Cambria" panose="02040503050406030204" pitchFamily="18" charset="0"/>
              </a:rPr>
              <a:t>Fácil instalação.</a:t>
            </a:r>
          </a:p>
          <a:p>
            <a:pPr lvl="0"/>
            <a:r>
              <a:rPr lang="pt-PT" dirty="0">
                <a:effectLst/>
                <a:latin typeface="Cambria" panose="02040503050406030204" pitchFamily="18" charset="0"/>
              </a:rPr>
              <a:t>Barato.</a:t>
            </a:r>
          </a:p>
          <a:p>
            <a:pPr lvl="0"/>
            <a:r>
              <a:rPr lang="pt-PT" dirty="0">
                <a:effectLst/>
                <a:latin typeface="Cambria" panose="02040503050406030204" pitchFamily="18" charset="0"/>
              </a:rPr>
              <a:t>Resistência a interferências eletromagnéticas.</a:t>
            </a:r>
          </a:p>
          <a:p>
            <a:pPr lvl="0"/>
            <a:r>
              <a:rPr lang="pt-PT" dirty="0">
                <a:effectLst/>
                <a:latin typeface="Cambria" panose="02040503050406030204" pitchFamily="18" charset="0"/>
              </a:rPr>
              <a:t>Taxas de transmissão razoáveis.</a:t>
            </a:r>
          </a:p>
          <a:p>
            <a:pPr lvl="0"/>
            <a:r>
              <a:rPr lang="pt-PT" dirty="0" smtClean="0">
                <a:effectLst/>
                <a:latin typeface="Cambria" panose="02040503050406030204" pitchFamily="18" charset="0"/>
              </a:rPr>
              <a:t>Flexibilidade.</a:t>
            </a:r>
          </a:p>
          <a:p>
            <a:pPr marL="0" lvl="0" indent="0">
              <a:buNone/>
            </a:pPr>
            <a:r>
              <a:rPr lang="pt-PT" sz="2600" b="1" u="sng" dirty="0" smtClean="0">
                <a:effectLst/>
                <a:latin typeface="Cambria" panose="02040503050406030204" pitchFamily="18" charset="0"/>
              </a:rPr>
              <a:t>Desvantagens:</a:t>
            </a:r>
            <a:r>
              <a:rPr lang="pt-PT" sz="2600" b="1" dirty="0">
                <a:effectLst/>
                <a:latin typeface="Cambria" panose="02040503050406030204" pitchFamily="18" charset="0"/>
              </a:rPr>
              <a:t> </a:t>
            </a:r>
          </a:p>
          <a:p>
            <a:pPr lvl="0"/>
            <a:r>
              <a:rPr lang="pt-PT" dirty="0">
                <a:effectLst/>
                <a:latin typeface="Cambria" panose="02040503050406030204" pitchFamily="18" charset="0"/>
              </a:rPr>
              <a:t>Mau contacto.</a:t>
            </a:r>
          </a:p>
          <a:p>
            <a:pPr lvl="0"/>
            <a:r>
              <a:rPr lang="pt-PT" dirty="0">
                <a:effectLst/>
                <a:latin typeface="Cambria" panose="02040503050406030204" pitchFamily="18" charset="0"/>
              </a:rPr>
              <a:t>Difícil manipulação.</a:t>
            </a:r>
          </a:p>
          <a:p>
            <a:pPr lvl="0"/>
            <a:r>
              <a:rPr lang="pt-PT" dirty="0">
                <a:effectLst/>
                <a:latin typeface="Cambria" panose="02040503050406030204" pitchFamily="18" charset="0"/>
              </a:rPr>
              <a:t>Lento para muitos micros.</a:t>
            </a:r>
          </a:p>
          <a:p>
            <a:pPr lvl="0"/>
            <a:r>
              <a:rPr lang="pt-PT" dirty="0">
                <a:effectLst/>
                <a:latin typeface="Cambria" panose="02040503050406030204" pitchFamily="18" charset="0"/>
              </a:rPr>
              <a:t>Em geral utilizado em topologia Bus</a:t>
            </a:r>
          </a:p>
          <a:p>
            <a:endParaRPr lang="pt-PT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UFCD 0771 - Conexões de Rede</a:t>
            </a:r>
            <a:endParaRPr lang="pt-PT"/>
          </a:p>
        </p:txBody>
      </p:sp>
      <p:sp>
        <p:nvSpPr>
          <p:cNvPr id="6" name="Retângulo 5"/>
          <p:cNvSpPr/>
          <p:nvPr/>
        </p:nvSpPr>
        <p:spPr>
          <a:xfrm>
            <a:off x="10713025" y="6065837"/>
            <a:ext cx="66877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900" dirty="0" smtClean="0">
                <a:latin typeface="Cambria" panose="02040503050406030204" pitchFamily="18" charset="0"/>
                <a:hlinkClick r:id="rId2" action="ppaction://hlinksldjump"/>
              </a:rPr>
              <a:t>SUMÁRIO</a:t>
            </a:r>
            <a:endParaRPr lang="pt-PT" sz="9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1871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lha">
  <a:themeElements>
    <a:clrScheme name="Malha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alha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alh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TM03457485[[fn=Malha]]</Template>
  <TotalTime>155</TotalTime>
  <Words>1264</Words>
  <Application>Microsoft Office PowerPoint</Application>
  <PresentationFormat>Ecrã Panorâmico</PresentationFormat>
  <Paragraphs>198</Paragraphs>
  <Slides>23</Slides>
  <Notes>1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Cambria</vt:lpstr>
      <vt:lpstr>Century Gothic</vt:lpstr>
      <vt:lpstr>Malha</vt:lpstr>
      <vt:lpstr>Conexões de Rede</vt:lpstr>
      <vt:lpstr>Sumário</vt:lpstr>
      <vt:lpstr>Tipo de cabo de rede</vt:lpstr>
      <vt:lpstr>Cabos elétricos </vt:lpstr>
      <vt:lpstr>Cabos de pares trançados</vt:lpstr>
      <vt:lpstr>Cabos utp</vt:lpstr>
      <vt:lpstr>Cabos stp</vt:lpstr>
      <vt:lpstr>Cabos Coaxiais</vt:lpstr>
      <vt:lpstr>Cabos coaxiais </vt:lpstr>
      <vt:lpstr>Cabos óticos (Fibra ótica)</vt:lpstr>
      <vt:lpstr>Cabos Óticos</vt:lpstr>
      <vt:lpstr>Tipos de rede</vt:lpstr>
      <vt:lpstr>LAN – Local Area network</vt:lpstr>
      <vt:lpstr>MAN – Metropolitan area network</vt:lpstr>
      <vt:lpstr>WAN – Wide area network</vt:lpstr>
      <vt:lpstr>EQUIPAMENTOS DE REDES</vt:lpstr>
      <vt:lpstr>EQUIPAMENTOS DE REDE ATIVOS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Equipamentos de rede passivos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Conexões de Rede</dc:title>
  <dc:creator>S5_9</dc:creator>
  <cp:lastModifiedBy>S5_9</cp:lastModifiedBy>
  <cp:revision>17</cp:revision>
  <dcterms:created xsi:type="dcterms:W3CDTF">2018-01-25T14:06:21Z</dcterms:created>
  <dcterms:modified xsi:type="dcterms:W3CDTF">2018-01-25T16:42:16Z</dcterms:modified>
</cp:coreProperties>
</file>