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B492C-896F-7DCB-F380-B10A1481C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7D4618-0901-DD8B-6070-DCFCDEDF2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BFE853-F8A5-FF62-9649-B6713886E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6CF0-75BC-4898-90C1-4729D1E261B6}" type="datetimeFigureOut">
              <a:rPr lang="pt-BR" smtClean="0"/>
              <a:t>24/06/2023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799C55-57B9-4ED4-BB69-7FECA5E9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618661-A684-5BC6-4F3D-13755357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697C-22D2-46CA-B7D2-5E7E3A3BC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99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B5665-EA49-616F-2C86-BBA4A686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B9D857-A53F-A3BF-77CD-AB8A0FB8B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339E73-BECC-6EEE-40BA-0837C4842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6CF0-75BC-4898-90C1-4729D1E261B6}" type="datetimeFigureOut">
              <a:rPr lang="pt-BR" smtClean="0"/>
              <a:t>24/06/2023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F70F75-1254-D5BA-E11B-6D4B6B16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9BB2F1-71EA-AAEE-A444-D98CA0E9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697C-22D2-46CA-B7D2-5E7E3A3BC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18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9B300C-58FC-A228-B8CE-064CA46FC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1A723E2-BFFE-DF16-9C07-3DA58D789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164215-4B34-DD31-9BC2-A5234E9A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6CF0-75BC-4898-90C1-4729D1E261B6}" type="datetimeFigureOut">
              <a:rPr lang="pt-BR" smtClean="0"/>
              <a:t>24/06/2023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719A76-8174-0596-5984-4596F852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D8FB50-FF58-B569-3964-73923764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697C-22D2-46CA-B7D2-5E7E3A3BC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15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73F99-D305-EA6D-7618-EEC98D1F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164209-E7F9-FCBB-0013-49DE06024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21B623-3133-6352-5FF4-8EDD98D0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6CF0-75BC-4898-90C1-4729D1E261B6}" type="datetimeFigureOut">
              <a:rPr lang="pt-BR" smtClean="0"/>
              <a:t>24/06/2023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A77B21-9CE5-49A2-2A6F-AEE0B7AF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3B35A7-E88D-C5A6-2505-D0DD52EF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697C-22D2-46CA-B7D2-5E7E3A3BC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99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0DDD6-A224-AC23-57B0-7957D866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44FA0A-8EB9-AE2A-A157-8F530ABAA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45DACA-30B9-DFFD-CB2E-AD0BC477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6CF0-75BC-4898-90C1-4729D1E261B6}" type="datetimeFigureOut">
              <a:rPr lang="pt-BR" smtClean="0"/>
              <a:t>24/06/2023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48959C-D905-211D-202E-4BC89ADD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C654B5-AB7E-BE75-531F-DFEBCB1A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697C-22D2-46CA-B7D2-5E7E3A3BC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19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33F79-75FC-92D0-30E7-1BA7C5BB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051C5A-6847-F730-7DAC-DDC0AF2A4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FCD9A8-975D-C12F-3D25-69041BBEC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8A8F11-AD77-26B3-6BA6-07F08845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6CF0-75BC-4898-90C1-4729D1E261B6}" type="datetimeFigureOut">
              <a:rPr lang="pt-BR" smtClean="0"/>
              <a:t>24/06/2023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77F9CA-DA18-030E-3719-524BABCE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F88DC0-2313-B751-F7F1-FE0079B9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697C-22D2-46CA-B7D2-5E7E3A3BC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99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45891-5224-8A23-C5E2-7F10ECC83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93E859-547E-79F8-DB8F-3E91DD080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E10DAE-A798-CCEC-37A7-169EFB187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D027EE-5EE5-8B03-4570-352D9BA20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3107A3A-4E2D-99A2-11BC-7282CC2E6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37AA71-5B1F-B338-C54A-E4D02D32D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6CF0-75BC-4898-90C1-4729D1E261B6}" type="datetimeFigureOut">
              <a:rPr lang="pt-BR" smtClean="0"/>
              <a:t>24/06/2023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5DC4A5B-F8EC-68CC-4065-3A273998D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C0B224-20E3-79B6-8D06-C6ED7B29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697C-22D2-46CA-B7D2-5E7E3A3BC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43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1D883-23F1-4F2F-2827-B6E3F6989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45E94F-988B-6C1D-A1C9-590BAE9C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6CF0-75BC-4898-90C1-4729D1E261B6}" type="datetimeFigureOut">
              <a:rPr lang="pt-BR" smtClean="0"/>
              <a:t>24/06/2023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C22949-CDE9-FBA8-86A1-C019125D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FF2FB8-2896-8123-365F-5436BA3E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697C-22D2-46CA-B7D2-5E7E3A3BC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08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0FAF16-1167-E6A5-83BF-82AE0E96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6CF0-75BC-4898-90C1-4729D1E261B6}" type="datetimeFigureOut">
              <a:rPr lang="pt-BR" smtClean="0"/>
              <a:t>24/06/2023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971591D-FDDC-0F40-321F-FDA65FD8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CB175B-AA4D-25CC-2BDC-A63F02C2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697C-22D2-46CA-B7D2-5E7E3A3BC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41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9D003-1E64-2BB4-06DC-1434A85EC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CA8B94-9952-1E90-80CA-4A39E6A4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999E3B-6F4C-253D-A554-E4346441B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C294C4-0FAD-D6DD-8588-A40F2458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6CF0-75BC-4898-90C1-4729D1E261B6}" type="datetimeFigureOut">
              <a:rPr lang="pt-BR" smtClean="0"/>
              <a:t>24/06/2023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79B8-2828-19E1-C443-20A99137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C5909B-8142-D5FA-CEC4-5BD73793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697C-22D2-46CA-B7D2-5E7E3A3BC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2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4DC28-21A4-B665-41A3-B09C5E16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2179659-F672-F979-1A1A-6BC61C180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81A323-6BE6-8E67-B0E0-D0BFAB6D1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5B2505-E42F-58CD-6C92-14305569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6CF0-75BC-4898-90C1-4729D1E261B6}" type="datetimeFigureOut">
              <a:rPr lang="pt-BR" smtClean="0"/>
              <a:t>24/06/2023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3735C6-95B7-DD9C-5279-E9AB0A30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877727-252F-299F-84CB-7D1015C1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697C-22D2-46CA-B7D2-5E7E3A3BC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95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CFBD31D-0E1F-0B6D-20B2-B304C716A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E3590D-7C74-5F94-F868-C05F7F9AF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63C052-5B3A-4D58-1D58-8BA64A258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16CF0-75BC-4898-90C1-4729D1E261B6}" type="datetimeFigureOut">
              <a:rPr lang="pt-BR" smtClean="0"/>
              <a:t>24/06/2023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4FFB4F-ED8D-F6B5-FE39-A3983C93F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A27930-6A45-1196-BDB0-18F8C6476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F697C-22D2-46CA-B7D2-5E7E3A3BC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18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42AB131-B836-D360-CF31-BAE053B05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951" y="0"/>
            <a:ext cx="2994994" cy="23683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29E4254-5E26-C0FE-BCA4-3FE0E9C9C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625" y="0"/>
            <a:ext cx="3284375" cy="115166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8304B45-2A29-EC16-22FE-5CFBC53F1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951" y="2368382"/>
            <a:ext cx="3175843" cy="188752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9B4A573-2FC9-0F8F-0BFE-1E936FD0B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7624" y="1151664"/>
            <a:ext cx="3284375" cy="90518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7D26B20-4BE2-CE32-07E1-0C8F99D62F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7622" y="2056849"/>
            <a:ext cx="2526233" cy="219906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FB59A8B-19DE-FD33-BF73-9B4265ABCD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0951" y="4255910"/>
            <a:ext cx="3134330" cy="226732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FA263E7D-A2EC-C892-8626-8B33174E4101}"/>
              </a:ext>
            </a:extLst>
          </p:cNvPr>
          <p:cNvSpPr txBox="1"/>
          <p:nvPr/>
        </p:nvSpPr>
        <p:spPr>
          <a:xfrm>
            <a:off x="208722" y="3163347"/>
            <a:ext cx="2669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Physical</a:t>
            </a:r>
            <a:r>
              <a:rPr lang="pt-BR" dirty="0"/>
              <a:t> </a:t>
            </a:r>
            <a:r>
              <a:rPr lang="pt-BR" dirty="0" err="1"/>
              <a:t>Control</a:t>
            </a:r>
            <a:r>
              <a:rPr lang="pt-BR" dirty="0"/>
              <a:t> </a:t>
            </a:r>
            <a:r>
              <a:rPr lang="pt-BR" dirty="0" err="1"/>
              <a:t>Threshold</a:t>
            </a:r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72E639C-AD64-6884-4212-2A409D1FBB37}"/>
              </a:ext>
            </a:extLst>
          </p:cNvPr>
          <p:cNvSpPr txBox="1"/>
          <p:nvPr/>
        </p:nvSpPr>
        <p:spPr>
          <a:xfrm>
            <a:off x="208722" y="4181304"/>
            <a:ext cx="1882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Firearm</a:t>
            </a:r>
            <a:r>
              <a:rPr lang="pt-BR" dirty="0"/>
              <a:t> </a:t>
            </a:r>
            <a:r>
              <a:rPr lang="pt-BR" dirty="0" err="1"/>
              <a:t>Pointing</a:t>
            </a:r>
            <a:endParaRPr lang="pt-BR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CDEA731B-32EC-2655-9D7B-76C854076A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722" y="3538179"/>
            <a:ext cx="3695768" cy="531219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21264251-94E5-ACBF-B0BF-D11D2AFF04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722" y="4553101"/>
            <a:ext cx="3472551" cy="392749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58B75AD9-6B37-010A-DB43-A1B446C3E4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8722" y="4981137"/>
            <a:ext cx="3472551" cy="291588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1F3711A0-A9C7-51FE-85AE-25A3FF584FD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5126"/>
          <a:stretch/>
        </p:blipFill>
        <p:spPr>
          <a:xfrm>
            <a:off x="208722" y="5828503"/>
            <a:ext cx="3472551" cy="744404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7C27CBF9-866D-A13C-2078-FB48939802DC}"/>
              </a:ext>
            </a:extLst>
          </p:cNvPr>
          <p:cNvSpPr txBox="1"/>
          <p:nvPr/>
        </p:nvSpPr>
        <p:spPr>
          <a:xfrm>
            <a:off x="208722" y="5475659"/>
            <a:ext cx="3329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Drawing and Exhibiting a Firearm</a:t>
            </a:r>
            <a:endParaRPr lang="pt-BR" dirty="0"/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F5D5BF33-6A5A-B4A8-80D4-D48DB8F6153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07622" y="4436291"/>
            <a:ext cx="2844598" cy="208694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D75919F-C260-F47D-074C-8F7F932F1012}"/>
              </a:ext>
            </a:extLst>
          </p:cNvPr>
          <p:cNvSpPr txBox="1"/>
          <p:nvPr/>
        </p:nvSpPr>
        <p:spPr>
          <a:xfrm>
            <a:off x="89454" y="104631"/>
            <a:ext cx="722574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number</a:t>
            </a:r>
            <a:r>
              <a:rPr lang="pt-BR" dirty="0"/>
              <a:t> of </a:t>
            </a:r>
            <a:r>
              <a:rPr lang="pt-BR" dirty="0" err="1"/>
              <a:t>calls</a:t>
            </a:r>
            <a:r>
              <a:rPr lang="pt-BR" dirty="0"/>
              <a:t> for service</a:t>
            </a:r>
          </a:p>
          <a:p>
            <a:r>
              <a:rPr lang="pt-BR" dirty="0" err="1"/>
              <a:t>number</a:t>
            </a:r>
            <a:r>
              <a:rPr lang="pt-BR" dirty="0"/>
              <a:t> of </a:t>
            </a:r>
            <a:r>
              <a:rPr lang="pt-BR" dirty="0" err="1"/>
              <a:t>calls</a:t>
            </a:r>
            <a:r>
              <a:rPr lang="pt-BR" dirty="0"/>
              <a:t> for service per capita </a:t>
            </a:r>
            <a:r>
              <a:rPr lang="pt-BR" dirty="0" err="1"/>
              <a:t>population</a:t>
            </a:r>
            <a:r>
              <a:rPr lang="pt-BR" dirty="0"/>
              <a:t> 1000 </a:t>
            </a:r>
            <a:r>
              <a:rPr lang="pt-BR" dirty="0" err="1"/>
              <a:t>individuals</a:t>
            </a:r>
            <a:endParaRPr lang="pt-BR" dirty="0"/>
          </a:p>
          <a:p>
            <a:r>
              <a:rPr lang="pt-BR" dirty="0" err="1"/>
              <a:t>number</a:t>
            </a:r>
            <a:r>
              <a:rPr lang="pt-BR" dirty="0"/>
              <a:t> of </a:t>
            </a:r>
            <a:r>
              <a:rPr lang="pt-BR" dirty="0" err="1"/>
              <a:t>stops</a:t>
            </a:r>
            <a:endParaRPr lang="pt-BR" dirty="0"/>
          </a:p>
          <a:p>
            <a:r>
              <a:rPr lang="pt-BR" dirty="0" err="1"/>
              <a:t>number</a:t>
            </a:r>
            <a:r>
              <a:rPr lang="pt-BR" dirty="0"/>
              <a:t> of </a:t>
            </a:r>
            <a:r>
              <a:rPr lang="pt-BR" dirty="0" err="1"/>
              <a:t>searches</a:t>
            </a:r>
            <a:endParaRPr lang="pt-BR" dirty="0"/>
          </a:p>
          <a:p>
            <a:r>
              <a:rPr lang="pt-BR" dirty="0" err="1"/>
              <a:t>number</a:t>
            </a:r>
            <a:r>
              <a:rPr lang="pt-BR" dirty="0"/>
              <a:t> of </a:t>
            </a:r>
            <a:r>
              <a:rPr lang="pt-BR" dirty="0" err="1"/>
              <a:t>incidents</a:t>
            </a:r>
            <a:r>
              <a:rPr lang="pt-BR" dirty="0"/>
              <a:t> </a:t>
            </a:r>
            <a:r>
              <a:rPr lang="pt-BR" dirty="0" err="1"/>
              <a:t>using</a:t>
            </a:r>
            <a:r>
              <a:rPr lang="pt-BR" dirty="0"/>
              <a:t> force</a:t>
            </a:r>
          </a:p>
          <a:p>
            <a:r>
              <a:rPr lang="pt-BR" dirty="0" err="1"/>
              <a:t>number</a:t>
            </a:r>
            <a:r>
              <a:rPr lang="pt-BR" dirty="0"/>
              <a:t> of </a:t>
            </a:r>
            <a:r>
              <a:rPr lang="pt-BR" dirty="0" err="1"/>
              <a:t>arrests</a:t>
            </a:r>
            <a:endParaRPr lang="pt-BR" dirty="0"/>
          </a:p>
          <a:p>
            <a:r>
              <a:rPr lang="pt-BR" dirty="0" err="1"/>
              <a:t>number</a:t>
            </a:r>
            <a:r>
              <a:rPr lang="pt-BR" dirty="0"/>
              <a:t> of </a:t>
            </a:r>
            <a:r>
              <a:rPr lang="pt-BR" dirty="0" err="1"/>
              <a:t>arrests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district</a:t>
            </a:r>
            <a:endParaRPr lang="pt-BR" dirty="0"/>
          </a:p>
          <a:p>
            <a:r>
              <a:rPr lang="pt-BR" dirty="0" err="1"/>
              <a:t>number</a:t>
            </a:r>
            <a:r>
              <a:rPr lang="pt-BR" dirty="0"/>
              <a:t> of </a:t>
            </a:r>
            <a:r>
              <a:rPr lang="pt-BR" dirty="0" err="1"/>
              <a:t>suspects</a:t>
            </a:r>
            <a:r>
              <a:rPr lang="pt-BR" dirty="0"/>
              <a:t> and </a:t>
            </a:r>
            <a:r>
              <a:rPr lang="pt-BR" dirty="0" err="1"/>
              <a:t>observed</a:t>
            </a:r>
            <a:r>
              <a:rPr lang="pt-BR" dirty="0"/>
              <a:t> and </a:t>
            </a:r>
            <a:r>
              <a:rPr lang="pt-BR" dirty="0" err="1"/>
              <a:t>reported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genre</a:t>
            </a:r>
            <a:endParaRPr lang="pt-BR" dirty="0"/>
          </a:p>
          <a:p>
            <a:r>
              <a:rPr lang="pt-BR" dirty="0" err="1"/>
              <a:t>type</a:t>
            </a:r>
            <a:r>
              <a:rPr lang="pt-BR" dirty="0"/>
              <a:t> of </a:t>
            </a:r>
            <a:r>
              <a:rPr lang="pt-BR" dirty="0" err="1"/>
              <a:t>used</a:t>
            </a:r>
            <a:r>
              <a:rPr lang="pt-BR" dirty="0"/>
              <a:t> force</a:t>
            </a:r>
          </a:p>
          <a:p>
            <a:r>
              <a:rPr lang="pt-BR" dirty="0" err="1"/>
              <a:t>number</a:t>
            </a:r>
            <a:r>
              <a:rPr lang="pt-BR" dirty="0"/>
              <a:t> of </a:t>
            </a:r>
            <a:r>
              <a:rPr lang="pt-BR" dirty="0" err="1"/>
              <a:t>incidents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used</a:t>
            </a:r>
            <a:r>
              <a:rPr lang="pt-BR" dirty="0"/>
              <a:t> force and </a:t>
            </a:r>
            <a:r>
              <a:rPr lang="pt-BR" dirty="0" err="1"/>
              <a:t>result</a:t>
            </a:r>
            <a:r>
              <a:rPr lang="pt-BR" dirty="0"/>
              <a:t> in death</a:t>
            </a:r>
          </a:p>
        </p:txBody>
      </p:sp>
    </p:spTree>
    <p:extLst>
      <p:ext uri="{BB962C8B-B14F-4D97-AF65-F5344CB8AC3E}">
        <p14:creationId xmlns:p14="http://schemas.microsoft.com/office/powerpoint/2010/main" val="92935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2A09E31-01D7-9CDB-5EDF-3B205731F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33" y="365461"/>
            <a:ext cx="3909653" cy="118123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781C774-F37B-19AF-D533-3CA9383593BC}"/>
              </a:ext>
            </a:extLst>
          </p:cNvPr>
          <p:cNvSpPr txBox="1"/>
          <p:nvPr/>
        </p:nvSpPr>
        <p:spPr>
          <a:xfrm>
            <a:off x="272733" y="0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Population</a:t>
            </a:r>
            <a:r>
              <a:rPr lang="pt-BR" dirty="0"/>
              <a:t> Benchmark Analysis, Per Capita </a:t>
            </a:r>
            <a:r>
              <a:rPr lang="pt-BR" dirty="0" err="1"/>
              <a:t>Race</a:t>
            </a:r>
            <a:r>
              <a:rPr lang="pt-BR" dirty="0"/>
              <a:t>/</a:t>
            </a:r>
            <a:r>
              <a:rPr lang="pt-BR" dirty="0" err="1"/>
              <a:t>Ethnicity</a:t>
            </a:r>
            <a:r>
              <a:rPr lang="pt-BR" dirty="0"/>
              <a:t> 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A27C9F0-99EF-C3A7-D49B-6A78995CD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33" y="1546691"/>
            <a:ext cx="2815461" cy="191228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50843BA-9A89-022D-2D73-19465D82E70C}"/>
              </a:ext>
            </a:extLst>
          </p:cNvPr>
          <p:cNvSpPr txBox="1"/>
          <p:nvPr/>
        </p:nvSpPr>
        <p:spPr>
          <a:xfrm>
            <a:off x="272733" y="3627120"/>
            <a:ext cx="60946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citywide</a:t>
            </a:r>
            <a:r>
              <a:rPr lang="pt-BR" dirty="0"/>
              <a:t> </a:t>
            </a:r>
            <a:r>
              <a:rPr lang="pt-BR" dirty="0" err="1"/>
              <a:t>searches</a:t>
            </a:r>
            <a:r>
              <a:rPr lang="pt-BR" dirty="0"/>
              <a:t> per capita</a:t>
            </a:r>
          </a:p>
          <a:p>
            <a:r>
              <a:rPr lang="pt-BR" dirty="0" err="1"/>
              <a:t>citywide</a:t>
            </a:r>
            <a:r>
              <a:rPr lang="pt-BR" dirty="0"/>
              <a:t> use of force per capita</a:t>
            </a:r>
          </a:p>
          <a:p>
            <a:r>
              <a:rPr lang="pt-BR" dirty="0" err="1"/>
              <a:t>citywide</a:t>
            </a:r>
            <a:r>
              <a:rPr lang="pt-BR" dirty="0"/>
              <a:t> </a:t>
            </a:r>
            <a:r>
              <a:rPr lang="pt-BR" dirty="0" err="1"/>
              <a:t>arrests</a:t>
            </a:r>
            <a:r>
              <a:rPr lang="pt-BR" dirty="0"/>
              <a:t> per capita</a:t>
            </a:r>
          </a:p>
          <a:p>
            <a:r>
              <a:rPr lang="pt-BR" dirty="0"/>
              <a:t>per capita </a:t>
            </a:r>
            <a:r>
              <a:rPr lang="pt-BR" dirty="0" err="1"/>
              <a:t>interactions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race</a:t>
            </a:r>
            <a:endParaRPr lang="pt-BR" dirty="0"/>
          </a:p>
          <a:p>
            <a:r>
              <a:rPr lang="pt-BR" dirty="0" err="1"/>
              <a:t>stops</a:t>
            </a:r>
            <a:r>
              <a:rPr lang="pt-BR" dirty="0"/>
              <a:t> per capita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484DB37-5974-3165-0252-30FC3CA4AE6D}"/>
              </a:ext>
            </a:extLst>
          </p:cNvPr>
          <p:cNvSpPr txBox="1"/>
          <p:nvPr/>
        </p:nvSpPr>
        <p:spPr>
          <a:xfrm>
            <a:off x="6013174" y="0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number of domestic violence calls for service and investigations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A5C6F9C-86EF-B263-435A-CC5E3A660A25}"/>
              </a:ext>
            </a:extLst>
          </p:cNvPr>
          <p:cNvSpPr txBox="1"/>
          <p:nvPr/>
        </p:nvSpPr>
        <p:spPr>
          <a:xfrm>
            <a:off x="6013174" y="352806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confiscation</a:t>
            </a:r>
            <a:r>
              <a:rPr lang="pt-BR" dirty="0"/>
              <a:t> of </a:t>
            </a:r>
            <a:r>
              <a:rPr lang="pt-BR" dirty="0" err="1"/>
              <a:t>weapons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D91C454-3F15-5EE2-6FA7-69E11FD85E0E}"/>
              </a:ext>
            </a:extLst>
          </p:cNvPr>
          <p:cNvSpPr txBox="1"/>
          <p:nvPr/>
        </p:nvSpPr>
        <p:spPr>
          <a:xfrm>
            <a:off x="6013174" y="689441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presence</a:t>
            </a:r>
            <a:r>
              <a:rPr lang="pt-BR" dirty="0"/>
              <a:t> of </a:t>
            </a:r>
            <a:r>
              <a:rPr lang="pt-BR" dirty="0" err="1"/>
              <a:t>childrens</a:t>
            </a:r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C979F9A-8F36-EF0A-5CA6-00BFC9BDA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78882"/>
            <a:ext cx="2863682" cy="312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8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2FDE8AB-7F30-4022-B786-02A4FBF17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65" y="1507684"/>
            <a:ext cx="4927158" cy="10577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9CC8B42-F9C2-E03A-53BD-3ADE212DF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65" y="174018"/>
            <a:ext cx="6096000" cy="123825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2583186-8637-3214-B7E7-BCACEB131956}"/>
              </a:ext>
            </a:extLst>
          </p:cNvPr>
          <p:cNvSpPr txBox="1"/>
          <p:nvPr/>
        </p:nvSpPr>
        <p:spPr>
          <a:xfrm>
            <a:off x="392265" y="2660832"/>
            <a:ext cx="60946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If changes or additional information is required or discovered during an investigation, a </a:t>
            </a:r>
            <a:r>
              <a:rPr lang="en-US" sz="1400" b="1" dirty="0"/>
              <a:t>supplemental report</a:t>
            </a:r>
            <a:r>
              <a:rPr lang="en-US" sz="1400" dirty="0"/>
              <a:t> may be generated to capture updates.</a:t>
            </a:r>
            <a:endParaRPr lang="pt-BR" sz="14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C62107B-CD1D-7124-8A38-C398A3476DDE}"/>
              </a:ext>
            </a:extLst>
          </p:cNvPr>
          <p:cNvSpPr txBox="1"/>
          <p:nvPr/>
        </p:nvSpPr>
        <p:spPr>
          <a:xfrm>
            <a:off x="392265" y="3184052"/>
            <a:ext cx="60946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</a:rPr>
              <a:t>Incident reports can have one or more associated Incident Codes.</a:t>
            </a:r>
            <a:endParaRPr lang="pt-BR" sz="14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DB29602-BFB3-376A-6983-E28C5F5A6F32}"/>
              </a:ext>
            </a:extLst>
          </p:cNvPr>
          <p:cNvSpPr txBox="1"/>
          <p:nvPr/>
        </p:nvSpPr>
        <p:spPr>
          <a:xfrm>
            <a:off x="392265" y="3552370"/>
            <a:ext cx="60946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</a:t>
            </a:r>
            <a:r>
              <a:rPr lang="en-US" sz="1400" dirty="0">
                <a:effectLst/>
              </a:rPr>
              <a:t>he Incident ID, Incident Number and CAD Numbers remain the same and the Row ID field can be used as a unique identifier for each row of data.</a:t>
            </a:r>
            <a:endParaRPr lang="pt-BR" sz="14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DF2E60A-10AF-E241-4E04-FA72B6BB4FEF}"/>
              </a:ext>
            </a:extLst>
          </p:cNvPr>
          <p:cNvSpPr txBox="1"/>
          <p:nvPr/>
        </p:nvSpPr>
        <p:spPr>
          <a:xfrm>
            <a:off x="392265" y="4089630"/>
            <a:ext cx="60946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</a:rPr>
              <a:t>All incident locations are shown at the intersection level only.</a:t>
            </a:r>
            <a:endParaRPr lang="pt-BR" sz="14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4ED24F1-4832-CEB9-D119-F41895E253DC}"/>
              </a:ext>
            </a:extLst>
          </p:cNvPr>
          <p:cNvSpPr txBox="1"/>
          <p:nvPr/>
        </p:nvSpPr>
        <p:spPr>
          <a:xfrm>
            <a:off x="392265" y="4390662"/>
            <a:ext cx="60946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</a:rPr>
              <a:t>Coordinates associated with incident locations provided within the dataset are anonymized and reflect the nearest intersection of each occurrence. 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740387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208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Vaz</dc:creator>
  <cp:lastModifiedBy>Felipe Vaz</cp:lastModifiedBy>
  <cp:revision>2</cp:revision>
  <dcterms:created xsi:type="dcterms:W3CDTF">2023-06-25T01:27:05Z</dcterms:created>
  <dcterms:modified xsi:type="dcterms:W3CDTF">2023-06-26T01:28:00Z</dcterms:modified>
</cp:coreProperties>
</file>