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35"/>
  </p:notesMasterIdLst>
  <p:handoutMasterIdLst>
    <p:handoutMasterId r:id="rId36"/>
  </p:handoutMasterIdLst>
  <p:sldIdLst>
    <p:sldId id="449" r:id="rId6"/>
    <p:sldId id="271" r:id="rId7"/>
    <p:sldId id="453" r:id="rId8"/>
    <p:sldId id="454" r:id="rId9"/>
    <p:sldId id="455" r:id="rId10"/>
    <p:sldId id="457" r:id="rId11"/>
    <p:sldId id="478" r:id="rId12"/>
    <p:sldId id="479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6" r:id="rId21"/>
    <p:sldId id="467" r:id="rId22"/>
    <p:sldId id="468" r:id="rId23"/>
    <p:sldId id="469" r:id="rId24"/>
    <p:sldId id="470" r:id="rId25"/>
    <p:sldId id="472" r:id="rId26"/>
    <p:sldId id="474" r:id="rId27"/>
    <p:sldId id="475" r:id="rId28"/>
    <p:sldId id="476" r:id="rId29"/>
    <p:sldId id="477" r:id="rId30"/>
    <p:sldId id="480" r:id="rId31"/>
    <p:sldId id="451" r:id="rId32"/>
    <p:sldId id="452" r:id="rId33"/>
    <p:sldId id="45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96" autoAdjust="0"/>
    <p:restoredTop sz="88018" autoAdjust="0"/>
  </p:normalViewPr>
  <p:slideViewPr>
    <p:cSldViewPr snapToGrid="0">
      <p:cViewPr varScale="1">
        <p:scale>
          <a:sx n="102" d="100"/>
          <a:sy n="102" d="100"/>
        </p:scale>
        <p:origin x="2346" y="11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27-Aug-17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27-Aug-17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1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64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40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46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64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38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64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95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46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7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57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53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51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59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67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9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3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18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76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56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21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65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0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ransition spd="slow"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114151"/>
          </a:xfrm>
        </p:spPr>
        <p:txBody>
          <a:bodyPr/>
          <a:lstStyle/>
          <a:p>
            <a:r>
              <a:rPr lang="en-US" dirty="0" err="1" smtClean="0"/>
              <a:t>RxJS</a:t>
            </a:r>
            <a:r>
              <a:rPr lang="en-US" dirty="0"/>
              <a:t>: Thinking reactively </a:t>
            </a:r>
            <a:r>
              <a:rPr lang="en-US" dirty="0" smtClean="0"/>
              <a:t>    and </a:t>
            </a:r>
            <a:r>
              <a:rPr lang="en-US" dirty="0"/>
              <a:t>positively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How overcome the pain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August, 2017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Change your mindset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let </a:t>
            </a:r>
            <a:r>
              <a:rPr lang="en-US" sz="2800" dirty="0"/>
              <a:t>a = 20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let </a:t>
            </a:r>
            <a:r>
              <a:rPr lang="en-US" sz="2800" dirty="0"/>
              <a:t>b = 22; </a:t>
            </a:r>
            <a:endParaRPr lang="en-US" sz="2800" dirty="0" smtClean="0"/>
          </a:p>
          <a:p>
            <a:r>
              <a:rPr lang="en-US" sz="2800" dirty="0" smtClean="0"/>
              <a:t>let </a:t>
            </a:r>
            <a:r>
              <a:rPr lang="en-US" sz="2800" dirty="0"/>
              <a:t>c = a + b; </a:t>
            </a:r>
            <a:r>
              <a:rPr lang="en-US" sz="2800" dirty="0" smtClean="0"/>
              <a:t>//-&gt; </a:t>
            </a:r>
            <a:r>
              <a:rPr lang="en-US" sz="2800" dirty="0"/>
              <a:t>42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= 100; </a:t>
            </a:r>
            <a:endParaRPr lang="en-US" sz="2800" dirty="0" smtClean="0"/>
          </a:p>
          <a:p>
            <a:r>
              <a:rPr lang="en-US" sz="2800" dirty="0" smtClean="0"/>
              <a:t>c </a:t>
            </a:r>
            <a:r>
              <a:rPr lang="en-US" sz="2800" dirty="0"/>
              <a:t>= </a:t>
            </a:r>
            <a:r>
              <a:rPr lang="en-US" sz="2800" dirty="0" smtClean="0"/>
              <a:t>?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000" i="1" dirty="0"/>
              <a:t>Reactive programming is oriented around data flows and propagation. </a:t>
            </a:r>
            <a:endParaRPr lang="en-US" sz="2000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2805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Change your mindset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stream is nothing more than a sequence of events over time.</a:t>
            </a:r>
            <a:endParaRPr lang="en-US" sz="2000" i="1" dirty="0" smtClean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11" y="2884454"/>
            <a:ext cx="7305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651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Streams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Streams </a:t>
            </a:r>
            <a:r>
              <a:rPr lang="en-US" sz="3600" dirty="0"/>
              <a:t>are </a:t>
            </a:r>
            <a:r>
              <a:rPr lang="en-US" sz="3600" dirty="0" smtClean="0"/>
              <a:t>lazy</a:t>
            </a:r>
          </a:p>
          <a:p>
            <a:pPr algn="ctr"/>
            <a:r>
              <a:rPr lang="en-US" sz="3600" dirty="0" smtClean="0"/>
              <a:t>vs</a:t>
            </a:r>
            <a:endParaRPr lang="en-US" sz="3600" dirty="0"/>
          </a:p>
          <a:p>
            <a:pPr algn="ctr"/>
            <a:r>
              <a:rPr lang="en-US" sz="1800" i="1" dirty="0" smtClean="0"/>
              <a:t>Promises execute </a:t>
            </a:r>
            <a:r>
              <a:rPr lang="en-US" sz="1800" i="1" dirty="0"/>
              <a:t>their operations as soon as they’re created </a:t>
            </a:r>
            <a:endParaRPr lang="en-US" sz="1800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2809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Streams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RxJS</a:t>
            </a:r>
            <a:r>
              <a:rPr lang="en-US" sz="3600" dirty="0"/>
              <a:t> abstracts over time under the same programming model regardless of source</a:t>
            </a:r>
            <a:endParaRPr lang="en-US" sz="1800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470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Magazines Example</a:t>
            </a:r>
            <a:endParaRPr lang="en-US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3913" y="2330450"/>
            <a:ext cx="74961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35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Magazines Example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3" y="2578723"/>
            <a:ext cx="8713414" cy="254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458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/>
              <a:t>Components of an Rx stream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Producers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Consumers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Data </a:t>
            </a:r>
            <a:r>
              <a:rPr lang="en-US" sz="3600" dirty="0"/>
              <a:t>pipeline 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Time</a:t>
            </a:r>
            <a:endParaRPr lang="en-US" sz="1800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299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/>
              <a:t>PRODUCERS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Producers are the sources of your </a:t>
            </a:r>
            <a:r>
              <a:rPr lang="en-US" sz="2800" dirty="0" smtClean="0"/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observer pattern defines producers as the </a:t>
            </a:r>
            <a:r>
              <a:rPr lang="en-US" sz="2800" dirty="0" smtClean="0"/>
              <a:t>subject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in </a:t>
            </a:r>
            <a:r>
              <a:rPr lang="en-US" sz="2800" dirty="0" err="1"/>
              <a:t>RxJS</a:t>
            </a:r>
            <a:r>
              <a:rPr lang="en-US" sz="2800" dirty="0"/>
              <a:t>, we call them observables, as in something that’s able to be observed</a:t>
            </a:r>
            <a:endParaRPr lang="en-US" sz="2800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242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/>
              <a:t>CONSUMERS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Accept </a:t>
            </a:r>
            <a:r>
              <a:rPr lang="en-US" sz="2800" dirty="0"/>
              <a:t>events from the producer and process </a:t>
            </a:r>
            <a:r>
              <a:rPr lang="en-US" sz="2800" dirty="0" smtClean="0"/>
              <a:t>them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Stream is begin functioning only after consumer starts to listen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Streams travel only from the producer to the </a:t>
            </a:r>
            <a:r>
              <a:rPr lang="en-US" sz="2800" dirty="0" smtClean="0"/>
              <a:t>consumer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It is AKA </a:t>
            </a:r>
            <a:r>
              <a:rPr lang="en-US" sz="2800" i="1" dirty="0"/>
              <a:t>o</a:t>
            </a:r>
            <a:r>
              <a:rPr lang="en-US" sz="2800" i="1" dirty="0" smtClean="0"/>
              <a:t>bserver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017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/>
              <a:t>Direction of data flow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40" y="2556185"/>
            <a:ext cx="78009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759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Our bright </a:t>
            </a:r>
            <a:r>
              <a:rPr lang="en-US" dirty="0" err="1" smtClean="0"/>
              <a:t>async</a:t>
            </a:r>
            <a:r>
              <a:rPr lang="en-US" dirty="0" smtClean="0"/>
              <a:t> future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	</a:t>
            </a:r>
            <a:r>
              <a:rPr lang="en-US" sz="2800" dirty="0"/>
              <a:t>As more and more data is received, the amount of memory that your application consumes or requires will grow linearly or, in worst cases, exponentially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/>
              <a:t>DATA PIPELINE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Manipulates </a:t>
            </a:r>
            <a:r>
              <a:rPr lang="en-US" sz="2800" dirty="0"/>
              <a:t>or </a:t>
            </a:r>
            <a:r>
              <a:rPr lang="en-US" sz="2800" dirty="0" smtClean="0"/>
              <a:t>edits </a:t>
            </a:r>
            <a:r>
              <a:rPr lang="en-US" sz="2800" dirty="0"/>
              <a:t>the data as it passes from the producer to the </a:t>
            </a:r>
            <a:r>
              <a:rPr lang="en-US" sz="2800" dirty="0" smtClean="0"/>
              <a:t>consumer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Adapt </a:t>
            </a:r>
            <a:r>
              <a:rPr lang="en-US" sz="2800" dirty="0"/>
              <a:t>the output of the producer to match the expectations of the consumer (</a:t>
            </a:r>
            <a:r>
              <a:rPr lang="en-US" sz="2800" i="1" u="sng" dirty="0"/>
              <a:t>separation of concerns</a:t>
            </a:r>
            <a:r>
              <a:rPr lang="en-US" sz="2800" dirty="0"/>
              <a:t>)</a:t>
            </a:r>
            <a:endParaRPr lang="en-US" sz="2800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41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Rx Principles 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Declarative (</a:t>
            </a:r>
            <a:r>
              <a:rPr lang="en-US" sz="2800" i="1" dirty="0"/>
              <a:t>code expresses the </a:t>
            </a:r>
            <a:r>
              <a:rPr lang="en-US" sz="2800" b="1" i="1" u="sng" dirty="0"/>
              <a:t>what</a:t>
            </a:r>
            <a:r>
              <a:rPr lang="en-US" sz="2800" i="1" dirty="0"/>
              <a:t> and not the </a:t>
            </a:r>
            <a:r>
              <a:rPr lang="en-US" sz="2800" b="1" i="1" u="sng" dirty="0"/>
              <a:t>how</a:t>
            </a:r>
            <a:r>
              <a:rPr lang="en-US" sz="2800" dirty="0" smtClean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No need of variables </a:t>
            </a:r>
            <a:r>
              <a:rPr lang="en-US" sz="2800" dirty="0"/>
              <a:t>to track the </a:t>
            </a:r>
            <a:r>
              <a:rPr lang="en-US" sz="2800" dirty="0" smtClean="0"/>
              <a:t>progress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No side effects (by corrupting outer state) </a:t>
            </a: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No mutation of a system’s state</a:t>
            </a: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Stream </a:t>
            </a:r>
            <a:r>
              <a:rPr lang="en-US" sz="2800" dirty="0" smtClean="0"/>
              <a:t>is the </a:t>
            </a:r>
            <a:r>
              <a:rPr lang="en-US" sz="2800" dirty="0"/>
              <a:t>fundamental unit of work</a:t>
            </a:r>
            <a:r>
              <a:rPr lang="en-US" sz="28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Approach problems as </a:t>
            </a:r>
            <a:r>
              <a:rPr lang="en-US" sz="2800" dirty="0"/>
              <a:t>a sequence of </a:t>
            </a:r>
            <a:r>
              <a:rPr lang="en-US" sz="2800" dirty="0" smtClean="0"/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Lazy evaluation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66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Different </a:t>
            </a:r>
            <a:r>
              <a:rPr lang="en-US" sz="2800" dirty="0"/>
              <a:t>sources of data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EMITTED </a:t>
            </a:r>
            <a:r>
              <a:rPr lang="en-US" sz="2400" dirty="0" smtClean="0"/>
              <a:t>DATA (user interactions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STATIC </a:t>
            </a:r>
            <a:r>
              <a:rPr lang="en-US" sz="2400" dirty="0" smtClean="0"/>
              <a:t>DATA (</a:t>
            </a:r>
            <a:r>
              <a:rPr lang="en-US" sz="2400" dirty="0"/>
              <a:t>presented in </a:t>
            </a:r>
            <a:r>
              <a:rPr lang="en-US" sz="2400" dirty="0" smtClean="0"/>
              <a:t>memory)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GENERATED </a:t>
            </a:r>
            <a:r>
              <a:rPr lang="en-US" sz="2400" dirty="0" smtClean="0"/>
              <a:t>DATA (with 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95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/>
              <a:t>Creating </a:t>
            </a:r>
            <a:r>
              <a:rPr lang="en-US" sz="2800" dirty="0" err="1"/>
              <a:t>RxJS</a:t>
            </a:r>
            <a:r>
              <a:rPr lang="en-US" sz="2800" dirty="0"/>
              <a:t> observables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8" y="2874683"/>
            <a:ext cx="8030876" cy="166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014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/>
              <a:t>Creating </a:t>
            </a:r>
            <a:r>
              <a:rPr lang="en-US" sz="2800" dirty="0" err="1"/>
              <a:t>RxJS</a:t>
            </a:r>
            <a:r>
              <a:rPr lang="en-US" sz="2800" dirty="0"/>
              <a:t> observables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02" y="2464176"/>
            <a:ext cx="8654698" cy="181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029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Types </a:t>
            </a:r>
            <a:r>
              <a:rPr lang="en-US" sz="2800" dirty="0"/>
              <a:t>of data sources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17" y="2111162"/>
            <a:ext cx="6258465" cy="33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109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Observer API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31" y="2426207"/>
            <a:ext cx="78581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018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pPr algn="ctr"/>
            <a:r>
              <a:rPr lang="en-US" sz="2400" b="1" dirty="0" smtClean="0"/>
              <a:t>	</a:t>
            </a:r>
          </a:p>
          <a:p>
            <a:pPr algn="ctr"/>
            <a:r>
              <a:rPr lang="en-US" sz="2400" b="1" dirty="0" smtClean="0"/>
              <a:t>Operators take your observable and </a:t>
            </a:r>
          </a:p>
          <a:p>
            <a:pPr algn="ctr"/>
            <a:r>
              <a:rPr lang="en-US" sz="2400" b="1" dirty="0" smtClean="0"/>
              <a:t>return a new observable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476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Observer will no longer pass along values after:</a:t>
            </a:r>
          </a:p>
          <a:p>
            <a:pPr algn="ctr"/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error() is called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complete() is called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unsubscribe</a:t>
            </a:r>
          </a:p>
        </p:txBody>
      </p:sp>
    </p:spTree>
    <p:extLst>
      <p:ext uri="{BB962C8B-B14F-4D97-AF65-F5344CB8AC3E}">
        <p14:creationId xmlns:p14="http://schemas.microsoft.com/office/powerpoint/2010/main" val="23219059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	</a:t>
            </a:r>
            <a:r>
              <a:rPr lang="en-US" sz="2800" b="1" dirty="0">
                <a:solidFill>
                  <a:schemeClr val="accent2"/>
                </a:solidFill>
              </a:rPr>
              <a:t>https://github.com/tc39/ecma262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68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Our bright </a:t>
            </a:r>
            <a:r>
              <a:rPr lang="en-US" dirty="0" err="1" smtClean="0"/>
              <a:t>async</a:t>
            </a:r>
            <a:r>
              <a:rPr lang="en-US" dirty="0" smtClean="0"/>
              <a:t> future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Functional </a:t>
            </a:r>
            <a:r>
              <a:rPr lang="en-US" sz="2400" dirty="0"/>
              <a:t>programming (FP) and reactive programming (RP). This exhilarating composition is what gives rise to functional reactive programming (FRP), encoded in a library called </a:t>
            </a:r>
            <a:r>
              <a:rPr lang="en-US" sz="2400" dirty="0" err="1" smtClean="0"/>
              <a:t>RxJS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888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Our bright </a:t>
            </a:r>
            <a:r>
              <a:rPr lang="en-US" dirty="0" err="1" smtClean="0"/>
              <a:t>async</a:t>
            </a:r>
            <a:r>
              <a:rPr lang="en-US" dirty="0" smtClean="0"/>
              <a:t> future - </a:t>
            </a:r>
            <a:r>
              <a:rPr lang="en-US" sz="2800" dirty="0"/>
              <a:t>Callbacks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       </a:t>
            </a:r>
          </a:p>
          <a:p>
            <a:endParaRPr lang="en-US" sz="2400" dirty="0"/>
          </a:p>
          <a:p>
            <a:r>
              <a:rPr lang="en-US" sz="2400" dirty="0" smtClean="0"/>
              <a:t>        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Callback 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Callbacks can run more than </a:t>
            </a:r>
            <a:r>
              <a:rPr lang="en-US" sz="2800" dirty="0" smtClean="0"/>
              <a:t>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Callbacks change error semantics</a:t>
            </a:r>
            <a:r>
              <a:rPr lang="en-US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Concurrency </a:t>
            </a:r>
            <a:r>
              <a:rPr lang="en-US" sz="2800" dirty="0"/>
              <a:t>gets increasingly complicated. 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185" y="1170543"/>
            <a:ext cx="64579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788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Our bright </a:t>
            </a:r>
            <a:r>
              <a:rPr lang="en-US" dirty="0" err="1" smtClean="0"/>
              <a:t>async</a:t>
            </a:r>
            <a:r>
              <a:rPr lang="en-US" dirty="0" smtClean="0"/>
              <a:t> future - </a:t>
            </a:r>
            <a:r>
              <a:rPr lang="en-US" sz="2800" dirty="0"/>
              <a:t> Promises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unable </a:t>
            </a:r>
            <a:r>
              <a:rPr lang="en-US" sz="2400" dirty="0"/>
              <a:t>to handle data sources that produce more than one </a:t>
            </a:r>
            <a:r>
              <a:rPr lang="en-US" sz="2400" dirty="0" smtClean="0"/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lack </a:t>
            </a:r>
            <a:r>
              <a:rPr lang="en-US" sz="2400" dirty="0"/>
              <a:t>the ability to retry from failure</a:t>
            </a:r>
            <a:endParaRPr lang="en-US" sz="2400" dirty="0" smtClean="0"/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175" y="3310526"/>
            <a:ext cx="59817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090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RxJS</a:t>
            </a:r>
            <a:r>
              <a:rPr lang="en-US" sz="2800" dirty="0" smtClean="0"/>
              <a:t> – Combination of best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Built </a:t>
            </a:r>
            <a:r>
              <a:rPr lang="en-US" sz="2800" dirty="0"/>
              <a:t>on top of the pillars of </a:t>
            </a:r>
            <a:endParaRPr lang="en-US" sz="2800" dirty="0" smtClean="0"/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functional </a:t>
            </a:r>
            <a:r>
              <a:rPr lang="en-US" sz="2800" dirty="0"/>
              <a:t>and reactive </a:t>
            </a:r>
            <a:r>
              <a:rPr lang="en-US" sz="2800" dirty="0" smtClean="0"/>
              <a:t>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design patterns such as observer and iterator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45" y="3664457"/>
            <a:ext cx="7239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723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/>
              <a:t>Functional programming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Declarative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Immutable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Side effect–free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856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/>
              <a:t>The iterator pattern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Decoupling </a:t>
            </a:r>
            <a:r>
              <a:rPr lang="en-US" sz="2800" dirty="0"/>
              <a:t>the business logic applied at each element from the iteration </a:t>
            </a:r>
            <a:r>
              <a:rPr lang="en-US" sz="2800" dirty="0" smtClean="0"/>
              <a:t>itself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Provide </a:t>
            </a:r>
            <a:r>
              <a:rPr lang="en-US" sz="2800" dirty="0"/>
              <a:t>a single protocol for accessing each element and moving on to the next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14" y="3550157"/>
            <a:ext cx="76200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17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Streams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We’re dealing </a:t>
            </a:r>
            <a:r>
              <a:rPr lang="en-US" sz="2800" dirty="0" smtClean="0"/>
              <a:t>with </a:t>
            </a:r>
            <a:r>
              <a:rPr lang="en-US" sz="2800" dirty="0"/>
              <a:t>thousands </a:t>
            </a:r>
            <a:r>
              <a:rPr lang="en-US" sz="2800" dirty="0" smtClean="0"/>
              <a:t>of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key </a:t>
            </a:r>
            <a:r>
              <a:rPr lang="en-US" sz="2800" dirty="0" smtClean="0"/>
              <a:t>presses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movement </a:t>
            </a:r>
            <a:r>
              <a:rPr lang="en-US" sz="2800" dirty="0" smtClean="0"/>
              <a:t>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remote HTTP </a:t>
            </a:r>
            <a:r>
              <a:rPr lang="en-US" sz="2800" dirty="0" smtClean="0"/>
              <a:t>calls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Websocket</a:t>
            </a:r>
            <a:r>
              <a:rPr lang="en-US" sz="2800" dirty="0" smtClean="0"/>
              <a:t> connections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i="1" dirty="0" smtClean="0"/>
              <a:t>                              … we can think as data streams</a:t>
            </a:r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4524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22693</TotalTime>
  <Words>521</Words>
  <Application>Microsoft Office PowerPoint</Application>
  <PresentationFormat>Экран (4:3)</PresentationFormat>
  <Paragraphs>136</Paragraphs>
  <Slides>29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Arial Black</vt:lpstr>
      <vt:lpstr>Calibri</vt:lpstr>
      <vt:lpstr>Lucida Grande</vt:lpstr>
      <vt:lpstr>Trebuchet MS</vt:lpstr>
      <vt:lpstr>Epam_PPT_Template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Alexey Gabrusev</cp:lastModifiedBy>
  <cp:revision>1065</cp:revision>
  <cp:lastPrinted>2014-07-09T13:30:36Z</cp:lastPrinted>
  <dcterms:created xsi:type="dcterms:W3CDTF">2014-07-08T13:27:24Z</dcterms:created>
  <dcterms:modified xsi:type="dcterms:W3CDTF">2017-08-27T18:20:56Z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