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changesInfos/changesInfo1.xml" ContentType="application/vnd.ms-powerpoint.changesinfo+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8"/>
    <p:sldId id="257" r:id="rId9"/>
    <p:sldId id="25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598AB7-2D65-49E7-B568-E2E340B464B9}" v="1" dt="2022-04-13T21:58:15.9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8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microsoft.com/office/2016/11/relationships/changesInfo" Target="changesInfos/changesInfo1.xml"/><Relationship Id="rId7" Type="http://schemas.microsoft.com/office/2015/10/relationships/revisionInfo" Target="revisionInfo.xml"/><Relationship Id="rId8" Type="http://schemas.openxmlformats.org/officeDocument/2006/relationships/slide" Target="slides/slide1.xml"/><Relationship Id="rId9"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ΒΑΖΑΙΟΣ ΣΤΥΛΙΑΝΟΣ" userId="75d47191-74be-448a-8b07-e2ce534f4cd8" providerId="ADAL" clId="{91598AB7-2D65-49E7-B568-E2E340B464B9}"/>
    <pc:docChg chg="addSld delSld">
      <pc:chgData name="ΒΑΖΑΙΟΣ ΣΤΥΛΙΑΝΟΣ" userId="75d47191-74be-448a-8b07-e2ce534f4cd8" providerId="ADAL" clId="{91598AB7-2D65-49E7-B568-E2E340B464B9}" dt="2022-04-13T22:01:15.543" v="1" actId="47"/>
      <pc:docMkLst>
        <pc:docMk/>
      </pc:docMkLst>
      <pc:sldChg chg="new del">
        <pc:chgData name="ΒΑΖΑΙΟΣ ΣΤΥΛΙΑΝΟΣ" userId="75d47191-74be-448a-8b07-e2ce534f4cd8" providerId="ADAL" clId="{91598AB7-2D65-49E7-B568-E2E340B464B9}" dt="2022-04-13T22:01:15.543" v="1" actId="47"/>
        <pc:sldMkLst>
          <pc:docMk/>
          <pc:sldMk cId="2846533189" sldId="25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4/14/2022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p14="http://schemas.microsoft.com/office/powerpoint/2010/main" val="2720563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11562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90065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463493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82726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4/14/2022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6593194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4/14/2022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7480179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656325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19050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494413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398221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37760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4/14/2022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34975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4/14/2022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293403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4/14/2022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44824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288252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08400860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4/14/2022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232496210"/>
      </p:ext>
    </p:extLst>
  </p:cSld>
  <p:clrMap bg1="dk1" tx1="lt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 y="0"/>
            <a:ext cx="11887200" cy="380285"/>
          </a:xfrm>
          <a:prstGeom prst="rect">
            <a:avLst/>
          </a:prstGeom>
          <a:noFill/>
        </p:spPr>
        <p:txBody>
          <a:bodyPr wrap="square">
            <a:noAutofit/>
          </a:bodyPr>
          <a:lstStyle/>
          <a:p>
            <a:pPr>
              <a:defRPr>
                <a:latin typeface="Calibri"/>
              </a:defRPr>
            </a:pPr>
            <a:r>
              <a:rPr sz="1800" b="0" i="0">
                <a:latin typeface="Calibri"/>
              </a:rPr>
              <a:t>Δομή και Σχεδιασμός Αλυσίδας Μπλοκ</a:t>
            </a:r>
            <a:endParaRPr sz="1800" b="0" i="0">
              <a:latin typeface="Calibri"/>
            </a:endParaRPr>
          </a:p>
        </p:txBody>
      </p:sp>
      <p:pic>
        <p:nvPicPr>
          <p:cNvPr id="3" name="Picture 2" descr="3_2.png"/>
          <p:cNvPicPr>
            <a:picLocks noChangeAspect="1"/>
          </p:cNvPicPr>
          <p:nvPr/>
        </p:nvPicPr>
        <p:blipFill>
          <a:blip r:embed="rId2"/>
          <a:stretch>
            <a:fillRect/>
          </a:stretch>
        </p:blipFill>
        <p:spPr>
          <a:xfrm>
            <a:off x="914400" y="427910"/>
            <a:ext cx="9061449" cy="4089399"/>
          </a:xfrm>
          <a:prstGeom prst="rect">
            <a:avLst/>
          </a:prstGeom>
        </p:spPr>
      </p:pic>
      <p:sp>
        <p:nvSpPr>
          <p:cNvPr id="4" name="TextBox 3"/>
          <p:cNvSpPr txBox="1"/>
          <p:nvPr/>
        </p:nvSpPr>
        <p:spPr>
          <a:xfrm>
            <a:off x="182880" y="4755435"/>
            <a:ext cx="11887200" cy="893349"/>
          </a:xfrm>
          <a:prstGeom prst="rect">
            <a:avLst/>
          </a:prstGeom>
          <a:noFill/>
        </p:spPr>
        <p:txBody>
          <a:bodyPr wrap="square">
            <a:noAutofit/>
          </a:bodyPr>
          <a:lstStyle/>
          <a:p>
            <a:pPr>
              <a:defRPr>
                <a:latin typeface="Calibri"/>
              </a:defRPr>
            </a:pPr>
            <a:r>
              <a:rPr sz="1800" b="0" i="0">
                <a:latin typeface="Calibri"/>
              </a:rPr>
              <a:t>Ένα μπλοκ περιέχει το κρυπτογραφικό αποτύπωμα του προηγούμενου στην αλυσίδα, μπλοκ (previous block hash), δηλαδή έναν δείκτη που καθορίζει τη μοναδική ταυτότητα του προηγούμενου μπλοκ. Τα δεδομένα αυτά ανήκουν στην κατηγορία των σημαντικών δεδομένων.</a:t>
            </a:r>
            <a:endParaRPr sz="1800" b="0" i="0">
              <a:latin typeface="Calibri"/>
            </a:endParaRPr>
          </a:p>
        </p:txBody>
      </p:sp>
      <p:sp>
        <p:nvSpPr>
          <p:cNvPr id="5" name="TextBox 4"/>
          <p:cNvSpPr txBox="1"/>
          <p:nvPr/>
        </p:nvSpPr>
        <p:spPr>
          <a:xfrm>
            <a:off x="182880" y="5696410"/>
            <a:ext cx="11887200" cy="627316"/>
          </a:xfrm>
          <a:prstGeom prst="rect">
            <a:avLst/>
          </a:prstGeom>
          <a:noFill/>
        </p:spPr>
        <p:txBody>
          <a:bodyPr wrap="square">
            <a:noAutofit/>
          </a:bodyPr>
          <a:lstStyle/>
          <a:p>
            <a:pPr>
              <a:defRPr>
                <a:latin typeface="Calibri"/>
              </a:defRPr>
            </a:pPr>
            <a:r>
              <a:rPr sz="1800" b="0" i="0">
                <a:latin typeface="Calibri"/>
              </a:rPr>
              <a:t>Από τις αρχές του 2011, άρχισαν να εμφανίζονται και άλλα κρυπτονομίσματα βασισμένα στον open source κώδικα του bitcoin και να αυξάνεται η χρήση του σε ηλεκτρονικές συναλλαγές.</a:t>
            </a:r>
            <a:endParaRPr sz="1800" b="0" i="0">
              <a:latin typeface="Calibri"/>
            </a:endParaRP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 y="0"/>
            <a:ext cx="11887200" cy="893349"/>
          </a:xfrm>
          <a:prstGeom prst="rect">
            <a:avLst/>
          </a:prstGeom>
          <a:noFill/>
        </p:spPr>
        <p:txBody>
          <a:bodyPr wrap="square">
            <a:noAutofit/>
          </a:bodyPr>
          <a:lstStyle/>
          <a:p>
            <a:pPr>
              <a:defRPr>
                <a:latin typeface="Calibri"/>
              </a:defRPr>
            </a:pPr>
            <a:r>
              <a:rPr sz="1800" b="0" i="0">
                <a:latin typeface="Calibri"/>
              </a:rPr>
              <a:t>Ένα μπλοκ περιέχει και τη χρονική του σφραγίδα ή χρόνο-σφραγίδα (timestamp). Πρόκειται για τον αριθμό των δευτερολέπτων που έχουν μεσολαβήσει από την 1η Ιανουαρίου του 1970 μέχρι την στιγμή της παραγωγής της χρονοσφραγίδας.</a:t>
            </a:r>
            <a:endParaRPr sz="1800" b="0" i="0">
              <a:latin typeface="Calibri"/>
            </a:endParaRPr>
          </a:p>
        </p:txBody>
      </p:sp>
      <p:sp>
        <p:nvSpPr>
          <p:cNvPr id="3" name="TextBox 2"/>
          <p:cNvSpPr txBox="1"/>
          <p:nvPr/>
        </p:nvSpPr>
        <p:spPr>
          <a:xfrm>
            <a:off x="182880" y="940974"/>
            <a:ext cx="11887200" cy="380285"/>
          </a:xfrm>
          <a:prstGeom prst="rect">
            <a:avLst/>
          </a:prstGeom>
          <a:noFill/>
        </p:spPr>
        <p:txBody>
          <a:bodyPr wrap="square">
            <a:noAutofit/>
          </a:bodyPr>
          <a:lstStyle/>
          <a:p>
            <a:pPr>
              <a:defRPr>
                <a:latin typeface="Calibri"/>
              </a:defRPr>
            </a:pPr>
            <a:r>
              <a:rPr sz="1800" b="0" i="0">
                <a:latin typeface="Calibri"/>
              </a:rPr>
              <a:t>Παρακάτω Βλέπουμε την αύξηση της τιμής το Bitcoin με την πάροδο του χρόνου</a:t>
            </a:r>
            <a:endParaRPr sz="1800" b="0" i="0">
              <a:latin typeface="Calibri"/>
            </a:endParaRPr>
          </a:p>
        </p:txBody>
      </p:sp>
      <p:sp>
        <p:nvSpPr>
          <p:cNvPr id="4" name="TextBox 3"/>
          <p:cNvSpPr txBox="1"/>
          <p:nvPr/>
        </p:nvSpPr>
        <p:spPr>
          <a:xfrm>
            <a:off x="182880" y="1368885"/>
            <a:ext cx="11887200" cy="627316"/>
          </a:xfrm>
          <a:prstGeom prst="rect">
            <a:avLst/>
          </a:prstGeom>
          <a:noFill/>
        </p:spPr>
        <p:txBody>
          <a:bodyPr wrap="square">
            <a:noAutofit/>
          </a:bodyPr>
          <a:lstStyle/>
          <a:p>
            <a:pPr>
              <a:defRPr>
                <a:latin typeface="Calibri"/>
              </a:defRPr>
            </a:pPr>
            <a:r>
              <a:rPr sz="1800" b="0" i="0">
                <a:latin typeface="Calibri"/>
              </a:rPr>
              <a:t>Από το 2018 και μετά λόγω της αύξησης του “Bitcoin mining” η τιμή του bitcoin αρχίζει να  αυξάνεται με ραγδαίους ρυθμούς επηρεάζοντας και τα υπόλοιπα κρυπτονομίσματα.</a:t>
            </a:r>
            <a:endParaRPr sz="1800" b="0" i="0">
              <a:latin typeface="Calibri"/>
            </a:endParaRPr>
          </a:p>
        </p:txBody>
      </p:sp>
      <p:pic>
        <p:nvPicPr>
          <p:cNvPr id="5" name="Picture 4" descr="6_2.jpg"/>
          <p:cNvPicPr>
            <a:picLocks noChangeAspect="1"/>
          </p:cNvPicPr>
          <p:nvPr/>
        </p:nvPicPr>
        <p:blipFill>
          <a:blip r:embed="rId2"/>
          <a:stretch>
            <a:fillRect/>
          </a:stretch>
        </p:blipFill>
        <p:spPr>
          <a:xfrm>
            <a:off x="914400" y="2043826"/>
            <a:ext cx="9061449" cy="3968749"/>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 y="0"/>
            <a:ext cx="11887200" cy="627316"/>
          </a:xfrm>
          <a:prstGeom prst="rect">
            <a:avLst/>
          </a:prstGeom>
          <a:noFill/>
        </p:spPr>
        <p:txBody>
          <a:bodyPr wrap="square">
            <a:noAutofit/>
          </a:bodyPr>
          <a:lstStyle/>
          <a:p>
            <a:pPr>
              <a:defRPr>
                <a:latin typeface="Calibri"/>
              </a:defRPr>
            </a:pPr>
            <a:r>
              <a:rPr sz="1800" b="0" i="0">
                <a:latin typeface="Calibri"/>
              </a:rPr>
              <a:t>Κάθε μπλοκ περιέχει και το δικό του μοναδικό κρυπτογραφικό αποτύπωμα. Το αποτύπωμα αυτό καθορίζει τη μοναδική ταυτότητα του μπλοκ αυτού σε σχέση με τα υπόλοιπα της αλυσίδας. </a:t>
            </a:r>
            <a:endParaRPr sz="1800" b="0" i="0">
              <a:latin typeface="Calibri"/>
            </a:endParaRPr>
          </a:p>
        </p:txBody>
      </p:sp>
      <p:sp>
        <p:nvSpPr>
          <p:cNvPr id="3" name="TextBox 2"/>
          <p:cNvSpPr txBox="1"/>
          <p:nvPr/>
        </p:nvSpPr>
        <p:spPr>
          <a:xfrm>
            <a:off x="182880" y="674941"/>
            <a:ext cx="11887200" cy="627316"/>
          </a:xfrm>
          <a:prstGeom prst="rect">
            <a:avLst/>
          </a:prstGeom>
          <a:noFill/>
        </p:spPr>
        <p:txBody>
          <a:bodyPr wrap="square">
            <a:noAutofit/>
          </a:bodyPr>
          <a:lstStyle/>
          <a:p>
            <a:pPr>
              <a:defRPr>
                <a:latin typeface="Calibri"/>
              </a:defRPr>
            </a:pPr>
            <a:r>
              <a:rPr sz="1800" b="0" i="0">
                <a:latin typeface="Calibri"/>
              </a:rPr>
              <a:t>Ένα δημόσιο καθολικό δίκτυο καταγράφει όλες τις συναλλαγές bitcoin και τα αντίγραφα διατηρούνται σε διακομιστές σε όλο τον κόσμο. </a:t>
            </a:r>
            <a:endParaRPr sz="1800" b="0" i="0">
              <a:latin typeface="Calibri"/>
            </a:endParaRPr>
          </a:p>
        </p:txBody>
      </p:sp>
      <p:sp>
        <p:nvSpPr>
          <p:cNvPr id="4" name="TextBox 3"/>
          <p:cNvSpPr txBox="1"/>
          <p:nvPr/>
        </p:nvSpPr>
        <p:spPr>
          <a:xfrm>
            <a:off x="182880" y="1349882"/>
            <a:ext cx="11887200" cy="893349"/>
          </a:xfrm>
          <a:prstGeom prst="rect">
            <a:avLst/>
          </a:prstGeom>
          <a:noFill/>
        </p:spPr>
        <p:txBody>
          <a:bodyPr wrap="square">
            <a:noAutofit/>
          </a:bodyPr>
          <a:lstStyle/>
          <a:p>
            <a:pPr>
              <a:defRPr>
                <a:latin typeface="Calibri"/>
              </a:defRPr>
            </a:pPr>
            <a:r>
              <a:rPr sz="1800" b="0" i="0">
                <a:latin typeface="Calibri"/>
              </a:rPr>
              <a:t>Τα NFT’s ή Non Fungible Tokens μπορούν να είναι οτιδήποτε ψηφιακό όπως σχέδια και μουσική, αλλά προς το παρόν το μεγαλύτερο μέρος του τρέχοντος ενθουσιασμού είναι γύρω από τη χρήση της τεχνολογίας για την πώληση ψηφιακής τέχνης.</a:t>
            </a:r>
            <a:endParaRPr sz="1800" b="0" i="0">
              <a:latin typeface="Calibri"/>
            </a:endParaRPr>
          </a:p>
        </p:txBody>
      </p:sp>
      <p:sp>
        <p:nvSpPr>
          <p:cNvPr id="5" name="TextBox 4"/>
          <p:cNvSpPr txBox="1"/>
          <p:nvPr/>
        </p:nvSpPr>
        <p:spPr>
          <a:xfrm>
            <a:off x="182880" y="2290857"/>
            <a:ext cx="11887200" cy="627316"/>
          </a:xfrm>
          <a:prstGeom prst="rect">
            <a:avLst/>
          </a:prstGeom>
          <a:noFill/>
        </p:spPr>
        <p:txBody>
          <a:bodyPr wrap="square">
            <a:noAutofit/>
          </a:bodyPr>
          <a:lstStyle/>
          <a:p>
            <a:pPr>
              <a:defRPr>
                <a:latin typeface="Calibri"/>
              </a:defRPr>
            </a:pPr>
            <a:r>
              <a:rPr sz="1800" b="0" i="0">
                <a:latin typeface="Calibri"/>
              </a:rPr>
              <a:t>Τα blockchains είναι περισσότερο γνωστά για την χρήση τους σε συστήματα κρυπτονομισμάτων, όπως το Bitcoin.</a:t>
            </a:r>
            <a:endParaRPr sz="1800" b="0" i="0">
              <a:latin typeface="Calibri"/>
            </a:endParaRPr>
          </a:p>
        </p:txBody>
      </p:sp>
      <p:sp>
        <p:nvSpPr>
          <p:cNvPr id="6" name="TextBox 5"/>
          <p:cNvSpPr txBox="1"/>
          <p:nvPr/>
        </p:nvSpPr>
        <p:spPr>
          <a:xfrm>
            <a:off x="182880" y="2965799"/>
            <a:ext cx="11887200" cy="1159382"/>
          </a:xfrm>
          <a:prstGeom prst="rect">
            <a:avLst/>
          </a:prstGeom>
          <a:noFill/>
        </p:spPr>
        <p:txBody>
          <a:bodyPr wrap="square">
            <a:noAutofit/>
          </a:bodyPr>
          <a:lstStyle/>
          <a:p>
            <a:pPr>
              <a:defRPr>
                <a:latin typeface="Calibri"/>
              </a:defRPr>
            </a:pPr>
            <a:r>
              <a:rPr sz="1800" b="0" i="0">
                <a:latin typeface="Calibri"/>
              </a:rPr>
              <a:t>Ακόμα ένα μπλοκ περιέχει το κρυπτογραφικό αποτύπωμα που προκύπτει από τη λειτουργία μιας συνάρτησης κατακερματισμού(hashing) πάνω στο σύνολο των εισαχθέντων συναλλαγών (transactions) στο μπλοκ. Οι συναλλαγές ανήκουν στην κατηγορία των Χρήσιμων Δεδομένων, ενώ το κρυπτογραφικό τους αποτύπωμα ανήκει στην κατηγορία των Σημαντικών Δεδομένων. </a:t>
            </a:r>
            <a:endParaRPr sz="1800" b="0" i="0">
              <a:latin typeface="Calibri"/>
            </a:endParaRPr>
          </a:p>
        </p:txBody>
      </p:sp>
      <p:sp>
        <p:nvSpPr>
          <p:cNvPr id="7" name="TextBox 6"/>
          <p:cNvSpPr txBox="1"/>
          <p:nvPr/>
        </p:nvSpPr>
        <p:spPr>
          <a:xfrm>
            <a:off x="182880" y="4172807"/>
            <a:ext cx="11887200" cy="627316"/>
          </a:xfrm>
          <a:prstGeom prst="rect">
            <a:avLst/>
          </a:prstGeom>
          <a:noFill/>
        </p:spPr>
        <p:txBody>
          <a:bodyPr wrap="square">
            <a:noAutofit/>
          </a:bodyPr>
          <a:lstStyle/>
          <a:p>
            <a:pPr>
              <a:defRPr>
                <a:latin typeface="Calibri"/>
              </a:defRPr>
            </a:pPr>
            <a:r>
              <a:rPr sz="1800" b="0" i="0">
                <a:latin typeface="Calibri"/>
              </a:rPr>
              <a:t>Στις 3 Ιανουαρίου 2009, δημιουργήθηκε το δίκτυο bitcoin με τον Satoshi Nakamoto να εξορύσσει το μπλοκ γένεσης του, το οποίο είχε ανταμοιβή 50 btc(bitcoin).</a:t>
            </a:r>
            <a:endParaRPr sz="1800" b="0" i="0">
              <a:latin typeface="Calibri"/>
            </a:endParaRPr>
          </a:p>
        </p:txBody>
      </p:sp>
      <p:sp>
        <p:nvSpPr>
          <p:cNvPr id="8" name="TextBox 7"/>
          <p:cNvSpPr txBox="1"/>
          <p:nvPr/>
        </p:nvSpPr>
        <p:spPr>
          <a:xfrm>
            <a:off x="182880" y="4847748"/>
            <a:ext cx="11887200" cy="627316"/>
          </a:xfrm>
          <a:prstGeom prst="rect">
            <a:avLst/>
          </a:prstGeom>
          <a:noFill/>
        </p:spPr>
        <p:txBody>
          <a:bodyPr wrap="square">
            <a:noAutofit/>
          </a:bodyPr>
          <a:lstStyle/>
          <a:p>
            <a:pPr>
              <a:defRPr>
                <a:latin typeface="Calibri"/>
              </a:defRPr>
            </a:pPr>
            <a:r>
              <a:rPr sz="1800" b="0" i="0">
                <a:latin typeface="Calibri"/>
              </a:rPr>
              <a:t>Τα δεδομένα μπλοκ έχουν ορισμένες χωρητικότητες αποθήκευσης. Όταν γεμίσουν κλείνουν και συνδέονται με το προηγουμένως γεμάτο μπλοκ, σχηματίζοντας μια αλυσίδα δεδομένων γνωστή ως blockchain.</a:t>
            </a:r>
            <a:endParaRPr sz="1800" b="0" i="0">
              <a:latin typeface="Calibri"/>
            </a:endParaRPr>
          </a:p>
        </p:txBody>
      </p:sp>
      <p:sp>
        <p:nvSpPr>
          <p:cNvPr id="9" name="TextBox 8"/>
          <p:cNvSpPr txBox="1"/>
          <p:nvPr/>
        </p:nvSpPr>
        <p:spPr>
          <a:xfrm>
            <a:off x="182880" y="5522690"/>
            <a:ext cx="11887200" cy="361283"/>
          </a:xfrm>
          <a:prstGeom prst="rect">
            <a:avLst/>
          </a:prstGeom>
          <a:noFill/>
        </p:spPr>
        <p:txBody>
          <a:bodyPr wrap="square">
            <a:noAutofit/>
          </a:bodyPr>
          <a:lstStyle/>
          <a:p>
            <a:pPr>
              <a:defRPr>
                <a:latin typeface="Calibri"/>
              </a:defRPr>
            </a:pPr>
            <a:r>
              <a:rPr sz="1800" b="0" i="0">
                <a:latin typeface="Calibri"/>
              </a:rPr>
              <a:t>Το blockchain δεν έχει ανάγκη ενός αξιόπιστου τρίτου μέρους. </a:t>
            </a:r>
            <a:endParaRPr sz="1800" b="0" i="0">
              <a:latin typeface="Calibri"/>
            </a:endParaRPr>
          </a:p>
        </p:txBody>
      </p:sp>
      <p:sp>
        <p:nvSpPr>
          <p:cNvPr id="10" name="TextBox 9"/>
          <p:cNvSpPr txBox="1"/>
          <p:nvPr/>
        </p:nvSpPr>
        <p:spPr>
          <a:xfrm>
            <a:off x="182880" y="5931598"/>
            <a:ext cx="11887200" cy="361283"/>
          </a:xfrm>
          <a:prstGeom prst="rect">
            <a:avLst/>
          </a:prstGeom>
          <a:noFill/>
        </p:spPr>
        <p:txBody>
          <a:bodyPr wrap="square">
            <a:noAutofit/>
          </a:bodyPr>
          <a:lstStyle/>
          <a:p>
            <a:pPr>
              <a:defRPr>
                <a:latin typeface="Calibri"/>
              </a:defRPr>
            </a:pPr>
            <a:r>
              <a:rPr sz="1800" b="0" i="0">
                <a:latin typeface="Calibri"/>
              </a:rPr>
              <a:t>Το blockchain εγγυάται την ασφάλεια ενός αρχείου δεδομένων.</a:t>
            </a:r>
            <a:endParaRPr sz="1800" b="0" i="0">
              <a:latin typeface="Calibri"/>
            </a:endParaRPr>
          </a:p>
        </p:txBody>
      </p:sp>
    </p:spTree>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0</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Corbel</vt:lpstr>
      <vt:lpstr>Depth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ΒΑΖΑΙΟΣ ΣΤΥΛΙΑΝΟΣ</dc:creator>
  <cp:lastModifiedBy>ΒΑΖΑΙΟΣ ΣΤΥΛΙΑΝΟΣ</cp:lastModifiedBy>
  <cp:revision>1</cp:revision>
  <dcterms:created xsi:type="dcterms:W3CDTF">2022-04-13T21:57:25Z</dcterms:created>
  <dcterms:modified xsi:type="dcterms:W3CDTF">2022-04-13T22:01:16Z</dcterms:modified>
</cp:coreProperties>
</file>