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
        <p:nvSpPr>
          <p:cNvPr id="5" name="TextBox 4"/>
          <p:cNvSpPr txBox="1"/>
          <p:nvPr/>
        </p:nvSpPr>
        <p:spPr>
          <a:xfrm>
            <a:off x="182880" y="5430377"/>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3" name="TextBox 2"/>
          <p:cNvSpPr txBox="1"/>
          <p:nvPr/>
        </p:nvSpPr>
        <p:spPr>
          <a:xfrm>
            <a:off x="182880" y="940974"/>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
        <p:nvSpPr>
          <p:cNvPr id="4" name="TextBox 3"/>
          <p:cNvSpPr txBox="1"/>
          <p:nvPr/>
        </p:nvSpPr>
        <p:spPr>
          <a:xfrm>
            <a:off x="182880" y="1881949"/>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5" name="TextBox 4"/>
          <p:cNvSpPr txBox="1"/>
          <p:nvPr/>
        </p:nvSpPr>
        <p:spPr>
          <a:xfrm>
            <a:off x="182880" y="3088957"/>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
        <p:nvSpPr>
          <p:cNvPr id="6" name="TextBox 5"/>
          <p:cNvSpPr txBox="1"/>
          <p:nvPr/>
        </p:nvSpPr>
        <p:spPr>
          <a:xfrm>
            <a:off x="182880" y="3763898"/>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7" name="TextBox 6"/>
          <p:cNvSpPr txBox="1"/>
          <p:nvPr/>
        </p:nvSpPr>
        <p:spPr>
          <a:xfrm>
            <a:off x="182880" y="4704873"/>
            <a:ext cx="11887200" cy="361283"/>
          </a:xfrm>
          <a:prstGeom prst="rect">
            <a:avLst/>
          </a:prstGeom>
          <a:noFill/>
        </p:spPr>
        <p:txBody>
          <a:bodyPr wrap="square">
            <a:noAutofit/>
          </a:bodyPr>
          <a:lstStyle/>
          <a:p>
            <a:pPr>
              <a:defRPr>
                <a:latin typeface="Calibri"/>
              </a:defRPr>
            </a:pPr>
            <a:r>
              <a:rPr sz="1800" b="0" i="0">
                <a:latin typeface="Calibri"/>
              </a:rPr>
              <a:t>Αξίζει να σημειωθεί ότι σε κάθε blockchain μπορεί να εφαρμόσει την δικιά του έκδοση NFT.</a:t>
            </a:r>
            <a:endParaRPr sz="1800" b="0" i="0">
              <a:latin typeface="Calibri"/>
            </a:endParaRPr>
          </a:p>
        </p:txBody>
      </p:sp>
      <p:sp>
        <p:nvSpPr>
          <p:cNvPr id="8" name="TextBox 7"/>
          <p:cNvSpPr txBox="1"/>
          <p:nvPr/>
        </p:nvSpPr>
        <p:spPr>
          <a:xfrm>
            <a:off x="182880" y="5113781"/>
            <a:ext cx="11887200" cy="627316"/>
          </a:xfrm>
          <a:prstGeom prst="rect">
            <a:avLst/>
          </a:prstGeom>
          <a:noFill/>
        </p:spPr>
        <p:txBody>
          <a:bodyPr wrap="square">
            <a:noAutofit/>
          </a:bodyPr>
          <a:lstStyle/>
          <a:p>
            <a:pPr>
              <a:defRPr>
                <a:latin typeface="Calibri"/>
              </a:defRPr>
            </a:pPr>
            <a:r>
              <a:rPr sz="1800" b="0" i="0">
                <a:latin typeface="Calibri"/>
              </a:rPr>
              <a:t>Ένα δημόσιο καθολικό δίκτυο καταγράφει όλες τις συναλλαγές bitcoin και τα αντίγραφα διατηρούνται σε διακομιστές σε όλο τον κόσμο. </a:t>
            </a:r>
            <a:endParaRPr sz="18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