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
        <p:nvSpPr>
          <p:cNvPr id="4" name="TextBox 3"/>
          <p:cNvSpPr txBox="1"/>
          <p:nvPr/>
        </p:nvSpPr>
        <p:spPr>
          <a:xfrm>
            <a:off x="182880" y="4755435"/>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627316"/>
          </a:xfrm>
          <a:prstGeom prst="rect">
            <a:avLst/>
          </a:prstGeom>
          <a:noFill/>
        </p:spPr>
        <p:txBody>
          <a:bodyPr wrap="square">
            <a:noAutofit/>
          </a:bodyPr>
          <a:lstStyle/>
          <a:p>
            <a:pPr>
              <a:defRPr>
                <a:latin typeface="Calibri"/>
              </a:defRPr>
            </a:pPr>
            <a:r>
              <a:rPr sz="1800" b="0" i="0">
                <a:latin typeface="Calibri"/>
              </a:rPr>
              <a:t>Κάθε μπλοκ περιέχει και το δικό του μοναδικό κρυπτογραφικό αποτύπωμα. Το αποτύπωμα αυτό καθορίζει τη μοναδική ταυτότητα του μπλοκ αυτού σε σχέση με τα υπόλοιπα της αλυσίδας. </a:t>
            </a:r>
            <a:endParaRPr sz="1800" b="0" i="0">
              <a:latin typeface="Calibri"/>
            </a:endParaRPr>
          </a:p>
        </p:txBody>
      </p:sp>
      <p:sp>
        <p:nvSpPr>
          <p:cNvPr id="3" name="TextBox 2"/>
          <p:cNvSpPr txBox="1"/>
          <p:nvPr/>
        </p:nvSpPr>
        <p:spPr>
          <a:xfrm>
            <a:off x="182880" y="674941"/>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4" name="TextBox 3"/>
          <p:cNvSpPr txBox="1"/>
          <p:nvPr/>
        </p:nvSpPr>
        <p:spPr>
          <a:xfrm>
            <a:off x="182880" y="1102852"/>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5" name="Picture 4" descr="6_2.jpg"/>
          <p:cNvPicPr>
            <a:picLocks noChangeAspect="1"/>
          </p:cNvPicPr>
          <p:nvPr/>
        </p:nvPicPr>
        <p:blipFill>
          <a:blip r:embed="rId2"/>
          <a:stretch>
            <a:fillRect/>
          </a:stretch>
        </p:blipFill>
        <p:spPr>
          <a:xfrm>
            <a:off x="914400" y="1777793"/>
            <a:ext cx="9061449" cy="3968749"/>
          </a:xfrm>
          <a:prstGeom prst="rect">
            <a:avLst/>
          </a:prstGeom>
        </p:spPr>
      </p:pic>
      <p:sp>
        <p:nvSpPr>
          <p:cNvPr id="6" name="TextBox 5"/>
          <p:cNvSpPr txBox="1"/>
          <p:nvPr/>
        </p:nvSpPr>
        <p:spPr>
          <a:xfrm>
            <a:off x="182880" y="5984668"/>
            <a:ext cx="11887200" cy="893349"/>
          </a:xfrm>
          <a:prstGeom prst="rect">
            <a:avLst/>
          </a:prstGeom>
          <a:noFill/>
        </p:spPr>
        <p:txBody>
          <a:bodyPr wrap="square">
            <a:noAutofit/>
          </a:bodyPr>
          <a:lstStyle/>
          <a:p>
            <a:pPr>
              <a:defRPr>
                <a:latin typeface="Calibri"/>
              </a:defRPr>
            </a:pPr>
            <a:r>
              <a:rPr sz="1800" b="0" i="0">
                <a:latin typeface="Calibri"/>
              </a:rPr>
              <a:t>Τα NFT’s ή Non Fungible Tokens μπορούν να είναι οτιδήποτε ψηφιακό όπως σχέδια και μουσική, αλλά προς το παρόν το μεγαλύτερο μέρος του τρέχοντος ενθουσιασμού είναι γύρω από τη χρήση της τεχνολογίας για την πώληση ψηφιακής τέχνης.</a:t>
            </a:r>
            <a:endParaRPr sz="18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627316"/>
          </a:xfrm>
          <a:prstGeom prst="rect">
            <a:avLst/>
          </a:prstGeom>
          <a:noFill/>
        </p:spPr>
        <p:txBody>
          <a:bodyPr wrap="square">
            <a:noAutofit/>
          </a:bodyPr>
          <a:lstStyle/>
          <a:p>
            <a:pPr>
              <a:defRPr>
                <a:latin typeface="Calibri"/>
              </a:defRPr>
            </a:pPr>
            <a:r>
              <a:rPr sz="1800" b="0" i="0">
                <a:latin typeface="Calibri"/>
              </a:rPr>
              <a:t>Τα δεδομένα μπλοκ έχουν ορισμένες χωρητικότητες αποθήκευσης. Όταν γεμίσουν κλείνουν και συνδέονται με το προηγουμένως γεμάτο μπλοκ, σχηματίζοντας μια αλυσίδα δεδομένων γνωστή ως blockchain.</a:t>
            </a:r>
            <a:endParaRPr sz="1800" b="0" i="0">
              <a:latin typeface="Calibri"/>
            </a:endParaRPr>
          </a:p>
        </p:txBody>
      </p:sp>
      <p:sp>
        <p:nvSpPr>
          <p:cNvPr id="3" name="TextBox 2"/>
          <p:cNvSpPr txBox="1"/>
          <p:nvPr/>
        </p:nvSpPr>
        <p:spPr>
          <a:xfrm>
            <a:off x="182880" y="674941"/>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
        <p:nvSpPr>
          <p:cNvPr id="4" name="TextBox 3"/>
          <p:cNvSpPr txBox="1"/>
          <p:nvPr/>
        </p:nvSpPr>
        <p:spPr>
          <a:xfrm>
            <a:off x="182880" y="1615916"/>
            <a:ext cx="11887200" cy="627316"/>
          </a:xfrm>
          <a:prstGeom prst="rect">
            <a:avLst/>
          </a:prstGeom>
          <a:noFill/>
        </p:spPr>
        <p:txBody>
          <a:bodyPr wrap="square">
            <a:noAutofit/>
          </a:bodyPr>
          <a:lstStyle/>
          <a:p>
            <a:pPr>
              <a:defRPr>
                <a:latin typeface="Calibri"/>
              </a:defRPr>
            </a:pPr>
            <a:r>
              <a:rPr sz="1800" b="0" i="0">
                <a:latin typeface="Calibri"/>
              </a:rPr>
              <a:t>Ένα δημόσιο καθολικό δίκτυο καταγράφει όλες τις συναλλαγές bitcoin και τα αντίγραφα διατηρούνται σε διακομιστές σε όλο τον κόσμο. </a:t>
            </a:r>
            <a:endParaRPr sz="1800" b="0" i="0">
              <a:latin typeface="Calibri"/>
            </a:endParaRPr>
          </a:p>
        </p:txBody>
      </p:sp>
      <p:sp>
        <p:nvSpPr>
          <p:cNvPr id="5" name="TextBox 4"/>
          <p:cNvSpPr txBox="1"/>
          <p:nvPr/>
        </p:nvSpPr>
        <p:spPr>
          <a:xfrm>
            <a:off x="182880" y="2290857"/>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
        <p:nvSpPr>
          <p:cNvPr id="6" name="TextBox 5"/>
          <p:cNvSpPr txBox="1"/>
          <p:nvPr/>
        </p:nvSpPr>
        <p:spPr>
          <a:xfrm>
            <a:off x="182880" y="2965799"/>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
        <p:nvSpPr>
          <p:cNvPr id="7" name="TextBox 6"/>
          <p:cNvSpPr txBox="1"/>
          <p:nvPr/>
        </p:nvSpPr>
        <p:spPr>
          <a:xfrm>
            <a:off x="182880" y="3906773"/>
            <a:ext cx="11887200" cy="893349"/>
          </a:xfrm>
          <a:prstGeom prst="rect">
            <a:avLst/>
          </a:prstGeom>
          <a:noFill/>
        </p:spPr>
        <p:txBody>
          <a:bodyPr wrap="square">
            <a:noAutofit/>
          </a:bodyPr>
          <a:lstStyle/>
          <a:p>
            <a:pPr>
              <a:defRPr>
                <a:latin typeface="Calibri"/>
              </a:defRPr>
            </a:pPr>
            <a:r>
              <a:rPr sz="1800" b="0" i="0">
                <a:latin typeface="Calibri"/>
              </a:rPr>
              <a:t>Σε πολύ υψηλό επίπεδο, τα περισσότερα blockchain υποστηρίζουν την αποθήκευση επιπλέον πληροφοριών, εκτός των συναλλαγών, και αυτό δίνει την δυνατότητα κάθε blockchain να λειτουργεί διαφορετικά από ένα άλλο.</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