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5" name="TextBox 4"/>
          <p:cNvSpPr txBox="1"/>
          <p:nvPr/>
        </p:nvSpPr>
        <p:spPr>
          <a:xfrm>
            <a:off x="182880" y="5430377"/>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4" name="TextBox 3"/>
          <p:cNvSpPr txBox="1"/>
          <p:nvPr/>
        </p:nvSpPr>
        <p:spPr>
          <a:xfrm>
            <a:off x="182880" y="2147982"/>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5" name="TextBox 4"/>
          <p:cNvSpPr txBox="1"/>
          <p:nvPr/>
        </p:nvSpPr>
        <p:spPr>
          <a:xfrm>
            <a:off x="182880" y="2822924"/>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
        <p:nvSpPr>
          <p:cNvPr id="3" name="TextBox 2"/>
          <p:cNvSpPr txBox="1"/>
          <p:nvPr/>
        </p:nvSpPr>
        <p:spPr>
          <a:xfrm>
            <a:off x="182880" y="408908"/>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4" name="TextBox 3"/>
          <p:cNvSpPr txBox="1"/>
          <p:nvPr/>
        </p:nvSpPr>
        <p:spPr>
          <a:xfrm>
            <a:off x="182880" y="1083849"/>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5" name="TextBox 4"/>
          <p:cNvSpPr txBox="1"/>
          <p:nvPr/>
        </p:nvSpPr>
        <p:spPr>
          <a:xfrm>
            <a:off x="182880" y="1758791"/>
            <a:ext cx="11887200" cy="627316"/>
          </a:xfrm>
          <a:prstGeom prst="rect">
            <a:avLst/>
          </a:prstGeom>
          <a:noFill/>
        </p:spPr>
        <p:txBody>
          <a:bodyPr wrap="square">
            <a:noAutofit/>
          </a:bodyPr>
          <a:lstStyle/>
          <a:p>
            <a:pPr>
              <a:defRPr>
                <a:latin typeface="Calibri"/>
              </a:defRPr>
            </a:pPr>
            <a:r>
              <a:rPr sz="1800" b="0" i="0">
                <a:latin typeface="Calibri"/>
              </a:rPr>
              <a:t>Τα blockchains είναι περισσότερο γνωστά για την χρήση τους σε συστήματα κρυπτονομισμάτων, όπως το Bitcoin.</a:t>
            </a:r>
            <a:endParaRPr sz="1800" b="0" i="0">
              <a:latin typeface="Calibri"/>
            </a:endParaRPr>
          </a:p>
        </p:txBody>
      </p:sp>
      <p:sp>
        <p:nvSpPr>
          <p:cNvPr id="6" name="TextBox 5"/>
          <p:cNvSpPr txBox="1"/>
          <p:nvPr/>
        </p:nvSpPr>
        <p:spPr>
          <a:xfrm>
            <a:off x="182880" y="2433732"/>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
        <p:nvSpPr>
          <p:cNvPr id="7" name="TextBox 6"/>
          <p:cNvSpPr txBox="1"/>
          <p:nvPr/>
        </p:nvSpPr>
        <p:spPr>
          <a:xfrm>
            <a:off x="182880" y="2842640"/>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πιστότητα.</a:t>
            </a:r>
            <a:endParaRPr sz="1800" b="0" i="0">
              <a:latin typeface="Calibri"/>
            </a:endParaRPr>
          </a:p>
        </p:txBody>
      </p:sp>
      <p:sp>
        <p:nvSpPr>
          <p:cNvPr id="8" name="TextBox 7"/>
          <p:cNvSpPr txBox="1"/>
          <p:nvPr/>
        </p:nvSpPr>
        <p:spPr>
          <a:xfrm>
            <a:off x="182880" y="3251549"/>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9" name="TextBox 8"/>
          <p:cNvSpPr txBox="1"/>
          <p:nvPr/>
        </p:nvSpPr>
        <p:spPr>
          <a:xfrm>
            <a:off x="182880" y="3926490"/>
            <a:ext cx="11887200" cy="893349"/>
          </a:xfrm>
          <a:prstGeom prst="rect">
            <a:avLst/>
          </a:prstGeom>
          <a:noFill/>
        </p:spPr>
        <p:txBody>
          <a:bodyPr wrap="square">
            <a:noAutofit/>
          </a:bodyPr>
          <a:lstStyle/>
          <a:p>
            <a:pPr>
              <a:defRPr>
                <a:latin typeface="Calibri"/>
              </a:defRPr>
            </a:pPr>
            <a:r>
              <a:rPr sz="1800" b="0" i="0">
                <a:latin typeface="Calibri"/>
              </a:rPr>
              <a:t>Σε πολύ υψηλό επίπεδο, τα περισσότερα blockchain υποστηρίζουν την αποθήκευση επιπλέον πληροφοριών, εκτός των συναλλαγών, και αυτό δίνει την δυνατότητα κάθε blockchain να λειτουργεί διαφορετικά από ένα άλλο.</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