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361283"/>
          </a:xfrm>
          <a:prstGeom prst="rect">
            <a:avLst/>
          </a:prstGeom>
          <a:noFill/>
        </p:spPr>
        <p:txBody>
          <a:bodyPr wrap="square">
            <a:noAutofit/>
          </a:bodyPr>
          <a:lstStyle/>
          <a:p>
            <a:pPr>
              <a:defRPr>
                <a:latin typeface="Calibri"/>
              </a:defRPr>
            </a:pPr>
            <a:r>
              <a:rPr sz="1800" b="0" i="0">
                <a:latin typeface="Calibri"/>
              </a:rPr>
              <a:t>Το blockchain δεν έχει ανάγκη ενός αξιόπιστου τρίτου μέρους. </a:t>
            </a:r>
            <a:endParaRPr sz="1800" b="0" i="0">
              <a:latin typeface="Calibri"/>
            </a:endParaRPr>
          </a:p>
        </p:txBody>
      </p:sp>
      <p:sp>
        <p:nvSpPr>
          <p:cNvPr id="5" name="TextBox 4"/>
          <p:cNvSpPr txBox="1"/>
          <p:nvPr/>
        </p:nvSpPr>
        <p:spPr>
          <a:xfrm>
            <a:off x="182880" y="5164343"/>
            <a:ext cx="11887200" cy="361283"/>
          </a:xfrm>
          <a:prstGeom prst="rect">
            <a:avLst/>
          </a:prstGeom>
          <a:noFill/>
        </p:spPr>
        <p:txBody>
          <a:bodyPr wrap="square">
            <a:noAutofit/>
          </a:bodyPr>
          <a:lstStyle/>
          <a:p>
            <a:pPr>
              <a:defRPr>
                <a:latin typeface="Calibri"/>
              </a:defRPr>
            </a:pPr>
            <a:r>
              <a:rPr sz="1800" b="0" i="0">
                <a:latin typeface="Calibri"/>
              </a:rPr>
              <a:t>Το blockchain εγγυάται την ασφάλεια ενός αρχείου δεδομένων.</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
        <p:nvSpPr>
          <p:cNvPr id="3" name="TextBox 2"/>
          <p:cNvSpPr txBox="1"/>
          <p:nvPr/>
        </p:nvSpPr>
        <p:spPr>
          <a:xfrm>
            <a:off x="182880" y="940974"/>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4" name="TextBox 3"/>
          <p:cNvSpPr txBox="1"/>
          <p:nvPr/>
        </p:nvSpPr>
        <p:spPr>
          <a:xfrm>
            <a:off x="182880" y="1881949"/>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5" name="TextBox 4"/>
          <p:cNvSpPr txBox="1"/>
          <p:nvPr/>
        </p:nvSpPr>
        <p:spPr>
          <a:xfrm>
            <a:off x="182880" y="2822924"/>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6" name="TextBox 5"/>
          <p:cNvSpPr txBox="1"/>
          <p:nvPr/>
        </p:nvSpPr>
        <p:spPr>
          <a:xfrm>
            <a:off x="182880" y="4029932"/>
            <a:ext cx="11887200" cy="627316"/>
          </a:xfrm>
          <a:prstGeom prst="rect">
            <a:avLst/>
          </a:prstGeom>
          <a:noFill/>
        </p:spPr>
        <p:txBody>
          <a:bodyPr wrap="square">
            <a:noAutofit/>
          </a:bodyPr>
          <a:lstStyle/>
          <a:p>
            <a:pPr>
              <a:defRPr>
                <a:latin typeface="Calibri"/>
              </a:defRPr>
            </a:pPr>
            <a:r>
              <a:rPr sz="1800" b="0" i="0">
                <a:latin typeface="Calibri"/>
              </a:rPr>
              <a:t>Το Bitcoin είναι ένα ψηφιακό νόμισμα που λειτουργεί χωρίς κεντρικό έλεγχο ή επίβλεψη τραπεζών ή κυβερνήσεων. </a:t>
            </a:r>
            <a:endParaRPr sz="1800" b="0" i="0">
              <a:latin typeface="Calibri"/>
            </a:endParaRPr>
          </a:p>
        </p:txBody>
      </p:sp>
      <p:sp>
        <p:nvSpPr>
          <p:cNvPr id="7" name="TextBox 6"/>
          <p:cNvSpPr txBox="1"/>
          <p:nvPr/>
        </p:nvSpPr>
        <p:spPr>
          <a:xfrm>
            <a:off x="182880" y="4704873"/>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627316"/>
          </a:xfrm>
          <a:prstGeom prst="rect">
            <a:avLst/>
          </a:prstGeom>
          <a:noFill/>
        </p:spPr>
        <p:txBody>
          <a:bodyPr wrap="square">
            <a:noAutofit/>
          </a:bodyPr>
          <a:lstStyle/>
          <a:p>
            <a:pPr>
              <a:defRPr>
                <a:latin typeface="Calibri"/>
              </a:defRPr>
            </a:pPr>
            <a:r>
              <a:rPr sz="1800" b="0" i="0">
                <a:latin typeface="Calibri"/>
              </a:rPr>
              <a:t>Το blockchain είναι μια κατανεμημένη βάση δεδομένων που μοιράζεται μεταξύ των κόμβων ενός δικτύου υπολογιστών ή αλλιώς το internet.</a:t>
            </a:r>
            <a:endParaRPr sz="1800" b="0" i="0">
              <a:latin typeface="Calibri"/>
            </a:endParaRPr>
          </a:p>
        </p:txBody>
      </p:sp>
      <p:sp>
        <p:nvSpPr>
          <p:cNvPr id="3" name="TextBox 2"/>
          <p:cNvSpPr txBox="1"/>
          <p:nvPr/>
        </p:nvSpPr>
        <p:spPr>
          <a:xfrm>
            <a:off x="182880" y="674941"/>
            <a:ext cx="11887200" cy="627316"/>
          </a:xfrm>
          <a:prstGeom prst="rect">
            <a:avLst/>
          </a:prstGeom>
          <a:noFill/>
        </p:spPr>
        <p:txBody>
          <a:bodyPr wrap="square">
            <a:noAutofit/>
          </a:bodyPr>
          <a:lstStyle/>
          <a:p>
            <a:pPr>
              <a:defRPr>
                <a:latin typeface="Calibri"/>
              </a:defRPr>
            </a:pPr>
            <a:r>
              <a:rPr sz="1800" b="0" i="0">
                <a:latin typeface="Calibri"/>
              </a:rPr>
              <a:t>Το Bitcoin  πρωτοεμφανίστηκε το 2008 σε μια δημοσίευση που συντάχθηκε από τον Satoshi Nakamoto με τίτλο Bitcoin: A Peer-to-Peer Electronic Cash System.</a:t>
            </a:r>
            <a:endParaRPr sz="1800" b="0" i="0">
              <a:latin typeface="Calibri"/>
            </a:endParaRPr>
          </a:p>
        </p:txBody>
      </p:sp>
      <p:sp>
        <p:nvSpPr>
          <p:cNvPr id="4" name="TextBox 3"/>
          <p:cNvSpPr txBox="1"/>
          <p:nvPr/>
        </p:nvSpPr>
        <p:spPr>
          <a:xfrm>
            <a:off x="182880" y="1349882"/>
            <a:ext cx="11887200" cy="361283"/>
          </a:xfrm>
          <a:prstGeom prst="rect">
            <a:avLst/>
          </a:prstGeom>
          <a:noFill/>
        </p:spPr>
        <p:txBody>
          <a:bodyPr wrap="square">
            <a:noAutofit/>
          </a:bodyPr>
          <a:lstStyle/>
          <a:p>
            <a:pPr>
              <a:defRPr>
                <a:latin typeface="Calibri"/>
              </a:defRPr>
            </a:pPr>
            <a:r>
              <a:rPr sz="1800" b="0" i="0">
                <a:latin typeface="Calibri"/>
              </a:rPr>
              <a:t>Το blockchain εγγυάται την πιστότητα.</a:t>
            </a:r>
            <a:endParaRPr sz="1800" b="0" i="0">
              <a:latin typeface="Calibri"/>
            </a:endParaRPr>
          </a:p>
        </p:txBody>
      </p:sp>
      <p:sp>
        <p:nvSpPr>
          <p:cNvPr id="5" name="TextBox 4"/>
          <p:cNvSpPr txBox="1"/>
          <p:nvPr/>
        </p:nvSpPr>
        <p:spPr>
          <a:xfrm>
            <a:off x="182880" y="1758791"/>
            <a:ext cx="11887200" cy="627316"/>
          </a:xfrm>
          <a:prstGeom prst="rect">
            <a:avLst/>
          </a:prstGeom>
          <a:noFill/>
        </p:spPr>
        <p:txBody>
          <a:bodyPr wrap="square">
            <a:noAutofit/>
          </a:bodyPr>
          <a:lstStyle/>
          <a:p>
            <a:pPr>
              <a:defRPr>
                <a:latin typeface="Calibri"/>
              </a:defRPr>
            </a:pPr>
            <a:r>
              <a:rPr sz="1800" b="0" i="0">
                <a:latin typeface="Calibri"/>
              </a:rPr>
              <a:t>Πλέον το Bitcoin αποτελεί το κορυφαίο συνάλλαγμα μεταξύ των κρυπτονομισματων έχοντας γίνει αποδεκτό σε μεγάλη πλειοψηφία στις ηλεκτρονικές συναλλαγές.</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