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3" name="TextBox 2"/>
          <p:cNvSpPr txBox="1"/>
          <p:nvPr/>
        </p:nvSpPr>
        <p:spPr>
          <a:xfrm>
            <a:off x="182880" y="940974"/>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3" name="TextBox 2"/>
          <p:cNvSpPr txBox="1"/>
          <p:nvPr/>
        </p:nvSpPr>
        <p:spPr>
          <a:xfrm>
            <a:off x="182880" y="940974"/>
            <a:ext cx="11887200" cy="627316"/>
          </a:xfrm>
          <a:prstGeom prst="rect">
            <a:avLst/>
          </a:prstGeom>
          <a:noFill/>
        </p:spPr>
        <p:txBody>
          <a:bodyPr wrap="square">
            <a:noAutofit/>
          </a:bodyPr>
          <a:lstStyle/>
          <a:p>
            <a:pPr>
              <a:defRPr>
                <a:latin typeface="Calibri"/>
              </a:defRPr>
            </a:pPr>
            <a:r>
              <a:rPr sz="1800" b="0" i="0">
                <a:latin typeface="Calibri"/>
              </a:rPr>
              <a:t>Το blockchain είναι μια κατανεμημένη βάση δεδομένων που μοιράζεται μεταξύ των κόμβων ενός δικτύου υπολογιστών ή αλλιώς το internet.</a:t>
            </a:r>
            <a:endParaRPr sz="1800" b="0" i="0">
              <a:latin typeface="Calibri"/>
            </a:endParaRPr>
          </a:p>
        </p:txBody>
      </p:sp>
      <p:sp>
        <p:nvSpPr>
          <p:cNvPr id="4" name="TextBox 3"/>
          <p:cNvSpPr txBox="1"/>
          <p:nvPr/>
        </p:nvSpPr>
        <p:spPr>
          <a:xfrm>
            <a:off x="182880" y="1615916"/>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5" name="TextBox 4"/>
          <p:cNvSpPr txBox="1"/>
          <p:nvPr/>
        </p:nvSpPr>
        <p:spPr>
          <a:xfrm>
            <a:off x="182880" y="2043826"/>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6" name="Picture 5" descr="6_2.jpg"/>
          <p:cNvPicPr>
            <a:picLocks noChangeAspect="1"/>
          </p:cNvPicPr>
          <p:nvPr/>
        </p:nvPicPr>
        <p:blipFill>
          <a:blip r:embed="rId2"/>
          <a:stretch>
            <a:fillRect/>
          </a:stretch>
        </p:blipFill>
        <p:spPr>
          <a:xfrm>
            <a:off x="914400" y="2718768"/>
            <a:ext cx="9061449" cy="396874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Σε μία αλυσίδα μπλοκ οι νέες πληροφορίες που προκύπτουν από ένα νέο προστιθέμενο μπλοκ μεταγλωττίζονται σε ένα νεοσχηματισμένο μπλοκ που στη συνέχεια θα προστείθεται στην αλυσίδα μόλις γεμίσει.</a:t>
            </a:r>
            <a:endParaRPr sz="1800" b="0" i="0">
              <a:latin typeface="Calibri"/>
            </a:endParaRPr>
          </a:p>
        </p:txBody>
      </p:sp>
      <p:sp>
        <p:nvSpPr>
          <p:cNvPr id="3" name="TextBox 2"/>
          <p:cNvSpPr txBox="1"/>
          <p:nvPr/>
        </p:nvSpPr>
        <p:spPr>
          <a:xfrm>
            <a:off x="182880" y="674941"/>
            <a:ext cx="11887200" cy="361283"/>
          </a:xfrm>
          <a:prstGeom prst="rect">
            <a:avLst/>
          </a:prstGeom>
          <a:noFill/>
        </p:spPr>
        <p:txBody>
          <a:bodyPr wrap="square">
            <a:noAutofit/>
          </a:bodyPr>
          <a:lstStyle/>
          <a:p>
            <a:pPr>
              <a:defRPr>
                <a:latin typeface="Calibri"/>
              </a:defRPr>
            </a:pPr>
            <a:r>
              <a:rPr sz="1800" b="0" i="0">
                <a:latin typeface="Calibri"/>
              </a:rPr>
              <a:t>Αξίζει να σημειωθεί ότι σε κάθε blockchain μπορεί να εφαρμόσει την δικιά του έκδοση NFT.</a:t>
            </a:r>
            <a:endParaRPr sz="1800" b="0" i="0">
              <a:latin typeface="Calibri"/>
            </a:endParaRPr>
          </a:p>
        </p:txBody>
      </p:sp>
      <p:sp>
        <p:nvSpPr>
          <p:cNvPr id="4" name="TextBox 3"/>
          <p:cNvSpPr txBox="1"/>
          <p:nvPr/>
        </p:nvSpPr>
        <p:spPr>
          <a:xfrm>
            <a:off x="182880" y="1083849"/>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