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7"/>
  </p:notesMasterIdLst>
  <p:handoutMasterIdLst>
    <p:handoutMasterId r:id="rId68"/>
  </p:handoutMasterIdLst>
  <p:sldIdLst>
    <p:sldId id="256" r:id="rId5"/>
    <p:sldId id="260" r:id="rId6"/>
    <p:sldId id="302" r:id="rId7"/>
    <p:sldId id="258" r:id="rId8"/>
    <p:sldId id="286" r:id="rId9"/>
    <p:sldId id="342" r:id="rId10"/>
    <p:sldId id="303" r:id="rId11"/>
    <p:sldId id="261" r:id="rId12"/>
    <p:sldId id="287" r:id="rId13"/>
    <p:sldId id="339" r:id="rId14"/>
    <p:sldId id="340" r:id="rId15"/>
    <p:sldId id="289" r:id="rId16"/>
    <p:sldId id="343" r:id="rId17"/>
    <p:sldId id="290" r:id="rId18"/>
    <p:sldId id="291" r:id="rId19"/>
    <p:sldId id="292" r:id="rId20"/>
    <p:sldId id="341" r:id="rId21"/>
    <p:sldId id="262" r:id="rId22"/>
    <p:sldId id="293" r:id="rId23"/>
    <p:sldId id="294" r:id="rId24"/>
    <p:sldId id="295" r:id="rId25"/>
    <p:sldId id="296" r:id="rId26"/>
    <p:sldId id="297" r:id="rId27"/>
    <p:sldId id="298" r:id="rId28"/>
    <p:sldId id="299" r:id="rId29"/>
    <p:sldId id="300"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8" r:id="rId50"/>
    <p:sldId id="327" r:id="rId51"/>
    <p:sldId id="330" r:id="rId52"/>
    <p:sldId id="329" r:id="rId53"/>
    <p:sldId id="331" r:id="rId54"/>
    <p:sldId id="332" r:id="rId55"/>
    <p:sldId id="333" r:id="rId56"/>
    <p:sldId id="334" r:id="rId57"/>
    <p:sldId id="335" r:id="rId58"/>
    <p:sldId id="336" r:id="rId59"/>
    <p:sldId id="337" r:id="rId60"/>
    <p:sldId id="301" r:id="rId61"/>
    <p:sldId id="304" r:id="rId62"/>
    <p:sldId id="305" r:id="rId63"/>
    <p:sldId id="306" r:id="rId64"/>
    <p:sldId id="307" r:id="rId65"/>
    <p:sldId id="269"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003352"/>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50"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1%20vzd%20Project\anakysi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Age of respondents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Sheet1!$B$26:$B$29</c:f>
              <c:strCache>
                <c:ptCount val="4"/>
                <c:pt idx="0">
                  <c:v>15-20</c:v>
                </c:pt>
                <c:pt idx="1">
                  <c:v>21-35</c:v>
                </c:pt>
                <c:pt idx="2">
                  <c:v>36-45</c:v>
                </c:pt>
                <c:pt idx="3">
                  <c:v>45 above</c:v>
                </c:pt>
              </c:strCache>
            </c:strRef>
          </c:cat>
          <c:val>
            <c:numRef>
              <c:f>Sheet1!$D$26:$D$29</c:f>
              <c:numCache>
                <c:formatCode>General</c:formatCode>
                <c:ptCount val="4"/>
                <c:pt idx="0">
                  <c:v>46</c:v>
                </c:pt>
                <c:pt idx="1">
                  <c:v>33</c:v>
                </c:pt>
                <c:pt idx="2">
                  <c:v>13</c:v>
                </c:pt>
                <c:pt idx="3">
                  <c:v>8</c:v>
                </c:pt>
              </c:numCache>
            </c:numRef>
          </c:val>
          <c:extLst>
            <c:ext xmlns:c16="http://schemas.microsoft.com/office/drawing/2014/chart" uri="{C3380CC4-5D6E-409C-BE32-E72D297353CC}">
              <c16:uniqueId val="{00000000-D304-4C3E-AD80-D62A2A177047}"/>
            </c:ext>
          </c:extLst>
        </c:ser>
        <c:dLbls>
          <c:showLegendKey val="0"/>
          <c:showVal val="0"/>
          <c:showCatName val="0"/>
          <c:showSerName val="0"/>
          <c:showPercent val="0"/>
          <c:showBubbleSize val="0"/>
        </c:dLbls>
        <c:gapWidth val="219"/>
        <c:overlap val="-27"/>
        <c:axId val="562282128"/>
        <c:axId val="562285080"/>
        <c:extLst>
          <c:ext xmlns:c15="http://schemas.microsoft.com/office/drawing/2012/chart" uri="{02D57815-91ED-43cb-92C2-25804820EDAC}">
            <c15:filteredBarSeries>
              <c15:ser>
                <c:idx val="0"/>
                <c:order val="0"/>
                <c:spPr>
                  <a:solidFill>
                    <a:schemeClr val="accent1"/>
                  </a:solidFill>
                  <a:ln>
                    <a:noFill/>
                  </a:ln>
                  <a:effectLst/>
                </c:spPr>
                <c:invertIfNegative val="0"/>
                <c:cat>
                  <c:strRef>
                    <c:extLst>
                      <c:ext uri="{02D57815-91ED-43cb-92C2-25804820EDAC}">
                        <c15:formulaRef>
                          <c15:sqref>Sheet1!$B$26:$B$29</c15:sqref>
                        </c15:formulaRef>
                      </c:ext>
                    </c:extLst>
                    <c:strCache>
                      <c:ptCount val="4"/>
                      <c:pt idx="0">
                        <c:v>15-20</c:v>
                      </c:pt>
                      <c:pt idx="1">
                        <c:v>21-35</c:v>
                      </c:pt>
                      <c:pt idx="2">
                        <c:v>36-45</c:v>
                      </c:pt>
                      <c:pt idx="3">
                        <c:v>45 above</c:v>
                      </c:pt>
                    </c:strCache>
                  </c:strRef>
                </c:cat>
                <c:val>
                  <c:numRef>
                    <c:extLst>
                      <c:ext uri="{02D57815-91ED-43cb-92C2-25804820EDAC}">
                        <c15:formulaRef>
                          <c15:sqref>Sheet1!$C$26:$C$29</c15:sqref>
                        </c15:formulaRef>
                      </c:ext>
                    </c:extLst>
                    <c:numCache>
                      <c:formatCode>General</c:formatCode>
                      <c:ptCount val="4"/>
                      <c:pt idx="0">
                        <c:v>55</c:v>
                      </c:pt>
                      <c:pt idx="1">
                        <c:v>40</c:v>
                      </c:pt>
                      <c:pt idx="2">
                        <c:v>15</c:v>
                      </c:pt>
                      <c:pt idx="3">
                        <c:v>10</c:v>
                      </c:pt>
                    </c:numCache>
                  </c:numRef>
                </c:val>
                <c:extLst>
                  <c:ext xmlns:c16="http://schemas.microsoft.com/office/drawing/2014/chart" uri="{C3380CC4-5D6E-409C-BE32-E72D297353CC}">
                    <c16:uniqueId val="{00000001-D304-4C3E-AD80-D62A2A177047}"/>
                  </c:ext>
                </c:extLst>
              </c15:ser>
            </c15:filteredBarSeries>
          </c:ext>
        </c:extLst>
      </c:barChart>
      <c:catAx>
        <c:axId val="5622821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62285080"/>
        <c:crosses val="autoZero"/>
        <c:auto val="1"/>
        <c:lblAlgn val="ctr"/>
        <c:lblOffset val="100"/>
        <c:noMultiLvlLbl val="0"/>
      </c:catAx>
      <c:valAx>
        <c:axId val="562285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62282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Advertisement seen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Sheet1!$B$225</c:f>
              <c:strCache>
                <c:ptCount val="1"/>
                <c:pt idx="0">
                  <c:v>Yes</c:v>
                </c:pt>
              </c:strCache>
            </c:strRef>
          </c:tx>
          <c:spPr>
            <a:solidFill>
              <a:schemeClr val="accent1"/>
            </a:solidFill>
            <a:ln>
              <a:noFill/>
            </a:ln>
            <a:effectLst/>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E95-49DF-A4B5-F98D8F5802EC}"/>
                </c:ext>
              </c:extLst>
            </c:dLbl>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1"/>
              <c:pt idx="0">
                <c:v>2</c:v>
              </c:pt>
              <c:extLst>
                <c:ext xmlns:c15="http://schemas.microsoft.com/office/drawing/2012/chart" uri="{02D57815-91ED-43cb-92C2-25804820EDAC}">
                  <c15:autoCat val="1"/>
                </c:ext>
              </c:extLst>
            </c:strLit>
          </c:cat>
          <c:val>
            <c:numRef>
              <c:f>Sheet1!$D$225</c:f>
              <c:numCache>
                <c:formatCode>General</c:formatCode>
                <c:ptCount val="1"/>
                <c:pt idx="0">
                  <c:v>95</c:v>
                </c:pt>
              </c:numCache>
              <c:extLst/>
            </c:numRef>
          </c:val>
          <c:extLst>
            <c:ext xmlns:c16="http://schemas.microsoft.com/office/drawing/2014/chart" uri="{C3380CC4-5D6E-409C-BE32-E72D297353CC}">
              <c16:uniqueId val="{00000001-9E95-49DF-A4B5-F98D8F5802EC}"/>
            </c:ext>
          </c:extLst>
        </c:ser>
        <c:ser>
          <c:idx val="1"/>
          <c:order val="1"/>
          <c:tx>
            <c:strRef>
              <c:f>Sheet1!$B$226</c:f>
              <c:strCache>
                <c:ptCount val="1"/>
                <c:pt idx="0">
                  <c:v>No</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1"/>
              <c:pt idx="0">
                <c:v>2</c:v>
              </c:pt>
              <c:extLst>
                <c:ext xmlns:c15="http://schemas.microsoft.com/office/drawing/2012/chart" uri="{02D57815-91ED-43cb-92C2-25804820EDAC}">
                  <c15:autoCat val="1"/>
                </c:ext>
              </c:extLst>
            </c:strLit>
          </c:cat>
          <c:val>
            <c:numRef>
              <c:f>Sheet1!$D$226</c:f>
              <c:numCache>
                <c:formatCode>General</c:formatCode>
                <c:ptCount val="1"/>
                <c:pt idx="0">
                  <c:v>5</c:v>
                </c:pt>
              </c:numCache>
              <c:extLst/>
            </c:numRef>
          </c:val>
          <c:extLst>
            <c:ext xmlns:c16="http://schemas.microsoft.com/office/drawing/2014/chart" uri="{C3380CC4-5D6E-409C-BE32-E72D297353CC}">
              <c16:uniqueId val="{00000002-9E95-49DF-A4B5-F98D8F5802EC}"/>
            </c:ext>
          </c:extLst>
        </c:ser>
        <c:dLbls>
          <c:showLegendKey val="0"/>
          <c:showVal val="0"/>
          <c:showCatName val="0"/>
          <c:showSerName val="0"/>
          <c:showPercent val="0"/>
          <c:showBubbleSize val="0"/>
        </c:dLbls>
        <c:gapWidth val="219"/>
        <c:overlap val="-27"/>
        <c:axId val="541142984"/>
        <c:axId val="541134456"/>
      </c:barChart>
      <c:catAx>
        <c:axId val="541142984"/>
        <c:scaling>
          <c:orientation val="minMax"/>
        </c:scaling>
        <c:delete val="1"/>
        <c:axPos val="b"/>
        <c:numFmt formatCode="General" sourceLinked="0"/>
        <c:majorTickMark val="none"/>
        <c:minorTickMark val="none"/>
        <c:tickLblPos val="nextTo"/>
        <c:crossAx val="541134456"/>
        <c:crosses val="autoZero"/>
        <c:auto val="1"/>
        <c:lblAlgn val="ctr"/>
        <c:lblOffset val="100"/>
        <c:noMultiLvlLbl val="0"/>
      </c:catAx>
      <c:valAx>
        <c:axId val="541134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41142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Rating advertisement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Sheet1!$B$248:$B$251</c:f>
              <c:strCache>
                <c:ptCount val="4"/>
                <c:pt idx="0">
                  <c:v>Very bad</c:v>
                </c:pt>
                <c:pt idx="1">
                  <c:v>Bad</c:v>
                </c:pt>
                <c:pt idx="2">
                  <c:v>Very good</c:v>
                </c:pt>
                <c:pt idx="3">
                  <c:v>Good</c:v>
                </c:pt>
              </c:strCache>
            </c:strRef>
          </c:cat>
          <c:val>
            <c:numRef>
              <c:f>Sheet1!$D$248:$D$251</c:f>
              <c:numCache>
                <c:formatCode>General</c:formatCode>
                <c:ptCount val="4"/>
                <c:pt idx="0">
                  <c:v>0</c:v>
                </c:pt>
                <c:pt idx="1">
                  <c:v>5</c:v>
                </c:pt>
                <c:pt idx="2">
                  <c:v>57</c:v>
                </c:pt>
                <c:pt idx="3">
                  <c:v>38</c:v>
                </c:pt>
              </c:numCache>
            </c:numRef>
          </c:val>
          <c:extLst>
            <c:ext xmlns:c16="http://schemas.microsoft.com/office/drawing/2014/chart" uri="{C3380CC4-5D6E-409C-BE32-E72D297353CC}">
              <c16:uniqueId val="{00000000-A09C-4A5C-9C48-AA66972BF7CE}"/>
            </c:ext>
          </c:extLst>
        </c:ser>
        <c:dLbls>
          <c:dLblPos val="outEnd"/>
          <c:showLegendKey val="0"/>
          <c:showVal val="1"/>
          <c:showCatName val="0"/>
          <c:showSerName val="0"/>
          <c:showPercent val="0"/>
          <c:showBubbleSize val="0"/>
        </c:dLbls>
        <c:gapWidth val="219"/>
        <c:overlap val="-27"/>
        <c:axId val="450666912"/>
        <c:axId val="450672160"/>
        <c:extLs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Sheet1!$B$248:$B$251</c15:sqref>
                        </c15:formulaRef>
                      </c:ext>
                    </c:extLst>
                    <c:strCache>
                      <c:ptCount val="4"/>
                      <c:pt idx="0">
                        <c:v>Very bad</c:v>
                      </c:pt>
                      <c:pt idx="1">
                        <c:v>Bad</c:v>
                      </c:pt>
                      <c:pt idx="2">
                        <c:v>Very good</c:v>
                      </c:pt>
                      <c:pt idx="3">
                        <c:v>Good</c:v>
                      </c:pt>
                    </c:strCache>
                  </c:strRef>
                </c:cat>
                <c:val>
                  <c:numRef>
                    <c:extLst>
                      <c:ext uri="{02D57815-91ED-43cb-92C2-25804820EDAC}">
                        <c15:formulaRef>
                          <c15:sqref>Sheet1!$C$248:$C$251</c15:sqref>
                        </c15:formulaRef>
                      </c:ext>
                    </c:extLst>
                    <c:numCache>
                      <c:formatCode>General</c:formatCode>
                      <c:ptCount val="4"/>
                      <c:pt idx="0">
                        <c:v>0</c:v>
                      </c:pt>
                      <c:pt idx="1">
                        <c:v>6</c:v>
                      </c:pt>
                      <c:pt idx="2">
                        <c:v>68</c:v>
                      </c:pt>
                      <c:pt idx="3">
                        <c:v>46</c:v>
                      </c:pt>
                    </c:numCache>
                  </c:numRef>
                </c:val>
                <c:extLst>
                  <c:ext xmlns:c16="http://schemas.microsoft.com/office/drawing/2014/chart" uri="{C3380CC4-5D6E-409C-BE32-E72D297353CC}">
                    <c16:uniqueId val="{00000001-A09C-4A5C-9C48-AA66972BF7CE}"/>
                  </c:ext>
                </c:extLst>
              </c15:ser>
            </c15:filteredBarSeries>
          </c:ext>
        </c:extLst>
      </c:barChart>
      <c:catAx>
        <c:axId val="4506669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Opinion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50672160"/>
        <c:crosses val="autoZero"/>
        <c:auto val="1"/>
        <c:lblAlgn val="ctr"/>
        <c:lblOffset val="100"/>
        <c:noMultiLvlLbl val="0"/>
      </c:catAx>
      <c:valAx>
        <c:axId val="450672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506669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Aadvertisement describing the product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Sheet1!$B$274:$B$277</c:f>
              <c:strCache>
                <c:ptCount val="4"/>
                <c:pt idx="0">
                  <c:v>Very bad</c:v>
                </c:pt>
                <c:pt idx="1">
                  <c:v>Bad</c:v>
                </c:pt>
                <c:pt idx="2">
                  <c:v>Very good</c:v>
                </c:pt>
                <c:pt idx="3">
                  <c:v>Good</c:v>
                </c:pt>
              </c:strCache>
            </c:strRef>
          </c:cat>
          <c:val>
            <c:numRef>
              <c:f>Sheet1!$D$274:$D$277</c:f>
              <c:numCache>
                <c:formatCode>General</c:formatCode>
                <c:ptCount val="4"/>
                <c:pt idx="0">
                  <c:v>2</c:v>
                </c:pt>
                <c:pt idx="1">
                  <c:v>10</c:v>
                </c:pt>
                <c:pt idx="2">
                  <c:v>57</c:v>
                </c:pt>
                <c:pt idx="3">
                  <c:v>32</c:v>
                </c:pt>
              </c:numCache>
            </c:numRef>
          </c:val>
          <c:extLst>
            <c:ext xmlns:c16="http://schemas.microsoft.com/office/drawing/2014/chart" uri="{C3380CC4-5D6E-409C-BE32-E72D297353CC}">
              <c16:uniqueId val="{00000000-357E-442A-A408-079BD7ABE70B}"/>
            </c:ext>
          </c:extLst>
        </c:ser>
        <c:dLbls>
          <c:dLblPos val="outEnd"/>
          <c:showLegendKey val="0"/>
          <c:showVal val="1"/>
          <c:showCatName val="0"/>
          <c:showSerName val="0"/>
          <c:showPercent val="0"/>
          <c:showBubbleSize val="0"/>
        </c:dLbls>
        <c:gapWidth val="219"/>
        <c:overlap val="-27"/>
        <c:axId val="497999392"/>
        <c:axId val="497999720"/>
        <c:extLs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Sheet1!$B$274:$B$277</c15:sqref>
                        </c15:formulaRef>
                      </c:ext>
                    </c:extLst>
                    <c:strCache>
                      <c:ptCount val="4"/>
                      <c:pt idx="0">
                        <c:v>Very bad</c:v>
                      </c:pt>
                      <c:pt idx="1">
                        <c:v>Bad</c:v>
                      </c:pt>
                      <c:pt idx="2">
                        <c:v>Very good</c:v>
                      </c:pt>
                      <c:pt idx="3">
                        <c:v>Good</c:v>
                      </c:pt>
                    </c:strCache>
                  </c:strRef>
                </c:cat>
                <c:val>
                  <c:numRef>
                    <c:extLst>
                      <c:ext uri="{02D57815-91ED-43cb-92C2-25804820EDAC}">
                        <c15:formulaRef>
                          <c15:sqref>Sheet1!$C$274:$C$277</c15:sqref>
                        </c15:formulaRef>
                      </c:ext>
                    </c:extLst>
                    <c:numCache>
                      <c:formatCode>General</c:formatCode>
                      <c:ptCount val="4"/>
                      <c:pt idx="0">
                        <c:v>2</c:v>
                      </c:pt>
                      <c:pt idx="1">
                        <c:v>12</c:v>
                      </c:pt>
                      <c:pt idx="2">
                        <c:v>68</c:v>
                      </c:pt>
                      <c:pt idx="3">
                        <c:v>38</c:v>
                      </c:pt>
                    </c:numCache>
                  </c:numRef>
                </c:val>
                <c:extLst>
                  <c:ext xmlns:c16="http://schemas.microsoft.com/office/drawing/2014/chart" uri="{C3380CC4-5D6E-409C-BE32-E72D297353CC}">
                    <c16:uniqueId val="{00000001-357E-442A-A408-079BD7ABE70B}"/>
                  </c:ext>
                </c:extLst>
              </c15:ser>
            </c15:filteredBarSeries>
          </c:ext>
        </c:extLst>
      </c:barChart>
      <c:catAx>
        <c:axId val="4979993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Opinion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97999720"/>
        <c:crosses val="autoZero"/>
        <c:auto val="1"/>
        <c:lblAlgn val="ctr"/>
        <c:lblOffset val="100"/>
        <c:noMultiLvlLbl val="0"/>
      </c:catAx>
      <c:valAx>
        <c:axId val="4979997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97999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Company advertisement seen </a:t>
            </a:r>
          </a:p>
        </c:rich>
      </c:tx>
      <c:layout>
        <c:manualLayout>
          <c:xMode val="edge"/>
          <c:yMode val="edge"/>
          <c:x val="0.2600081188705749"/>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Sheet1!$B$298:$B$301</c:f>
              <c:strCache>
                <c:ptCount val="4"/>
                <c:pt idx="0">
                  <c:v>Coca-Colaa</c:v>
                </c:pt>
                <c:pt idx="1">
                  <c:v>Pepsi</c:v>
                </c:pt>
                <c:pt idx="2">
                  <c:v>Mountain dew</c:v>
                </c:pt>
                <c:pt idx="3">
                  <c:v>Rockstar inc</c:v>
                </c:pt>
              </c:strCache>
            </c:strRef>
          </c:cat>
          <c:val>
            <c:numRef>
              <c:f>Sheet1!$D$298:$D$301</c:f>
              <c:numCache>
                <c:formatCode>General</c:formatCode>
                <c:ptCount val="4"/>
                <c:pt idx="0">
                  <c:v>49</c:v>
                </c:pt>
                <c:pt idx="1">
                  <c:v>33</c:v>
                </c:pt>
                <c:pt idx="2">
                  <c:v>14</c:v>
                </c:pt>
                <c:pt idx="3">
                  <c:v>0</c:v>
                </c:pt>
              </c:numCache>
            </c:numRef>
          </c:val>
          <c:extLst>
            <c:ext xmlns:c16="http://schemas.microsoft.com/office/drawing/2014/chart" uri="{C3380CC4-5D6E-409C-BE32-E72D297353CC}">
              <c16:uniqueId val="{00000000-CD2B-4803-AA58-4AED1D69C877}"/>
            </c:ext>
          </c:extLst>
        </c:ser>
        <c:dLbls>
          <c:dLblPos val="outEnd"/>
          <c:showLegendKey val="0"/>
          <c:showVal val="1"/>
          <c:showCatName val="0"/>
          <c:showSerName val="0"/>
          <c:showPercent val="0"/>
          <c:showBubbleSize val="0"/>
        </c:dLbls>
        <c:gapWidth val="219"/>
        <c:overlap val="-27"/>
        <c:axId val="536770296"/>
        <c:axId val="536771608"/>
        <c:extLs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Sheet1!$B$298:$B$301</c15:sqref>
                        </c15:formulaRef>
                      </c:ext>
                    </c:extLst>
                    <c:strCache>
                      <c:ptCount val="4"/>
                      <c:pt idx="0">
                        <c:v>Coca-Colaa</c:v>
                      </c:pt>
                      <c:pt idx="1">
                        <c:v>Pepsi</c:v>
                      </c:pt>
                      <c:pt idx="2">
                        <c:v>Mountain dew</c:v>
                      </c:pt>
                      <c:pt idx="3">
                        <c:v>Rockstar inc</c:v>
                      </c:pt>
                    </c:strCache>
                  </c:strRef>
                </c:cat>
                <c:val>
                  <c:numRef>
                    <c:extLst>
                      <c:ext uri="{02D57815-91ED-43cb-92C2-25804820EDAC}">
                        <c15:formulaRef>
                          <c15:sqref>Sheet1!$C$298:$C$301</c15:sqref>
                        </c15:formulaRef>
                      </c:ext>
                    </c:extLst>
                    <c:numCache>
                      <c:formatCode>General</c:formatCode>
                      <c:ptCount val="4"/>
                      <c:pt idx="0">
                        <c:v>59</c:v>
                      </c:pt>
                      <c:pt idx="1">
                        <c:v>39</c:v>
                      </c:pt>
                      <c:pt idx="2">
                        <c:v>17</c:v>
                      </c:pt>
                      <c:pt idx="3">
                        <c:v>0</c:v>
                      </c:pt>
                    </c:numCache>
                  </c:numRef>
                </c:val>
                <c:extLst>
                  <c:ext xmlns:c16="http://schemas.microsoft.com/office/drawing/2014/chart" uri="{C3380CC4-5D6E-409C-BE32-E72D297353CC}">
                    <c16:uniqueId val="{00000001-CD2B-4803-AA58-4AED1D69C877}"/>
                  </c:ext>
                </c:extLst>
              </c15:ser>
            </c15:filteredBarSeries>
          </c:ext>
        </c:extLst>
      </c:barChart>
      <c:catAx>
        <c:axId val="5367702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Opinion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36771608"/>
        <c:crosses val="autoZero"/>
        <c:auto val="1"/>
        <c:lblAlgn val="ctr"/>
        <c:lblOffset val="100"/>
        <c:noMultiLvlLbl val="0"/>
      </c:catAx>
      <c:valAx>
        <c:axId val="536771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36770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Where advertisement seen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Sheet1!$B$323:$B$326</c:f>
              <c:strCache>
                <c:ptCount val="4"/>
                <c:pt idx="0">
                  <c:v>T.V</c:v>
                </c:pt>
                <c:pt idx="1">
                  <c:v>News paper</c:v>
                </c:pt>
                <c:pt idx="2">
                  <c:v>Magzine</c:v>
                </c:pt>
                <c:pt idx="3">
                  <c:v>Internet</c:v>
                </c:pt>
              </c:strCache>
            </c:strRef>
          </c:cat>
          <c:val>
            <c:numRef>
              <c:f>Sheet1!$D$323:$D$326</c:f>
              <c:numCache>
                <c:formatCode>General</c:formatCode>
                <c:ptCount val="4"/>
                <c:pt idx="0">
                  <c:v>81</c:v>
                </c:pt>
                <c:pt idx="1">
                  <c:v>11</c:v>
                </c:pt>
                <c:pt idx="2">
                  <c:v>0</c:v>
                </c:pt>
                <c:pt idx="3">
                  <c:v>48</c:v>
                </c:pt>
              </c:numCache>
            </c:numRef>
          </c:val>
          <c:extLst>
            <c:ext xmlns:c16="http://schemas.microsoft.com/office/drawing/2014/chart" uri="{C3380CC4-5D6E-409C-BE32-E72D297353CC}">
              <c16:uniqueId val="{00000000-EB1B-47D7-A24C-242C0DE13578}"/>
            </c:ext>
          </c:extLst>
        </c:ser>
        <c:dLbls>
          <c:showLegendKey val="0"/>
          <c:showVal val="0"/>
          <c:showCatName val="0"/>
          <c:showSerName val="0"/>
          <c:showPercent val="0"/>
          <c:showBubbleSize val="0"/>
        </c:dLbls>
        <c:gapWidth val="219"/>
        <c:overlap val="-27"/>
        <c:axId val="507756744"/>
        <c:axId val="507758056"/>
        <c:extLst>
          <c:ext xmlns:c15="http://schemas.microsoft.com/office/drawing/2012/chart" uri="{02D57815-91ED-43cb-92C2-25804820EDAC}">
            <c15:filteredBarSeries>
              <c15:ser>
                <c:idx val="0"/>
                <c:order val="0"/>
                <c:spPr>
                  <a:solidFill>
                    <a:schemeClr val="accent1"/>
                  </a:solidFill>
                  <a:ln>
                    <a:noFill/>
                  </a:ln>
                  <a:effectLst/>
                </c:spPr>
                <c:invertIfNegative val="0"/>
                <c:cat>
                  <c:strRef>
                    <c:extLst>
                      <c:ext uri="{02D57815-91ED-43cb-92C2-25804820EDAC}">
                        <c15:formulaRef>
                          <c15:sqref>Sheet1!$B$323:$B$326</c15:sqref>
                        </c15:formulaRef>
                      </c:ext>
                    </c:extLst>
                    <c:strCache>
                      <c:ptCount val="4"/>
                      <c:pt idx="0">
                        <c:v>T.V</c:v>
                      </c:pt>
                      <c:pt idx="1">
                        <c:v>News paper</c:v>
                      </c:pt>
                      <c:pt idx="2">
                        <c:v>Magzine</c:v>
                      </c:pt>
                      <c:pt idx="3">
                        <c:v>Internet</c:v>
                      </c:pt>
                    </c:strCache>
                  </c:strRef>
                </c:cat>
                <c:val>
                  <c:numRef>
                    <c:extLst>
                      <c:ext uri="{02D57815-91ED-43cb-92C2-25804820EDAC}">
                        <c15:formulaRef>
                          <c15:sqref>Sheet1!$C$323:$C$326</c15:sqref>
                        </c15:formulaRef>
                      </c:ext>
                    </c:extLst>
                    <c:numCache>
                      <c:formatCode>General</c:formatCode>
                      <c:ptCount val="4"/>
                      <c:pt idx="0">
                        <c:v>49</c:v>
                      </c:pt>
                      <c:pt idx="1">
                        <c:v>13</c:v>
                      </c:pt>
                      <c:pt idx="2">
                        <c:v>0</c:v>
                      </c:pt>
                      <c:pt idx="3">
                        <c:v>58</c:v>
                      </c:pt>
                    </c:numCache>
                  </c:numRef>
                </c:val>
                <c:extLst>
                  <c:ext xmlns:c16="http://schemas.microsoft.com/office/drawing/2014/chart" uri="{C3380CC4-5D6E-409C-BE32-E72D297353CC}">
                    <c16:uniqueId val="{00000001-EB1B-47D7-A24C-242C0DE13578}"/>
                  </c:ext>
                </c:extLst>
              </c15:ser>
            </c15:filteredBarSeries>
          </c:ext>
        </c:extLst>
      </c:barChart>
      <c:catAx>
        <c:axId val="5077567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Opinion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7758056"/>
        <c:crosses val="autoZero"/>
        <c:auto val="1"/>
        <c:lblAlgn val="ctr"/>
        <c:lblOffset val="100"/>
        <c:noMultiLvlLbl val="0"/>
      </c:catAx>
      <c:valAx>
        <c:axId val="5077580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7756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Often Advertisement seen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Sheet1!$B$348</c:f>
              <c:strCache>
                <c:ptCount val="1"/>
                <c:pt idx="0">
                  <c:v>Rarely</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1"/>
              <c:pt idx="0">
                <c:v>2</c:v>
              </c:pt>
              <c:extLst>
                <c:ext xmlns:c15="http://schemas.microsoft.com/office/drawing/2012/chart" uri="{02D57815-91ED-43cb-92C2-25804820EDAC}">
                  <c15:autoCat val="1"/>
                </c:ext>
              </c:extLst>
            </c:strLit>
          </c:cat>
          <c:val>
            <c:numRef>
              <c:f>Sheet1!$D$348</c:f>
              <c:numCache>
                <c:formatCode>General</c:formatCode>
                <c:ptCount val="1"/>
                <c:pt idx="0">
                  <c:v>61</c:v>
                </c:pt>
              </c:numCache>
              <c:extLst/>
            </c:numRef>
          </c:val>
          <c:extLst>
            <c:ext xmlns:c16="http://schemas.microsoft.com/office/drawing/2014/chart" uri="{C3380CC4-5D6E-409C-BE32-E72D297353CC}">
              <c16:uniqueId val="{00000000-F86C-4BF0-B730-F2F984990AE4}"/>
            </c:ext>
          </c:extLst>
        </c:ser>
        <c:ser>
          <c:idx val="1"/>
          <c:order val="1"/>
          <c:tx>
            <c:strRef>
              <c:f>Sheet1!$B$349</c:f>
              <c:strCache>
                <c:ptCount val="1"/>
                <c:pt idx="0">
                  <c:v>Often</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1"/>
              <c:pt idx="0">
                <c:v>2</c:v>
              </c:pt>
              <c:extLst>
                <c:ext xmlns:c15="http://schemas.microsoft.com/office/drawing/2012/chart" uri="{02D57815-91ED-43cb-92C2-25804820EDAC}">
                  <c15:autoCat val="1"/>
                </c:ext>
              </c:extLst>
            </c:strLit>
          </c:cat>
          <c:val>
            <c:numRef>
              <c:f>Sheet1!$D$349</c:f>
              <c:numCache>
                <c:formatCode>General</c:formatCode>
                <c:ptCount val="1"/>
                <c:pt idx="0">
                  <c:v>39</c:v>
                </c:pt>
              </c:numCache>
              <c:extLst/>
            </c:numRef>
          </c:val>
          <c:extLst>
            <c:ext xmlns:c16="http://schemas.microsoft.com/office/drawing/2014/chart" uri="{C3380CC4-5D6E-409C-BE32-E72D297353CC}">
              <c16:uniqueId val="{00000001-F86C-4BF0-B730-F2F984990AE4}"/>
            </c:ext>
          </c:extLst>
        </c:ser>
        <c:dLbls>
          <c:dLblPos val="outEnd"/>
          <c:showLegendKey val="0"/>
          <c:showVal val="1"/>
          <c:showCatName val="0"/>
          <c:showSerName val="0"/>
          <c:showPercent val="0"/>
          <c:showBubbleSize val="0"/>
        </c:dLbls>
        <c:gapWidth val="219"/>
        <c:overlap val="-27"/>
        <c:axId val="462896336"/>
        <c:axId val="462895024"/>
      </c:barChart>
      <c:catAx>
        <c:axId val="46289633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62895024"/>
        <c:crosses val="autoZero"/>
        <c:auto val="1"/>
        <c:lblAlgn val="ctr"/>
        <c:lblOffset val="100"/>
        <c:noMultiLvlLbl val="0"/>
      </c:catAx>
      <c:valAx>
        <c:axId val="462895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62896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Company advertisement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Sheet1!$B$369:$B$372</c:f>
              <c:strCache>
                <c:ptCount val="4"/>
                <c:pt idx="0">
                  <c:v>Coca-Cola</c:v>
                </c:pt>
                <c:pt idx="1">
                  <c:v>Pepsi</c:v>
                </c:pt>
                <c:pt idx="2">
                  <c:v>Mountain dew</c:v>
                </c:pt>
                <c:pt idx="3">
                  <c:v>Rockstar inc</c:v>
                </c:pt>
              </c:strCache>
            </c:strRef>
          </c:cat>
          <c:val>
            <c:numRef>
              <c:f>Sheet1!$D$369:$D$372</c:f>
              <c:numCache>
                <c:formatCode>General</c:formatCode>
                <c:ptCount val="4"/>
                <c:pt idx="0">
                  <c:v>40</c:v>
                </c:pt>
                <c:pt idx="1">
                  <c:v>33</c:v>
                </c:pt>
                <c:pt idx="2">
                  <c:v>19</c:v>
                </c:pt>
                <c:pt idx="3">
                  <c:v>8</c:v>
                </c:pt>
              </c:numCache>
            </c:numRef>
          </c:val>
          <c:extLst>
            <c:ext xmlns:c16="http://schemas.microsoft.com/office/drawing/2014/chart" uri="{C3380CC4-5D6E-409C-BE32-E72D297353CC}">
              <c16:uniqueId val="{00000000-0207-476A-BAD1-A94F9EC90D56}"/>
            </c:ext>
          </c:extLst>
        </c:ser>
        <c:dLbls>
          <c:dLblPos val="outEnd"/>
          <c:showLegendKey val="0"/>
          <c:showVal val="1"/>
          <c:showCatName val="0"/>
          <c:showSerName val="0"/>
          <c:showPercent val="0"/>
          <c:showBubbleSize val="0"/>
        </c:dLbls>
        <c:gapWidth val="219"/>
        <c:overlap val="-27"/>
        <c:axId val="328499392"/>
        <c:axId val="328497096"/>
        <c:extLs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Sheet1!$B$369:$B$372</c15:sqref>
                        </c15:formulaRef>
                      </c:ext>
                    </c:extLst>
                    <c:strCache>
                      <c:ptCount val="4"/>
                      <c:pt idx="0">
                        <c:v>Coca-Cola</c:v>
                      </c:pt>
                      <c:pt idx="1">
                        <c:v>Pepsi</c:v>
                      </c:pt>
                      <c:pt idx="2">
                        <c:v>Mountain dew</c:v>
                      </c:pt>
                      <c:pt idx="3">
                        <c:v>Rockstar inc</c:v>
                      </c:pt>
                    </c:strCache>
                  </c:strRef>
                </c:cat>
                <c:val>
                  <c:numRef>
                    <c:extLst>
                      <c:ext uri="{02D57815-91ED-43cb-92C2-25804820EDAC}">
                        <c15:formulaRef>
                          <c15:sqref>Sheet1!$C$369:$C$372</c15:sqref>
                        </c15:formulaRef>
                      </c:ext>
                    </c:extLst>
                    <c:numCache>
                      <c:formatCode>General</c:formatCode>
                      <c:ptCount val="4"/>
                      <c:pt idx="0">
                        <c:v>48</c:v>
                      </c:pt>
                      <c:pt idx="1">
                        <c:v>39</c:v>
                      </c:pt>
                      <c:pt idx="2">
                        <c:v>23</c:v>
                      </c:pt>
                      <c:pt idx="3">
                        <c:v>10</c:v>
                      </c:pt>
                    </c:numCache>
                  </c:numRef>
                </c:val>
                <c:extLst>
                  <c:ext xmlns:c16="http://schemas.microsoft.com/office/drawing/2014/chart" uri="{C3380CC4-5D6E-409C-BE32-E72D297353CC}">
                    <c16:uniqueId val="{00000001-0207-476A-BAD1-A94F9EC90D56}"/>
                  </c:ext>
                </c:extLst>
              </c15:ser>
            </c15:filteredBarSeries>
          </c:ext>
        </c:extLst>
      </c:barChart>
      <c:catAx>
        <c:axId val="3284993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Opinion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28497096"/>
        <c:crosses val="autoZero"/>
        <c:auto val="1"/>
        <c:lblAlgn val="ctr"/>
        <c:lblOffset val="100"/>
        <c:noMultiLvlLbl val="0"/>
      </c:catAx>
      <c:valAx>
        <c:axId val="3284970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28499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Media of advertisement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Sheet1!$B$394:$B$397</c:f>
              <c:strCache>
                <c:ptCount val="4"/>
                <c:pt idx="0">
                  <c:v>T.V</c:v>
                </c:pt>
                <c:pt idx="1">
                  <c:v>News paper</c:v>
                </c:pt>
                <c:pt idx="2">
                  <c:v>Magzine</c:v>
                </c:pt>
                <c:pt idx="3">
                  <c:v>Internet</c:v>
                </c:pt>
              </c:strCache>
            </c:strRef>
          </c:cat>
          <c:val>
            <c:numRef>
              <c:f>Sheet1!$D$394:$D$397</c:f>
              <c:numCache>
                <c:formatCode>General</c:formatCode>
                <c:ptCount val="4"/>
                <c:pt idx="0">
                  <c:v>40</c:v>
                </c:pt>
                <c:pt idx="1">
                  <c:v>6</c:v>
                </c:pt>
                <c:pt idx="2">
                  <c:v>0</c:v>
                </c:pt>
                <c:pt idx="3">
                  <c:v>54</c:v>
                </c:pt>
              </c:numCache>
            </c:numRef>
          </c:val>
          <c:extLst>
            <c:ext xmlns:c16="http://schemas.microsoft.com/office/drawing/2014/chart" uri="{C3380CC4-5D6E-409C-BE32-E72D297353CC}">
              <c16:uniqueId val="{00000000-83F9-4A7B-9DBD-B53BA2F2197A}"/>
            </c:ext>
          </c:extLst>
        </c:ser>
        <c:dLbls>
          <c:dLblPos val="outEnd"/>
          <c:showLegendKey val="0"/>
          <c:showVal val="1"/>
          <c:showCatName val="0"/>
          <c:showSerName val="0"/>
          <c:showPercent val="0"/>
          <c:showBubbleSize val="0"/>
        </c:dLbls>
        <c:gapWidth val="219"/>
        <c:overlap val="-27"/>
        <c:axId val="501598968"/>
        <c:axId val="501605856"/>
        <c:extLs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Sheet1!$B$394:$B$397</c15:sqref>
                        </c15:formulaRef>
                      </c:ext>
                    </c:extLst>
                    <c:strCache>
                      <c:ptCount val="4"/>
                      <c:pt idx="0">
                        <c:v>T.V</c:v>
                      </c:pt>
                      <c:pt idx="1">
                        <c:v>News paper</c:v>
                      </c:pt>
                      <c:pt idx="2">
                        <c:v>Magzine</c:v>
                      </c:pt>
                      <c:pt idx="3">
                        <c:v>Internet</c:v>
                      </c:pt>
                    </c:strCache>
                  </c:strRef>
                </c:cat>
                <c:val>
                  <c:numRef>
                    <c:extLst>
                      <c:ext uri="{02D57815-91ED-43cb-92C2-25804820EDAC}">
                        <c15:formulaRef>
                          <c15:sqref>Sheet1!$C$394:$C$397</c15:sqref>
                        </c15:formulaRef>
                      </c:ext>
                    </c:extLst>
                    <c:numCache>
                      <c:formatCode>General</c:formatCode>
                      <c:ptCount val="4"/>
                      <c:pt idx="0">
                        <c:v>48</c:v>
                      </c:pt>
                      <c:pt idx="1">
                        <c:v>7</c:v>
                      </c:pt>
                      <c:pt idx="2">
                        <c:v>0</c:v>
                      </c:pt>
                      <c:pt idx="3">
                        <c:v>65</c:v>
                      </c:pt>
                    </c:numCache>
                  </c:numRef>
                </c:val>
                <c:extLst>
                  <c:ext xmlns:c16="http://schemas.microsoft.com/office/drawing/2014/chart" uri="{C3380CC4-5D6E-409C-BE32-E72D297353CC}">
                    <c16:uniqueId val="{00000001-83F9-4A7B-9DBD-B53BA2F2197A}"/>
                  </c:ext>
                </c:extLst>
              </c15:ser>
            </c15:filteredBarSeries>
          </c:ext>
        </c:extLst>
      </c:barChart>
      <c:catAx>
        <c:axId val="501598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Opinion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1605856"/>
        <c:crosses val="autoZero"/>
        <c:auto val="1"/>
        <c:lblAlgn val="ctr"/>
        <c:lblOffset val="100"/>
        <c:noMultiLvlLbl val="0"/>
      </c:catAx>
      <c:valAx>
        <c:axId val="5016058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15989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Factor of Coca-Cola that attracts</a:t>
            </a:r>
          </a:p>
        </c:rich>
      </c:tx>
      <c:layout>
        <c:manualLayout>
          <c:xMode val="edge"/>
          <c:yMode val="edge"/>
          <c:x val="0.33646339420338417"/>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Sheet1!$B$419:$B$422</c:f>
              <c:strCache>
                <c:ptCount val="4"/>
                <c:pt idx="0">
                  <c:v>Price</c:v>
                </c:pt>
                <c:pt idx="1">
                  <c:v>Taste</c:v>
                </c:pt>
                <c:pt idx="2">
                  <c:v>Design</c:v>
                </c:pt>
                <c:pt idx="3">
                  <c:v>Availability</c:v>
                </c:pt>
              </c:strCache>
            </c:strRef>
          </c:cat>
          <c:val>
            <c:numRef>
              <c:f>Sheet1!$D$419:$D$422</c:f>
              <c:numCache>
                <c:formatCode>General</c:formatCode>
                <c:ptCount val="4"/>
                <c:pt idx="0">
                  <c:v>6</c:v>
                </c:pt>
                <c:pt idx="1">
                  <c:v>13</c:v>
                </c:pt>
                <c:pt idx="2">
                  <c:v>33</c:v>
                </c:pt>
                <c:pt idx="3">
                  <c:v>48</c:v>
                </c:pt>
              </c:numCache>
            </c:numRef>
          </c:val>
          <c:extLst>
            <c:ext xmlns:c16="http://schemas.microsoft.com/office/drawing/2014/chart" uri="{C3380CC4-5D6E-409C-BE32-E72D297353CC}">
              <c16:uniqueId val="{00000000-CB9B-4162-A693-B8C468D7097B}"/>
            </c:ext>
          </c:extLst>
        </c:ser>
        <c:dLbls>
          <c:dLblPos val="outEnd"/>
          <c:showLegendKey val="0"/>
          <c:showVal val="1"/>
          <c:showCatName val="0"/>
          <c:showSerName val="0"/>
          <c:showPercent val="0"/>
          <c:showBubbleSize val="0"/>
        </c:dLbls>
        <c:gapWidth val="219"/>
        <c:overlap val="-27"/>
        <c:axId val="501653744"/>
        <c:axId val="501654072"/>
        <c:extLs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Sheet1!$B$419:$B$422</c15:sqref>
                        </c15:formulaRef>
                      </c:ext>
                    </c:extLst>
                    <c:strCache>
                      <c:ptCount val="4"/>
                      <c:pt idx="0">
                        <c:v>Price</c:v>
                      </c:pt>
                      <c:pt idx="1">
                        <c:v>Taste</c:v>
                      </c:pt>
                      <c:pt idx="2">
                        <c:v>Design</c:v>
                      </c:pt>
                      <c:pt idx="3">
                        <c:v>Availability</c:v>
                      </c:pt>
                    </c:strCache>
                  </c:strRef>
                </c:cat>
                <c:val>
                  <c:numRef>
                    <c:extLst>
                      <c:ext uri="{02D57815-91ED-43cb-92C2-25804820EDAC}">
                        <c15:formulaRef>
                          <c15:sqref>Sheet1!$C$419:$C$422</c15:sqref>
                        </c15:formulaRef>
                      </c:ext>
                    </c:extLst>
                    <c:numCache>
                      <c:formatCode>General</c:formatCode>
                      <c:ptCount val="4"/>
                      <c:pt idx="0">
                        <c:v>7</c:v>
                      </c:pt>
                      <c:pt idx="1">
                        <c:v>15</c:v>
                      </c:pt>
                      <c:pt idx="2">
                        <c:v>40</c:v>
                      </c:pt>
                      <c:pt idx="3">
                        <c:v>58</c:v>
                      </c:pt>
                    </c:numCache>
                  </c:numRef>
                </c:val>
                <c:extLst>
                  <c:ext xmlns:c16="http://schemas.microsoft.com/office/drawing/2014/chart" uri="{C3380CC4-5D6E-409C-BE32-E72D297353CC}">
                    <c16:uniqueId val="{00000001-CB9B-4162-A693-B8C468D7097B}"/>
                  </c:ext>
                </c:extLst>
              </c15:ser>
            </c15:filteredBarSeries>
          </c:ext>
        </c:extLst>
      </c:barChart>
      <c:catAx>
        <c:axId val="5016537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Opinion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1654072"/>
        <c:crosses val="autoZero"/>
        <c:auto val="1"/>
        <c:lblAlgn val="ctr"/>
        <c:lblOffset val="100"/>
        <c:noMultiLvlLbl val="0"/>
      </c:catAx>
      <c:valAx>
        <c:axId val="5016540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1653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Consume of product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Sheet1!$B$444:$B$446</c:f>
              <c:strCache>
                <c:ptCount val="3"/>
                <c:pt idx="0">
                  <c:v>Yes</c:v>
                </c:pt>
                <c:pt idx="1">
                  <c:v>No</c:v>
                </c:pt>
                <c:pt idx="2">
                  <c:v>Can't say</c:v>
                </c:pt>
              </c:strCache>
            </c:strRef>
          </c:cat>
          <c:val>
            <c:numRef>
              <c:f>Sheet1!$D$444:$D$446</c:f>
              <c:numCache>
                <c:formatCode>General</c:formatCode>
                <c:ptCount val="3"/>
                <c:pt idx="0">
                  <c:v>47</c:v>
                </c:pt>
                <c:pt idx="1">
                  <c:v>40</c:v>
                </c:pt>
                <c:pt idx="2">
                  <c:v>13</c:v>
                </c:pt>
              </c:numCache>
            </c:numRef>
          </c:val>
          <c:extLst>
            <c:ext xmlns:c16="http://schemas.microsoft.com/office/drawing/2014/chart" uri="{C3380CC4-5D6E-409C-BE32-E72D297353CC}">
              <c16:uniqueId val="{00000000-2D3F-4F5F-9D92-C14A30C59C33}"/>
            </c:ext>
          </c:extLst>
        </c:ser>
        <c:dLbls>
          <c:dLblPos val="outEnd"/>
          <c:showLegendKey val="0"/>
          <c:showVal val="1"/>
          <c:showCatName val="0"/>
          <c:showSerName val="0"/>
          <c:showPercent val="0"/>
          <c:showBubbleSize val="0"/>
        </c:dLbls>
        <c:gapWidth val="219"/>
        <c:overlap val="-27"/>
        <c:axId val="505851680"/>
        <c:axId val="505858568"/>
        <c:extLs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Sheet1!$B$444:$B$446</c15:sqref>
                        </c15:formulaRef>
                      </c:ext>
                    </c:extLst>
                    <c:strCache>
                      <c:ptCount val="3"/>
                      <c:pt idx="0">
                        <c:v>Yes</c:v>
                      </c:pt>
                      <c:pt idx="1">
                        <c:v>No</c:v>
                      </c:pt>
                      <c:pt idx="2">
                        <c:v>Can't say</c:v>
                      </c:pt>
                    </c:strCache>
                  </c:strRef>
                </c:cat>
                <c:val>
                  <c:numRef>
                    <c:extLst>
                      <c:ext uri="{02D57815-91ED-43cb-92C2-25804820EDAC}">
                        <c15:formulaRef>
                          <c15:sqref>Sheet1!$C$444:$C$446</c15:sqref>
                        </c15:formulaRef>
                      </c:ext>
                    </c:extLst>
                    <c:numCache>
                      <c:formatCode>General</c:formatCode>
                      <c:ptCount val="3"/>
                      <c:pt idx="0">
                        <c:v>56</c:v>
                      </c:pt>
                      <c:pt idx="1">
                        <c:v>48</c:v>
                      </c:pt>
                      <c:pt idx="2">
                        <c:v>16</c:v>
                      </c:pt>
                    </c:numCache>
                  </c:numRef>
                </c:val>
                <c:extLst>
                  <c:ext xmlns:c16="http://schemas.microsoft.com/office/drawing/2014/chart" uri="{C3380CC4-5D6E-409C-BE32-E72D297353CC}">
                    <c16:uniqueId val="{00000001-2D3F-4F5F-9D92-C14A30C59C33}"/>
                  </c:ext>
                </c:extLst>
              </c15:ser>
            </c15:filteredBarSeries>
          </c:ext>
        </c:extLst>
      </c:barChart>
      <c:catAx>
        <c:axId val="5058516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Opinion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5858568"/>
        <c:crosses val="autoZero"/>
        <c:auto val="1"/>
        <c:lblAlgn val="ctr"/>
        <c:lblOffset val="100"/>
        <c:noMultiLvlLbl val="0"/>
      </c:catAx>
      <c:valAx>
        <c:axId val="505858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5851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Age of respondents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Sheet1!$B$26:$B$29</c:f>
              <c:strCache>
                <c:ptCount val="4"/>
                <c:pt idx="0">
                  <c:v>15-20</c:v>
                </c:pt>
                <c:pt idx="1">
                  <c:v>21-35</c:v>
                </c:pt>
                <c:pt idx="2">
                  <c:v>36-45</c:v>
                </c:pt>
                <c:pt idx="3">
                  <c:v>45 above</c:v>
                </c:pt>
              </c:strCache>
            </c:strRef>
          </c:cat>
          <c:val>
            <c:numRef>
              <c:f>Sheet1!$D$26:$D$29</c:f>
              <c:numCache>
                <c:formatCode>General</c:formatCode>
                <c:ptCount val="4"/>
                <c:pt idx="0">
                  <c:v>46</c:v>
                </c:pt>
                <c:pt idx="1">
                  <c:v>33</c:v>
                </c:pt>
                <c:pt idx="2">
                  <c:v>13</c:v>
                </c:pt>
                <c:pt idx="3">
                  <c:v>8</c:v>
                </c:pt>
              </c:numCache>
            </c:numRef>
          </c:val>
          <c:extLst>
            <c:ext xmlns:c16="http://schemas.microsoft.com/office/drawing/2014/chart" uri="{C3380CC4-5D6E-409C-BE32-E72D297353CC}">
              <c16:uniqueId val="{00000000-A75D-45E4-AB63-192C786BF2E2}"/>
            </c:ext>
          </c:extLst>
        </c:ser>
        <c:dLbls>
          <c:showLegendKey val="0"/>
          <c:showVal val="0"/>
          <c:showCatName val="0"/>
          <c:showSerName val="0"/>
          <c:showPercent val="0"/>
          <c:showBubbleSize val="0"/>
        </c:dLbls>
        <c:gapWidth val="219"/>
        <c:overlap val="-27"/>
        <c:axId val="562282128"/>
        <c:axId val="562285080"/>
        <c:extLst>
          <c:ext xmlns:c15="http://schemas.microsoft.com/office/drawing/2012/chart" uri="{02D57815-91ED-43cb-92C2-25804820EDAC}">
            <c15:filteredBarSeries>
              <c15:ser>
                <c:idx val="0"/>
                <c:order val="0"/>
                <c:spPr>
                  <a:solidFill>
                    <a:schemeClr val="accent1"/>
                  </a:solidFill>
                  <a:ln>
                    <a:noFill/>
                  </a:ln>
                  <a:effectLst/>
                </c:spPr>
                <c:invertIfNegative val="0"/>
                <c:cat>
                  <c:strRef>
                    <c:extLst>
                      <c:ext uri="{02D57815-91ED-43cb-92C2-25804820EDAC}">
                        <c15:formulaRef>
                          <c15:sqref>Sheet1!$B$26:$B$29</c15:sqref>
                        </c15:formulaRef>
                      </c:ext>
                    </c:extLst>
                    <c:strCache>
                      <c:ptCount val="4"/>
                      <c:pt idx="0">
                        <c:v>15-20</c:v>
                      </c:pt>
                      <c:pt idx="1">
                        <c:v>21-35</c:v>
                      </c:pt>
                      <c:pt idx="2">
                        <c:v>36-45</c:v>
                      </c:pt>
                      <c:pt idx="3">
                        <c:v>45 above</c:v>
                      </c:pt>
                    </c:strCache>
                  </c:strRef>
                </c:cat>
                <c:val>
                  <c:numRef>
                    <c:extLst>
                      <c:ext uri="{02D57815-91ED-43cb-92C2-25804820EDAC}">
                        <c15:formulaRef>
                          <c15:sqref>Sheet1!$C$26:$C$29</c15:sqref>
                        </c15:formulaRef>
                      </c:ext>
                    </c:extLst>
                    <c:numCache>
                      <c:formatCode>General</c:formatCode>
                      <c:ptCount val="4"/>
                      <c:pt idx="0">
                        <c:v>55</c:v>
                      </c:pt>
                      <c:pt idx="1">
                        <c:v>40</c:v>
                      </c:pt>
                      <c:pt idx="2">
                        <c:v>15</c:v>
                      </c:pt>
                      <c:pt idx="3">
                        <c:v>10</c:v>
                      </c:pt>
                    </c:numCache>
                  </c:numRef>
                </c:val>
                <c:extLst>
                  <c:ext xmlns:c16="http://schemas.microsoft.com/office/drawing/2014/chart" uri="{C3380CC4-5D6E-409C-BE32-E72D297353CC}">
                    <c16:uniqueId val="{00000001-A75D-45E4-AB63-192C786BF2E2}"/>
                  </c:ext>
                </c:extLst>
              </c15:ser>
            </c15:filteredBarSeries>
          </c:ext>
        </c:extLst>
      </c:barChart>
      <c:catAx>
        <c:axId val="5622821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62285080"/>
        <c:crosses val="autoZero"/>
        <c:auto val="1"/>
        <c:lblAlgn val="ctr"/>
        <c:lblOffset val="100"/>
        <c:noMultiLvlLbl val="0"/>
      </c:catAx>
      <c:valAx>
        <c:axId val="562285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62282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Effective media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Sheet1!$B$467:$B$470</c:f>
              <c:strCache>
                <c:ptCount val="4"/>
                <c:pt idx="0">
                  <c:v>T.V</c:v>
                </c:pt>
                <c:pt idx="1">
                  <c:v>News paper</c:v>
                </c:pt>
                <c:pt idx="2">
                  <c:v>Magzine</c:v>
                </c:pt>
                <c:pt idx="3">
                  <c:v>Internet</c:v>
                </c:pt>
              </c:strCache>
            </c:strRef>
          </c:cat>
          <c:val>
            <c:numRef>
              <c:f>Sheet1!$D$467:$D$470</c:f>
              <c:numCache>
                <c:formatCode>General</c:formatCode>
                <c:ptCount val="4"/>
                <c:pt idx="0">
                  <c:v>36</c:v>
                </c:pt>
                <c:pt idx="1">
                  <c:v>6</c:v>
                </c:pt>
                <c:pt idx="2">
                  <c:v>0</c:v>
                </c:pt>
                <c:pt idx="3">
                  <c:v>57</c:v>
                </c:pt>
              </c:numCache>
            </c:numRef>
          </c:val>
          <c:extLst>
            <c:ext xmlns:c16="http://schemas.microsoft.com/office/drawing/2014/chart" uri="{C3380CC4-5D6E-409C-BE32-E72D297353CC}">
              <c16:uniqueId val="{00000000-A08E-4AD2-BC1F-A3B16C7C0BCF}"/>
            </c:ext>
          </c:extLst>
        </c:ser>
        <c:dLbls>
          <c:dLblPos val="outEnd"/>
          <c:showLegendKey val="0"/>
          <c:showVal val="1"/>
          <c:showCatName val="0"/>
          <c:showSerName val="0"/>
          <c:showPercent val="0"/>
          <c:showBubbleSize val="0"/>
        </c:dLbls>
        <c:gapWidth val="219"/>
        <c:overlap val="-27"/>
        <c:axId val="510599952"/>
        <c:axId val="510594704"/>
        <c:extLs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Sheet1!$B$467:$B$470</c15:sqref>
                        </c15:formulaRef>
                      </c:ext>
                    </c:extLst>
                    <c:strCache>
                      <c:ptCount val="4"/>
                      <c:pt idx="0">
                        <c:v>T.V</c:v>
                      </c:pt>
                      <c:pt idx="1">
                        <c:v>News paper</c:v>
                      </c:pt>
                      <c:pt idx="2">
                        <c:v>Magzine</c:v>
                      </c:pt>
                      <c:pt idx="3">
                        <c:v>Internet</c:v>
                      </c:pt>
                    </c:strCache>
                  </c:strRef>
                </c:cat>
                <c:val>
                  <c:numRef>
                    <c:extLst>
                      <c:ext uri="{02D57815-91ED-43cb-92C2-25804820EDAC}">
                        <c15:formulaRef>
                          <c15:sqref>Sheet1!$C$467:$C$470</c15:sqref>
                        </c15:formulaRef>
                      </c:ext>
                    </c:extLst>
                    <c:numCache>
                      <c:formatCode>General</c:formatCode>
                      <c:ptCount val="4"/>
                      <c:pt idx="0">
                        <c:v>45</c:v>
                      </c:pt>
                      <c:pt idx="1">
                        <c:v>7</c:v>
                      </c:pt>
                      <c:pt idx="2">
                        <c:v>0</c:v>
                      </c:pt>
                      <c:pt idx="3">
                        <c:v>68</c:v>
                      </c:pt>
                    </c:numCache>
                  </c:numRef>
                </c:val>
                <c:extLst>
                  <c:ext xmlns:c16="http://schemas.microsoft.com/office/drawing/2014/chart" uri="{C3380CC4-5D6E-409C-BE32-E72D297353CC}">
                    <c16:uniqueId val="{00000001-A08E-4AD2-BC1F-A3B16C7C0BCF}"/>
                  </c:ext>
                </c:extLst>
              </c15:ser>
            </c15:filteredBarSeries>
          </c:ext>
        </c:extLst>
      </c:barChart>
      <c:catAx>
        <c:axId val="5105999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Opinion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10594704"/>
        <c:crosses val="autoZero"/>
        <c:auto val="1"/>
        <c:lblAlgn val="ctr"/>
        <c:lblOffset val="100"/>
        <c:noMultiLvlLbl val="0"/>
      </c:catAx>
      <c:valAx>
        <c:axId val="510594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10599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Reason for liking advertisement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Sheet1!$B$491:$B$494</c:f>
              <c:strCache>
                <c:ptCount val="4"/>
                <c:pt idx="0">
                  <c:v>Has film star</c:v>
                </c:pt>
                <c:pt idx="1">
                  <c:v>Theme and apperance</c:v>
                </c:pt>
                <c:pt idx="2">
                  <c:v>Good music</c:v>
                </c:pt>
                <c:pt idx="3">
                  <c:v>Other reasons</c:v>
                </c:pt>
              </c:strCache>
            </c:strRef>
          </c:cat>
          <c:val>
            <c:numRef>
              <c:f>Sheet1!$D$491:$D$494</c:f>
              <c:numCache>
                <c:formatCode>General</c:formatCode>
                <c:ptCount val="4"/>
                <c:pt idx="0">
                  <c:v>41</c:v>
                </c:pt>
                <c:pt idx="1">
                  <c:v>27</c:v>
                </c:pt>
                <c:pt idx="2">
                  <c:v>21</c:v>
                </c:pt>
                <c:pt idx="3">
                  <c:v>12</c:v>
                </c:pt>
              </c:numCache>
            </c:numRef>
          </c:val>
          <c:extLst>
            <c:ext xmlns:c16="http://schemas.microsoft.com/office/drawing/2014/chart" uri="{C3380CC4-5D6E-409C-BE32-E72D297353CC}">
              <c16:uniqueId val="{00000000-1A39-4329-B1A7-FD0C2602D3F0}"/>
            </c:ext>
          </c:extLst>
        </c:ser>
        <c:dLbls>
          <c:dLblPos val="outEnd"/>
          <c:showLegendKey val="0"/>
          <c:showVal val="1"/>
          <c:showCatName val="0"/>
          <c:showSerName val="0"/>
          <c:showPercent val="0"/>
          <c:showBubbleSize val="0"/>
        </c:dLbls>
        <c:gapWidth val="219"/>
        <c:overlap val="-27"/>
        <c:axId val="403076472"/>
        <c:axId val="498007792"/>
        <c:extLs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Sheet1!$B$491:$B$494</c15:sqref>
                        </c15:formulaRef>
                      </c:ext>
                    </c:extLst>
                    <c:strCache>
                      <c:ptCount val="4"/>
                      <c:pt idx="0">
                        <c:v>Has film star</c:v>
                      </c:pt>
                      <c:pt idx="1">
                        <c:v>Theme and apperance</c:v>
                      </c:pt>
                      <c:pt idx="2">
                        <c:v>Good music</c:v>
                      </c:pt>
                      <c:pt idx="3">
                        <c:v>Other reasons</c:v>
                      </c:pt>
                    </c:strCache>
                  </c:strRef>
                </c:cat>
                <c:val>
                  <c:numRef>
                    <c:extLst>
                      <c:ext uri="{02D57815-91ED-43cb-92C2-25804820EDAC}">
                        <c15:formulaRef>
                          <c15:sqref>Sheet1!$C$491:$C$494</c15:sqref>
                        </c15:formulaRef>
                      </c:ext>
                    </c:extLst>
                    <c:numCache>
                      <c:formatCode>General</c:formatCode>
                      <c:ptCount val="4"/>
                      <c:pt idx="0">
                        <c:v>49</c:v>
                      </c:pt>
                      <c:pt idx="1">
                        <c:v>32</c:v>
                      </c:pt>
                      <c:pt idx="2">
                        <c:v>25</c:v>
                      </c:pt>
                      <c:pt idx="3">
                        <c:v>14</c:v>
                      </c:pt>
                    </c:numCache>
                  </c:numRef>
                </c:val>
                <c:extLst>
                  <c:ext xmlns:c16="http://schemas.microsoft.com/office/drawing/2014/chart" uri="{C3380CC4-5D6E-409C-BE32-E72D297353CC}">
                    <c16:uniqueId val="{00000001-1A39-4329-B1A7-FD0C2602D3F0}"/>
                  </c:ext>
                </c:extLst>
              </c15:ser>
            </c15:filteredBarSeries>
          </c:ext>
        </c:extLst>
      </c:barChart>
      <c:catAx>
        <c:axId val="4030764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Opinion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98007792"/>
        <c:crosses val="autoZero"/>
        <c:auto val="1"/>
        <c:lblAlgn val="ctr"/>
        <c:lblOffset val="100"/>
        <c:noMultiLvlLbl val="0"/>
      </c:catAx>
      <c:valAx>
        <c:axId val="4980077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03076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Effectiveness of advertisement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Sheet1!$B$516:$B$519</c:f>
              <c:strCache>
                <c:ptCount val="4"/>
                <c:pt idx="0">
                  <c:v>Very bad</c:v>
                </c:pt>
                <c:pt idx="1">
                  <c:v>Bad</c:v>
                </c:pt>
                <c:pt idx="2">
                  <c:v>Very good</c:v>
                </c:pt>
                <c:pt idx="3">
                  <c:v>Good</c:v>
                </c:pt>
              </c:strCache>
            </c:strRef>
          </c:cat>
          <c:val>
            <c:numRef>
              <c:f>Sheet1!$D$516:$D$519</c:f>
              <c:numCache>
                <c:formatCode>General</c:formatCode>
                <c:ptCount val="4"/>
                <c:pt idx="0">
                  <c:v>6</c:v>
                </c:pt>
                <c:pt idx="1">
                  <c:v>14</c:v>
                </c:pt>
                <c:pt idx="2">
                  <c:v>44</c:v>
                </c:pt>
                <c:pt idx="3">
                  <c:v>36</c:v>
                </c:pt>
              </c:numCache>
            </c:numRef>
          </c:val>
          <c:extLst>
            <c:ext xmlns:c16="http://schemas.microsoft.com/office/drawing/2014/chart" uri="{C3380CC4-5D6E-409C-BE32-E72D297353CC}">
              <c16:uniqueId val="{00000000-C25A-4D9B-A4D8-B28BF9E10AF7}"/>
            </c:ext>
          </c:extLst>
        </c:ser>
        <c:dLbls>
          <c:dLblPos val="outEnd"/>
          <c:showLegendKey val="0"/>
          <c:showVal val="1"/>
          <c:showCatName val="0"/>
          <c:showSerName val="0"/>
          <c:showPercent val="0"/>
          <c:showBubbleSize val="0"/>
        </c:dLbls>
        <c:gapWidth val="219"/>
        <c:overlap val="-27"/>
        <c:axId val="500463984"/>
        <c:axId val="500464312"/>
        <c:extLs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Sheet1!$B$516:$B$519</c15:sqref>
                        </c15:formulaRef>
                      </c:ext>
                    </c:extLst>
                    <c:strCache>
                      <c:ptCount val="4"/>
                      <c:pt idx="0">
                        <c:v>Very bad</c:v>
                      </c:pt>
                      <c:pt idx="1">
                        <c:v>Bad</c:v>
                      </c:pt>
                      <c:pt idx="2">
                        <c:v>Very good</c:v>
                      </c:pt>
                      <c:pt idx="3">
                        <c:v>Good</c:v>
                      </c:pt>
                    </c:strCache>
                  </c:strRef>
                </c:cat>
                <c:val>
                  <c:numRef>
                    <c:extLst>
                      <c:ext uri="{02D57815-91ED-43cb-92C2-25804820EDAC}">
                        <c15:formulaRef>
                          <c15:sqref>Sheet1!$C$516:$C$519</c15:sqref>
                        </c15:formulaRef>
                      </c:ext>
                    </c:extLst>
                    <c:numCache>
                      <c:formatCode>General</c:formatCode>
                      <c:ptCount val="4"/>
                      <c:pt idx="0">
                        <c:v>7</c:v>
                      </c:pt>
                      <c:pt idx="1">
                        <c:v>17</c:v>
                      </c:pt>
                      <c:pt idx="2">
                        <c:v>53</c:v>
                      </c:pt>
                      <c:pt idx="3">
                        <c:v>43</c:v>
                      </c:pt>
                    </c:numCache>
                  </c:numRef>
                </c:val>
                <c:extLst>
                  <c:ext xmlns:c16="http://schemas.microsoft.com/office/drawing/2014/chart" uri="{C3380CC4-5D6E-409C-BE32-E72D297353CC}">
                    <c16:uniqueId val="{00000001-C25A-4D9B-A4D8-B28BF9E10AF7}"/>
                  </c:ext>
                </c:extLst>
              </c15:ser>
            </c15:filteredBarSeries>
          </c:ext>
        </c:extLst>
      </c:barChart>
      <c:catAx>
        <c:axId val="5004639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Opinion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0464312"/>
        <c:crosses val="autoZero"/>
        <c:auto val="1"/>
        <c:lblAlgn val="ctr"/>
        <c:lblOffset val="100"/>
        <c:noMultiLvlLbl val="0"/>
      </c:catAx>
      <c:valAx>
        <c:axId val="5004643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04639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Effectiveness of advertisement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Sheet1!$B$516:$B$519</c:f>
              <c:strCache>
                <c:ptCount val="4"/>
                <c:pt idx="0">
                  <c:v>Very bad</c:v>
                </c:pt>
                <c:pt idx="1">
                  <c:v>Bad</c:v>
                </c:pt>
                <c:pt idx="2">
                  <c:v>Very good</c:v>
                </c:pt>
                <c:pt idx="3">
                  <c:v>Good</c:v>
                </c:pt>
              </c:strCache>
            </c:strRef>
          </c:cat>
          <c:val>
            <c:numRef>
              <c:f>Sheet1!$D$516:$D$519</c:f>
              <c:numCache>
                <c:formatCode>General</c:formatCode>
                <c:ptCount val="4"/>
                <c:pt idx="0">
                  <c:v>6</c:v>
                </c:pt>
                <c:pt idx="1">
                  <c:v>14</c:v>
                </c:pt>
                <c:pt idx="2">
                  <c:v>44</c:v>
                </c:pt>
                <c:pt idx="3">
                  <c:v>36</c:v>
                </c:pt>
              </c:numCache>
            </c:numRef>
          </c:val>
          <c:extLst>
            <c:ext xmlns:c16="http://schemas.microsoft.com/office/drawing/2014/chart" uri="{C3380CC4-5D6E-409C-BE32-E72D297353CC}">
              <c16:uniqueId val="{00000000-C25A-4D9B-A4D8-B28BF9E10AF7}"/>
            </c:ext>
          </c:extLst>
        </c:ser>
        <c:dLbls>
          <c:dLblPos val="outEnd"/>
          <c:showLegendKey val="0"/>
          <c:showVal val="1"/>
          <c:showCatName val="0"/>
          <c:showSerName val="0"/>
          <c:showPercent val="0"/>
          <c:showBubbleSize val="0"/>
        </c:dLbls>
        <c:gapWidth val="219"/>
        <c:overlap val="-27"/>
        <c:axId val="500463984"/>
        <c:axId val="500464312"/>
        <c:extLs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Sheet1!$B$516:$B$519</c15:sqref>
                        </c15:formulaRef>
                      </c:ext>
                    </c:extLst>
                    <c:strCache>
                      <c:ptCount val="4"/>
                      <c:pt idx="0">
                        <c:v>Very bad</c:v>
                      </c:pt>
                      <c:pt idx="1">
                        <c:v>Bad</c:v>
                      </c:pt>
                      <c:pt idx="2">
                        <c:v>Very good</c:v>
                      </c:pt>
                      <c:pt idx="3">
                        <c:v>Good</c:v>
                      </c:pt>
                    </c:strCache>
                  </c:strRef>
                </c:cat>
                <c:val>
                  <c:numRef>
                    <c:extLst>
                      <c:ext uri="{02D57815-91ED-43cb-92C2-25804820EDAC}">
                        <c15:formulaRef>
                          <c15:sqref>Sheet1!$C$516:$C$519</c15:sqref>
                        </c15:formulaRef>
                      </c:ext>
                    </c:extLst>
                    <c:numCache>
                      <c:formatCode>General</c:formatCode>
                      <c:ptCount val="4"/>
                      <c:pt idx="0">
                        <c:v>7</c:v>
                      </c:pt>
                      <c:pt idx="1">
                        <c:v>17</c:v>
                      </c:pt>
                      <c:pt idx="2">
                        <c:v>53</c:v>
                      </c:pt>
                      <c:pt idx="3">
                        <c:v>43</c:v>
                      </c:pt>
                    </c:numCache>
                  </c:numRef>
                </c:val>
                <c:extLst>
                  <c:ext xmlns:c16="http://schemas.microsoft.com/office/drawing/2014/chart" uri="{C3380CC4-5D6E-409C-BE32-E72D297353CC}">
                    <c16:uniqueId val="{00000001-C25A-4D9B-A4D8-B28BF9E10AF7}"/>
                  </c:ext>
                </c:extLst>
              </c15:ser>
            </c15:filteredBarSeries>
          </c:ext>
        </c:extLst>
      </c:barChart>
      <c:catAx>
        <c:axId val="5004639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Opinion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0464312"/>
        <c:crosses val="autoZero"/>
        <c:auto val="1"/>
        <c:lblAlgn val="ctr"/>
        <c:lblOffset val="100"/>
        <c:noMultiLvlLbl val="0"/>
      </c:catAx>
      <c:valAx>
        <c:axId val="5004643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04639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Slogan of advertisement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Sheet1!$B$567:$B$570</c:f>
              <c:strCache>
                <c:ptCount val="4"/>
                <c:pt idx="0">
                  <c:v>Real magic</c:v>
                </c:pt>
                <c:pt idx="1">
                  <c:v>Taste the thunder</c:v>
                </c:pt>
                <c:pt idx="2">
                  <c:v>Open happiness</c:v>
                </c:pt>
                <c:pt idx="3">
                  <c:v>Others</c:v>
                </c:pt>
              </c:strCache>
            </c:strRef>
          </c:cat>
          <c:val>
            <c:numRef>
              <c:f>Sheet1!$D$567:$D$570</c:f>
              <c:numCache>
                <c:formatCode>General</c:formatCode>
                <c:ptCount val="4"/>
                <c:pt idx="0">
                  <c:v>22</c:v>
                </c:pt>
                <c:pt idx="1">
                  <c:v>40</c:v>
                </c:pt>
                <c:pt idx="2">
                  <c:v>26</c:v>
                </c:pt>
                <c:pt idx="3">
                  <c:v>11</c:v>
                </c:pt>
              </c:numCache>
            </c:numRef>
          </c:val>
          <c:extLst>
            <c:ext xmlns:c16="http://schemas.microsoft.com/office/drawing/2014/chart" uri="{C3380CC4-5D6E-409C-BE32-E72D297353CC}">
              <c16:uniqueId val="{00000000-EBC1-4796-9352-D9826A16C9C6}"/>
            </c:ext>
          </c:extLst>
        </c:ser>
        <c:dLbls>
          <c:dLblPos val="outEnd"/>
          <c:showLegendKey val="0"/>
          <c:showVal val="1"/>
          <c:showCatName val="0"/>
          <c:showSerName val="0"/>
          <c:showPercent val="0"/>
          <c:showBubbleSize val="0"/>
        </c:dLbls>
        <c:gapWidth val="219"/>
        <c:overlap val="-27"/>
        <c:axId val="507442824"/>
        <c:axId val="507442168"/>
        <c:extLs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Sheet1!$B$567:$B$570</c15:sqref>
                        </c15:formulaRef>
                      </c:ext>
                    </c:extLst>
                    <c:strCache>
                      <c:ptCount val="4"/>
                      <c:pt idx="0">
                        <c:v>Real magic</c:v>
                      </c:pt>
                      <c:pt idx="1">
                        <c:v>Taste the thunder</c:v>
                      </c:pt>
                      <c:pt idx="2">
                        <c:v>Open happiness</c:v>
                      </c:pt>
                      <c:pt idx="3">
                        <c:v>Others</c:v>
                      </c:pt>
                    </c:strCache>
                  </c:strRef>
                </c:cat>
                <c:val>
                  <c:numRef>
                    <c:extLst>
                      <c:ext uri="{02D57815-91ED-43cb-92C2-25804820EDAC}">
                        <c15:formulaRef>
                          <c15:sqref>Sheet1!$C$567:$C$570</c15:sqref>
                        </c15:formulaRef>
                      </c:ext>
                    </c:extLst>
                    <c:numCache>
                      <c:formatCode>General</c:formatCode>
                      <c:ptCount val="4"/>
                      <c:pt idx="0">
                        <c:v>26</c:v>
                      </c:pt>
                      <c:pt idx="1">
                        <c:v>48</c:v>
                      </c:pt>
                      <c:pt idx="2">
                        <c:v>33</c:v>
                      </c:pt>
                      <c:pt idx="3">
                        <c:v>13</c:v>
                      </c:pt>
                    </c:numCache>
                  </c:numRef>
                </c:val>
                <c:extLst>
                  <c:ext xmlns:c16="http://schemas.microsoft.com/office/drawing/2014/chart" uri="{C3380CC4-5D6E-409C-BE32-E72D297353CC}">
                    <c16:uniqueId val="{00000001-EBC1-4796-9352-D9826A16C9C6}"/>
                  </c:ext>
                </c:extLst>
              </c15:ser>
            </c15:filteredBarSeries>
          </c:ext>
        </c:extLst>
      </c:barChart>
      <c:catAx>
        <c:axId val="5074428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Opinion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7442168"/>
        <c:crosses val="autoZero"/>
        <c:auto val="1"/>
        <c:lblAlgn val="ctr"/>
        <c:lblOffset val="100"/>
        <c:noMultiLvlLbl val="0"/>
      </c:catAx>
      <c:valAx>
        <c:axId val="507442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7442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Slogan like most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Sheet1!$B$593:$B$596</c:f>
              <c:strCache>
                <c:ptCount val="4"/>
                <c:pt idx="0">
                  <c:v>Real magic</c:v>
                </c:pt>
                <c:pt idx="1">
                  <c:v>Taste the thunder</c:v>
                </c:pt>
                <c:pt idx="2">
                  <c:v>Open happiness</c:v>
                </c:pt>
                <c:pt idx="3">
                  <c:v>Others</c:v>
                </c:pt>
              </c:strCache>
            </c:strRef>
          </c:cat>
          <c:val>
            <c:numRef>
              <c:f>Sheet1!$D$593:$D$596</c:f>
              <c:numCache>
                <c:formatCode>General</c:formatCode>
                <c:ptCount val="4"/>
                <c:pt idx="0">
                  <c:v>8</c:v>
                </c:pt>
                <c:pt idx="1">
                  <c:v>43</c:v>
                </c:pt>
                <c:pt idx="2">
                  <c:v>34</c:v>
                </c:pt>
                <c:pt idx="3">
                  <c:v>15</c:v>
                </c:pt>
              </c:numCache>
            </c:numRef>
          </c:val>
          <c:extLst>
            <c:ext xmlns:c16="http://schemas.microsoft.com/office/drawing/2014/chart" uri="{C3380CC4-5D6E-409C-BE32-E72D297353CC}">
              <c16:uniqueId val="{00000000-021B-4FA8-AA3E-A7A2F0954446}"/>
            </c:ext>
          </c:extLst>
        </c:ser>
        <c:dLbls>
          <c:dLblPos val="outEnd"/>
          <c:showLegendKey val="0"/>
          <c:showVal val="1"/>
          <c:showCatName val="0"/>
          <c:showSerName val="0"/>
          <c:showPercent val="0"/>
          <c:showBubbleSize val="0"/>
        </c:dLbls>
        <c:gapWidth val="219"/>
        <c:overlap val="-27"/>
        <c:axId val="329969720"/>
        <c:axId val="329973656"/>
        <c:extLs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Sheet1!$B$593:$B$596</c15:sqref>
                        </c15:formulaRef>
                      </c:ext>
                    </c:extLst>
                    <c:strCache>
                      <c:ptCount val="4"/>
                      <c:pt idx="0">
                        <c:v>Real magic</c:v>
                      </c:pt>
                      <c:pt idx="1">
                        <c:v>Taste the thunder</c:v>
                      </c:pt>
                      <c:pt idx="2">
                        <c:v>Open happiness</c:v>
                      </c:pt>
                      <c:pt idx="3">
                        <c:v>Others</c:v>
                      </c:pt>
                    </c:strCache>
                  </c:strRef>
                </c:cat>
                <c:val>
                  <c:numRef>
                    <c:extLst>
                      <c:ext uri="{02D57815-91ED-43cb-92C2-25804820EDAC}">
                        <c15:formulaRef>
                          <c15:sqref>Sheet1!$C$593:$C$596</c15:sqref>
                        </c15:formulaRef>
                      </c:ext>
                    </c:extLst>
                    <c:numCache>
                      <c:formatCode>General</c:formatCode>
                      <c:ptCount val="4"/>
                      <c:pt idx="0">
                        <c:v>10</c:v>
                      </c:pt>
                      <c:pt idx="1">
                        <c:v>51</c:v>
                      </c:pt>
                      <c:pt idx="2">
                        <c:v>41</c:v>
                      </c:pt>
                      <c:pt idx="3">
                        <c:v>18</c:v>
                      </c:pt>
                    </c:numCache>
                  </c:numRef>
                </c:val>
                <c:extLst>
                  <c:ext xmlns:c16="http://schemas.microsoft.com/office/drawing/2014/chart" uri="{C3380CC4-5D6E-409C-BE32-E72D297353CC}">
                    <c16:uniqueId val="{00000001-021B-4FA8-AA3E-A7A2F0954446}"/>
                  </c:ext>
                </c:extLst>
              </c15:ser>
            </c15:filteredBarSeries>
          </c:ext>
        </c:extLst>
      </c:barChart>
      <c:catAx>
        <c:axId val="3299697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Opinion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29973656"/>
        <c:crosses val="autoZero"/>
        <c:auto val="1"/>
        <c:lblAlgn val="ctr"/>
        <c:lblOffset val="100"/>
        <c:noMultiLvlLbl val="0"/>
      </c:catAx>
      <c:valAx>
        <c:axId val="329973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299697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Occupation of respondents</a:t>
            </a:r>
          </a:p>
        </c:rich>
      </c:tx>
      <c:layout>
        <c:manualLayout>
          <c:xMode val="edge"/>
          <c:yMode val="edge"/>
          <c:x val="0.3212735040612037"/>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Sheet1!$B$50:$B$53</c:f>
              <c:strCache>
                <c:ptCount val="4"/>
                <c:pt idx="0">
                  <c:v>Student</c:v>
                </c:pt>
                <c:pt idx="1">
                  <c:v>Employee</c:v>
                </c:pt>
                <c:pt idx="2">
                  <c:v>Housewife</c:v>
                </c:pt>
                <c:pt idx="3">
                  <c:v>Other</c:v>
                </c:pt>
              </c:strCache>
            </c:strRef>
          </c:cat>
          <c:val>
            <c:numRef>
              <c:f>Sheet1!$D$50:$D$53</c:f>
              <c:numCache>
                <c:formatCode>General</c:formatCode>
                <c:ptCount val="4"/>
                <c:pt idx="0">
                  <c:v>38</c:v>
                </c:pt>
                <c:pt idx="1">
                  <c:v>29</c:v>
                </c:pt>
                <c:pt idx="2">
                  <c:v>8</c:v>
                </c:pt>
                <c:pt idx="3">
                  <c:v>25</c:v>
                </c:pt>
              </c:numCache>
            </c:numRef>
          </c:val>
          <c:extLst>
            <c:ext xmlns:c16="http://schemas.microsoft.com/office/drawing/2014/chart" uri="{C3380CC4-5D6E-409C-BE32-E72D297353CC}">
              <c16:uniqueId val="{00000000-0B24-4166-A303-AD58EC0F2E58}"/>
            </c:ext>
          </c:extLst>
        </c:ser>
        <c:dLbls>
          <c:dLblPos val="outEnd"/>
          <c:showLegendKey val="0"/>
          <c:showVal val="1"/>
          <c:showCatName val="0"/>
          <c:showSerName val="0"/>
          <c:showPercent val="0"/>
          <c:showBubbleSize val="0"/>
        </c:dLbls>
        <c:gapWidth val="219"/>
        <c:overlap val="-27"/>
        <c:axId val="491575616"/>
        <c:axId val="491576600"/>
        <c:extLs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Sheet1!$B$50:$B$53</c15:sqref>
                        </c15:formulaRef>
                      </c:ext>
                    </c:extLst>
                    <c:strCache>
                      <c:ptCount val="4"/>
                      <c:pt idx="0">
                        <c:v>Student</c:v>
                      </c:pt>
                      <c:pt idx="1">
                        <c:v>Employee</c:v>
                      </c:pt>
                      <c:pt idx="2">
                        <c:v>Housewife</c:v>
                      </c:pt>
                      <c:pt idx="3">
                        <c:v>Other</c:v>
                      </c:pt>
                    </c:strCache>
                  </c:strRef>
                </c:cat>
                <c:val>
                  <c:numRef>
                    <c:extLst>
                      <c:ext uri="{02D57815-91ED-43cb-92C2-25804820EDAC}">
                        <c15:formulaRef>
                          <c15:sqref>Sheet1!$C$50:$C$53</c15:sqref>
                        </c15:formulaRef>
                      </c:ext>
                    </c:extLst>
                    <c:numCache>
                      <c:formatCode>General</c:formatCode>
                      <c:ptCount val="4"/>
                      <c:pt idx="0">
                        <c:v>45</c:v>
                      </c:pt>
                      <c:pt idx="1">
                        <c:v>35</c:v>
                      </c:pt>
                      <c:pt idx="2">
                        <c:v>10</c:v>
                      </c:pt>
                      <c:pt idx="3">
                        <c:v>30</c:v>
                      </c:pt>
                    </c:numCache>
                  </c:numRef>
                </c:val>
                <c:extLst>
                  <c:ext xmlns:c16="http://schemas.microsoft.com/office/drawing/2014/chart" uri="{C3380CC4-5D6E-409C-BE32-E72D297353CC}">
                    <c16:uniqueId val="{00000001-0B24-4166-A303-AD58EC0F2E58}"/>
                  </c:ext>
                </c:extLst>
              </c15:ser>
            </c15:filteredBarSeries>
          </c:ext>
        </c:extLst>
      </c:barChart>
      <c:catAx>
        <c:axId val="4915756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Occupation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91576600"/>
        <c:crosses val="autoZero"/>
        <c:auto val="1"/>
        <c:lblAlgn val="ctr"/>
        <c:lblOffset val="100"/>
        <c:noMultiLvlLbl val="0"/>
      </c:catAx>
      <c:valAx>
        <c:axId val="491576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915756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Purchase of cold drink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Sheet1!$B$74</c:f>
              <c:strCache>
                <c:ptCount val="1"/>
                <c:pt idx="0">
                  <c:v>Yes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1"/>
              <c:pt idx="0">
                <c:v>2</c:v>
              </c:pt>
              <c:extLst>
                <c:ext xmlns:c15="http://schemas.microsoft.com/office/drawing/2012/chart" uri="{02D57815-91ED-43cb-92C2-25804820EDAC}">
                  <c15:autoCat val="1"/>
                </c:ext>
              </c:extLst>
            </c:strLit>
          </c:cat>
          <c:val>
            <c:numRef>
              <c:f>Sheet1!$D$74</c:f>
              <c:numCache>
                <c:formatCode>General</c:formatCode>
                <c:ptCount val="1"/>
                <c:pt idx="0">
                  <c:v>94</c:v>
                </c:pt>
              </c:numCache>
              <c:extLst/>
            </c:numRef>
          </c:val>
          <c:extLst>
            <c:ext xmlns:c16="http://schemas.microsoft.com/office/drawing/2014/chart" uri="{C3380CC4-5D6E-409C-BE32-E72D297353CC}">
              <c16:uniqueId val="{00000000-7743-467C-9F72-B6E7EA0E6937}"/>
            </c:ext>
          </c:extLst>
        </c:ser>
        <c:ser>
          <c:idx val="1"/>
          <c:order val="1"/>
          <c:tx>
            <c:strRef>
              <c:f>Sheet1!$B$75</c:f>
              <c:strCache>
                <c:ptCount val="1"/>
                <c:pt idx="0">
                  <c:v>No</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1"/>
              <c:pt idx="0">
                <c:v>2</c:v>
              </c:pt>
              <c:extLst>
                <c:ext xmlns:c15="http://schemas.microsoft.com/office/drawing/2012/chart" uri="{02D57815-91ED-43cb-92C2-25804820EDAC}">
                  <c15:autoCat val="1"/>
                </c:ext>
              </c:extLst>
            </c:strLit>
          </c:cat>
          <c:val>
            <c:numRef>
              <c:f>Sheet1!$D$75</c:f>
              <c:numCache>
                <c:formatCode>General</c:formatCode>
                <c:ptCount val="1"/>
                <c:pt idx="0">
                  <c:v>6</c:v>
                </c:pt>
              </c:numCache>
              <c:extLst/>
            </c:numRef>
          </c:val>
          <c:extLst>
            <c:ext xmlns:c16="http://schemas.microsoft.com/office/drawing/2014/chart" uri="{C3380CC4-5D6E-409C-BE32-E72D297353CC}">
              <c16:uniqueId val="{00000001-7743-467C-9F72-B6E7EA0E6937}"/>
            </c:ext>
          </c:extLst>
        </c:ser>
        <c:dLbls>
          <c:showLegendKey val="0"/>
          <c:showVal val="0"/>
          <c:showCatName val="0"/>
          <c:showSerName val="0"/>
          <c:showPercent val="0"/>
          <c:showBubbleSize val="0"/>
        </c:dLbls>
        <c:gapWidth val="219"/>
        <c:overlap val="-27"/>
        <c:axId val="491587752"/>
        <c:axId val="491585456"/>
      </c:barChart>
      <c:catAx>
        <c:axId val="491587752"/>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Opinion</a:t>
                </a:r>
              </a:p>
            </c:rich>
          </c:tx>
          <c:layout>
            <c:manualLayout>
              <c:xMode val="edge"/>
              <c:yMode val="edge"/>
              <c:x val="0.49772790901137359"/>
              <c:y val="0.8051844561096529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0"/>
        <c:majorTickMark val="none"/>
        <c:minorTickMark val="none"/>
        <c:tickLblPos val="nextTo"/>
        <c:crossAx val="491585456"/>
        <c:crosses val="autoZero"/>
        <c:auto val="1"/>
        <c:lblAlgn val="ctr"/>
        <c:lblOffset val="100"/>
        <c:noMultiLvlLbl val="0"/>
      </c:catAx>
      <c:valAx>
        <c:axId val="491585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91587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Frequently Purchase of cold drink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0.13103937007874017"/>
          <c:y val="0.17171296296296298"/>
          <c:w val="0.84396062992125986"/>
          <c:h val="0.68710393464330477"/>
        </c:manualLayout>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Sheet1!$B$97:$B$100</c:f>
              <c:strCache>
                <c:ptCount val="4"/>
                <c:pt idx="0">
                  <c:v>Once a day</c:v>
                </c:pt>
                <c:pt idx="1">
                  <c:v>Twice a day</c:v>
                </c:pt>
                <c:pt idx="2">
                  <c:v>More than twice</c:v>
                </c:pt>
                <c:pt idx="3">
                  <c:v>Not regular</c:v>
                </c:pt>
              </c:strCache>
              <c:extLst/>
            </c:strRef>
          </c:cat>
          <c:val>
            <c:numRef>
              <c:f>Sheet1!$D$97:$D$100</c:f>
              <c:numCache>
                <c:formatCode>General</c:formatCode>
                <c:ptCount val="4"/>
                <c:pt idx="0">
                  <c:v>15</c:v>
                </c:pt>
                <c:pt idx="1">
                  <c:v>13</c:v>
                </c:pt>
                <c:pt idx="2">
                  <c:v>10</c:v>
                </c:pt>
                <c:pt idx="3">
                  <c:v>62</c:v>
                </c:pt>
              </c:numCache>
              <c:extLst/>
            </c:numRef>
          </c:val>
          <c:extLst>
            <c:ext xmlns:c16="http://schemas.microsoft.com/office/drawing/2014/chart" uri="{C3380CC4-5D6E-409C-BE32-E72D297353CC}">
              <c16:uniqueId val="{00000000-B398-42A1-AB32-36AB2FFF8012}"/>
            </c:ext>
          </c:extLst>
        </c:ser>
        <c:dLbls>
          <c:dLblPos val="outEnd"/>
          <c:showLegendKey val="0"/>
          <c:showVal val="1"/>
          <c:showCatName val="0"/>
          <c:showSerName val="0"/>
          <c:showPercent val="0"/>
          <c:showBubbleSize val="0"/>
        </c:dLbls>
        <c:gapWidth val="219"/>
        <c:overlap val="-27"/>
        <c:axId val="573155712"/>
        <c:axId val="573161616"/>
        <c:extLs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Sheet1!$B$97:$B$100</c15:sqref>
                        </c15:formulaRef>
                      </c:ext>
                    </c:extLst>
                    <c:strCache>
                      <c:ptCount val="4"/>
                      <c:pt idx="0">
                        <c:v>Once a day</c:v>
                      </c:pt>
                      <c:pt idx="1">
                        <c:v>Twice a day</c:v>
                      </c:pt>
                      <c:pt idx="2">
                        <c:v>More than twice</c:v>
                      </c:pt>
                      <c:pt idx="3">
                        <c:v>Not regular</c:v>
                      </c:pt>
                    </c:strCache>
                  </c:strRef>
                </c:cat>
                <c:val>
                  <c:numRef>
                    <c:extLst>
                      <c:ext uri="{02D57815-91ED-43cb-92C2-25804820EDAC}">
                        <c15:formulaRef>
                          <c15:sqref>Sheet1!$C$97:$C$100</c15:sqref>
                        </c15:formulaRef>
                      </c:ext>
                    </c:extLst>
                    <c:numCache>
                      <c:formatCode>General</c:formatCode>
                      <c:ptCount val="4"/>
                      <c:pt idx="0">
                        <c:v>18</c:v>
                      </c:pt>
                      <c:pt idx="1">
                        <c:v>16</c:v>
                      </c:pt>
                      <c:pt idx="2">
                        <c:v>12</c:v>
                      </c:pt>
                      <c:pt idx="3">
                        <c:v>74</c:v>
                      </c:pt>
                    </c:numCache>
                  </c:numRef>
                </c:val>
                <c:extLst>
                  <c:ext xmlns:c16="http://schemas.microsoft.com/office/drawing/2014/chart" uri="{C3380CC4-5D6E-409C-BE32-E72D297353CC}">
                    <c16:uniqueId val="{00000001-B398-42A1-AB32-36AB2FFF8012}"/>
                  </c:ext>
                </c:extLst>
              </c15:ser>
            </c15:filteredBarSeries>
          </c:ext>
        </c:extLst>
      </c:barChart>
      <c:catAx>
        <c:axId val="5731557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Opinion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73161616"/>
        <c:crosses val="autoZero"/>
        <c:auto val="1"/>
        <c:lblAlgn val="ctr"/>
        <c:lblOffset val="100"/>
        <c:noMultiLvlLbl val="0"/>
      </c:catAx>
      <c:valAx>
        <c:axId val="573161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731557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Cold drink like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Sheet1!$B$125:$B$128</c:f>
              <c:strCache>
                <c:ptCount val="4"/>
                <c:pt idx="0">
                  <c:v>Coca-cola</c:v>
                </c:pt>
                <c:pt idx="1">
                  <c:v>Pespsi</c:v>
                </c:pt>
                <c:pt idx="2">
                  <c:v>Thums-up</c:v>
                </c:pt>
                <c:pt idx="3">
                  <c:v>Other</c:v>
                </c:pt>
              </c:strCache>
            </c:strRef>
          </c:cat>
          <c:val>
            <c:numRef>
              <c:f>Sheet1!$D$125:$D$128</c:f>
              <c:numCache>
                <c:formatCode>General</c:formatCode>
                <c:ptCount val="4"/>
                <c:pt idx="0">
                  <c:v>27</c:v>
                </c:pt>
                <c:pt idx="1">
                  <c:v>18</c:v>
                </c:pt>
                <c:pt idx="2">
                  <c:v>40</c:v>
                </c:pt>
                <c:pt idx="3">
                  <c:v>16</c:v>
                </c:pt>
              </c:numCache>
            </c:numRef>
          </c:val>
          <c:extLst>
            <c:ext xmlns:c16="http://schemas.microsoft.com/office/drawing/2014/chart" uri="{C3380CC4-5D6E-409C-BE32-E72D297353CC}">
              <c16:uniqueId val="{00000000-0C14-4342-B3DC-9E37B474B9BE}"/>
            </c:ext>
          </c:extLst>
        </c:ser>
        <c:dLbls>
          <c:showLegendKey val="0"/>
          <c:showVal val="0"/>
          <c:showCatName val="0"/>
          <c:showSerName val="0"/>
          <c:showPercent val="0"/>
          <c:showBubbleSize val="0"/>
        </c:dLbls>
        <c:gapWidth val="219"/>
        <c:overlap val="-27"/>
        <c:axId val="551019712"/>
        <c:axId val="551017416"/>
        <c:extLst>
          <c:ext xmlns:c15="http://schemas.microsoft.com/office/drawing/2012/chart" uri="{02D57815-91ED-43cb-92C2-25804820EDAC}">
            <c15:filteredBarSeries>
              <c15:ser>
                <c:idx val="0"/>
                <c:order val="0"/>
                <c:spPr>
                  <a:solidFill>
                    <a:schemeClr val="accent1"/>
                  </a:solidFill>
                  <a:ln>
                    <a:noFill/>
                  </a:ln>
                  <a:effectLst/>
                </c:spPr>
                <c:invertIfNegative val="0"/>
                <c:cat>
                  <c:strRef>
                    <c:extLst>
                      <c:ext uri="{02D57815-91ED-43cb-92C2-25804820EDAC}">
                        <c15:formulaRef>
                          <c15:sqref>Sheet1!$B$125:$B$128</c15:sqref>
                        </c15:formulaRef>
                      </c:ext>
                    </c:extLst>
                    <c:strCache>
                      <c:ptCount val="4"/>
                      <c:pt idx="0">
                        <c:v>Coca-cola</c:v>
                      </c:pt>
                      <c:pt idx="1">
                        <c:v>Pespsi</c:v>
                      </c:pt>
                      <c:pt idx="2">
                        <c:v>Thums-up</c:v>
                      </c:pt>
                      <c:pt idx="3">
                        <c:v>Other</c:v>
                      </c:pt>
                    </c:strCache>
                  </c:strRef>
                </c:cat>
                <c:val>
                  <c:numRef>
                    <c:extLst>
                      <c:ext uri="{02D57815-91ED-43cb-92C2-25804820EDAC}">
                        <c15:formulaRef>
                          <c15:sqref>Sheet1!$C$125:$C$128</c15:sqref>
                        </c15:formulaRef>
                      </c:ext>
                    </c:extLst>
                    <c:numCache>
                      <c:formatCode>General</c:formatCode>
                      <c:ptCount val="4"/>
                      <c:pt idx="0">
                        <c:v>32</c:v>
                      </c:pt>
                      <c:pt idx="1">
                        <c:v>21</c:v>
                      </c:pt>
                      <c:pt idx="2">
                        <c:v>48</c:v>
                      </c:pt>
                      <c:pt idx="3">
                        <c:v>19</c:v>
                      </c:pt>
                    </c:numCache>
                  </c:numRef>
                </c:val>
                <c:extLst>
                  <c:ext xmlns:c16="http://schemas.microsoft.com/office/drawing/2014/chart" uri="{C3380CC4-5D6E-409C-BE32-E72D297353CC}">
                    <c16:uniqueId val="{00000001-0C14-4342-B3DC-9E37B474B9BE}"/>
                  </c:ext>
                </c:extLst>
              </c15:ser>
            </c15:filteredBarSeries>
          </c:ext>
        </c:extLst>
      </c:barChart>
      <c:catAx>
        <c:axId val="5510197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Opinion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51017416"/>
        <c:crosses val="autoZero"/>
        <c:auto val="1"/>
        <c:lblAlgn val="ctr"/>
        <c:lblOffset val="100"/>
        <c:noMultiLvlLbl val="0"/>
      </c:catAx>
      <c:valAx>
        <c:axId val="5510174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510197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Flavour of cold drink like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Sheet1!$B$150:$B$153</c:f>
              <c:strCache>
                <c:ptCount val="4"/>
                <c:pt idx="0">
                  <c:v>Cola</c:v>
                </c:pt>
                <c:pt idx="1">
                  <c:v>Lemon</c:v>
                </c:pt>
                <c:pt idx="2">
                  <c:v>Mango</c:v>
                </c:pt>
                <c:pt idx="3">
                  <c:v>Orange</c:v>
                </c:pt>
              </c:strCache>
            </c:strRef>
          </c:cat>
          <c:val>
            <c:numRef>
              <c:f>Sheet1!$D$150:$D$153</c:f>
              <c:numCache>
                <c:formatCode>General</c:formatCode>
                <c:ptCount val="4"/>
                <c:pt idx="0">
                  <c:v>55.000000000000007</c:v>
                </c:pt>
                <c:pt idx="1">
                  <c:v>9</c:v>
                </c:pt>
                <c:pt idx="2">
                  <c:v>28</c:v>
                </c:pt>
                <c:pt idx="3">
                  <c:v>8</c:v>
                </c:pt>
              </c:numCache>
            </c:numRef>
          </c:val>
          <c:extLst>
            <c:ext xmlns:c16="http://schemas.microsoft.com/office/drawing/2014/chart" uri="{C3380CC4-5D6E-409C-BE32-E72D297353CC}">
              <c16:uniqueId val="{00000000-64FC-4A24-ADC3-11C35088CBAC}"/>
            </c:ext>
          </c:extLst>
        </c:ser>
        <c:dLbls>
          <c:dLblPos val="outEnd"/>
          <c:showLegendKey val="0"/>
          <c:showVal val="1"/>
          <c:showCatName val="0"/>
          <c:showSerName val="0"/>
          <c:showPercent val="0"/>
          <c:showBubbleSize val="0"/>
        </c:dLbls>
        <c:gapWidth val="219"/>
        <c:overlap val="-27"/>
        <c:axId val="255855472"/>
        <c:axId val="63504088"/>
        <c:extLs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Sheet1!$B$150:$B$153</c15:sqref>
                        </c15:formulaRef>
                      </c:ext>
                    </c:extLst>
                    <c:strCache>
                      <c:ptCount val="4"/>
                      <c:pt idx="0">
                        <c:v>Cola</c:v>
                      </c:pt>
                      <c:pt idx="1">
                        <c:v>Lemon</c:v>
                      </c:pt>
                      <c:pt idx="2">
                        <c:v>Mango</c:v>
                      </c:pt>
                      <c:pt idx="3">
                        <c:v>Orange</c:v>
                      </c:pt>
                    </c:strCache>
                  </c:strRef>
                </c:cat>
                <c:val>
                  <c:numRef>
                    <c:extLst>
                      <c:ext uri="{02D57815-91ED-43cb-92C2-25804820EDAC}">
                        <c15:formulaRef>
                          <c15:sqref>Sheet1!$C$150:$C$153</c15:sqref>
                        </c15:formulaRef>
                      </c:ext>
                    </c:extLst>
                    <c:numCache>
                      <c:formatCode>General</c:formatCode>
                      <c:ptCount val="4"/>
                      <c:pt idx="0">
                        <c:v>66</c:v>
                      </c:pt>
                      <c:pt idx="1">
                        <c:v>11</c:v>
                      </c:pt>
                      <c:pt idx="2">
                        <c:v>33</c:v>
                      </c:pt>
                      <c:pt idx="3">
                        <c:v>10</c:v>
                      </c:pt>
                    </c:numCache>
                  </c:numRef>
                </c:val>
                <c:extLst>
                  <c:ext xmlns:c16="http://schemas.microsoft.com/office/drawing/2014/chart" uri="{C3380CC4-5D6E-409C-BE32-E72D297353CC}">
                    <c16:uniqueId val="{00000001-64FC-4A24-ADC3-11C35088CBAC}"/>
                  </c:ext>
                </c:extLst>
              </c15:ser>
            </c15:filteredBarSeries>
          </c:ext>
        </c:extLst>
      </c:barChart>
      <c:catAx>
        <c:axId val="2558554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Opinion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63504088"/>
        <c:crosses val="autoZero"/>
        <c:auto val="1"/>
        <c:lblAlgn val="ctr"/>
        <c:lblOffset val="100"/>
        <c:noMultiLvlLbl val="0"/>
      </c:catAx>
      <c:valAx>
        <c:axId val="63504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55855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Quantity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Sheet1!$B$174:$B$177</c:f>
              <c:strCache>
                <c:ptCount val="4"/>
                <c:pt idx="0">
                  <c:v>250-300 ml</c:v>
                </c:pt>
                <c:pt idx="1">
                  <c:v>600 ml</c:v>
                </c:pt>
                <c:pt idx="2">
                  <c:v>750 ml</c:v>
                </c:pt>
                <c:pt idx="3">
                  <c:v>l-2 litre</c:v>
                </c:pt>
              </c:strCache>
            </c:strRef>
          </c:cat>
          <c:val>
            <c:numRef>
              <c:f>Sheet1!$D$174:$D$177</c:f>
              <c:numCache>
                <c:formatCode>General</c:formatCode>
                <c:ptCount val="4"/>
                <c:pt idx="0">
                  <c:v>47</c:v>
                </c:pt>
                <c:pt idx="1">
                  <c:v>28</c:v>
                </c:pt>
                <c:pt idx="2">
                  <c:v>16</c:v>
                </c:pt>
                <c:pt idx="3">
                  <c:v>10</c:v>
                </c:pt>
              </c:numCache>
            </c:numRef>
          </c:val>
          <c:extLst>
            <c:ext xmlns:c16="http://schemas.microsoft.com/office/drawing/2014/chart" uri="{C3380CC4-5D6E-409C-BE32-E72D297353CC}">
              <c16:uniqueId val="{00000000-D8CE-4336-9AE5-C9110D4BF4C0}"/>
            </c:ext>
          </c:extLst>
        </c:ser>
        <c:dLbls>
          <c:dLblPos val="outEnd"/>
          <c:showLegendKey val="0"/>
          <c:showVal val="1"/>
          <c:showCatName val="0"/>
          <c:showSerName val="0"/>
          <c:showPercent val="0"/>
          <c:showBubbleSize val="0"/>
        </c:dLbls>
        <c:gapWidth val="219"/>
        <c:overlap val="-27"/>
        <c:axId val="501638448"/>
        <c:axId val="501645664"/>
        <c:extLs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Sheet1!$B$174:$B$177</c15:sqref>
                        </c15:formulaRef>
                      </c:ext>
                    </c:extLst>
                    <c:strCache>
                      <c:ptCount val="4"/>
                      <c:pt idx="0">
                        <c:v>250-300 ml</c:v>
                      </c:pt>
                      <c:pt idx="1">
                        <c:v>600 ml</c:v>
                      </c:pt>
                      <c:pt idx="2">
                        <c:v>750 ml</c:v>
                      </c:pt>
                      <c:pt idx="3">
                        <c:v>l-2 litre</c:v>
                      </c:pt>
                    </c:strCache>
                  </c:strRef>
                </c:cat>
                <c:val>
                  <c:numRef>
                    <c:extLst>
                      <c:ext uri="{02D57815-91ED-43cb-92C2-25804820EDAC}">
                        <c15:formulaRef>
                          <c15:sqref>Sheet1!$C$174:$C$177</c15:sqref>
                        </c15:formulaRef>
                      </c:ext>
                    </c:extLst>
                    <c:numCache>
                      <c:formatCode>General</c:formatCode>
                      <c:ptCount val="4"/>
                      <c:pt idx="0">
                        <c:v>56</c:v>
                      </c:pt>
                      <c:pt idx="1">
                        <c:v>33</c:v>
                      </c:pt>
                      <c:pt idx="2">
                        <c:v>19</c:v>
                      </c:pt>
                      <c:pt idx="3">
                        <c:v>12</c:v>
                      </c:pt>
                    </c:numCache>
                  </c:numRef>
                </c:val>
                <c:extLst>
                  <c:ext xmlns:c16="http://schemas.microsoft.com/office/drawing/2014/chart" uri="{C3380CC4-5D6E-409C-BE32-E72D297353CC}">
                    <c16:uniqueId val="{00000001-D8CE-4336-9AE5-C9110D4BF4C0}"/>
                  </c:ext>
                </c:extLst>
              </c15:ser>
            </c15:filteredBarSeries>
          </c:ext>
        </c:extLst>
      </c:barChart>
      <c:catAx>
        <c:axId val="5016384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Opinion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1645664"/>
        <c:crosses val="autoZero"/>
        <c:auto val="1"/>
        <c:lblAlgn val="ctr"/>
        <c:lblOffset val="100"/>
        <c:noMultiLvlLbl val="0"/>
      </c:catAx>
      <c:valAx>
        <c:axId val="5016456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1638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Spend on Coca-Cola per week</a:t>
            </a:r>
          </a:p>
        </c:rich>
      </c:tx>
      <c:layout>
        <c:manualLayout>
          <c:xMode val="edge"/>
          <c:yMode val="edge"/>
          <c:x val="0.2610609946260809"/>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Sheet1!$B$200:$B$203</c:f>
              <c:strCache>
                <c:ptCount val="4"/>
                <c:pt idx="0">
                  <c:v>50-100</c:v>
                </c:pt>
                <c:pt idx="1">
                  <c:v>100-150</c:v>
                </c:pt>
                <c:pt idx="2">
                  <c:v>150-200</c:v>
                </c:pt>
                <c:pt idx="3">
                  <c:v>Above 200</c:v>
                </c:pt>
              </c:strCache>
            </c:strRef>
          </c:cat>
          <c:val>
            <c:numRef>
              <c:f>Sheet1!$D$200:$D$203</c:f>
              <c:numCache>
                <c:formatCode>General</c:formatCode>
                <c:ptCount val="4"/>
                <c:pt idx="0">
                  <c:v>25</c:v>
                </c:pt>
                <c:pt idx="1">
                  <c:v>45</c:v>
                </c:pt>
                <c:pt idx="2">
                  <c:v>18</c:v>
                </c:pt>
                <c:pt idx="3">
                  <c:v>13</c:v>
                </c:pt>
              </c:numCache>
            </c:numRef>
          </c:val>
          <c:extLst>
            <c:ext xmlns:c16="http://schemas.microsoft.com/office/drawing/2014/chart" uri="{C3380CC4-5D6E-409C-BE32-E72D297353CC}">
              <c16:uniqueId val="{00000000-EBA3-4D79-A32B-C4B06248B858}"/>
            </c:ext>
          </c:extLst>
        </c:ser>
        <c:dLbls>
          <c:dLblPos val="outEnd"/>
          <c:showLegendKey val="0"/>
          <c:showVal val="1"/>
          <c:showCatName val="0"/>
          <c:showSerName val="0"/>
          <c:showPercent val="0"/>
          <c:showBubbleSize val="0"/>
        </c:dLbls>
        <c:gapWidth val="219"/>
        <c:overlap val="-27"/>
        <c:axId val="287272288"/>
        <c:axId val="287271960"/>
        <c:extLs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Sheet1!$B$200:$B$203</c15:sqref>
                        </c15:formulaRef>
                      </c:ext>
                    </c:extLst>
                    <c:strCache>
                      <c:ptCount val="4"/>
                      <c:pt idx="0">
                        <c:v>50-100</c:v>
                      </c:pt>
                      <c:pt idx="1">
                        <c:v>100-150</c:v>
                      </c:pt>
                      <c:pt idx="2">
                        <c:v>150-200</c:v>
                      </c:pt>
                      <c:pt idx="3">
                        <c:v>Above 200</c:v>
                      </c:pt>
                    </c:strCache>
                  </c:strRef>
                </c:cat>
                <c:val>
                  <c:numRef>
                    <c:extLst>
                      <c:ext uri="{02D57815-91ED-43cb-92C2-25804820EDAC}">
                        <c15:formulaRef>
                          <c15:sqref>Sheet1!$C$200:$C$203</c15:sqref>
                        </c15:formulaRef>
                      </c:ext>
                    </c:extLst>
                    <c:numCache>
                      <c:formatCode>General</c:formatCode>
                      <c:ptCount val="4"/>
                      <c:pt idx="0">
                        <c:v>30</c:v>
                      </c:pt>
                      <c:pt idx="1">
                        <c:v>54</c:v>
                      </c:pt>
                      <c:pt idx="2">
                        <c:v>21</c:v>
                      </c:pt>
                      <c:pt idx="3">
                        <c:v>15</c:v>
                      </c:pt>
                    </c:numCache>
                  </c:numRef>
                </c:val>
                <c:extLst>
                  <c:ext xmlns:c16="http://schemas.microsoft.com/office/drawing/2014/chart" uri="{C3380CC4-5D6E-409C-BE32-E72D297353CC}">
                    <c16:uniqueId val="{00000001-EBA3-4D79-A32B-C4B06248B858}"/>
                  </c:ext>
                </c:extLst>
              </c15:ser>
            </c15:filteredBarSeries>
          </c:ext>
        </c:extLst>
      </c:barChart>
      <c:catAx>
        <c:axId val="2872722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Opinion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87271960"/>
        <c:crosses val="autoZero"/>
        <c:auto val="1"/>
        <c:lblAlgn val="ctr"/>
        <c:lblOffset val="100"/>
        <c:noMultiLvlLbl val="0"/>
      </c:catAx>
      <c:valAx>
        <c:axId val="287271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IN"/>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87272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8/25/2022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8/25/2022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453577" y="2472051"/>
            <a:ext cx="8519223" cy="868681"/>
          </a:xfrm>
        </p:spPr>
        <p:txBody>
          <a:bodyPr/>
          <a:lstStyle/>
          <a:p>
            <a:pPr algn="ctr"/>
            <a:r>
              <a:rPr lang="en-US" sz="5400" dirty="0"/>
              <a:t>Advertising Effectiveness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3240646" y="3517269"/>
            <a:ext cx="6718414" cy="868680"/>
          </a:xfrm>
        </p:spPr>
        <p:txBody>
          <a:bodyPr>
            <a:normAutofit/>
          </a:bodyPr>
          <a:lstStyle/>
          <a:p>
            <a:pPr marL="0" indent="0" algn="ctr">
              <a:buNone/>
            </a:pPr>
            <a:r>
              <a:rPr lang="en-US" dirty="0"/>
              <a:t>With Reference to </a:t>
            </a:r>
          </a:p>
          <a:p>
            <a:pPr marL="0" indent="0" algn="ctr">
              <a:buNone/>
            </a:pPr>
            <a:r>
              <a:rPr lang="en-IN" b="1" dirty="0"/>
              <a:t>Hindustan coca–cola beverages pvt, Ltd.</a:t>
            </a:r>
            <a:endParaRPr lang="en-US" b="1" dirty="0"/>
          </a:p>
        </p:txBody>
      </p:sp>
      <p:sp>
        <p:nvSpPr>
          <p:cNvPr id="4" name="TextBox 3">
            <a:extLst>
              <a:ext uri="{FF2B5EF4-FFF2-40B4-BE49-F238E27FC236}">
                <a16:creationId xmlns:a16="http://schemas.microsoft.com/office/drawing/2014/main" id="{3042F19B-C378-E58A-0B5F-C21A572A707F}"/>
              </a:ext>
            </a:extLst>
          </p:cNvPr>
          <p:cNvSpPr txBox="1"/>
          <p:nvPr/>
        </p:nvSpPr>
        <p:spPr>
          <a:xfrm>
            <a:off x="1520890" y="5374433"/>
            <a:ext cx="1719756" cy="923330"/>
          </a:xfrm>
          <a:prstGeom prst="rect">
            <a:avLst/>
          </a:prstGeom>
          <a:noFill/>
        </p:spPr>
        <p:txBody>
          <a:bodyPr wrap="square" rtlCol="0">
            <a:spAutoFit/>
          </a:bodyPr>
          <a:lstStyle/>
          <a:p>
            <a:r>
              <a:rPr lang="en-IN" dirty="0">
                <a:solidFill>
                  <a:schemeClr val="bg1"/>
                </a:solidFill>
              </a:rPr>
              <a:t>Presented by</a:t>
            </a:r>
          </a:p>
          <a:p>
            <a:r>
              <a:rPr lang="en-IN" dirty="0">
                <a:solidFill>
                  <a:schemeClr val="bg1"/>
                </a:solidFill>
              </a:rPr>
              <a:t>Shaik Vazeed</a:t>
            </a:r>
          </a:p>
          <a:p>
            <a:r>
              <a:rPr lang="en-IN" dirty="0">
                <a:solidFill>
                  <a:schemeClr val="bg1"/>
                </a:solidFill>
              </a:rPr>
              <a:t>205N1E0043</a:t>
            </a:r>
          </a:p>
        </p:txBody>
      </p:sp>
      <p:sp>
        <p:nvSpPr>
          <p:cNvPr id="5" name="TextBox 4">
            <a:extLst>
              <a:ext uri="{FF2B5EF4-FFF2-40B4-BE49-F238E27FC236}">
                <a16:creationId xmlns:a16="http://schemas.microsoft.com/office/drawing/2014/main" id="{33C045A2-2290-90BD-E756-E3533DADAB9A}"/>
              </a:ext>
            </a:extLst>
          </p:cNvPr>
          <p:cNvSpPr txBox="1"/>
          <p:nvPr/>
        </p:nvSpPr>
        <p:spPr>
          <a:xfrm>
            <a:off x="8095863" y="5374433"/>
            <a:ext cx="4096137" cy="923330"/>
          </a:xfrm>
          <a:prstGeom prst="rect">
            <a:avLst/>
          </a:prstGeom>
          <a:noFill/>
        </p:spPr>
        <p:txBody>
          <a:bodyPr wrap="square" rtlCol="0">
            <a:spAutoFit/>
          </a:bodyPr>
          <a:lstStyle/>
          <a:p>
            <a:r>
              <a:rPr lang="en-IN" dirty="0">
                <a:solidFill>
                  <a:schemeClr val="bg1"/>
                </a:solidFill>
              </a:rPr>
              <a:t>Under Guidance of</a:t>
            </a:r>
          </a:p>
          <a:p>
            <a:r>
              <a:rPr lang="en-IN" dirty="0">
                <a:solidFill>
                  <a:schemeClr val="bg1"/>
                </a:solidFill>
              </a:rPr>
              <a:t>C. </a:t>
            </a:r>
            <a:r>
              <a:rPr lang="en-IN" dirty="0" err="1">
                <a:solidFill>
                  <a:schemeClr val="bg1"/>
                </a:solidFill>
              </a:rPr>
              <a:t>Umadevi</a:t>
            </a:r>
            <a:r>
              <a:rPr lang="en-IN" dirty="0">
                <a:solidFill>
                  <a:schemeClr val="bg1"/>
                </a:solidFill>
              </a:rPr>
              <a:t> (Assistant professor)</a:t>
            </a:r>
          </a:p>
          <a:p>
            <a:endParaRPr lang="en-IN" dirty="0">
              <a:solidFill>
                <a:schemeClr val="bg1"/>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584459" y="710876"/>
            <a:ext cx="11214100" cy="646331"/>
          </a:xfrm>
        </p:spPr>
        <p:txBody>
          <a:bodyPr/>
          <a:lstStyle/>
          <a:p>
            <a:r>
              <a:rPr lang="en-US" sz="4000" dirty="0"/>
              <a:t>Industry profile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533400" y="1837849"/>
            <a:ext cx="11214100" cy="4842351"/>
          </a:xfrm>
          <a:prstGeom prst="rect">
            <a:avLst/>
          </a:prstGeom>
          <a:noFill/>
        </p:spPr>
        <p:txBody>
          <a:bodyPr wrap="square" rtlCol="0">
            <a:spAutoFit/>
          </a:bodyPr>
          <a:lstStyle/>
          <a:p>
            <a:pPr algn="just">
              <a:spcAft>
                <a:spcPts val="1950"/>
              </a:spcAft>
            </a:pPr>
            <a:r>
              <a:rPr lang="en-US" sz="2400" b="1" dirty="0">
                <a:solidFill>
                  <a:schemeClr val="bg1"/>
                </a:solidFill>
                <a:effectLst/>
                <a:latin typeface="+mj-lt"/>
                <a:ea typeface="Calibri" panose="020F0502020204030204" pitchFamily="34" charset="0"/>
                <a:cs typeface="Times New Roman" panose="02020603050405020304" pitchFamily="18" charset="0"/>
              </a:rPr>
              <a:t>CHALLENGES FACED BY BEVERAGE INDUSTRY</a:t>
            </a:r>
          </a:p>
          <a:p>
            <a:pPr marL="342900" indent="-342900" algn="just">
              <a:spcAft>
                <a:spcPts val="1950"/>
              </a:spcAft>
              <a:buFont typeface="Wingdings" panose="05000000000000000000" pitchFamily="2" charset="2"/>
              <a:buChar char="Ø"/>
            </a:pPr>
            <a:r>
              <a:rPr lang="en-IN" sz="2400" b="1" dirty="0">
                <a:solidFill>
                  <a:schemeClr val="bg1"/>
                </a:solidFill>
                <a:effectLst/>
                <a:latin typeface="+mj-lt"/>
                <a:ea typeface="Calibri" panose="020F0502020204030204" pitchFamily="34" charset="0"/>
                <a:cs typeface="Arial" panose="020B0604020202020204" pitchFamily="34" charset="0"/>
              </a:rPr>
              <a:t>Upswing of Healthy and Organic Drinks</a:t>
            </a:r>
            <a:endParaRPr lang="en-US" sz="2400" b="1" dirty="0">
              <a:solidFill>
                <a:schemeClr val="bg1"/>
              </a:solidFill>
              <a:latin typeface="+mj-lt"/>
              <a:ea typeface="Calibri" panose="020F0502020204030204" pitchFamily="34" charset="0"/>
              <a:cs typeface="Times New Roman" panose="02020603050405020304" pitchFamily="18" charset="0"/>
            </a:endParaRPr>
          </a:p>
          <a:p>
            <a:pPr marL="342900" indent="-342900" algn="just">
              <a:spcAft>
                <a:spcPts val="1950"/>
              </a:spcAft>
              <a:buFont typeface="Wingdings" panose="05000000000000000000" pitchFamily="2" charset="2"/>
              <a:buChar char="Ø"/>
            </a:pPr>
            <a:r>
              <a:rPr lang="en-IN" sz="2400" b="1" dirty="0">
                <a:solidFill>
                  <a:schemeClr val="bg1"/>
                </a:solidFill>
                <a:effectLst/>
                <a:latin typeface="+mj-lt"/>
                <a:ea typeface="Calibri" panose="020F0502020204030204" pitchFamily="34" charset="0"/>
                <a:cs typeface="Arial" panose="020B0604020202020204" pitchFamily="34" charset="0"/>
              </a:rPr>
              <a:t>Complicated Government Regulations</a:t>
            </a:r>
            <a:endParaRPr lang="en-IN" sz="2400" dirty="0">
              <a:solidFill>
                <a:schemeClr val="bg1"/>
              </a:solidFill>
              <a:effectLst/>
              <a:latin typeface="+mj-lt"/>
              <a:ea typeface="Calibri" panose="020F0502020204030204" pitchFamily="34" charset="0"/>
              <a:cs typeface="Arial" panose="020B0604020202020204" pitchFamily="34" charset="0"/>
            </a:endParaRPr>
          </a:p>
          <a:p>
            <a:pPr marL="342900" indent="-342900" algn="just">
              <a:spcAft>
                <a:spcPts val="1950"/>
              </a:spcAft>
              <a:buFont typeface="Wingdings" panose="05000000000000000000" pitchFamily="2" charset="2"/>
              <a:buChar char="Ø"/>
            </a:pPr>
            <a:r>
              <a:rPr lang="en-IN" sz="2400" b="1" dirty="0">
                <a:solidFill>
                  <a:schemeClr val="bg1"/>
                </a:solidFill>
                <a:effectLst/>
                <a:latin typeface="+mj-lt"/>
                <a:ea typeface="Calibri" panose="020F0502020204030204" pitchFamily="34" charset="0"/>
                <a:cs typeface="Arial" panose="020B0604020202020204" pitchFamily="34" charset="0"/>
              </a:rPr>
              <a:t>Environment Friendly Propaganda</a:t>
            </a:r>
            <a:endParaRPr lang="en-IN" sz="2400" dirty="0">
              <a:solidFill>
                <a:schemeClr val="bg1"/>
              </a:solidFill>
              <a:effectLst/>
              <a:latin typeface="+mj-lt"/>
              <a:ea typeface="Calibri" panose="020F0502020204030204" pitchFamily="34" charset="0"/>
              <a:cs typeface="Arial" panose="020B0604020202020204" pitchFamily="34" charset="0"/>
            </a:endParaRPr>
          </a:p>
          <a:p>
            <a:pPr marL="342900" indent="-342900" algn="just">
              <a:spcAft>
                <a:spcPts val="1950"/>
              </a:spcAft>
              <a:buFont typeface="Wingdings" panose="05000000000000000000" pitchFamily="2" charset="2"/>
              <a:buChar char="Ø"/>
            </a:pPr>
            <a:r>
              <a:rPr lang="en-IN" sz="2400" b="1" dirty="0">
                <a:solidFill>
                  <a:schemeClr val="bg1"/>
                </a:solidFill>
                <a:effectLst/>
                <a:latin typeface="+mj-lt"/>
                <a:ea typeface="Calibri" panose="020F0502020204030204" pitchFamily="34" charset="0"/>
                <a:cs typeface="Arial" panose="020B0604020202020204" pitchFamily="34" charset="0"/>
              </a:rPr>
              <a:t>The E-commerce Edge</a:t>
            </a:r>
            <a:endParaRPr lang="en-IN" sz="2400" dirty="0">
              <a:solidFill>
                <a:schemeClr val="bg1"/>
              </a:solidFill>
              <a:effectLst/>
              <a:latin typeface="+mj-lt"/>
              <a:ea typeface="Calibri" panose="020F0502020204030204" pitchFamily="34" charset="0"/>
              <a:cs typeface="Arial" panose="020B0604020202020204" pitchFamily="34" charset="0"/>
            </a:endParaRPr>
          </a:p>
          <a:p>
            <a:pPr marL="342900" indent="-342900" algn="just">
              <a:spcAft>
                <a:spcPts val="1950"/>
              </a:spcAft>
              <a:buFont typeface="Wingdings" panose="05000000000000000000" pitchFamily="2" charset="2"/>
              <a:buChar char="Ø"/>
            </a:pPr>
            <a:r>
              <a:rPr lang="en-IN" sz="2400" b="1" dirty="0">
                <a:solidFill>
                  <a:schemeClr val="bg1"/>
                </a:solidFill>
                <a:effectLst/>
                <a:latin typeface="+mj-lt"/>
                <a:ea typeface="Calibri" panose="020F0502020204030204" pitchFamily="34" charset="0"/>
                <a:cs typeface="Arial" panose="020B0604020202020204" pitchFamily="34" charset="0"/>
              </a:rPr>
              <a:t>Dearth of Innovation</a:t>
            </a:r>
            <a:endParaRPr lang="en-IN" sz="2400" dirty="0">
              <a:solidFill>
                <a:schemeClr val="bg1"/>
              </a:solidFill>
              <a:effectLst/>
              <a:latin typeface="+mj-lt"/>
              <a:ea typeface="Calibri" panose="020F0502020204030204" pitchFamily="34" charset="0"/>
              <a:cs typeface="Arial" panose="020B0604020202020204" pitchFamily="34" charset="0"/>
            </a:endParaRPr>
          </a:p>
          <a:p>
            <a:pPr marL="342900" indent="-342900" algn="just">
              <a:spcAft>
                <a:spcPts val="1950"/>
              </a:spcAft>
              <a:buFont typeface="Wingdings" panose="05000000000000000000" pitchFamily="2" charset="2"/>
              <a:buChar char="Ø"/>
            </a:pPr>
            <a:r>
              <a:rPr lang="en-IN" sz="2400" b="1" dirty="0">
                <a:solidFill>
                  <a:schemeClr val="bg1"/>
                </a:solidFill>
                <a:effectLst/>
                <a:latin typeface="+mj-lt"/>
                <a:ea typeface="Calibri" panose="020F0502020204030204" pitchFamily="34" charset="0"/>
                <a:cs typeface="Arial" panose="020B0604020202020204" pitchFamily="34" charset="0"/>
              </a:rPr>
              <a:t>Logistics</a:t>
            </a:r>
            <a:endParaRPr lang="en-IN" sz="2400" dirty="0">
              <a:solidFill>
                <a:schemeClr val="bg1"/>
              </a:solidFill>
              <a:effectLst/>
              <a:latin typeface="+mj-lt"/>
              <a:ea typeface="Calibri" panose="020F0502020204030204" pitchFamily="34" charset="0"/>
              <a:cs typeface="Arial" panose="020B0604020202020204" pitchFamily="34" charset="0"/>
            </a:endParaRPr>
          </a:p>
          <a:p>
            <a:pPr algn="just">
              <a:spcAft>
                <a:spcPts val="1950"/>
              </a:spcAft>
            </a:pPr>
            <a:endParaRPr lang="en-IN" sz="2400" dirty="0">
              <a:solidFill>
                <a:schemeClr val="bg1"/>
              </a:solidFill>
              <a:effectLst/>
              <a:latin typeface="+mj-l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1443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584459" y="710876"/>
            <a:ext cx="11214100" cy="646331"/>
          </a:xfrm>
        </p:spPr>
        <p:txBody>
          <a:bodyPr/>
          <a:lstStyle/>
          <a:p>
            <a:r>
              <a:rPr lang="en-US" sz="4000" dirty="0"/>
              <a:t>Industry profile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453500" y="2462089"/>
            <a:ext cx="4926367" cy="2964914"/>
          </a:xfrm>
          <a:prstGeom prst="rect">
            <a:avLst/>
          </a:prstGeom>
          <a:noFill/>
        </p:spPr>
        <p:txBody>
          <a:bodyPr wrap="square" rtlCol="0">
            <a:spAutoFit/>
          </a:bodyPr>
          <a:lstStyle/>
          <a:p>
            <a:pPr algn="just">
              <a:spcAft>
                <a:spcPts val="1950"/>
              </a:spcAft>
            </a:pPr>
            <a:r>
              <a:rPr lang="en-IN" sz="2400" b="1" dirty="0">
                <a:solidFill>
                  <a:schemeClr val="bg1"/>
                </a:solidFill>
                <a:effectLst/>
                <a:latin typeface="+mj-lt"/>
                <a:ea typeface="Calibri" panose="020F0502020204030204" pitchFamily="34" charset="0"/>
                <a:cs typeface="Arial" panose="020B0604020202020204" pitchFamily="34" charset="0"/>
              </a:rPr>
              <a:t>1.Varun Beverages</a:t>
            </a:r>
          </a:p>
          <a:p>
            <a:pPr algn="just">
              <a:spcAft>
                <a:spcPts val="1950"/>
              </a:spcAft>
            </a:pPr>
            <a:r>
              <a:rPr lang="en-IN" sz="2400" b="1" dirty="0">
                <a:solidFill>
                  <a:schemeClr val="bg1"/>
                </a:solidFill>
                <a:effectLst/>
                <a:latin typeface="+mj-lt"/>
                <a:ea typeface="Calibri" panose="020F0502020204030204" pitchFamily="34" charset="0"/>
                <a:cs typeface="Arial" panose="020B0604020202020204" pitchFamily="34" charset="0"/>
              </a:rPr>
              <a:t>2.Dabur India Ltd</a:t>
            </a:r>
          </a:p>
          <a:p>
            <a:pPr algn="just">
              <a:spcAft>
                <a:spcPts val="1950"/>
              </a:spcAft>
            </a:pPr>
            <a:r>
              <a:rPr lang="en-IN" sz="2400" b="1" dirty="0">
                <a:solidFill>
                  <a:schemeClr val="bg1"/>
                </a:solidFill>
                <a:effectLst/>
                <a:latin typeface="+mj-lt"/>
                <a:ea typeface="Calibri" panose="020F0502020204030204" pitchFamily="34" charset="0"/>
                <a:cs typeface="Arial" panose="020B0604020202020204" pitchFamily="34" charset="0"/>
              </a:rPr>
              <a:t>3.Orient Beverage Limited</a:t>
            </a:r>
          </a:p>
          <a:p>
            <a:pPr algn="just">
              <a:spcAft>
                <a:spcPts val="1950"/>
              </a:spcAft>
            </a:pPr>
            <a:r>
              <a:rPr lang="en-IN" sz="2400" b="1" dirty="0">
                <a:solidFill>
                  <a:schemeClr val="bg1"/>
                </a:solidFill>
                <a:effectLst/>
                <a:latin typeface="+mj-lt"/>
                <a:ea typeface="Calibri" panose="020F0502020204030204" pitchFamily="34" charset="0"/>
                <a:cs typeface="Arial" panose="020B0604020202020204" pitchFamily="34" charset="0"/>
              </a:rPr>
              <a:t>4.Red Bull India Pvt Ltd</a:t>
            </a:r>
          </a:p>
          <a:p>
            <a:pPr algn="just">
              <a:spcAft>
                <a:spcPts val="1950"/>
              </a:spcAft>
            </a:pPr>
            <a:r>
              <a:rPr lang="en-IN" sz="2400" b="1" dirty="0">
                <a:solidFill>
                  <a:schemeClr val="bg1"/>
                </a:solidFill>
                <a:effectLst/>
                <a:latin typeface="+mj-lt"/>
                <a:ea typeface="Calibri" panose="020F0502020204030204" pitchFamily="34" charset="0"/>
                <a:cs typeface="Arial" panose="020B0604020202020204" pitchFamily="34" charset="0"/>
              </a:rPr>
              <a:t>5.Tetra Pak India Pvt Ltd</a:t>
            </a:r>
          </a:p>
        </p:txBody>
      </p:sp>
      <p:sp>
        <p:nvSpPr>
          <p:cNvPr id="5" name="TextBox 4">
            <a:extLst>
              <a:ext uri="{FF2B5EF4-FFF2-40B4-BE49-F238E27FC236}">
                <a16:creationId xmlns:a16="http://schemas.microsoft.com/office/drawing/2014/main" id="{25AE437A-7527-0D0D-CA09-553D907BC1A2}"/>
              </a:ext>
            </a:extLst>
          </p:cNvPr>
          <p:cNvSpPr txBox="1"/>
          <p:nvPr/>
        </p:nvSpPr>
        <p:spPr>
          <a:xfrm>
            <a:off x="5768872" y="2462089"/>
            <a:ext cx="5910446" cy="2964914"/>
          </a:xfrm>
          <a:prstGeom prst="rect">
            <a:avLst/>
          </a:prstGeom>
          <a:noFill/>
        </p:spPr>
        <p:txBody>
          <a:bodyPr wrap="square" rtlCol="0">
            <a:spAutoFit/>
          </a:bodyPr>
          <a:lstStyle/>
          <a:p>
            <a:pPr algn="just" rtl="0" eaLnBrk="1" latinLnBrk="0" hangingPunct="1">
              <a:spcBef>
                <a:spcPts val="0"/>
              </a:spcBef>
              <a:spcAft>
                <a:spcPts val="1950"/>
              </a:spcAft>
              <a:buClrTx/>
              <a:buSzPts val="2400"/>
            </a:pPr>
            <a:r>
              <a:rPr lang="en-IN" sz="2400" b="1" kern="1200" dirty="0">
                <a:solidFill>
                  <a:srgbClr val="FFFFFF"/>
                </a:solidFill>
                <a:effectLst/>
                <a:latin typeface="Trebuchet MS" panose="020B0603020202020204" pitchFamily="34" charset="0"/>
                <a:ea typeface="Calibri" panose="020F0502020204030204" pitchFamily="34" charset="0"/>
                <a:cs typeface="Arial" panose="020B0604020202020204" pitchFamily="34" charset="0"/>
              </a:rPr>
              <a:t>6. Pearl Drinks Ltd</a:t>
            </a:r>
            <a:endParaRPr lang="en-IN" sz="2400" dirty="0">
              <a:effectLst/>
            </a:endParaRPr>
          </a:p>
          <a:p>
            <a:pPr marL="347472" indent="-347472" algn="just" rtl="0" eaLnBrk="1" latinLnBrk="0" hangingPunct="1">
              <a:spcBef>
                <a:spcPts val="0"/>
              </a:spcBef>
              <a:spcAft>
                <a:spcPts val="1950"/>
              </a:spcAft>
            </a:pPr>
            <a:r>
              <a:rPr lang="en-IN" sz="2400" b="1" kern="1200" dirty="0">
                <a:solidFill>
                  <a:srgbClr val="FFFFFF"/>
                </a:solidFill>
                <a:effectLst/>
                <a:latin typeface="Trebuchet MS" panose="020B0603020202020204" pitchFamily="34" charset="0"/>
                <a:ea typeface="Calibri" panose="020F0502020204030204" pitchFamily="34" charset="0"/>
                <a:cs typeface="Arial" panose="020B0604020202020204" pitchFamily="34" charset="0"/>
              </a:rPr>
              <a:t>7.	Bengal Beverages Ltd</a:t>
            </a:r>
            <a:endParaRPr lang="en-IN" sz="2400" dirty="0">
              <a:effectLst/>
            </a:endParaRPr>
          </a:p>
          <a:p>
            <a:pPr marL="347472" indent="-347472" algn="just" rtl="0" eaLnBrk="1" latinLnBrk="0" hangingPunct="1">
              <a:spcBef>
                <a:spcPts val="0"/>
              </a:spcBef>
              <a:spcAft>
                <a:spcPts val="1950"/>
              </a:spcAft>
            </a:pPr>
            <a:r>
              <a:rPr lang="en-IN" sz="2400" b="1" kern="1200" dirty="0">
                <a:solidFill>
                  <a:srgbClr val="FFFFFF"/>
                </a:solidFill>
                <a:effectLst/>
                <a:latin typeface="Trebuchet MS" panose="020B0603020202020204" pitchFamily="34" charset="0"/>
                <a:ea typeface="Calibri" panose="020F0502020204030204" pitchFamily="34" charset="0"/>
                <a:cs typeface="Arial" panose="020B0604020202020204" pitchFamily="34" charset="0"/>
              </a:rPr>
              <a:t>8.	Coca-Cola India</a:t>
            </a:r>
            <a:endParaRPr lang="en-IN" sz="2400" dirty="0">
              <a:effectLst/>
            </a:endParaRPr>
          </a:p>
          <a:p>
            <a:pPr marL="347472" indent="-347472" algn="just" rtl="0" eaLnBrk="1" latinLnBrk="0" hangingPunct="1">
              <a:spcBef>
                <a:spcPts val="0"/>
              </a:spcBef>
              <a:spcAft>
                <a:spcPts val="1950"/>
              </a:spcAft>
            </a:pPr>
            <a:r>
              <a:rPr lang="en-IN" sz="2400" b="1" kern="1200" dirty="0">
                <a:solidFill>
                  <a:srgbClr val="FFFFFF"/>
                </a:solidFill>
                <a:effectLst/>
                <a:latin typeface="Trebuchet MS" panose="020B0603020202020204" pitchFamily="34" charset="0"/>
                <a:ea typeface="Calibri" panose="020F0502020204030204" pitchFamily="34" charset="0"/>
                <a:cs typeface="Arial" panose="020B0604020202020204" pitchFamily="34" charset="0"/>
              </a:rPr>
              <a:t>9.	PepsiCo India holdings</a:t>
            </a:r>
            <a:endParaRPr lang="en-IN" sz="2400" dirty="0">
              <a:effectLst/>
            </a:endParaRPr>
          </a:p>
          <a:p>
            <a:pPr marL="347472" indent="-347472" algn="just" rtl="0" eaLnBrk="1" latinLnBrk="0" hangingPunct="1">
              <a:spcBef>
                <a:spcPts val="0"/>
              </a:spcBef>
              <a:spcAft>
                <a:spcPts val="1950"/>
              </a:spcAft>
            </a:pPr>
            <a:r>
              <a:rPr lang="en-IN" sz="2400" b="1" kern="1200" dirty="0">
                <a:solidFill>
                  <a:srgbClr val="FFFFFF"/>
                </a:solidFill>
                <a:effectLst/>
                <a:latin typeface="Trebuchet MS" panose="020B0603020202020204" pitchFamily="34" charset="0"/>
                <a:ea typeface="Calibri" panose="020F0502020204030204" pitchFamily="34" charset="0"/>
                <a:cs typeface="Arial" panose="020B0604020202020204" pitchFamily="34" charset="0"/>
              </a:rPr>
              <a:t>10. </a:t>
            </a:r>
            <a:r>
              <a:rPr lang="en-IN" sz="2400" b="1" kern="1200" dirty="0" err="1">
                <a:solidFill>
                  <a:srgbClr val="FFFFFF"/>
                </a:solidFill>
                <a:effectLst/>
                <a:latin typeface="Trebuchet MS" panose="020B0603020202020204" pitchFamily="34" charset="0"/>
                <a:ea typeface="Calibri" panose="020F0502020204030204" pitchFamily="34" charset="0"/>
                <a:cs typeface="Arial" panose="020B0604020202020204" pitchFamily="34" charset="0"/>
              </a:rPr>
              <a:t>Enkay</a:t>
            </a:r>
            <a:r>
              <a:rPr lang="en-IN" sz="2400" b="1" kern="1200" dirty="0">
                <a:solidFill>
                  <a:srgbClr val="FFFFFF"/>
                </a:solidFill>
                <a:effectLst/>
                <a:latin typeface="Trebuchet MS" panose="020B0603020202020204" pitchFamily="34" charset="0"/>
                <a:ea typeface="Calibri" panose="020F0502020204030204" pitchFamily="34" charset="0"/>
                <a:cs typeface="Arial" panose="020B0604020202020204" pitchFamily="34" charset="0"/>
              </a:rPr>
              <a:t> </a:t>
            </a:r>
            <a:r>
              <a:rPr lang="en-IN" sz="2400" b="1" kern="1200" dirty="0" err="1">
                <a:solidFill>
                  <a:srgbClr val="FFFFFF"/>
                </a:solidFill>
                <a:effectLst/>
                <a:latin typeface="Trebuchet MS" panose="020B0603020202020204" pitchFamily="34" charset="0"/>
                <a:ea typeface="Calibri" panose="020F0502020204030204" pitchFamily="34" charset="0"/>
                <a:cs typeface="Arial" panose="020B0604020202020204" pitchFamily="34" charset="0"/>
              </a:rPr>
              <a:t>Texofood</a:t>
            </a:r>
            <a:r>
              <a:rPr lang="en-IN" sz="2400" b="1" kern="1200" dirty="0">
                <a:solidFill>
                  <a:srgbClr val="FFFFFF"/>
                </a:solidFill>
                <a:effectLst/>
                <a:latin typeface="Trebuchet MS" panose="020B0603020202020204" pitchFamily="34" charset="0"/>
                <a:ea typeface="Calibri" panose="020F0502020204030204" pitchFamily="34" charset="0"/>
                <a:cs typeface="Arial" panose="020B0604020202020204" pitchFamily="34" charset="0"/>
              </a:rPr>
              <a:t> Industries Limited</a:t>
            </a:r>
            <a:endParaRPr lang="en-IN" sz="2400" dirty="0">
              <a:effectLst/>
            </a:endParaRPr>
          </a:p>
        </p:txBody>
      </p:sp>
      <p:sp>
        <p:nvSpPr>
          <p:cNvPr id="6" name="TextBox 5">
            <a:extLst>
              <a:ext uri="{FF2B5EF4-FFF2-40B4-BE49-F238E27FC236}">
                <a16:creationId xmlns:a16="http://schemas.microsoft.com/office/drawing/2014/main" id="{A48911BE-0CD5-6AC2-093D-CC023109329E}"/>
              </a:ext>
            </a:extLst>
          </p:cNvPr>
          <p:cNvSpPr txBox="1"/>
          <p:nvPr/>
        </p:nvSpPr>
        <p:spPr>
          <a:xfrm>
            <a:off x="3005206" y="1776915"/>
            <a:ext cx="4749321" cy="400110"/>
          </a:xfrm>
          <a:prstGeom prst="rect">
            <a:avLst/>
          </a:prstGeom>
          <a:noFill/>
        </p:spPr>
        <p:txBody>
          <a:bodyPr wrap="square" rtlCol="0">
            <a:spAutoFit/>
          </a:bodyPr>
          <a:lstStyle/>
          <a:p>
            <a:pPr marL="0" algn="just" rtl="0" eaLnBrk="1" latinLnBrk="0" hangingPunct="1">
              <a:spcBef>
                <a:spcPts val="0"/>
              </a:spcBef>
              <a:spcAft>
                <a:spcPts val="1950"/>
              </a:spcAft>
            </a:pPr>
            <a:r>
              <a:rPr lang="en-US" sz="2000" b="1" kern="1200" dirty="0">
                <a:solidFill>
                  <a:srgbClr val="FFFFFF"/>
                </a:solidFill>
                <a:effectLst/>
                <a:latin typeface="Trebuchet MS" panose="020B0603020202020204" pitchFamily="34" charset="0"/>
                <a:ea typeface="Calibri" panose="020F0502020204030204" pitchFamily="34" charset="0"/>
                <a:cs typeface="Times New Roman" panose="02020603050405020304" pitchFamily="18" charset="0"/>
              </a:rPr>
              <a:t>KEY PLAYERS OF BEVERAGE INDUSTRY</a:t>
            </a:r>
            <a:endParaRPr lang="en-IN" sz="2800" dirty="0">
              <a:effectLst/>
            </a:endParaRPr>
          </a:p>
        </p:txBody>
      </p:sp>
    </p:spTree>
    <p:extLst>
      <p:ext uri="{BB962C8B-B14F-4D97-AF65-F5344CB8AC3E}">
        <p14:creationId xmlns:p14="http://schemas.microsoft.com/office/powerpoint/2010/main" val="373496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79186" y="748199"/>
            <a:ext cx="11214100" cy="646331"/>
          </a:xfrm>
        </p:spPr>
        <p:txBody>
          <a:bodyPr/>
          <a:lstStyle/>
          <a:p>
            <a:r>
              <a:rPr lang="en-US" sz="4000" dirty="0"/>
              <a:t>Company profile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300" y="2387136"/>
            <a:ext cx="11214100" cy="2677656"/>
          </a:xfrm>
          <a:prstGeom prst="rect">
            <a:avLst/>
          </a:prstGeom>
          <a:noFill/>
        </p:spPr>
        <p:txBody>
          <a:bodyPr wrap="square" rtlCol="0">
            <a:spAutoFit/>
          </a:bodyPr>
          <a:lstStyle/>
          <a:p>
            <a:pPr algn="just">
              <a:spcAft>
                <a:spcPts val="1950"/>
              </a:spcAft>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product that has given the world its best-known taste was born in Atlanta, Georgia, on May 8, 1886. Dr. John Stith Pemberton, a local pharmacist, produced the syrup for Coca-Cola, and carried a jug of the new product down the street to Jacobs' Pharmacy, where it was sampled, pronounced "excellent" and placed on sale for five cents a glass as a soda fountain drink. Carbonated water was teamed with the new syrup to produce a drink that was at once "Delicious and Refreshing," a theme that continues to echo today wherever Coca-Cola is enjoyed.</a:t>
            </a:r>
            <a:endPar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056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79186" y="748199"/>
            <a:ext cx="11214100" cy="646331"/>
          </a:xfrm>
        </p:spPr>
        <p:txBody>
          <a:bodyPr/>
          <a:lstStyle/>
          <a:p>
            <a:r>
              <a:rPr lang="en-US" sz="4000" dirty="0"/>
              <a:t>Company profile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300" y="1716841"/>
            <a:ext cx="11214100" cy="4780796"/>
          </a:xfrm>
          <a:prstGeom prst="rect">
            <a:avLst/>
          </a:prstGeom>
          <a:noFill/>
        </p:spPr>
        <p:txBody>
          <a:bodyPr wrap="square" rtlCol="0">
            <a:spAutoFit/>
          </a:bodyPr>
          <a:lstStyle/>
          <a:p>
            <a:pPr algn="just">
              <a:spcAft>
                <a:spcPts val="1950"/>
              </a:spcAft>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Thinking that "the two Cs would look well in advertising," Dr. Pemberton's partner and bookkeeper, Frank M. Robinson, suggested the name and penned the now famous trademark "Coca-Cola" in his unique script. The first newspaper ad for Coca-Cola soon appeared in The Atlanta Journal, inviting thirsty citizens to try "the new and popular soda fountain drink." Hand-painted oilcloth signs reading "Coca-Cola" appeared on store awnings, with the suggestion "Drink" added to inform passers-by that the new beverage was for soda fountain refreshment. During the first year, sales averaged a modest nine drinks per day.</a:t>
            </a:r>
          </a:p>
          <a:p>
            <a:pPr algn="just">
              <a:spcAft>
                <a:spcPts val="1950"/>
              </a:spcAft>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Dr. Pemberton never realized the potential of the beverage he created. He gradually sold portions of his business to various partners and, just prior to his death in 1888, sold his remaining interest in Coca-Cola to Asa G. Candler. An Atlantan with great business acumen, Mr. Candler proceeded to buy additional rights and acquire complete control.</a:t>
            </a:r>
          </a:p>
        </p:txBody>
      </p:sp>
    </p:spTree>
    <p:extLst>
      <p:ext uri="{BB962C8B-B14F-4D97-AF65-F5344CB8AC3E}">
        <p14:creationId xmlns:p14="http://schemas.microsoft.com/office/powerpoint/2010/main" val="323314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584459" y="710876"/>
            <a:ext cx="11214100" cy="646331"/>
          </a:xfrm>
        </p:spPr>
        <p:txBody>
          <a:bodyPr/>
          <a:lstStyle/>
          <a:p>
            <a:r>
              <a:rPr lang="en-US" sz="4000" dirty="0"/>
              <a:t>Company profile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444500" y="1817734"/>
            <a:ext cx="11214100" cy="4329390"/>
          </a:xfrm>
          <a:prstGeom prst="rect">
            <a:avLst/>
          </a:prstGeom>
          <a:noFill/>
        </p:spPr>
        <p:txBody>
          <a:bodyPr wrap="square" rtlCol="0">
            <a:spAutoFit/>
          </a:bodyPr>
          <a:lstStyle/>
          <a:p>
            <a:pPr algn="ctr">
              <a:spcAft>
                <a:spcPts val="1950"/>
              </a:spcAft>
            </a:pPr>
            <a:r>
              <a:rPr lang="en-IN" sz="2400" b="1" dirty="0">
                <a:solidFill>
                  <a:schemeClr val="bg1"/>
                </a:solidFill>
                <a:effectLst/>
                <a:highlight>
                  <a:srgbClr val="63B7C6"/>
                </a:highlight>
                <a:latin typeface="Times New Roman" panose="02020603050405020304" pitchFamily="18" charset="0"/>
                <a:ea typeface="Calibri" panose="020F0502020204030204" pitchFamily="34" charset="0"/>
                <a:cs typeface="Times New Roman" panose="02020603050405020304" pitchFamily="18" charset="0"/>
              </a:rPr>
              <a:t>Our Mission</a:t>
            </a:r>
            <a:endParaRPr lang="en-IN" sz="2400" b="1" dirty="0">
              <a:solidFill>
                <a:schemeClr val="bg1"/>
              </a:solidFill>
              <a:highlight>
                <a:srgbClr val="63B7C6"/>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950"/>
              </a:spcAft>
            </a:pPr>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Our Road map starts with our mission, which is enduring. It declares our purpose as a Company and serves as the standard against which we weigh our actions and decisions.</a:t>
            </a:r>
            <a:endParaRPr lang="en-IN" sz="2400" b="1"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spcAft>
                <a:spcPts val="1950"/>
              </a:spcAft>
              <a:buFont typeface="Wingdings" panose="05000000000000000000" pitchFamily="2" charset="2"/>
              <a:buChar char=""/>
            </a:pPr>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 refresh the world in mind, body and spirit.</a:t>
            </a:r>
            <a:endParaRPr lang="en-IN" sz="2400" b="1"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spcAft>
                <a:spcPts val="1950"/>
              </a:spcAft>
              <a:buFont typeface="Wingdings" panose="05000000000000000000" pitchFamily="2" charset="2"/>
              <a:buChar char=""/>
            </a:pPr>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 inspire moments of optimism and happiness through our brands and actions.</a:t>
            </a:r>
            <a:endParaRPr lang="en-IN" sz="2400" b="1"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spcAft>
                <a:spcPts val="1950"/>
              </a:spcAft>
              <a:buFont typeface="Wingdings" panose="05000000000000000000" pitchFamily="2" charset="2"/>
              <a:buChar char=""/>
            </a:pPr>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 create value and make a difference.</a:t>
            </a:r>
            <a:endParaRPr lang="en-IN" sz="2400" b="1" dirty="0">
              <a:solidFill>
                <a:schemeClr val="bg1"/>
              </a:solidFill>
              <a:effectLst/>
              <a:latin typeface="Times New Roman" panose="02020603050405020304" pitchFamily="18" charset="0"/>
              <a:ea typeface="Times New Roman" panose="02020603050405020304" pitchFamily="18" charset="0"/>
            </a:endParaRPr>
          </a:p>
          <a:p>
            <a:pPr algn="just">
              <a:spcAft>
                <a:spcPts val="1950"/>
              </a:spcAft>
            </a:pPr>
            <a:endParaRPr lang="en-IN" sz="2400" b="1"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54478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584459" y="710876"/>
            <a:ext cx="11214100" cy="646331"/>
          </a:xfrm>
        </p:spPr>
        <p:txBody>
          <a:bodyPr/>
          <a:lstStyle/>
          <a:p>
            <a:r>
              <a:rPr lang="en-US" sz="4000" dirty="0"/>
              <a:t>Company profile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444500" y="1657313"/>
            <a:ext cx="11214100" cy="1579920"/>
          </a:xfrm>
          <a:prstGeom prst="rect">
            <a:avLst/>
          </a:prstGeom>
          <a:noFill/>
        </p:spPr>
        <p:txBody>
          <a:bodyPr wrap="square" rtlCol="0">
            <a:spAutoFit/>
          </a:bodyPr>
          <a:lstStyle/>
          <a:p>
            <a:pPr algn="ctr">
              <a:spcAft>
                <a:spcPts val="1950"/>
              </a:spcAft>
            </a:pPr>
            <a:r>
              <a:rPr lang="en-IN" sz="2000" b="1" dirty="0">
                <a:solidFill>
                  <a:schemeClr val="bg1"/>
                </a:solidFill>
                <a:effectLst/>
                <a:highlight>
                  <a:srgbClr val="63B7C6"/>
                </a:highlight>
                <a:latin typeface="Times New Roman" panose="02020603050405020304" pitchFamily="18" charset="0"/>
                <a:ea typeface="Calibri" panose="020F0502020204030204" pitchFamily="34" charset="0"/>
                <a:cs typeface="Times New Roman" panose="02020603050405020304" pitchFamily="18" charset="0"/>
              </a:rPr>
              <a:t>Our Vision</a:t>
            </a:r>
            <a:endParaRPr lang="en-IN" sz="2000" b="1" dirty="0">
              <a:solidFill>
                <a:schemeClr val="bg1"/>
              </a:solidFill>
              <a:highlight>
                <a:srgbClr val="63B7C6"/>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950"/>
              </a:spcAft>
            </a:pPr>
            <a:r>
              <a:rPr lang="en-IN"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Our vision is to craft the brands and choice of drinks that people love, to refresh them in body &amp; spirit. And done in ways that create a more sustainable business and better shared future that makes a difference in people’s lives, communities and our planet.</a:t>
            </a:r>
            <a:endParaRPr lang="en-IN" sz="2000" b="1" dirty="0">
              <a:solidFill>
                <a:schemeClr val="bg1"/>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2CC5023F-A1C0-AED0-D245-36868D9855AA}"/>
              </a:ext>
            </a:extLst>
          </p:cNvPr>
          <p:cNvSpPr txBox="1"/>
          <p:nvPr/>
        </p:nvSpPr>
        <p:spPr>
          <a:xfrm>
            <a:off x="444500" y="3645089"/>
            <a:ext cx="11214100" cy="2367956"/>
          </a:xfrm>
          <a:prstGeom prst="rect">
            <a:avLst/>
          </a:prstGeom>
          <a:noFill/>
        </p:spPr>
        <p:txBody>
          <a:bodyPr wrap="square" rtlCol="0">
            <a:spAutoFit/>
          </a:bodyPr>
          <a:lstStyle/>
          <a:p>
            <a:pPr algn="ctr">
              <a:spcAft>
                <a:spcPts val="1950"/>
              </a:spcAft>
            </a:pPr>
            <a:r>
              <a:rPr lang="en-IN" sz="2000" b="1" dirty="0">
                <a:solidFill>
                  <a:schemeClr val="bg1"/>
                </a:solidFill>
                <a:effectLst/>
                <a:highlight>
                  <a:srgbClr val="63B7C6"/>
                </a:highlight>
                <a:latin typeface="Times New Roman" panose="02020603050405020304" pitchFamily="18" charset="0"/>
                <a:ea typeface="Calibri" panose="020F0502020204030204" pitchFamily="34" charset="0"/>
                <a:cs typeface="Times New Roman" panose="02020603050405020304" pitchFamily="18" charset="0"/>
              </a:rPr>
              <a:t>Awards</a:t>
            </a:r>
            <a:endParaRPr lang="en-IN" sz="2000" b="1" dirty="0">
              <a:solidFill>
                <a:schemeClr val="bg1"/>
              </a:solidFill>
              <a:highlight>
                <a:srgbClr val="63B7C6"/>
              </a:highligh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rtl="0">
              <a:lnSpc>
                <a:spcPct val="115000"/>
              </a:lnSpc>
              <a:spcAft>
                <a:spcPts val="1000"/>
              </a:spcAft>
              <a:buFont typeface="Wingdings" panose="05000000000000000000" pitchFamily="2" charset="2"/>
              <a:buChar char=""/>
            </a:pP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HCCB factories at Sanand and Goblej win gold award at the India Green Manufacturing Challenge-2021</a:t>
            </a:r>
            <a:endParaRPr lang="en-IN" sz="2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Hindustan Coca-Cola Beverage factory at Sanand, bags ‘Future Ready Factory of the Year – Platinum’ Award-2020</a:t>
            </a:r>
            <a:endParaRPr lang="en-IN" sz="2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CII felicitates the Hindustan Coca-Cola Beverages factory at Bidadi for its food safety practices-2020</a:t>
            </a:r>
            <a:endParaRPr lang="en-IN" sz="2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732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584459" y="710876"/>
            <a:ext cx="11214100" cy="646331"/>
          </a:xfrm>
        </p:spPr>
        <p:txBody>
          <a:bodyPr/>
          <a:lstStyle/>
          <a:p>
            <a:r>
              <a:rPr lang="en-US" sz="4000" dirty="0"/>
              <a:t>Company profile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584459" y="2016800"/>
            <a:ext cx="11214100" cy="4144724"/>
          </a:xfrm>
          <a:prstGeom prst="rect">
            <a:avLst/>
          </a:prstGeom>
          <a:noFill/>
        </p:spPr>
        <p:txBody>
          <a:bodyPr wrap="square" rtlCol="0">
            <a:spAutoFit/>
          </a:bodyPr>
          <a:lstStyle/>
          <a:p>
            <a:pPr algn="just">
              <a:spcAft>
                <a:spcPts val="1950"/>
              </a:spcAft>
            </a:pPr>
            <a:r>
              <a:rPr lang="en-IN" sz="3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Beverages Categories:</a:t>
            </a:r>
            <a:endParaRPr lang="en-IN" sz="3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rtl="0">
              <a:spcAft>
                <a:spcPts val="1950"/>
              </a:spcAft>
              <a:buFont typeface="+mj-lt"/>
              <a:buAutoNum type="arabicPeriod"/>
            </a:pPr>
            <a:r>
              <a:rPr lang="en-IN"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Sparkling</a:t>
            </a:r>
            <a:endParaRPr lang="en-IN" sz="30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spcAft>
                <a:spcPts val="1950"/>
              </a:spcAft>
              <a:buFont typeface="+mj-lt"/>
              <a:buAutoNum type="arabicPeriod"/>
            </a:pPr>
            <a:r>
              <a:rPr lang="en-IN"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Hydration</a:t>
            </a:r>
            <a:endParaRPr lang="en-IN" sz="30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spcAft>
                <a:spcPts val="1950"/>
              </a:spcAft>
              <a:buFont typeface="+mj-lt"/>
              <a:buAutoNum type="arabicPeriod"/>
            </a:pPr>
            <a:r>
              <a:rPr lang="en-IN"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Juices</a:t>
            </a:r>
            <a:endParaRPr lang="en-IN" sz="30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spcAft>
                <a:spcPts val="1950"/>
              </a:spcAft>
              <a:buFont typeface="+mj-lt"/>
              <a:buAutoNum type="arabicPeriod"/>
            </a:pPr>
            <a:r>
              <a:rPr lang="en-IN" sz="3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Tea &amp; coffee</a:t>
            </a:r>
            <a:endParaRPr lang="en-IN" sz="3000" dirty="0">
              <a:solidFill>
                <a:schemeClr val="bg1"/>
              </a:solidFill>
              <a:effectLst/>
              <a:latin typeface="Times New Roman" panose="02020603050405020304" pitchFamily="18" charset="0"/>
              <a:ea typeface="Times New Roman" panose="02020603050405020304" pitchFamily="18" charset="0"/>
            </a:endParaRPr>
          </a:p>
          <a:p>
            <a:pPr algn="just">
              <a:spcAft>
                <a:spcPts val="1950"/>
              </a:spcAft>
            </a:pPr>
            <a:endParaRPr lang="en-IN" sz="30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7069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584459" y="710876"/>
            <a:ext cx="11214100" cy="646331"/>
          </a:xfrm>
        </p:spPr>
        <p:txBody>
          <a:bodyPr/>
          <a:lstStyle/>
          <a:p>
            <a:r>
              <a:rPr lang="en-US" sz="4000" dirty="0"/>
              <a:t>Company profile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444500" y="1635538"/>
            <a:ext cx="11214100" cy="4401205"/>
          </a:xfrm>
          <a:prstGeom prst="rect">
            <a:avLst/>
          </a:prstGeom>
          <a:noFill/>
        </p:spPr>
        <p:txBody>
          <a:bodyPr wrap="square" rtlCol="0">
            <a:spAutoFit/>
          </a:bodyPr>
          <a:lstStyle/>
          <a:p>
            <a:pPr algn="ctr">
              <a:spcAft>
                <a:spcPts val="1950"/>
              </a:spcAft>
            </a:pPr>
            <a:r>
              <a:rPr lang="en-IN"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COCA-COLA REPORTS FIRST QUARTER 2022 RESULTS</a:t>
            </a:r>
          </a:p>
          <a:p>
            <a:pPr marL="342900" indent="-342900" algn="just">
              <a:spcAft>
                <a:spcPts val="1950"/>
              </a:spcAft>
              <a:buFont typeface="Wingdings" panose="05000000000000000000" pitchFamily="2" charset="2"/>
              <a:buChar char="Ø"/>
            </a:pP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Global Unit Case Volume Grew 8%  </a:t>
            </a:r>
          </a:p>
          <a:p>
            <a:pPr marL="342900" indent="-342900" algn="just">
              <a:spcAft>
                <a:spcPts val="1950"/>
              </a:spcAft>
              <a:buFont typeface="Wingdings" panose="05000000000000000000" pitchFamily="2" charset="2"/>
              <a:buChar char="Ø"/>
            </a:pP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Net Revenues Grew 16%;</a:t>
            </a:r>
          </a:p>
          <a:p>
            <a:pPr marL="342900" indent="-342900" algn="just">
              <a:spcAft>
                <a:spcPts val="1950"/>
              </a:spcAft>
              <a:buFont typeface="Wingdings" panose="05000000000000000000" pitchFamily="2" charset="2"/>
              <a:buChar char="Ø"/>
            </a:pP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Organic Revenues (Non-GAAP) Grew 18% </a:t>
            </a:r>
          </a:p>
          <a:p>
            <a:pPr marL="342900" indent="-342900" algn="just">
              <a:spcAft>
                <a:spcPts val="1950"/>
              </a:spcAft>
              <a:buFont typeface="Wingdings" panose="05000000000000000000" pitchFamily="2" charset="2"/>
              <a:buChar char="Ø"/>
            </a:pP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Operating Income Grew 25%; Comparable Currency Neutral Operating Income (Non-GAAP) Grew 24%</a:t>
            </a:r>
          </a:p>
          <a:p>
            <a:pPr marL="342900" indent="-342900" algn="just">
              <a:spcAft>
                <a:spcPts val="1950"/>
              </a:spcAft>
              <a:buFont typeface="Wingdings" panose="05000000000000000000" pitchFamily="2" charset="2"/>
              <a:buChar char="Ø"/>
            </a:pP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Operating Margin Was 32.5% Versus 30.2% in the Prior Year; Comparable Operating Margin (Non-GAAP) Was 31.4% Versus 31.0% in the Prior Year</a:t>
            </a:r>
          </a:p>
          <a:p>
            <a:pPr marL="342900" indent="-342900" algn="just">
              <a:spcAft>
                <a:spcPts val="1950"/>
              </a:spcAft>
              <a:buFont typeface="Wingdings" panose="05000000000000000000" pitchFamily="2" charset="2"/>
              <a:buChar char="Ø"/>
            </a:pP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EPS Grew 23% to $0.64; Comparable EPS (Non-GAAP) Grew 16% to $0.64</a:t>
            </a:r>
          </a:p>
        </p:txBody>
      </p:sp>
    </p:spTree>
    <p:extLst>
      <p:ext uri="{BB962C8B-B14F-4D97-AF65-F5344CB8AC3E}">
        <p14:creationId xmlns:p14="http://schemas.microsoft.com/office/powerpoint/2010/main" val="295311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
        <p:nvSpPr>
          <p:cNvPr id="35" name="Rectangle: Rounded Corners 34">
            <a:extLst>
              <a:ext uri="{FF2B5EF4-FFF2-40B4-BE49-F238E27FC236}">
                <a16:creationId xmlns:a16="http://schemas.microsoft.com/office/drawing/2014/main" id="{1A1D392F-F980-8EC1-F857-67D2799DDEA1}"/>
              </a:ext>
            </a:extLst>
          </p:cNvPr>
          <p:cNvSpPr/>
          <p:nvPr/>
        </p:nvSpPr>
        <p:spPr>
          <a:xfrm>
            <a:off x="895739" y="3554963"/>
            <a:ext cx="10431624" cy="535531"/>
          </a:xfrm>
          <a:prstGeom prst="roundRect">
            <a:avLst/>
          </a:prstGeom>
          <a:solidFill>
            <a:srgbClr val="003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p:blipFill>
        <p:spPr>
          <a:xfrm>
            <a:off x="5466247" y="4374159"/>
            <a:ext cx="1259505" cy="1259505"/>
          </a:xfrm>
        </p:spPr>
      </p:pic>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049425" y="1932419"/>
            <a:ext cx="6124251" cy="2135403"/>
          </a:xfrm>
        </p:spPr>
        <p:txBody>
          <a:bodyPr/>
          <a:lstStyle/>
          <a:p>
            <a:pPr algn="ctr">
              <a:lnSpc>
                <a:spcPct val="150000"/>
              </a:lnSpc>
            </a:pPr>
            <a:r>
              <a:rPr lang="en-IN" sz="4400" b="1" dirty="0">
                <a:effectLst/>
                <a:latin typeface="Times New Roman" panose="02020603050405020304" pitchFamily="18" charset="0"/>
                <a:ea typeface="Calibri" panose="020F0502020204030204" pitchFamily="34" charset="0"/>
                <a:cs typeface="Arial" panose="020B0604020202020204" pitchFamily="34" charset="0"/>
              </a:rPr>
              <a:t>RESEARCH METHODOLOGY</a:t>
            </a:r>
            <a:endParaRPr lang="en-IN" sz="4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584459" y="710876"/>
            <a:ext cx="4934025" cy="646331"/>
          </a:xfrm>
        </p:spPr>
        <p:txBody>
          <a:bodyPr/>
          <a:lstStyle/>
          <a:p>
            <a:r>
              <a:rPr lang="en-US" sz="4000" dirty="0"/>
              <a:t>Need of the study</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300" y="1611122"/>
            <a:ext cx="11214100" cy="2677656"/>
          </a:xfrm>
          <a:prstGeom prst="rect">
            <a:avLst/>
          </a:prstGeom>
          <a:noFill/>
        </p:spPr>
        <p:txBody>
          <a:bodyPr wrap="square" rtlCol="0">
            <a:spAutoFit/>
          </a:bodyPr>
          <a:lstStyle/>
          <a:p>
            <a:pPr algn="just"/>
            <a:r>
              <a:rPr lang="en-IN" sz="2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Need to doing the study on advertising effectiveness is whether the Advertising campaign was successful or not, the awareness level of products, the advertising campaign increased the customer base or not and which media carry the advertisement successfully.</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r>
              <a:rPr lang="en-IN" sz="2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r>
              <a:rPr lang="en-IN" sz="2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The need of the study is conducted is only for organization level. </a:t>
            </a:r>
            <a:r>
              <a:rPr lang="en-US" sz="2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It is to understand how advertisement effects on</a:t>
            </a:r>
            <a:r>
              <a:rPr lang="en-IN" sz="2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To getting market stage, to producing products, To creation of demand and supply.</a:t>
            </a:r>
            <a:endParaRPr lang="en-IN" sz="2400" dirty="0">
              <a:solidFill>
                <a:schemeClr val="bg1"/>
              </a:solidFill>
              <a:latin typeface="Times New Roman" panose="02020603050405020304" pitchFamily="18" charset="0"/>
              <a:ea typeface="Calibri" panose="020F0502020204030204" pitchFamily="34" charset="0"/>
              <a:cs typeface="Arial" panose="020B0604020202020204" pitchFamily="34" charset="0"/>
            </a:endParaRPr>
          </a:p>
        </p:txBody>
      </p:sp>
      <p:sp>
        <p:nvSpPr>
          <p:cNvPr id="5" name="Title 3">
            <a:extLst>
              <a:ext uri="{FF2B5EF4-FFF2-40B4-BE49-F238E27FC236}">
                <a16:creationId xmlns:a16="http://schemas.microsoft.com/office/drawing/2014/main" id="{82C000A5-EAAF-084E-08C9-F9B58A6B0E93}"/>
              </a:ext>
            </a:extLst>
          </p:cNvPr>
          <p:cNvSpPr txBox="1">
            <a:spLocks/>
          </p:cNvSpPr>
          <p:nvPr/>
        </p:nvSpPr>
        <p:spPr>
          <a:xfrm>
            <a:off x="241300" y="4655595"/>
            <a:ext cx="4934025" cy="6463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just"/>
            <a:r>
              <a:rPr lang="en-IN" sz="4000" b="1" dirty="0">
                <a:effectLst/>
                <a:latin typeface="Times New Roman" panose="02020603050405020304" pitchFamily="18" charset="0"/>
                <a:ea typeface="Calibri" panose="020F0502020204030204" pitchFamily="34" charset="0"/>
                <a:cs typeface="Arial" panose="020B0604020202020204" pitchFamily="34" charset="0"/>
              </a:rPr>
              <a:t>Problem definition</a:t>
            </a:r>
            <a:endParaRPr lang="en-IN" sz="4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8D08E920-52F4-074E-A554-8C4B6B5D6812}"/>
              </a:ext>
            </a:extLst>
          </p:cNvPr>
          <p:cNvSpPr txBox="1"/>
          <p:nvPr/>
        </p:nvSpPr>
        <p:spPr>
          <a:xfrm>
            <a:off x="241300" y="5468688"/>
            <a:ext cx="11214100" cy="461665"/>
          </a:xfrm>
          <a:prstGeom prst="rect">
            <a:avLst/>
          </a:prstGeom>
          <a:noFill/>
        </p:spPr>
        <p:txBody>
          <a:bodyPr wrap="square" rtlCol="0">
            <a:spAutoFit/>
          </a:bodyPr>
          <a:lstStyle/>
          <a:p>
            <a:pPr algn="just"/>
            <a:r>
              <a:rPr lang="en-IN" sz="2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To study effectiveness advertising of Hindustan coca cola beverages pvt ltd.</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1622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182989" y="786224"/>
            <a:ext cx="4649232" cy="859055"/>
          </a:xfrm>
        </p:spPr>
        <p:txBody>
          <a:bodyPr>
            <a:normAutofit/>
          </a:bodyPr>
          <a:lstStyle/>
          <a:p>
            <a:r>
              <a:rPr lang="en-US" sz="4000" dirty="0"/>
              <a:t>Introduction</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9" name="TextBox 8">
            <a:extLst>
              <a:ext uri="{FF2B5EF4-FFF2-40B4-BE49-F238E27FC236}">
                <a16:creationId xmlns:a16="http://schemas.microsoft.com/office/drawing/2014/main" id="{948D84FE-DE5C-9439-6172-5D772770B808}"/>
              </a:ext>
            </a:extLst>
          </p:cNvPr>
          <p:cNvSpPr txBox="1"/>
          <p:nvPr/>
        </p:nvSpPr>
        <p:spPr>
          <a:xfrm>
            <a:off x="182989" y="1973322"/>
            <a:ext cx="8496554" cy="4524315"/>
          </a:xfrm>
          <a:prstGeom prst="rect">
            <a:avLst/>
          </a:prstGeom>
          <a:noFill/>
        </p:spPr>
        <p:txBody>
          <a:bodyPr wrap="square" rtlCol="0">
            <a:spAutoFit/>
          </a:bodyPr>
          <a:lstStyle/>
          <a:p>
            <a:pPr algn="just"/>
            <a:r>
              <a:rPr lang="en-US" sz="2400" b="0" i="0" dirty="0">
                <a:solidFill>
                  <a:schemeClr val="bg1"/>
                </a:solidFill>
                <a:effectLst/>
                <a:latin typeface="SourceSansPro"/>
              </a:rPr>
              <a:t>Marketing refers to activities a company undertakes to promote the buying or selling of a product or service. Marketing includes advertising, selling, and delivering products to consumers or other businesses. Some marketing is done by affiliates on behalf of a company.</a:t>
            </a:r>
          </a:p>
          <a:p>
            <a:pPr algn="just"/>
            <a:endParaRPr lang="en-US" sz="2400" b="0" i="0" dirty="0">
              <a:solidFill>
                <a:schemeClr val="bg1"/>
              </a:solidFill>
              <a:effectLst/>
              <a:latin typeface="SourceSansPro"/>
            </a:endParaRPr>
          </a:p>
          <a:p>
            <a:pPr algn="just"/>
            <a:r>
              <a:rPr lang="en-US" sz="2400" b="0" i="0" dirty="0">
                <a:solidFill>
                  <a:schemeClr val="bg1"/>
                </a:solidFill>
                <a:effectLst/>
                <a:latin typeface="SourceSansPro"/>
              </a:rPr>
              <a:t>Professionals who work in a corporation's marketing and promotion departments seek to get the attention of key potential audiences through advertising. Promotions are targeted to certain audiences and may involve celebrity endorsements, catchy phrases or slogans, memorable packaging or graphic designs and overall media exposure.</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73050" y="716944"/>
            <a:ext cx="4934025" cy="646331"/>
          </a:xfrm>
        </p:spPr>
        <p:txBody>
          <a:bodyPr/>
          <a:lstStyle/>
          <a:p>
            <a:r>
              <a:rPr lang="en-US" sz="4000" dirty="0"/>
              <a:t>Study objectives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73050" y="1622935"/>
            <a:ext cx="11645900" cy="2062872"/>
          </a:xfrm>
          <a:prstGeom prst="rect">
            <a:avLst/>
          </a:prstGeom>
          <a:noFill/>
        </p:spPr>
        <p:txBody>
          <a:bodyPr wrap="square" rtlCol="0">
            <a:spAutoFit/>
          </a:bodyPr>
          <a:lstStyle/>
          <a:p>
            <a:pPr marL="342900" lvl="0" indent="-342900" algn="just" rtl="0">
              <a:lnSpc>
                <a:spcPct val="150000"/>
              </a:lnSpc>
              <a:buFont typeface="+mj-lt"/>
              <a:buAutoNum type="arabicPeriod"/>
            </a:pPr>
            <a:r>
              <a:rPr lang="en-IN" sz="2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To know the most effective media of advertisement using by Hindustan Coca-Cola beverages pvt ltd.</a:t>
            </a:r>
            <a:endParaRPr lang="en-IN" sz="2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buFont typeface="+mj-lt"/>
              <a:buAutoNum type="arabicPeriod"/>
            </a:pPr>
            <a:r>
              <a:rPr lang="en-IN" sz="2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To find out the reasons for liking the advertisement of Hindustan Coca-Cola beverages pvt ltd.</a:t>
            </a:r>
            <a:endParaRPr lang="en-IN" sz="22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buFont typeface="+mj-lt"/>
              <a:buAutoNum type="arabicPeriod"/>
            </a:pPr>
            <a:r>
              <a:rPr lang="en-IN" sz="2200" dirty="0">
                <a:solidFill>
                  <a:schemeClr val="bg1"/>
                </a:solidFill>
                <a:effectLst/>
                <a:latin typeface="Times New Roman" panose="02020603050405020304" pitchFamily="18" charset="0"/>
                <a:ea typeface="Calibri" panose="020F0502020204030204" pitchFamily="34" charset="0"/>
              </a:rPr>
              <a:t>To find out the most popular slogan of advertisement of Hindustan Coca-Cola beverages pvt ltd.</a:t>
            </a:r>
            <a:endParaRPr lang="en-US"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3">
            <a:extLst>
              <a:ext uri="{FF2B5EF4-FFF2-40B4-BE49-F238E27FC236}">
                <a16:creationId xmlns:a16="http://schemas.microsoft.com/office/drawing/2014/main" id="{82C000A5-EAAF-084E-08C9-F9B58A6B0E93}"/>
              </a:ext>
            </a:extLst>
          </p:cNvPr>
          <p:cNvSpPr txBox="1">
            <a:spLocks/>
          </p:cNvSpPr>
          <p:nvPr/>
        </p:nvSpPr>
        <p:spPr>
          <a:xfrm>
            <a:off x="273050" y="4054424"/>
            <a:ext cx="4934025" cy="6463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just"/>
            <a:r>
              <a:rPr lang="en-IN" sz="4000" b="1" dirty="0">
                <a:effectLst/>
                <a:latin typeface="Times New Roman" panose="02020603050405020304" pitchFamily="18" charset="0"/>
                <a:ea typeface="Calibri" panose="020F0502020204030204" pitchFamily="34" charset="0"/>
                <a:cs typeface="Arial" panose="020B0604020202020204" pitchFamily="34" charset="0"/>
              </a:rPr>
              <a:t>Hypothesis</a:t>
            </a:r>
            <a:endParaRPr lang="en-IN" sz="4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8D08E920-52F4-074E-A554-8C4B6B5D6812}"/>
              </a:ext>
            </a:extLst>
          </p:cNvPr>
          <p:cNvSpPr txBox="1"/>
          <p:nvPr/>
        </p:nvSpPr>
        <p:spPr>
          <a:xfrm>
            <a:off x="273050" y="5083678"/>
            <a:ext cx="11214100" cy="830997"/>
          </a:xfrm>
          <a:prstGeom prst="rect">
            <a:avLst/>
          </a:prstGeom>
          <a:noFill/>
        </p:spPr>
        <p:txBody>
          <a:bodyPr wrap="square" rtlCol="0">
            <a:spAutoFit/>
          </a:bodyPr>
          <a:lstStyle/>
          <a:p>
            <a:pPr algn="just"/>
            <a:r>
              <a:rPr lang="en-US" sz="2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HA- There is no significance relation between advertising and sales.</a:t>
            </a:r>
          </a:p>
          <a:p>
            <a:pPr algn="just"/>
            <a:r>
              <a:rPr lang="en-US" sz="2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Ho- There is significance relation between advertising and sales.</a:t>
            </a:r>
          </a:p>
        </p:txBody>
      </p:sp>
    </p:spTree>
    <p:extLst>
      <p:ext uri="{BB962C8B-B14F-4D97-AF65-F5344CB8AC3E}">
        <p14:creationId xmlns:p14="http://schemas.microsoft.com/office/powerpoint/2010/main" val="114472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73050" y="716944"/>
            <a:ext cx="4934025" cy="646331"/>
          </a:xfrm>
        </p:spPr>
        <p:txBody>
          <a:bodyPr/>
          <a:lstStyle/>
          <a:p>
            <a:r>
              <a:rPr lang="en-US" sz="4000" dirty="0"/>
              <a:t>Scope of the study</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73050" y="2011417"/>
            <a:ext cx="11645900" cy="769441"/>
          </a:xfrm>
          <a:prstGeom prst="rect">
            <a:avLst/>
          </a:prstGeom>
          <a:noFill/>
        </p:spPr>
        <p:txBody>
          <a:bodyPr wrap="square" rtlCol="0">
            <a:spAutoFit/>
          </a:bodyPr>
          <a:lstStyle/>
          <a:p>
            <a:pPr algn="just">
              <a:spcAft>
                <a:spcPts val="1950"/>
              </a:spcAft>
            </a:pPr>
            <a:r>
              <a:rPr lang="en-US"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 know the impact of advertisement on its customer, to know which source of advertisement that suits the organization, To know customers perception towards advertisement strategy implemented.</a:t>
            </a:r>
          </a:p>
        </p:txBody>
      </p:sp>
      <p:sp>
        <p:nvSpPr>
          <p:cNvPr id="5" name="Title 3">
            <a:extLst>
              <a:ext uri="{FF2B5EF4-FFF2-40B4-BE49-F238E27FC236}">
                <a16:creationId xmlns:a16="http://schemas.microsoft.com/office/drawing/2014/main" id="{82C000A5-EAAF-084E-08C9-F9B58A6B0E93}"/>
              </a:ext>
            </a:extLst>
          </p:cNvPr>
          <p:cNvSpPr txBox="1">
            <a:spLocks/>
          </p:cNvSpPr>
          <p:nvPr/>
        </p:nvSpPr>
        <p:spPr>
          <a:xfrm>
            <a:off x="273050" y="3429000"/>
            <a:ext cx="4934025" cy="6463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just"/>
            <a:r>
              <a:rPr lang="en-IN" sz="4000" b="1" dirty="0">
                <a:effectLst/>
                <a:latin typeface="Times New Roman" panose="02020603050405020304" pitchFamily="18" charset="0"/>
                <a:ea typeface="Calibri" panose="020F0502020204030204" pitchFamily="34" charset="0"/>
                <a:cs typeface="Arial" panose="020B0604020202020204" pitchFamily="34" charset="0"/>
              </a:rPr>
              <a:t>Research design</a:t>
            </a:r>
            <a:endParaRPr lang="en-IN" sz="4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8D08E920-52F4-074E-A554-8C4B6B5D6812}"/>
              </a:ext>
            </a:extLst>
          </p:cNvPr>
          <p:cNvSpPr txBox="1"/>
          <p:nvPr/>
        </p:nvSpPr>
        <p:spPr>
          <a:xfrm>
            <a:off x="241300" y="4588292"/>
            <a:ext cx="11214100" cy="1200329"/>
          </a:xfrm>
          <a:prstGeom prst="rect">
            <a:avLst/>
          </a:prstGeom>
          <a:noFill/>
        </p:spPr>
        <p:txBody>
          <a:bodyPr wrap="square" rtlCol="0">
            <a:spAutoFit/>
          </a:bodyPr>
          <a:lstStyle/>
          <a:p>
            <a:pPr algn="just"/>
            <a:r>
              <a:rPr lang="en-US" sz="2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The research design is the blueprint for the fulfilment of objectives and answering questions. It is a master plan specifying the method and procedures for collecting and analyzing needed information.</a:t>
            </a:r>
          </a:p>
        </p:txBody>
      </p:sp>
    </p:spTree>
    <p:extLst>
      <p:ext uri="{BB962C8B-B14F-4D97-AF65-F5344CB8AC3E}">
        <p14:creationId xmlns:p14="http://schemas.microsoft.com/office/powerpoint/2010/main" val="404442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73050" y="716944"/>
            <a:ext cx="4934025" cy="646331"/>
          </a:xfrm>
        </p:spPr>
        <p:txBody>
          <a:bodyPr/>
          <a:lstStyle/>
          <a:p>
            <a:r>
              <a:rPr lang="en-US" sz="4000" dirty="0"/>
              <a:t>Data Sources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73050" y="2324972"/>
            <a:ext cx="11645900" cy="2528897"/>
          </a:xfrm>
          <a:prstGeom prst="rect">
            <a:avLst/>
          </a:prstGeom>
          <a:noFill/>
        </p:spPr>
        <p:txBody>
          <a:bodyPr wrap="square" rtlCol="0">
            <a:spAutoFit/>
          </a:bodyPr>
          <a:lstStyle/>
          <a:p>
            <a:pPr>
              <a:spcAft>
                <a:spcPts val="1950"/>
              </a:spcAft>
            </a:pPr>
            <a:r>
              <a:rPr lang="en-US"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source of data includes primary and secondary data sources. </a:t>
            </a:r>
          </a:p>
          <a:p>
            <a:pPr algn="just">
              <a:spcAft>
                <a:spcPts val="1950"/>
              </a:spcAft>
            </a:pPr>
            <a:r>
              <a:rPr lang="en-US" sz="2500" dirty="0">
                <a:solidFill>
                  <a:schemeClr val="bg1"/>
                </a:solidFill>
                <a:effectLst/>
                <a:highlight>
                  <a:srgbClr val="63B7C6"/>
                </a:highlight>
                <a:latin typeface="Times New Roman" panose="02020603050405020304" pitchFamily="18" charset="0"/>
                <a:ea typeface="Calibri" panose="020F0502020204030204" pitchFamily="34" charset="0"/>
                <a:cs typeface="Times New Roman" panose="02020603050405020304" pitchFamily="18" charset="0"/>
              </a:rPr>
              <a:t>Primary Sources: </a:t>
            </a:r>
            <a:r>
              <a:rPr lang="en-US"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Primary data has been collected directly from sample respondents through questionnaire and with the help of interview. </a:t>
            </a:r>
          </a:p>
          <a:p>
            <a:pPr algn="just">
              <a:spcAft>
                <a:spcPts val="1950"/>
              </a:spcAft>
            </a:pPr>
            <a:r>
              <a:rPr lang="en-US" sz="2500" dirty="0">
                <a:solidFill>
                  <a:schemeClr val="bg1"/>
                </a:solidFill>
                <a:effectLst/>
                <a:highlight>
                  <a:srgbClr val="63B7C6"/>
                </a:highlight>
                <a:latin typeface="Times New Roman" panose="02020603050405020304" pitchFamily="18" charset="0"/>
                <a:ea typeface="Calibri" panose="020F0502020204030204" pitchFamily="34" charset="0"/>
                <a:cs typeface="Times New Roman" panose="02020603050405020304" pitchFamily="18" charset="0"/>
              </a:rPr>
              <a:t>Secondary Sources: </a:t>
            </a:r>
            <a:r>
              <a:rPr lang="en-US"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Secondary data has been collected from standard textbooks, Newspapers, Magazines &amp; Internet. </a:t>
            </a:r>
          </a:p>
        </p:txBody>
      </p:sp>
    </p:spTree>
    <p:extLst>
      <p:ext uri="{BB962C8B-B14F-4D97-AF65-F5344CB8AC3E}">
        <p14:creationId xmlns:p14="http://schemas.microsoft.com/office/powerpoint/2010/main" val="312420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73050" y="716944"/>
            <a:ext cx="4934025" cy="646331"/>
          </a:xfrm>
        </p:spPr>
        <p:txBody>
          <a:bodyPr/>
          <a:lstStyle/>
          <a:p>
            <a:r>
              <a:rPr lang="en-US" sz="4000" dirty="0"/>
              <a:t>Sample Design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73049" y="1607835"/>
            <a:ext cx="11645900" cy="1107996"/>
          </a:xfrm>
          <a:prstGeom prst="rect">
            <a:avLst/>
          </a:prstGeom>
          <a:noFill/>
        </p:spPr>
        <p:txBody>
          <a:bodyPr wrap="square" rtlCol="0">
            <a:spAutoFit/>
          </a:bodyPr>
          <a:lstStyle/>
          <a:p>
            <a:pPr algn="just">
              <a:spcAft>
                <a:spcPts val="1950"/>
              </a:spcAft>
            </a:pPr>
            <a:r>
              <a:rPr lang="en-US"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Sample design is definite plan determine before any data is actually obtaining a sample from a given population. The researcher must decide the way of selecting a sample. Samples can be either probability samples or non-probability samples. </a:t>
            </a:r>
          </a:p>
        </p:txBody>
      </p:sp>
      <p:sp>
        <p:nvSpPr>
          <p:cNvPr id="5" name="Title 3">
            <a:extLst>
              <a:ext uri="{FF2B5EF4-FFF2-40B4-BE49-F238E27FC236}">
                <a16:creationId xmlns:a16="http://schemas.microsoft.com/office/drawing/2014/main" id="{82C000A5-EAAF-084E-08C9-F9B58A6B0E93}"/>
              </a:ext>
            </a:extLst>
          </p:cNvPr>
          <p:cNvSpPr txBox="1">
            <a:spLocks/>
          </p:cNvSpPr>
          <p:nvPr/>
        </p:nvSpPr>
        <p:spPr>
          <a:xfrm>
            <a:off x="273049" y="2957610"/>
            <a:ext cx="4934025" cy="6463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just"/>
            <a:r>
              <a:rPr lang="en-IN" sz="4000" b="1" dirty="0">
                <a:effectLst/>
                <a:latin typeface="Times New Roman" panose="02020603050405020304" pitchFamily="18" charset="0"/>
                <a:ea typeface="Calibri" panose="020F0502020204030204" pitchFamily="34" charset="0"/>
                <a:cs typeface="Arial" panose="020B0604020202020204" pitchFamily="34" charset="0"/>
              </a:rPr>
              <a:t>Sampling Method </a:t>
            </a:r>
            <a:endParaRPr lang="en-IN" sz="4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8D08E920-52F4-074E-A554-8C4B6B5D6812}"/>
              </a:ext>
            </a:extLst>
          </p:cNvPr>
          <p:cNvSpPr txBox="1"/>
          <p:nvPr/>
        </p:nvSpPr>
        <p:spPr>
          <a:xfrm>
            <a:off x="273049" y="3706615"/>
            <a:ext cx="11214100" cy="461665"/>
          </a:xfrm>
          <a:prstGeom prst="rect">
            <a:avLst/>
          </a:prstGeom>
          <a:noFill/>
        </p:spPr>
        <p:txBody>
          <a:bodyPr wrap="square" rtlCol="0">
            <a:spAutoFit/>
          </a:bodyPr>
          <a:lstStyle/>
          <a:p>
            <a:pPr algn="just"/>
            <a:r>
              <a:rPr lang="en-US" sz="2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Simple random sampling was used for selecting the sample method.</a:t>
            </a:r>
          </a:p>
        </p:txBody>
      </p:sp>
      <p:sp>
        <p:nvSpPr>
          <p:cNvPr id="8" name="Title 3">
            <a:extLst>
              <a:ext uri="{FF2B5EF4-FFF2-40B4-BE49-F238E27FC236}">
                <a16:creationId xmlns:a16="http://schemas.microsoft.com/office/drawing/2014/main" id="{8D0B1FBF-3428-1871-DD18-E6B9BFBABFDD}"/>
              </a:ext>
            </a:extLst>
          </p:cNvPr>
          <p:cNvSpPr txBox="1">
            <a:spLocks/>
          </p:cNvSpPr>
          <p:nvPr/>
        </p:nvSpPr>
        <p:spPr>
          <a:xfrm>
            <a:off x="273049" y="4361940"/>
            <a:ext cx="4934025" cy="6463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just"/>
            <a:r>
              <a:rPr lang="en-IN" sz="4000" b="1" dirty="0">
                <a:effectLst/>
                <a:latin typeface="Times New Roman" panose="02020603050405020304" pitchFamily="18" charset="0"/>
                <a:ea typeface="Calibri" panose="020F0502020204030204" pitchFamily="34" charset="0"/>
                <a:cs typeface="Arial" panose="020B0604020202020204" pitchFamily="34" charset="0"/>
              </a:rPr>
              <a:t>Sample Size</a:t>
            </a:r>
            <a:endParaRPr lang="en-IN" sz="4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9122BA40-E8EF-249B-94D6-E3D8F418F458}"/>
              </a:ext>
            </a:extLst>
          </p:cNvPr>
          <p:cNvSpPr txBox="1"/>
          <p:nvPr/>
        </p:nvSpPr>
        <p:spPr>
          <a:xfrm>
            <a:off x="273049" y="5159064"/>
            <a:ext cx="11214100" cy="461665"/>
          </a:xfrm>
          <a:prstGeom prst="rect">
            <a:avLst/>
          </a:prstGeom>
          <a:noFill/>
        </p:spPr>
        <p:txBody>
          <a:bodyPr wrap="square" rtlCol="0">
            <a:spAutoFit/>
          </a:bodyPr>
          <a:lstStyle/>
          <a:p>
            <a:pPr algn="just"/>
            <a:r>
              <a:rPr lang="en-US" sz="2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sample sizes of 120 respondents were selected for the purpose of the study.</a:t>
            </a:r>
          </a:p>
        </p:txBody>
      </p:sp>
    </p:spTree>
    <p:extLst>
      <p:ext uri="{BB962C8B-B14F-4D97-AF65-F5344CB8AC3E}">
        <p14:creationId xmlns:p14="http://schemas.microsoft.com/office/powerpoint/2010/main" val="232743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1811564"/>
            <a:ext cx="4934025" cy="646331"/>
          </a:xfrm>
        </p:spPr>
        <p:txBody>
          <a:bodyPr/>
          <a:lstStyle/>
          <a:p>
            <a:r>
              <a:rPr lang="en-US" sz="4000" dirty="0"/>
              <a:t>Sample population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73050" y="2688745"/>
            <a:ext cx="11645900"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300</a:t>
            </a:r>
          </a:p>
        </p:txBody>
      </p:sp>
      <p:sp>
        <p:nvSpPr>
          <p:cNvPr id="5" name="Title 3">
            <a:extLst>
              <a:ext uri="{FF2B5EF4-FFF2-40B4-BE49-F238E27FC236}">
                <a16:creationId xmlns:a16="http://schemas.microsoft.com/office/drawing/2014/main" id="{82C000A5-EAAF-084E-08C9-F9B58A6B0E93}"/>
              </a:ext>
            </a:extLst>
          </p:cNvPr>
          <p:cNvSpPr txBox="1">
            <a:spLocks/>
          </p:cNvSpPr>
          <p:nvPr/>
        </p:nvSpPr>
        <p:spPr>
          <a:xfrm>
            <a:off x="241300" y="3876867"/>
            <a:ext cx="4934025" cy="6463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just"/>
            <a:r>
              <a:rPr lang="en-IN" sz="4000" b="1" dirty="0">
                <a:effectLst/>
                <a:latin typeface="Times New Roman" panose="02020603050405020304" pitchFamily="18" charset="0"/>
                <a:ea typeface="Calibri" panose="020F0502020204030204" pitchFamily="34" charset="0"/>
                <a:cs typeface="Arial" panose="020B0604020202020204" pitchFamily="34" charset="0"/>
              </a:rPr>
              <a:t>Sampling unit</a:t>
            </a:r>
            <a:endParaRPr lang="en-IN" sz="4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8D08E920-52F4-074E-A554-8C4B6B5D6812}"/>
              </a:ext>
            </a:extLst>
          </p:cNvPr>
          <p:cNvSpPr txBox="1"/>
          <p:nvPr/>
        </p:nvSpPr>
        <p:spPr>
          <a:xfrm>
            <a:off x="241300" y="4754048"/>
            <a:ext cx="11214100" cy="1200329"/>
          </a:xfrm>
          <a:prstGeom prst="rect">
            <a:avLst/>
          </a:prstGeom>
          <a:noFill/>
        </p:spPr>
        <p:txBody>
          <a:bodyPr wrap="square" rtlCol="0">
            <a:spAutoFit/>
          </a:bodyPr>
          <a:lstStyle/>
          <a:p>
            <a:pPr algn="just"/>
            <a:r>
              <a:rPr lang="en-US" sz="2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Company name: Hindustan coca cola beverages pvt ltd</a:t>
            </a:r>
          </a:p>
          <a:p>
            <a:pPr algn="just"/>
            <a:endParaRPr lang="en-US" sz="2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p>
            <a:pPr algn="just"/>
            <a:r>
              <a:rPr lang="en-US" sz="2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Location: Srikalahasti </a:t>
            </a:r>
          </a:p>
        </p:txBody>
      </p:sp>
    </p:spTree>
    <p:extLst>
      <p:ext uri="{BB962C8B-B14F-4D97-AF65-F5344CB8AC3E}">
        <p14:creationId xmlns:p14="http://schemas.microsoft.com/office/powerpoint/2010/main" val="285107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4934025" cy="646331"/>
          </a:xfrm>
        </p:spPr>
        <p:txBody>
          <a:bodyPr/>
          <a:lstStyle/>
          <a:p>
            <a:r>
              <a:rPr lang="en-US" sz="4000" dirty="0"/>
              <a:t>Tools of analysis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25</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73050" y="2363718"/>
            <a:ext cx="11645900" cy="2575064"/>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data collected through survey have been carefully, meaningfully analyzed by well - established statistical tools like they are,</a:t>
            </a:r>
          </a:p>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Simple percentage method </a:t>
            </a:r>
          </a:p>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Chi-square test</a:t>
            </a:r>
          </a:p>
        </p:txBody>
      </p:sp>
    </p:spTree>
    <p:extLst>
      <p:ext uri="{BB962C8B-B14F-4D97-AF65-F5344CB8AC3E}">
        <p14:creationId xmlns:p14="http://schemas.microsoft.com/office/powerpoint/2010/main" val="32626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5854701" cy="1200329"/>
          </a:xfrm>
        </p:spPr>
        <p:txBody>
          <a:bodyPr/>
          <a:lstStyle/>
          <a:p>
            <a:r>
              <a:rPr lang="en-US" sz="4000" dirty="0"/>
              <a:t>Limitations of the study</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26</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304801" y="1886926"/>
            <a:ext cx="11645900" cy="4072910"/>
          </a:xfrm>
          <a:prstGeom prst="rect">
            <a:avLst/>
          </a:prstGeom>
          <a:noFill/>
        </p:spPr>
        <p:txBody>
          <a:bodyPr wrap="square" rtlCol="0">
            <a:spAutoFit/>
          </a:bodyPr>
          <a:lstStyle/>
          <a:p>
            <a:pPr marL="457200" indent="-457200" algn="just">
              <a:spcAft>
                <a:spcPts val="1950"/>
              </a:spcAft>
              <a:buFont typeface="Wingdings" panose="05000000000000000000" pitchFamily="2" charset="2"/>
              <a:buChar char="ü"/>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As the time given for the completion of the project was limited.</a:t>
            </a:r>
          </a:p>
          <a:p>
            <a:pPr marL="457200" indent="-457200" algn="just">
              <a:spcAft>
                <a:spcPts val="1950"/>
              </a:spcAft>
              <a:buFont typeface="Wingdings" panose="05000000000000000000" pitchFamily="2" charset="2"/>
              <a:buChar char="ü"/>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There may be error due to bias of respondents. </a:t>
            </a:r>
          </a:p>
          <a:p>
            <a:pPr marL="457200" indent="-457200" algn="just">
              <a:spcAft>
                <a:spcPts val="1950"/>
              </a:spcAft>
              <a:buFont typeface="Wingdings" panose="05000000000000000000" pitchFamily="2" charset="2"/>
              <a:buChar char="ü"/>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Lack of customer's cooperation was a major constraint. </a:t>
            </a:r>
          </a:p>
          <a:p>
            <a:pPr marL="457200" indent="-457200" algn="just">
              <a:spcAft>
                <a:spcPts val="1950"/>
              </a:spcAft>
              <a:buFont typeface="Wingdings" panose="05000000000000000000" pitchFamily="2" charset="2"/>
              <a:buChar char="ü"/>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Majority of the customer were too aggressive in nature. </a:t>
            </a:r>
          </a:p>
          <a:p>
            <a:pPr marL="457200" indent="-457200" algn="just">
              <a:spcAft>
                <a:spcPts val="1950"/>
              </a:spcAft>
              <a:buFont typeface="Wingdings" panose="05000000000000000000" pitchFamily="2" charset="2"/>
              <a:buChar char="ü"/>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sample was restricted to 120 customers, which may restrict the scope and completion of study.</a:t>
            </a:r>
          </a:p>
        </p:txBody>
      </p:sp>
    </p:spTree>
    <p:extLst>
      <p:ext uri="{BB962C8B-B14F-4D97-AF65-F5344CB8AC3E}">
        <p14:creationId xmlns:p14="http://schemas.microsoft.com/office/powerpoint/2010/main" val="344655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27</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9" y="1459045"/>
            <a:ext cx="6538880"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3.1 Representing gender of respondent</a:t>
            </a:r>
          </a:p>
        </p:txBody>
      </p:sp>
      <p:graphicFrame>
        <p:nvGraphicFramePr>
          <p:cNvPr id="3" name="Table 2">
            <a:extLst>
              <a:ext uri="{FF2B5EF4-FFF2-40B4-BE49-F238E27FC236}">
                <a16:creationId xmlns:a16="http://schemas.microsoft.com/office/drawing/2014/main" id="{4B7FF4C3-2895-4738-7B3F-5E1EF164FE70}"/>
              </a:ext>
            </a:extLst>
          </p:cNvPr>
          <p:cNvGraphicFramePr>
            <a:graphicFrameLocks noGrp="1"/>
          </p:cNvGraphicFramePr>
          <p:nvPr>
            <p:extLst>
              <p:ext uri="{D42A27DB-BD31-4B8C-83A1-F6EECF244321}">
                <p14:modId xmlns:p14="http://schemas.microsoft.com/office/powerpoint/2010/main" val="2260955459"/>
              </p:ext>
            </p:extLst>
          </p:nvPr>
        </p:nvGraphicFramePr>
        <p:xfrm>
          <a:off x="397043" y="2324516"/>
          <a:ext cx="5165725" cy="1427480"/>
        </p:xfrm>
        <a:graphic>
          <a:graphicData uri="http://schemas.openxmlformats.org/drawingml/2006/table">
            <a:tbl>
              <a:tblPr firstRow="1" firstCol="1" bandRow="1">
                <a:tableStyleId>{5C22544A-7EE6-4342-B048-85BDC9FD1C3A}</a:tableStyleId>
              </a:tblPr>
              <a:tblGrid>
                <a:gridCol w="708025">
                  <a:extLst>
                    <a:ext uri="{9D8B030D-6E8A-4147-A177-3AD203B41FA5}">
                      <a16:colId xmlns:a16="http://schemas.microsoft.com/office/drawing/2014/main" val="1791148782"/>
                    </a:ext>
                  </a:extLst>
                </a:gridCol>
                <a:gridCol w="1564640">
                  <a:extLst>
                    <a:ext uri="{9D8B030D-6E8A-4147-A177-3AD203B41FA5}">
                      <a16:colId xmlns:a16="http://schemas.microsoft.com/office/drawing/2014/main" val="353056136"/>
                    </a:ext>
                  </a:extLst>
                </a:gridCol>
                <a:gridCol w="1550035">
                  <a:extLst>
                    <a:ext uri="{9D8B030D-6E8A-4147-A177-3AD203B41FA5}">
                      <a16:colId xmlns:a16="http://schemas.microsoft.com/office/drawing/2014/main" val="1465043922"/>
                    </a:ext>
                  </a:extLst>
                </a:gridCol>
                <a:gridCol w="1343025">
                  <a:extLst>
                    <a:ext uri="{9D8B030D-6E8A-4147-A177-3AD203B41FA5}">
                      <a16:colId xmlns:a16="http://schemas.microsoft.com/office/drawing/2014/main" val="2597785576"/>
                    </a:ext>
                  </a:extLst>
                </a:gridCol>
              </a:tblGrid>
              <a:tr h="356870">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GENDER</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PERCENTAGE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97859334"/>
                  </a:ext>
                </a:extLst>
              </a:tr>
              <a:tr h="356870">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dirty="0">
                          <a:effectLst/>
                        </a:rPr>
                        <a:t>Male</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70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58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43539953"/>
                  </a:ext>
                </a:extLst>
              </a:tr>
              <a:tr h="356870">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Female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50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76556471"/>
                  </a:ext>
                </a:extLst>
              </a:tr>
              <a:tr h="356870">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dirty="0">
                          <a:effectLst/>
                        </a:rPr>
                        <a:t>100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300158494"/>
                  </a:ext>
                </a:extLst>
              </a:tr>
            </a:tbl>
          </a:graphicData>
        </a:graphic>
      </p:graphicFrame>
      <p:graphicFrame>
        <p:nvGraphicFramePr>
          <p:cNvPr id="6" name="Chart 5">
            <a:extLst>
              <a:ext uri="{FF2B5EF4-FFF2-40B4-BE49-F238E27FC236}">
                <a16:creationId xmlns:a16="http://schemas.microsoft.com/office/drawing/2014/main" id="{40B39B27-4BC9-C293-D61C-2A56D3F2D89D}"/>
              </a:ext>
            </a:extLst>
          </p:cNvPr>
          <p:cNvGraphicFramePr/>
          <p:nvPr>
            <p:extLst>
              <p:ext uri="{D42A27DB-BD31-4B8C-83A1-F6EECF244321}">
                <p14:modId xmlns:p14="http://schemas.microsoft.com/office/powerpoint/2010/main" val="4123852482"/>
              </p:ext>
            </p:extLst>
          </p:nvPr>
        </p:nvGraphicFramePr>
        <p:xfrm>
          <a:off x="6070600" y="2017641"/>
          <a:ext cx="5181600" cy="279654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14A2A82D-CADF-6449-8EB8-B7C1D4C4FE3B}"/>
              </a:ext>
            </a:extLst>
          </p:cNvPr>
          <p:cNvSpPr txBox="1"/>
          <p:nvPr/>
        </p:nvSpPr>
        <p:spPr>
          <a:xfrm>
            <a:off x="241299" y="4619931"/>
            <a:ext cx="10751497" cy="1695144"/>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IN" sz="2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3.1, it’s observed that out of 120 respondents 70 male (i.e.,58%) and 50 females (i.e.,42%) respondents respectively.</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9707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28</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9" y="1459045"/>
            <a:ext cx="6538880"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3.2 Representing Age of respondent</a:t>
            </a:r>
          </a:p>
        </p:txBody>
      </p:sp>
      <p:sp>
        <p:nvSpPr>
          <p:cNvPr id="7" name="TextBox 6">
            <a:extLst>
              <a:ext uri="{FF2B5EF4-FFF2-40B4-BE49-F238E27FC236}">
                <a16:creationId xmlns:a16="http://schemas.microsoft.com/office/drawing/2014/main" id="{14A2A82D-CADF-6449-8EB8-B7C1D4C4FE3B}"/>
              </a:ext>
            </a:extLst>
          </p:cNvPr>
          <p:cNvSpPr txBox="1"/>
          <p:nvPr/>
        </p:nvSpPr>
        <p:spPr>
          <a:xfrm>
            <a:off x="241299" y="4299760"/>
            <a:ext cx="10751497" cy="2249142"/>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3.2, it’s observed that out of 120 respondents- 55 respondents are in age 15-20 (i.e.,46%), 40 respondents are in age 21-35 (i.e.,33%), 15 respondents are in age 36-45 (i.e.,13%), 10 respondents are in age 45 above (i.e.,8%).</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F541F3BF-A3F4-17AA-D29A-0776D3D13696}"/>
              </a:ext>
            </a:extLst>
          </p:cNvPr>
          <p:cNvGraphicFramePr>
            <a:graphicFrameLocks noGrp="1"/>
          </p:cNvGraphicFramePr>
          <p:nvPr>
            <p:extLst>
              <p:ext uri="{D42A27DB-BD31-4B8C-83A1-F6EECF244321}">
                <p14:modId xmlns:p14="http://schemas.microsoft.com/office/powerpoint/2010/main" val="298459615"/>
              </p:ext>
            </p:extLst>
          </p:nvPr>
        </p:nvGraphicFramePr>
        <p:xfrm>
          <a:off x="492442" y="2555819"/>
          <a:ext cx="5327015" cy="1283970"/>
        </p:xfrm>
        <a:graphic>
          <a:graphicData uri="http://schemas.openxmlformats.org/drawingml/2006/table">
            <a:tbl>
              <a:tblPr firstRow="1" firstCol="1" bandRow="1">
                <a:tableStyleId>{5C22544A-7EE6-4342-B048-85BDC9FD1C3A}</a:tableStyleId>
              </a:tblPr>
              <a:tblGrid>
                <a:gridCol w="730250">
                  <a:extLst>
                    <a:ext uri="{9D8B030D-6E8A-4147-A177-3AD203B41FA5}">
                      <a16:colId xmlns:a16="http://schemas.microsoft.com/office/drawing/2014/main" val="1877080140"/>
                    </a:ext>
                  </a:extLst>
                </a:gridCol>
                <a:gridCol w="1613535">
                  <a:extLst>
                    <a:ext uri="{9D8B030D-6E8A-4147-A177-3AD203B41FA5}">
                      <a16:colId xmlns:a16="http://schemas.microsoft.com/office/drawing/2014/main" val="512308347"/>
                    </a:ext>
                  </a:extLst>
                </a:gridCol>
                <a:gridCol w="1598295">
                  <a:extLst>
                    <a:ext uri="{9D8B030D-6E8A-4147-A177-3AD203B41FA5}">
                      <a16:colId xmlns:a16="http://schemas.microsoft.com/office/drawing/2014/main" val="3817274854"/>
                    </a:ext>
                  </a:extLst>
                </a:gridCol>
                <a:gridCol w="1384935">
                  <a:extLst>
                    <a:ext uri="{9D8B030D-6E8A-4147-A177-3AD203B41FA5}">
                      <a16:colId xmlns:a16="http://schemas.microsoft.com/office/drawing/2014/main" val="2733183565"/>
                    </a:ext>
                  </a:extLst>
                </a:gridCol>
              </a:tblGrid>
              <a:tr h="213995">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Age (In years)</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PERCENTAGE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704463110"/>
                  </a:ext>
                </a:extLst>
              </a:tr>
              <a:tr h="213995">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15-20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55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89413354"/>
                  </a:ext>
                </a:extLst>
              </a:tr>
              <a:tr h="213995">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21-35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33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6751176"/>
                  </a:ext>
                </a:extLst>
              </a:tr>
              <a:tr h="213995">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36-45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075209"/>
                  </a:ext>
                </a:extLst>
              </a:tr>
              <a:tr h="213995">
                <a:tc>
                  <a:txBody>
                    <a:bodyPr/>
                    <a:lstStyle/>
                    <a:p>
                      <a:pPr algn="ctr"/>
                      <a:r>
                        <a:rPr lang="en-IN" sz="1200">
                          <a:effectLst/>
                        </a:rPr>
                        <a:t>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45 above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r>
                        <a:rPr lang="en-IN" sz="1200">
                          <a:effectLst/>
                        </a:rPr>
                        <a:t>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961937920"/>
                  </a:ext>
                </a:extLst>
              </a:tr>
              <a:tr h="213995">
                <a:tc>
                  <a:txBody>
                    <a:bodyPr/>
                    <a:lstStyle/>
                    <a:p>
                      <a:pPr algn="ctr"/>
                      <a:r>
                        <a:rPr lang="en-IN" sz="1200">
                          <a:effectLst/>
                        </a:rPr>
                        <a:t>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dirty="0">
                          <a:effectLst/>
                        </a:rPr>
                        <a:t>100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817764898"/>
                  </a:ext>
                </a:extLst>
              </a:tr>
            </a:tbl>
          </a:graphicData>
        </a:graphic>
      </p:graphicFrame>
      <p:graphicFrame>
        <p:nvGraphicFramePr>
          <p:cNvPr id="10" name="Chart 9">
            <a:extLst>
              <a:ext uri="{FF2B5EF4-FFF2-40B4-BE49-F238E27FC236}">
                <a16:creationId xmlns:a16="http://schemas.microsoft.com/office/drawing/2014/main" id="{40B39B27-4BC9-C293-D61C-2A56D3F2D89D}"/>
              </a:ext>
            </a:extLst>
          </p:cNvPr>
          <p:cNvGraphicFramePr/>
          <p:nvPr>
            <p:extLst>
              <p:ext uri="{D42A27DB-BD31-4B8C-83A1-F6EECF244321}">
                <p14:modId xmlns:p14="http://schemas.microsoft.com/office/powerpoint/2010/main" val="3485167080"/>
              </p:ext>
            </p:extLst>
          </p:nvPr>
        </p:nvGraphicFramePr>
        <p:xfrm>
          <a:off x="6373178" y="1960276"/>
          <a:ext cx="532638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9337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29</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8" y="1459045"/>
            <a:ext cx="7362659"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3.3 Representing Occupation of respondent</a:t>
            </a:r>
          </a:p>
        </p:txBody>
      </p:sp>
      <p:sp>
        <p:nvSpPr>
          <p:cNvPr id="7" name="TextBox 6">
            <a:extLst>
              <a:ext uri="{FF2B5EF4-FFF2-40B4-BE49-F238E27FC236}">
                <a16:creationId xmlns:a16="http://schemas.microsoft.com/office/drawing/2014/main" id="{14A2A82D-CADF-6449-8EB8-B7C1D4C4FE3B}"/>
              </a:ext>
            </a:extLst>
          </p:cNvPr>
          <p:cNvSpPr txBox="1"/>
          <p:nvPr/>
        </p:nvSpPr>
        <p:spPr>
          <a:xfrm>
            <a:off x="241299" y="4299760"/>
            <a:ext cx="10751497" cy="2249142"/>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3.3, it’s observed that out of 120 respondents- 45 respondents are students (i.e.,38%), 35 respondents are employee (i.e.,29%), 10 respondents are housewife’s (i.e.,8%), 30 respondents are having different occupation (i.e.,25%).</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6D2F5F8A-D61A-5F1F-46BB-6238B4938A71}"/>
              </a:ext>
            </a:extLst>
          </p:cNvPr>
          <p:cNvGraphicFramePr>
            <a:graphicFrameLocks noGrp="1"/>
          </p:cNvGraphicFramePr>
          <p:nvPr>
            <p:extLst>
              <p:ext uri="{D42A27DB-BD31-4B8C-83A1-F6EECF244321}">
                <p14:modId xmlns:p14="http://schemas.microsoft.com/office/powerpoint/2010/main" val="1178514885"/>
              </p:ext>
            </p:extLst>
          </p:nvPr>
        </p:nvGraphicFramePr>
        <p:xfrm>
          <a:off x="396190" y="2491843"/>
          <a:ext cx="4816475" cy="1276350"/>
        </p:xfrm>
        <a:graphic>
          <a:graphicData uri="http://schemas.openxmlformats.org/drawingml/2006/table">
            <a:tbl>
              <a:tblPr firstRow="1" firstCol="1" bandRow="1">
                <a:tableStyleId>{5C22544A-7EE6-4342-B048-85BDC9FD1C3A}</a:tableStyleId>
              </a:tblPr>
              <a:tblGrid>
                <a:gridCol w="660400">
                  <a:extLst>
                    <a:ext uri="{9D8B030D-6E8A-4147-A177-3AD203B41FA5}">
                      <a16:colId xmlns:a16="http://schemas.microsoft.com/office/drawing/2014/main" val="3874460161"/>
                    </a:ext>
                  </a:extLst>
                </a:gridCol>
                <a:gridCol w="1458595">
                  <a:extLst>
                    <a:ext uri="{9D8B030D-6E8A-4147-A177-3AD203B41FA5}">
                      <a16:colId xmlns:a16="http://schemas.microsoft.com/office/drawing/2014/main" val="1821317003"/>
                    </a:ext>
                  </a:extLst>
                </a:gridCol>
                <a:gridCol w="1445260">
                  <a:extLst>
                    <a:ext uri="{9D8B030D-6E8A-4147-A177-3AD203B41FA5}">
                      <a16:colId xmlns:a16="http://schemas.microsoft.com/office/drawing/2014/main" val="2681742460"/>
                    </a:ext>
                  </a:extLst>
                </a:gridCol>
                <a:gridCol w="1252220">
                  <a:extLst>
                    <a:ext uri="{9D8B030D-6E8A-4147-A177-3AD203B41FA5}">
                      <a16:colId xmlns:a16="http://schemas.microsoft.com/office/drawing/2014/main" val="2724892337"/>
                    </a:ext>
                  </a:extLst>
                </a:gridCol>
              </a:tblGrid>
              <a:tr h="212725">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Occupation</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Percentage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85735024"/>
                  </a:ext>
                </a:extLst>
              </a:tr>
              <a:tr h="212725">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Student</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38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6229894"/>
                  </a:ext>
                </a:extLst>
              </a:tr>
              <a:tr h="212725">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Employee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35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29</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36947767"/>
                  </a:ext>
                </a:extLst>
              </a:tr>
              <a:tr h="212725">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Housewife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42727004"/>
                  </a:ext>
                </a:extLst>
              </a:tr>
              <a:tr h="212725">
                <a:tc>
                  <a:txBody>
                    <a:bodyPr/>
                    <a:lstStyle/>
                    <a:p>
                      <a:pPr algn="ctr"/>
                      <a:r>
                        <a:rPr lang="en-IN" sz="1200">
                          <a:effectLst/>
                        </a:rPr>
                        <a:t>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Other</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30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r>
                        <a:rPr lang="en-IN" sz="1200">
                          <a:effectLst/>
                        </a:rPr>
                        <a:t>25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339665821"/>
                  </a:ext>
                </a:extLst>
              </a:tr>
              <a:tr h="212725">
                <a:tc>
                  <a:txBody>
                    <a:bodyPr/>
                    <a:lstStyle/>
                    <a:p>
                      <a:pPr algn="ctr"/>
                      <a:r>
                        <a:rPr lang="en-IN" sz="1200">
                          <a:effectLst/>
                        </a:rPr>
                        <a:t>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dirty="0">
                          <a:effectLst/>
                        </a:rPr>
                        <a:t>100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732198660"/>
                  </a:ext>
                </a:extLst>
              </a:tr>
            </a:tbl>
          </a:graphicData>
        </a:graphic>
      </p:graphicFrame>
      <p:graphicFrame>
        <p:nvGraphicFramePr>
          <p:cNvPr id="9" name="Chart 8">
            <a:extLst>
              <a:ext uri="{FF2B5EF4-FFF2-40B4-BE49-F238E27FC236}">
                <a16:creationId xmlns:a16="http://schemas.microsoft.com/office/drawing/2014/main" id="{A7DD649B-A9E0-367E-79FB-7E63149EC394}"/>
              </a:ext>
            </a:extLst>
          </p:cNvPr>
          <p:cNvGraphicFramePr/>
          <p:nvPr>
            <p:extLst>
              <p:ext uri="{D42A27DB-BD31-4B8C-83A1-F6EECF244321}">
                <p14:modId xmlns:p14="http://schemas.microsoft.com/office/powerpoint/2010/main" val="214361911"/>
              </p:ext>
            </p:extLst>
          </p:nvPr>
        </p:nvGraphicFramePr>
        <p:xfrm>
          <a:off x="6096000" y="2043820"/>
          <a:ext cx="483108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517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42646" y="931367"/>
            <a:ext cx="4649232" cy="859055"/>
          </a:xfrm>
        </p:spPr>
        <p:txBody>
          <a:bodyPr>
            <a:normAutofit/>
          </a:bodyPr>
          <a:lstStyle/>
          <a:p>
            <a:r>
              <a:rPr lang="en-US" sz="4000" dirty="0"/>
              <a:t>Introduction</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10" name="Picture 9">
            <a:extLst>
              <a:ext uri="{FF2B5EF4-FFF2-40B4-BE49-F238E27FC236}">
                <a16:creationId xmlns:a16="http://schemas.microsoft.com/office/drawing/2014/main" id="{D98A71FC-8608-17AC-329D-64C381A3E6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78" y="3656667"/>
            <a:ext cx="3658857" cy="2743535"/>
          </a:xfrm>
          <a:prstGeom prst="rect">
            <a:avLst/>
          </a:prstGeom>
        </p:spPr>
      </p:pic>
      <p:sp>
        <p:nvSpPr>
          <p:cNvPr id="11" name="TextBox 10">
            <a:extLst>
              <a:ext uri="{FF2B5EF4-FFF2-40B4-BE49-F238E27FC236}">
                <a16:creationId xmlns:a16="http://schemas.microsoft.com/office/drawing/2014/main" id="{BD30436D-EBC9-0765-DD13-7BE59C2B6214}"/>
              </a:ext>
            </a:extLst>
          </p:cNvPr>
          <p:cNvSpPr txBox="1"/>
          <p:nvPr/>
        </p:nvSpPr>
        <p:spPr>
          <a:xfrm>
            <a:off x="417291" y="2267461"/>
            <a:ext cx="5924939" cy="1938992"/>
          </a:xfrm>
          <a:prstGeom prst="rect">
            <a:avLst/>
          </a:prstGeom>
          <a:noFill/>
        </p:spPr>
        <p:txBody>
          <a:bodyPr wrap="square" rtlCol="0">
            <a:spAutoFit/>
          </a:bodyPr>
          <a:lstStyle/>
          <a:p>
            <a:pPr algn="just"/>
            <a:r>
              <a:rPr lang="en-US" sz="2400" b="0" i="0" dirty="0">
                <a:solidFill>
                  <a:schemeClr val="bg1"/>
                </a:solidFill>
                <a:effectLst/>
                <a:latin typeface="SourceSansPro"/>
              </a:rPr>
              <a:t>4p’s of Marketing</a:t>
            </a:r>
          </a:p>
          <a:p>
            <a:pPr marL="342900" indent="-342900" algn="just">
              <a:buFont typeface="Wingdings" panose="05000000000000000000" pitchFamily="2" charset="2"/>
              <a:buChar char="Ø"/>
            </a:pPr>
            <a:r>
              <a:rPr lang="en-US" sz="2400" dirty="0">
                <a:solidFill>
                  <a:schemeClr val="bg1"/>
                </a:solidFill>
                <a:latin typeface="SourceSansPro"/>
              </a:rPr>
              <a:t>Product</a:t>
            </a:r>
          </a:p>
          <a:p>
            <a:pPr marL="342900" indent="-342900" algn="just">
              <a:buFont typeface="Wingdings" panose="05000000000000000000" pitchFamily="2" charset="2"/>
              <a:buChar char="Ø"/>
            </a:pPr>
            <a:r>
              <a:rPr lang="en-US" sz="2400" dirty="0">
                <a:solidFill>
                  <a:schemeClr val="bg1"/>
                </a:solidFill>
                <a:latin typeface="SourceSansPro"/>
              </a:rPr>
              <a:t>Price</a:t>
            </a:r>
          </a:p>
          <a:p>
            <a:pPr marL="342900" indent="-342900" algn="just">
              <a:buFont typeface="Wingdings" panose="05000000000000000000" pitchFamily="2" charset="2"/>
              <a:buChar char="Ø"/>
            </a:pPr>
            <a:r>
              <a:rPr lang="en-US" sz="2400" dirty="0">
                <a:solidFill>
                  <a:schemeClr val="bg1"/>
                </a:solidFill>
                <a:latin typeface="SourceSansPro"/>
              </a:rPr>
              <a:t>Place</a:t>
            </a:r>
          </a:p>
          <a:p>
            <a:pPr marL="342900" indent="-342900" algn="just">
              <a:buFont typeface="Wingdings" panose="05000000000000000000" pitchFamily="2" charset="2"/>
              <a:buChar char="Ø"/>
            </a:pPr>
            <a:r>
              <a:rPr lang="en-US" sz="2400" dirty="0">
                <a:solidFill>
                  <a:schemeClr val="bg1"/>
                </a:solidFill>
                <a:latin typeface="SourceSansPro"/>
              </a:rPr>
              <a:t>promotion</a:t>
            </a:r>
            <a:endParaRPr lang="en-IN" sz="2400" dirty="0">
              <a:solidFill>
                <a:schemeClr val="bg1"/>
              </a:solidFill>
            </a:endParaRPr>
          </a:p>
        </p:txBody>
      </p:sp>
    </p:spTree>
    <p:extLst>
      <p:ext uri="{BB962C8B-B14F-4D97-AF65-F5344CB8AC3E}">
        <p14:creationId xmlns:p14="http://schemas.microsoft.com/office/powerpoint/2010/main" val="210381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30</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8" y="1459045"/>
            <a:ext cx="10330449"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3.4 Representing Purchase of cold drink by respondent</a:t>
            </a:r>
          </a:p>
        </p:txBody>
      </p:sp>
      <p:sp>
        <p:nvSpPr>
          <p:cNvPr id="7" name="TextBox 6">
            <a:extLst>
              <a:ext uri="{FF2B5EF4-FFF2-40B4-BE49-F238E27FC236}">
                <a16:creationId xmlns:a16="http://schemas.microsoft.com/office/drawing/2014/main" id="{14A2A82D-CADF-6449-8EB8-B7C1D4C4FE3B}"/>
              </a:ext>
            </a:extLst>
          </p:cNvPr>
          <p:cNvSpPr txBox="1"/>
          <p:nvPr/>
        </p:nvSpPr>
        <p:spPr>
          <a:xfrm>
            <a:off x="241298" y="4551383"/>
            <a:ext cx="10751497" cy="1695144"/>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3.4, it’s observed that out of 120 respondents- 113 respondents purchase cold drinks (i.e.,94%), 7 respondents do not purchase cold drinks (i.e.,6%).</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48D2419D-3450-46F3-74A4-F9D420B57139}"/>
              </a:ext>
            </a:extLst>
          </p:cNvPr>
          <p:cNvGraphicFramePr>
            <a:graphicFrameLocks noGrp="1"/>
          </p:cNvGraphicFramePr>
          <p:nvPr>
            <p:extLst>
              <p:ext uri="{D42A27DB-BD31-4B8C-83A1-F6EECF244321}">
                <p14:modId xmlns:p14="http://schemas.microsoft.com/office/powerpoint/2010/main" val="4289878598"/>
              </p:ext>
            </p:extLst>
          </p:nvPr>
        </p:nvGraphicFramePr>
        <p:xfrm>
          <a:off x="241298" y="2678175"/>
          <a:ext cx="4679315" cy="1123950"/>
        </p:xfrm>
        <a:graphic>
          <a:graphicData uri="http://schemas.openxmlformats.org/drawingml/2006/table">
            <a:tbl>
              <a:tblPr firstRow="1" firstCol="1" bandRow="1">
                <a:tableStyleId>{5C22544A-7EE6-4342-B048-85BDC9FD1C3A}</a:tableStyleId>
              </a:tblPr>
              <a:tblGrid>
                <a:gridCol w="641350">
                  <a:extLst>
                    <a:ext uri="{9D8B030D-6E8A-4147-A177-3AD203B41FA5}">
                      <a16:colId xmlns:a16="http://schemas.microsoft.com/office/drawing/2014/main" val="3273072523"/>
                    </a:ext>
                  </a:extLst>
                </a:gridCol>
                <a:gridCol w="1417320">
                  <a:extLst>
                    <a:ext uri="{9D8B030D-6E8A-4147-A177-3AD203B41FA5}">
                      <a16:colId xmlns:a16="http://schemas.microsoft.com/office/drawing/2014/main" val="192153092"/>
                    </a:ext>
                  </a:extLst>
                </a:gridCol>
                <a:gridCol w="1403985">
                  <a:extLst>
                    <a:ext uri="{9D8B030D-6E8A-4147-A177-3AD203B41FA5}">
                      <a16:colId xmlns:a16="http://schemas.microsoft.com/office/drawing/2014/main" val="1408967808"/>
                    </a:ext>
                  </a:extLst>
                </a:gridCol>
                <a:gridCol w="1216660">
                  <a:extLst>
                    <a:ext uri="{9D8B030D-6E8A-4147-A177-3AD203B41FA5}">
                      <a16:colId xmlns:a16="http://schemas.microsoft.com/office/drawing/2014/main" val="1649058092"/>
                    </a:ext>
                  </a:extLst>
                </a:gridCol>
              </a:tblGrid>
              <a:tr h="449580">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Purchase of cold drink</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Percentage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41542937"/>
                  </a:ext>
                </a:extLst>
              </a:tr>
              <a:tr h="224790">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Yes</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113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94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3935595"/>
                  </a:ext>
                </a:extLst>
              </a:tr>
              <a:tr h="224790">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7</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3361358"/>
                  </a:ext>
                </a:extLst>
              </a:tr>
              <a:tr h="224790">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dirty="0">
                          <a:effectLst/>
                        </a:rPr>
                        <a:t>100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34374117"/>
                  </a:ext>
                </a:extLst>
              </a:tr>
            </a:tbl>
          </a:graphicData>
        </a:graphic>
      </p:graphicFrame>
      <p:graphicFrame>
        <p:nvGraphicFramePr>
          <p:cNvPr id="10" name="Chart 9">
            <a:extLst>
              <a:ext uri="{FF2B5EF4-FFF2-40B4-BE49-F238E27FC236}">
                <a16:creationId xmlns:a16="http://schemas.microsoft.com/office/drawing/2014/main" id="{B45B9F39-79AA-89B5-CF54-97E5A99EB3D7}"/>
              </a:ext>
            </a:extLst>
          </p:cNvPr>
          <p:cNvGraphicFramePr/>
          <p:nvPr>
            <p:extLst>
              <p:ext uri="{D42A27DB-BD31-4B8C-83A1-F6EECF244321}">
                <p14:modId xmlns:p14="http://schemas.microsoft.com/office/powerpoint/2010/main" val="3664771554"/>
              </p:ext>
            </p:extLst>
          </p:nvPr>
        </p:nvGraphicFramePr>
        <p:xfrm>
          <a:off x="6421120" y="2165449"/>
          <a:ext cx="483108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1424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31</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8" y="1459045"/>
            <a:ext cx="11010902"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3.5 Representing frequently Purchase of cold drink by respondent</a:t>
            </a:r>
          </a:p>
        </p:txBody>
      </p:sp>
      <p:sp>
        <p:nvSpPr>
          <p:cNvPr id="7" name="TextBox 6">
            <a:extLst>
              <a:ext uri="{FF2B5EF4-FFF2-40B4-BE49-F238E27FC236}">
                <a16:creationId xmlns:a16="http://schemas.microsoft.com/office/drawing/2014/main" id="{14A2A82D-CADF-6449-8EB8-B7C1D4C4FE3B}"/>
              </a:ext>
            </a:extLst>
          </p:cNvPr>
          <p:cNvSpPr txBox="1"/>
          <p:nvPr/>
        </p:nvSpPr>
        <p:spPr>
          <a:xfrm>
            <a:off x="174298" y="4551382"/>
            <a:ext cx="11214102" cy="1981953"/>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0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3.5, it’s observed that out of 120 respondents- 18 respondents purchase cold drink once a day (i.e.,15%), 16 respondents purchase cold drink twice a day (i.e.,13%), 12 respondents purchase cold drink more than a twice (i.e.,10%), 74 respondents purchase cold drink not in regular (i.e., 62%).</a:t>
            </a:r>
            <a:endParaRPr lang="en-IN"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1D48089D-BC69-CE11-C071-4DAB4B42C601}"/>
              </a:ext>
            </a:extLst>
          </p:cNvPr>
          <p:cNvGraphicFramePr>
            <a:graphicFrameLocks noGrp="1"/>
          </p:cNvGraphicFramePr>
          <p:nvPr>
            <p:extLst>
              <p:ext uri="{D42A27DB-BD31-4B8C-83A1-F6EECF244321}">
                <p14:modId xmlns:p14="http://schemas.microsoft.com/office/powerpoint/2010/main" val="688136375"/>
              </p:ext>
            </p:extLst>
          </p:nvPr>
        </p:nvGraphicFramePr>
        <p:xfrm>
          <a:off x="463532" y="2387646"/>
          <a:ext cx="4799965" cy="1819910"/>
        </p:xfrm>
        <a:graphic>
          <a:graphicData uri="http://schemas.openxmlformats.org/drawingml/2006/table">
            <a:tbl>
              <a:tblPr firstRow="1" firstCol="1" bandRow="1">
                <a:tableStyleId>{5C22544A-7EE6-4342-B048-85BDC9FD1C3A}</a:tableStyleId>
              </a:tblPr>
              <a:tblGrid>
                <a:gridCol w="700093">
                  <a:extLst>
                    <a:ext uri="{9D8B030D-6E8A-4147-A177-3AD203B41FA5}">
                      <a16:colId xmlns:a16="http://schemas.microsoft.com/office/drawing/2014/main" val="3853514922"/>
                    </a:ext>
                  </a:extLst>
                </a:gridCol>
                <a:gridCol w="1547504">
                  <a:extLst>
                    <a:ext uri="{9D8B030D-6E8A-4147-A177-3AD203B41FA5}">
                      <a16:colId xmlns:a16="http://schemas.microsoft.com/office/drawing/2014/main" val="3913354740"/>
                    </a:ext>
                  </a:extLst>
                </a:gridCol>
                <a:gridCol w="1224488">
                  <a:extLst>
                    <a:ext uri="{9D8B030D-6E8A-4147-A177-3AD203B41FA5}">
                      <a16:colId xmlns:a16="http://schemas.microsoft.com/office/drawing/2014/main" val="1232349501"/>
                    </a:ext>
                  </a:extLst>
                </a:gridCol>
                <a:gridCol w="1327880">
                  <a:extLst>
                    <a:ext uri="{9D8B030D-6E8A-4147-A177-3AD203B41FA5}">
                      <a16:colId xmlns:a16="http://schemas.microsoft.com/office/drawing/2014/main" val="251064378"/>
                    </a:ext>
                  </a:extLst>
                </a:gridCol>
              </a:tblGrid>
              <a:tr h="683260">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Frequently Purchase of cold drink</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dirty="0">
                          <a:effectLst/>
                        </a:rPr>
                        <a:t>Percentage</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83529493"/>
                  </a:ext>
                </a:extLst>
              </a:tr>
              <a:tr h="227330">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Once a day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2490177"/>
                  </a:ext>
                </a:extLst>
              </a:tr>
              <a:tr h="227330">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Twice a day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91049825"/>
                  </a:ext>
                </a:extLst>
              </a:tr>
              <a:tr h="227330">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More than twice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68752653"/>
                  </a:ext>
                </a:extLst>
              </a:tr>
              <a:tr h="227330">
                <a:tc>
                  <a:txBody>
                    <a:bodyPr/>
                    <a:lstStyle/>
                    <a:p>
                      <a:pPr algn="ctr"/>
                      <a:r>
                        <a:rPr lang="en-IN" sz="1200">
                          <a:effectLst/>
                        </a:rPr>
                        <a:t>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Not regular</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74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62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39712585"/>
                  </a:ext>
                </a:extLst>
              </a:tr>
              <a:tr h="227330">
                <a:tc>
                  <a:txBody>
                    <a:bodyPr/>
                    <a:lstStyle/>
                    <a:p>
                      <a:pPr algn="ctr"/>
                      <a:r>
                        <a:rPr lang="en-IN" sz="1200">
                          <a:effectLst/>
                        </a:rPr>
                        <a:t>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dirty="0">
                          <a:effectLst/>
                        </a:rPr>
                        <a:t>100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45291765"/>
                  </a:ext>
                </a:extLst>
              </a:tr>
            </a:tbl>
          </a:graphicData>
        </a:graphic>
      </p:graphicFrame>
      <p:graphicFrame>
        <p:nvGraphicFramePr>
          <p:cNvPr id="9" name="Chart 8">
            <a:extLst>
              <a:ext uri="{FF2B5EF4-FFF2-40B4-BE49-F238E27FC236}">
                <a16:creationId xmlns:a16="http://schemas.microsoft.com/office/drawing/2014/main" id="{5FA44C82-5AA6-BE62-6EAA-D915F6BEABE4}"/>
              </a:ext>
            </a:extLst>
          </p:cNvPr>
          <p:cNvGraphicFramePr/>
          <p:nvPr>
            <p:extLst>
              <p:ext uri="{D42A27DB-BD31-4B8C-83A1-F6EECF244321}">
                <p14:modId xmlns:p14="http://schemas.microsoft.com/office/powerpoint/2010/main" val="1837544461"/>
              </p:ext>
            </p:extLst>
          </p:nvPr>
        </p:nvGraphicFramePr>
        <p:xfrm>
          <a:off x="6299200" y="2213575"/>
          <a:ext cx="5156200" cy="27703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32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32</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8" y="1459045"/>
            <a:ext cx="11010902"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3.6 Representing Cold drink like by respondent</a:t>
            </a:r>
          </a:p>
        </p:txBody>
      </p:sp>
      <p:sp>
        <p:nvSpPr>
          <p:cNvPr id="7" name="TextBox 6">
            <a:extLst>
              <a:ext uri="{FF2B5EF4-FFF2-40B4-BE49-F238E27FC236}">
                <a16:creationId xmlns:a16="http://schemas.microsoft.com/office/drawing/2014/main" id="{14A2A82D-CADF-6449-8EB8-B7C1D4C4FE3B}"/>
              </a:ext>
            </a:extLst>
          </p:cNvPr>
          <p:cNvSpPr txBox="1"/>
          <p:nvPr/>
        </p:nvSpPr>
        <p:spPr>
          <a:xfrm>
            <a:off x="139698" y="4359039"/>
            <a:ext cx="11214102" cy="2443618"/>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0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3.5, it’s observed that out of 120 respondents- 18 respondents purchase cold drink once a From above table 3.6, it’s observed that out of 120 respondents- 32 respondents like Coca-Cola drink (i.e.,27%), 21 respondents like Pepsi drink (i.e.,18%), 48 respondents like ThumsUp drink (i.e.,40%), 19 like other drinks (i.e., 16%).</a:t>
            </a:r>
            <a:endParaRPr lang="en-IN"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DCA67013-D2C6-5474-5B42-39A4CB02E278}"/>
              </a:ext>
            </a:extLst>
          </p:cNvPr>
          <p:cNvGraphicFramePr>
            <a:graphicFrameLocks noGrp="1"/>
          </p:cNvGraphicFramePr>
          <p:nvPr>
            <p:extLst>
              <p:ext uri="{D42A27DB-BD31-4B8C-83A1-F6EECF244321}">
                <p14:modId xmlns:p14="http://schemas.microsoft.com/office/powerpoint/2010/main" val="1698540969"/>
              </p:ext>
            </p:extLst>
          </p:nvPr>
        </p:nvGraphicFramePr>
        <p:xfrm>
          <a:off x="369635" y="2642281"/>
          <a:ext cx="4763770" cy="1310640"/>
        </p:xfrm>
        <a:graphic>
          <a:graphicData uri="http://schemas.openxmlformats.org/drawingml/2006/table">
            <a:tbl>
              <a:tblPr firstRow="1" firstCol="1" bandRow="1">
                <a:tableStyleId>{5C22544A-7EE6-4342-B048-85BDC9FD1C3A}</a:tableStyleId>
              </a:tblPr>
              <a:tblGrid>
                <a:gridCol w="653415">
                  <a:extLst>
                    <a:ext uri="{9D8B030D-6E8A-4147-A177-3AD203B41FA5}">
                      <a16:colId xmlns:a16="http://schemas.microsoft.com/office/drawing/2014/main" val="3754999155"/>
                    </a:ext>
                  </a:extLst>
                </a:gridCol>
                <a:gridCol w="1442720">
                  <a:extLst>
                    <a:ext uri="{9D8B030D-6E8A-4147-A177-3AD203B41FA5}">
                      <a16:colId xmlns:a16="http://schemas.microsoft.com/office/drawing/2014/main" val="670793327"/>
                    </a:ext>
                  </a:extLst>
                </a:gridCol>
                <a:gridCol w="1429385">
                  <a:extLst>
                    <a:ext uri="{9D8B030D-6E8A-4147-A177-3AD203B41FA5}">
                      <a16:colId xmlns:a16="http://schemas.microsoft.com/office/drawing/2014/main" val="1553540605"/>
                    </a:ext>
                  </a:extLst>
                </a:gridCol>
                <a:gridCol w="1238250">
                  <a:extLst>
                    <a:ext uri="{9D8B030D-6E8A-4147-A177-3AD203B41FA5}">
                      <a16:colId xmlns:a16="http://schemas.microsoft.com/office/drawing/2014/main" val="2278991413"/>
                    </a:ext>
                  </a:extLst>
                </a:gridCol>
              </a:tblGrid>
              <a:tr h="218440">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Cold drink like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Percentage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65705721"/>
                  </a:ext>
                </a:extLst>
              </a:tr>
              <a:tr h="218440">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Coca-Cola</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32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27</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12630952"/>
                  </a:ext>
                </a:extLst>
              </a:tr>
              <a:tr h="218440">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Pepsi</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21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355709166"/>
                  </a:ext>
                </a:extLst>
              </a:tr>
              <a:tr h="218440">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Thums-up</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00141397"/>
                  </a:ext>
                </a:extLst>
              </a:tr>
              <a:tr h="218440">
                <a:tc>
                  <a:txBody>
                    <a:bodyPr/>
                    <a:lstStyle/>
                    <a:p>
                      <a:pPr algn="ctr"/>
                      <a:r>
                        <a:rPr lang="en-IN" sz="1200">
                          <a:effectLst/>
                        </a:rPr>
                        <a:t>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Other</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19</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96909069"/>
                  </a:ext>
                </a:extLst>
              </a:tr>
              <a:tr h="218440">
                <a:tc>
                  <a:txBody>
                    <a:bodyPr/>
                    <a:lstStyle/>
                    <a:p>
                      <a:pPr algn="ctr"/>
                      <a:r>
                        <a:rPr lang="en-IN" sz="1200">
                          <a:effectLst/>
                        </a:rPr>
                        <a:t>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dirty="0">
                          <a:effectLst/>
                        </a:rPr>
                        <a:t>100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217942440"/>
                  </a:ext>
                </a:extLst>
              </a:tr>
            </a:tbl>
          </a:graphicData>
        </a:graphic>
      </p:graphicFrame>
      <p:graphicFrame>
        <p:nvGraphicFramePr>
          <p:cNvPr id="10" name="Chart 9">
            <a:extLst>
              <a:ext uri="{FF2B5EF4-FFF2-40B4-BE49-F238E27FC236}">
                <a16:creationId xmlns:a16="http://schemas.microsoft.com/office/drawing/2014/main" id="{96FDD1CA-2C14-843A-367E-4E943CDAF41F}"/>
              </a:ext>
            </a:extLst>
          </p:cNvPr>
          <p:cNvGraphicFramePr/>
          <p:nvPr>
            <p:extLst>
              <p:ext uri="{D42A27DB-BD31-4B8C-83A1-F6EECF244321}">
                <p14:modId xmlns:p14="http://schemas.microsoft.com/office/powerpoint/2010/main" val="796264109"/>
              </p:ext>
            </p:extLst>
          </p:nvPr>
        </p:nvGraphicFramePr>
        <p:xfrm>
          <a:off x="6096000" y="2239187"/>
          <a:ext cx="483108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827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33</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8" y="1459045"/>
            <a:ext cx="11010902"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3.7 Representing flavor of Cold drink like by respondent</a:t>
            </a:r>
          </a:p>
        </p:txBody>
      </p:sp>
      <p:sp>
        <p:nvSpPr>
          <p:cNvPr id="7" name="TextBox 6">
            <a:extLst>
              <a:ext uri="{FF2B5EF4-FFF2-40B4-BE49-F238E27FC236}">
                <a16:creationId xmlns:a16="http://schemas.microsoft.com/office/drawing/2014/main" id="{14A2A82D-CADF-6449-8EB8-B7C1D4C4FE3B}"/>
              </a:ext>
            </a:extLst>
          </p:cNvPr>
          <p:cNvSpPr txBox="1"/>
          <p:nvPr/>
        </p:nvSpPr>
        <p:spPr>
          <a:xfrm>
            <a:off x="139698" y="4382058"/>
            <a:ext cx="11214102" cy="2115579"/>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3.7, it’s observed that out of 120 respondents- 66 respondents like cola </a:t>
            </a:r>
            <a:r>
              <a:rPr lang="en-US" sz="22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flavour</a:t>
            </a:r>
            <a:r>
              <a:rPr lang="en-US" sz="2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cold drink (i.e.,55%), 11 respondents like Lemon </a:t>
            </a:r>
            <a:r>
              <a:rPr lang="en-US" sz="22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flavour</a:t>
            </a:r>
            <a:r>
              <a:rPr lang="en-US" sz="2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cold drink (i.e.,9%), 33 respondents like mango </a:t>
            </a:r>
            <a:r>
              <a:rPr lang="en-US" sz="22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flavour</a:t>
            </a:r>
            <a:r>
              <a:rPr lang="en-US" sz="2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cold drink (i.e.,28%), 74 respondents like orange </a:t>
            </a:r>
            <a:r>
              <a:rPr lang="en-US" sz="22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flavour</a:t>
            </a:r>
            <a:r>
              <a:rPr lang="en-US" sz="2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cold drink (i.e., 8%).</a:t>
            </a:r>
            <a:endParaRPr lang="en-IN" sz="2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DEDBCD30-903C-8FDD-9692-E65EA7360029}"/>
              </a:ext>
            </a:extLst>
          </p:cNvPr>
          <p:cNvGraphicFramePr>
            <a:graphicFrameLocks noGrp="1"/>
          </p:cNvGraphicFramePr>
          <p:nvPr>
            <p:extLst>
              <p:ext uri="{D42A27DB-BD31-4B8C-83A1-F6EECF244321}">
                <p14:modId xmlns:p14="http://schemas.microsoft.com/office/powerpoint/2010/main" val="1110546136"/>
              </p:ext>
            </p:extLst>
          </p:nvPr>
        </p:nvGraphicFramePr>
        <p:xfrm>
          <a:off x="370455" y="2498961"/>
          <a:ext cx="4793615" cy="1600200"/>
        </p:xfrm>
        <a:graphic>
          <a:graphicData uri="http://schemas.openxmlformats.org/drawingml/2006/table">
            <a:tbl>
              <a:tblPr firstRow="1" firstCol="1" bandRow="1">
                <a:tableStyleId>{5C22544A-7EE6-4342-B048-85BDC9FD1C3A}</a:tableStyleId>
              </a:tblPr>
              <a:tblGrid>
                <a:gridCol w="657225">
                  <a:extLst>
                    <a:ext uri="{9D8B030D-6E8A-4147-A177-3AD203B41FA5}">
                      <a16:colId xmlns:a16="http://schemas.microsoft.com/office/drawing/2014/main" val="777791581"/>
                    </a:ext>
                  </a:extLst>
                </a:gridCol>
                <a:gridCol w="1451610">
                  <a:extLst>
                    <a:ext uri="{9D8B030D-6E8A-4147-A177-3AD203B41FA5}">
                      <a16:colId xmlns:a16="http://schemas.microsoft.com/office/drawing/2014/main" val="4021085680"/>
                    </a:ext>
                  </a:extLst>
                </a:gridCol>
                <a:gridCol w="1438275">
                  <a:extLst>
                    <a:ext uri="{9D8B030D-6E8A-4147-A177-3AD203B41FA5}">
                      <a16:colId xmlns:a16="http://schemas.microsoft.com/office/drawing/2014/main" val="3050376994"/>
                    </a:ext>
                  </a:extLst>
                </a:gridCol>
                <a:gridCol w="1246505">
                  <a:extLst>
                    <a:ext uri="{9D8B030D-6E8A-4147-A177-3AD203B41FA5}">
                      <a16:colId xmlns:a16="http://schemas.microsoft.com/office/drawing/2014/main" val="2387389732"/>
                    </a:ext>
                  </a:extLst>
                </a:gridCol>
              </a:tblGrid>
              <a:tr h="457200">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dirty="0">
                          <a:effectLst/>
                        </a:rPr>
                        <a:t>flavour of Cold drink like</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Percentage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91173002"/>
                  </a:ext>
                </a:extLst>
              </a:tr>
              <a:tr h="228600">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Cola</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66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55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19753458"/>
                  </a:ext>
                </a:extLst>
              </a:tr>
              <a:tr h="228600">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Lemon</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9</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31142862"/>
                  </a:ext>
                </a:extLst>
              </a:tr>
              <a:tr h="228600">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Mango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33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28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46629741"/>
                  </a:ext>
                </a:extLst>
              </a:tr>
              <a:tr h="228600">
                <a:tc>
                  <a:txBody>
                    <a:bodyPr/>
                    <a:lstStyle/>
                    <a:p>
                      <a:pPr algn="ctr"/>
                      <a:r>
                        <a:rPr lang="en-IN" sz="1200">
                          <a:effectLst/>
                        </a:rPr>
                        <a:t>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Orange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65185207"/>
                  </a:ext>
                </a:extLst>
              </a:tr>
              <a:tr h="228600">
                <a:tc>
                  <a:txBody>
                    <a:bodyPr/>
                    <a:lstStyle/>
                    <a:p>
                      <a:pPr algn="ctr"/>
                      <a:r>
                        <a:rPr lang="en-IN" sz="1200">
                          <a:effectLst/>
                        </a:rPr>
                        <a:t>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dirty="0">
                          <a:effectLst/>
                        </a:rPr>
                        <a:t>100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63526402"/>
                  </a:ext>
                </a:extLst>
              </a:tr>
            </a:tbl>
          </a:graphicData>
        </a:graphic>
      </p:graphicFrame>
      <p:graphicFrame>
        <p:nvGraphicFramePr>
          <p:cNvPr id="9" name="Chart 8">
            <a:extLst>
              <a:ext uri="{FF2B5EF4-FFF2-40B4-BE49-F238E27FC236}">
                <a16:creationId xmlns:a16="http://schemas.microsoft.com/office/drawing/2014/main" id="{D071CEEC-539A-178F-A086-8177CAC527B1}"/>
              </a:ext>
            </a:extLst>
          </p:cNvPr>
          <p:cNvGraphicFramePr/>
          <p:nvPr>
            <p:extLst>
              <p:ext uri="{D42A27DB-BD31-4B8C-83A1-F6EECF244321}">
                <p14:modId xmlns:p14="http://schemas.microsoft.com/office/powerpoint/2010/main" val="1749154855"/>
              </p:ext>
            </p:extLst>
          </p:nvPr>
        </p:nvGraphicFramePr>
        <p:xfrm>
          <a:off x="6096000" y="2096700"/>
          <a:ext cx="483108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628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34</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8" y="1459045"/>
            <a:ext cx="11010902"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3.8 Representing quantity prefer by respondent</a:t>
            </a:r>
          </a:p>
        </p:txBody>
      </p:sp>
      <p:sp>
        <p:nvSpPr>
          <p:cNvPr id="7" name="TextBox 6">
            <a:extLst>
              <a:ext uri="{FF2B5EF4-FFF2-40B4-BE49-F238E27FC236}">
                <a16:creationId xmlns:a16="http://schemas.microsoft.com/office/drawing/2014/main" id="{14A2A82D-CADF-6449-8EB8-B7C1D4C4FE3B}"/>
              </a:ext>
            </a:extLst>
          </p:cNvPr>
          <p:cNvSpPr txBox="1"/>
          <p:nvPr/>
        </p:nvSpPr>
        <p:spPr>
          <a:xfrm>
            <a:off x="139698" y="4382058"/>
            <a:ext cx="11214102" cy="2115579"/>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3.8, it’s observed that out of 120 respondents- 56 respondents prefer 250 ml bottle to buy (i.e.,47%), 33 respondents prefer 300 ml bottle to buy (i.e., 28%), 19 respondents prefer 650 ml bottle to buy (i.e.,16%), 12 respondents prefer 1 </a:t>
            </a:r>
            <a:r>
              <a:rPr lang="en-US" sz="22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litre</a:t>
            </a:r>
            <a:r>
              <a:rPr lang="en-US" sz="2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bottle to buy (i.e., 10%).</a:t>
            </a:r>
            <a:endParaRPr lang="en-IN" sz="2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E1EBE97C-ACB7-C722-BFF8-07AEF8AB548D}"/>
              </a:ext>
            </a:extLst>
          </p:cNvPr>
          <p:cNvGraphicFramePr>
            <a:graphicFrameLocks noGrp="1"/>
          </p:cNvGraphicFramePr>
          <p:nvPr>
            <p:extLst>
              <p:ext uri="{D42A27DB-BD31-4B8C-83A1-F6EECF244321}">
                <p14:modId xmlns:p14="http://schemas.microsoft.com/office/powerpoint/2010/main" val="2842717685"/>
              </p:ext>
            </p:extLst>
          </p:nvPr>
        </p:nvGraphicFramePr>
        <p:xfrm>
          <a:off x="393800" y="2546189"/>
          <a:ext cx="4779010" cy="1333500"/>
        </p:xfrm>
        <a:graphic>
          <a:graphicData uri="http://schemas.openxmlformats.org/drawingml/2006/table">
            <a:tbl>
              <a:tblPr firstRow="1" firstCol="1" bandRow="1">
                <a:tableStyleId>{5C22544A-7EE6-4342-B048-85BDC9FD1C3A}</a:tableStyleId>
              </a:tblPr>
              <a:tblGrid>
                <a:gridCol w="655320">
                  <a:extLst>
                    <a:ext uri="{9D8B030D-6E8A-4147-A177-3AD203B41FA5}">
                      <a16:colId xmlns:a16="http://schemas.microsoft.com/office/drawing/2014/main" val="946121071"/>
                    </a:ext>
                  </a:extLst>
                </a:gridCol>
                <a:gridCol w="1447165">
                  <a:extLst>
                    <a:ext uri="{9D8B030D-6E8A-4147-A177-3AD203B41FA5}">
                      <a16:colId xmlns:a16="http://schemas.microsoft.com/office/drawing/2014/main" val="3450966280"/>
                    </a:ext>
                  </a:extLst>
                </a:gridCol>
                <a:gridCol w="1433830">
                  <a:extLst>
                    <a:ext uri="{9D8B030D-6E8A-4147-A177-3AD203B41FA5}">
                      <a16:colId xmlns:a16="http://schemas.microsoft.com/office/drawing/2014/main" val="724401608"/>
                    </a:ext>
                  </a:extLst>
                </a:gridCol>
                <a:gridCol w="1242695">
                  <a:extLst>
                    <a:ext uri="{9D8B030D-6E8A-4147-A177-3AD203B41FA5}">
                      <a16:colId xmlns:a16="http://schemas.microsoft.com/office/drawing/2014/main" val="3808021797"/>
                    </a:ext>
                  </a:extLst>
                </a:gridCol>
              </a:tblGrid>
              <a:tr h="222250">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Quantity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Percentage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1847590"/>
                  </a:ext>
                </a:extLst>
              </a:tr>
              <a:tr h="222250">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250-300 ml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56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47</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71548470"/>
                  </a:ext>
                </a:extLst>
              </a:tr>
              <a:tr h="222250">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600 ml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33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28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0474845"/>
                  </a:ext>
                </a:extLst>
              </a:tr>
              <a:tr h="222250">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750 ml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19</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08881920"/>
                  </a:ext>
                </a:extLst>
              </a:tr>
              <a:tr h="222250">
                <a:tc>
                  <a:txBody>
                    <a:bodyPr/>
                    <a:lstStyle/>
                    <a:p>
                      <a:pPr algn="ctr"/>
                      <a:r>
                        <a:rPr lang="en-IN" sz="1200">
                          <a:effectLst/>
                        </a:rPr>
                        <a:t>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l-2 litre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67239167"/>
                  </a:ext>
                </a:extLst>
              </a:tr>
              <a:tr h="222250">
                <a:tc>
                  <a:txBody>
                    <a:bodyPr/>
                    <a:lstStyle/>
                    <a:p>
                      <a:pPr algn="ctr"/>
                      <a:r>
                        <a:rPr lang="en-IN" sz="1200">
                          <a:effectLst/>
                        </a:rPr>
                        <a:t>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dirty="0">
                          <a:effectLst/>
                        </a:rPr>
                        <a:t>100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18018308"/>
                  </a:ext>
                </a:extLst>
              </a:tr>
            </a:tbl>
          </a:graphicData>
        </a:graphic>
      </p:graphicFrame>
      <p:graphicFrame>
        <p:nvGraphicFramePr>
          <p:cNvPr id="10" name="Chart 9">
            <a:extLst>
              <a:ext uri="{FF2B5EF4-FFF2-40B4-BE49-F238E27FC236}">
                <a16:creationId xmlns:a16="http://schemas.microsoft.com/office/drawing/2014/main" id="{CA6A5206-62F3-49A3-43AA-262A88D98F8A}"/>
              </a:ext>
            </a:extLst>
          </p:cNvPr>
          <p:cNvGraphicFramePr/>
          <p:nvPr>
            <p:extLst>
              <p:ext uri="{D42A27DB-BD31-4B8C-83A1-F6EECF244321}">
                <p14:modId xmlns:p14="http://schemas.microsoft.com/office/powerpoint/2010/main" val="4028515309"/>
              </p:ext>
            </p:extLst>
          </p:nvPr>
        </p:nvGraphicFramePr>
        <p:xfrm>
          <a:off x="6421120" y="2012685"/>
          <a:ext cx="483108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9568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35</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8" y="1459045"/>
            <a:ext cx="11010902"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3.9 Representing spending on Coca-Cola per week by respondent</a:t>
            </a:r>
          </a:p>
        </p:txBody>
      </p:sp>
      <p:sp>
        <p:nvSpPr>
          <p:cNvPr id="7" name="TextBox 6">
            <a:extLst>
              <a:ext uri="{FF2B5EF4-FFF2-40B4-BE49-F238E27FC236}">
                <a16:creationId xmlns:a16="http://schemas.microsoft.com/office/drawing/2014/main" id="{14A2A82D-CADF-6449-8EB8-B7C1D4C4FE3B}"/>
              </a:ext>
            </a:extLst>
          </p:cNvPr>
          <p:cNvSpPr txBox="1"/>
          <p:nvPr/>
        </p:nvSpPr>
        <p:spPr>
          <a:xfrm>
            <a:off x="139698" y="4191969"/>
            <a:ext cx="11214102" cy="2443618"/>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0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3.9, it’s observed that out of 120 respondents- 30 respondents spend 50-100 rupees per week on cold drink (i.e.,25%), 54 respondents spend 100-150 rupees per week on cold drink (i.e.,45%), 21 respondents spend 150-200 rupees per week on cold drink (i.e.,18%), 15 respondents spend above 200 rupees per week on cold drink (i.e., 13%).</a:t>
            </a:r>
            <a:endParaRPr lang="en-IN"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0BD41A57-80C7-4271-5CBF-86BCF43AD9EC}"/>
              </a:ext>
            </a:extLst>
          </p:cNvPr>
          <p:cNvGraphicFramePr>
            <a:graphicFrameLocks noGrp="1"/>
          </p:cNvGraphicFramePr>
          <p:nvPr>
            <p:extLst>
              <p:ext uri="{D42A27DB-BD31-4B8C-83A1-F6EECF244321}">
                <p14:modId xmlns:p14="http://schemas.microsoft.com/office/powerpoint/2010/main" val="2358180127"/>
              </p:ext>
            </p:extLst>
          </p:nvPr>
        </p:nvGraphicFramePr>
        <p:xfrm>
          <a:off x="394402" y="2459502"/>
          <a:ext cx="4649470" cy="1475740"/>
        </p:xfrm>
        <a:graphic>
          <a:graphicData uri="http://schemas.openxmlformats.org/drawingml/2006/table">
            <a:tbl>
              <a:tblPr firstRow="1" firstCol="1" bandRow="1">
                <a:tableStyleId>{5C22544A-7EE6-4342-B048-85BDC9FD1C3A}</a:tableStyleId>
              </a:tblPr>
              <a:tblGrid>
                <a:gridCol w="637540">
                  <a:extLst>
                    <a:ext uri="{9D8B030D-6E8A-4147-A177-3AD203B41FA5}">
                      <a16:colId xmlns:a16="http://schemas.microsoft.com/office/drawing/2014/main" val="3127169624"/>
                    </a:ext>
                  </a:extLst>
                </a:gridCol>
                <a:gridCol w="1407795">
                  <a:extLst>
                    <a:ext uri="{9D8B030D-6E8A-4147-A177-3AD203B41FA5}">
                      <a16:colId xmlns:a16="http://schemas.microsoft.com/office/drawing/2014/main" val="3509912995"/>
                    </a:ext>
                  </a:extLst>
                </a:gridCol>
                <a:gridCol w="1395095">
                  <a:extLst>
                    <a:ext uri="{9D8B030D-6E8A-4147-A177-3AD203B41FA5}">
                      <a16:colId xmlns:a16="http://schemas.microsoft.com/office/drawing/2014/main" val="2083228180"/>
                    </a:ext>
                  </a:extLst>
                </a:gridCol>
                <a:gridCol w="1209040">
                  <a:extLst>
                    <a:ext uri="{9D8B030D-6E8A-4147-A177-3AD203B41FA5}">
                      <a16:colId xmlns:a16="http://schemas.microsoft.com/office/drawing/2014/main" val="993408395"/>
                    </a:ext>
                  </a:extLst>
                </a:gridCol>
              </a:tblGrid>
              <a:tr h="421640">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Spend on Coca-Cola (per week)</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Percentage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516244"/>
                  </a:ext>
                </a:extLst>
              </a:tr>
              <a:tr h="210820">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50-100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30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25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98253731"/>
                  </a:ext>
                </a:extLst>
              </a:tr>
              <a:tr h="210820">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100-150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54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68547743"/>
                  </a:ext>
                </a:extLst>
              </a:tr>
              <a:tr h="210820">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150-200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21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31663062"/>
                  </a:ext>
                </a:extLst>
              </a:tr>
              <a:tr h="210820">
                <a:tc>
                  <a:txBody>
                    <a:bodyPr/>
                    <a:lstStyle/>
                    <a:p>
                      <a:pPr algn="ctr"/>
                      <a:r>
                        <a:rPr lang="en-IN" sz="1200">
                          <a:effectLst/>
                        </a:rPr>
                        <a:t>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Above 200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12417427"/>
                  </a:ext>
                </a:extLst>
              </a:tr>
              <a:tr h="210820">
                <a:tc>
                  <a:txBody>
                    <a:bodyPr/>
                    <a:lstStyle/>
                    <a:p>
                      <a:pPr algn="ctr"/>
                      <a:r>
                        <a:rPr lang="en-IN" sz="1200">
                          <a:effectLst/>
                        </a:rPr>
                        <a:t>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dirty="0">
                          <a:effectLst/>
                        </a:rPr>
                        <a:t>100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80769288"/>
                  </a:ext>
                </a:extLst>
              </a:tr>
            </a:tbl>
          </a:graphicData>
        </a:graphic>
      </p:graphicFrame>
      <p:graphicFrame>
        <p:nvGraphicFramePr>
          <p:cNvPr id="9" name="Chart 8">
            <a:extLst>
              <a:ext uri="{FF2B5EF4-FFF2-40B4-BE49-F238E27FC236}">
                <a16:creationId xmlns:a16="http://schemas.microsoft.com/office/drawing/2014/main" id="{CD0AD6F3-CFE7-A70C-C90C-722C9439D1F0}"/>
              </a:ext>
            </a:extLst>
          </p:cNvPr>
          <p:cNvGraphicFramePr/>
          <p:nvPr>
            <p:extLst>
              <p:ext uri="{D42A27DB-BD31-4B8C-83A1-F6EECF244321}">
                <p14:modId xmlns:p14="http://schemas.microsoft.com/office/powerpoint/2010/main" val="243288590"/>
              </p:ext>
            </p:extLst>
          </p:nvPr>
        </p:nvGraphicFramePr>
        <p:xfrm>
          <a:off x="6479206" y="2070981"/>
          <a:ext cx="465582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230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36</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8" y="1459045"/>
            <a:ext cx="11010902"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3.10 Representing advertisement seen by respondent</a:t>
            </a:r>
          </a:p>
        </p:txBody>
      </p:sp>
      <p:sp>
        <p:nvSpPr>
          <p:cNvPr id="7" name="TextBox 6">
            <a:extLst>
              <a:ext uri="{FF2B5EF4-FFF2-40B4-BE49-F238E27FC236}">
                <a16:creationId xmlns:a16="http://schemas.microsoft.com/office/drawing/2014/main" id="{14A2A82D-CADF-6449-8EB8-B7C1D4C4FE3B}"/>
              </a:ext>
            </a:extLst>
          </p:cNvPr>
          <p:cNvSpPr txBox="1"/>
          <p:nvPr/>
        </p:nvSpPr>
        <p:spPr>
          <a:xfrm>
            <a:off x="241298" y="4410362"/>
            <a:ext cx="11214102" cy="2249142"/>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3.10, it’s observed that out of 120 respondents- 114 respondents seen advertisement of Coca-Cola (i.e.,95%), 6 respondents seen advertisement of Coca-Cola (i.e.,5%).</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C82E47D8-B4A9-0886-85BB-B0CAA5F1141C}"/>
              </a:ext>
            </a:extLst>
          </p:cNvPr>
          <p:cNvGraphicFramePr>
            <a:graphicFrameLocks noGrp="1"/>
          </p:cNvGraphicFramePr>
          <p:nvPr>
            <p:extLst>
              <p:ext uri="{D42A27DB-BD31-4B8C-83A1-F6EECF244321}">
                <p14:modId xmlns:p14="http://schemas.microsoft.com/office/powerpoint/2010/main" val="2455781724"/>
              </p:ext>
            </p:extLst>
          </p:nvPr>
        </p:nvGraphicFramePr>
        <p:xfrm>
          <a:off x="414254" y="2602592"/>
          <a:ext cx="4641850" cy="1030605"/>
        </p:xfrm>
        <a:graphic>
          <a:graphicData uri="http://schemas.openxmlformats.org/drawingml/2006/table">
            <a:tbl>
              <a:tblPr firstRow="1" firstCol="1" bandRow="1">
                <a:tableStyleId>{5C22544A-7EE6-4342-B048-85BDC9FD1C3A}</a:tableStyleId>
              </a:tblPr>
              <a:tblGrid>
                <a:gridCol w="636270">
                  <a:extLst>
                    <a:ext uri="{9D8B030D-6E8A-4147-A177-3AD203B41FA5}">
                      <a16:colId xmlns:a16="http://schemas.microsoft.com/office/drawing/2014/main" val="3884835715"/>
                    </a:ext>
                  </a:extLst>
                </a:gridCol>
                <a:gridCol w="1405890">
                  <a:extLst>
                    <a:ext uri="{9D8B030D-6E8A-4147-A177-3AD203B41FA5}">
                      <a16:colId xmlns:a16="http://schemas.microsoft.com/office/drawing/2014/main" val="3017512706"/>
                    </a:ext>
                  </a:extLst>
                </a:gridCol>
                <a:gridCol w="1392555">
                  <a:extLst>
                    <a:ext uri="{9D8B030D-6E8A-4147-A177-3AD203B41FA5}">
                      <a16:colId xmlns:a16="http://schemas.microsoft.com/office/drawing/2014/main" val="3326107394"/>
                    </a:ext>
                  </a:extLst>
                </a:gridCol>
                <a:gridCol w="1207135">
                  <a:extLst>
                    <a:ext uri="{9D8B030D-6E8A-4147-A177-3AD203B41FA5}">
                      <a16:colId xmlns:a16="http://schemas.microsoft.com/office/drawing/2014/main" val="1713848733"/>
                    </a:ext>
                  </a:extLst>
                </a:gridCol>
              </a:tblGrid>
              <a:tr h="221615">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Advertisement seen</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Percentage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22398750"/>
                  </a:ext>
                </a:extLst>
              </a:tr>
              <a:tr h="221615">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Yes</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114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95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64782948"/>
                  </a:ext>
                </a:extLst>
              </a:tr>
              <a:tr h="221615">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82265021"/>
                  </a:ext>
                </a:extLst>
              </a:tr>
              <a:tr h="221615">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dirty="0">
                          <a:effectLst/>
                        </a:rPr>
                        <a:t> </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08140475"/>
                  </a:ext>
                </a:extLst>
              </a:tr>
            </a:tbl>
          </a:graphicData>
        </a:graphic>
      </p:graphicFrame>
      <p:graphicFrame>
        <p:nvGraphicFramePr>
          <p:cNvPr id="10" name="Chart 9">
            <a:extLst>
              <a:ext uri="{FF2B5EF4-FFF2-40B4-BE49-F238E27FC236}">
                <a16:creationId xmlns:a16="http://schemas.microsoft.com/office/drawing/2014/main" id="{8E3DCBAC-2DFC-B31B-F7C8-1A8CE3595B62}"/>
              </a:ext>
            </a:extLst>
          </p:cNvPr>
          <p:cNvGraphicFramePr/>
          <p:nvPr>
            <p:extLst>
              <p:ext uri="{D42A27DB-BD31-4B8C-83A1-F6EECF244321}">
                <p14:modId xmlns:p14="http://schemas.microsoft.com/office/powerpoint/2010/main" val="1972299611"/>
              </p:ext>
            </p:extLst>
          </p:nvPr>
        </p:nvGraphicFramePr>
        <p:xfrm>
          <a:off x="6596380" y="2107730"/>
          <a:ext cx="465582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553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37</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8" y="1459045"/>
            <a:ext cx="11010902"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3.11 Representing rating advertisement by respondent</a:t>
            </a:r>
          </a:p>
        </p:txBody>
      </p:sp>
      <p:sp>
        <p:nvSpPr>
          <p:cNvPr id="7" name="TextBox 6">
            <a:extLst>
              <a:ext uri="{FF2B5EF4-FFF2-40B4-BE49-F238E27FC236}">
                <a16:creationId xmlns:a16="http://schemas.microsoft.com/office/drawing/2014/main" id="{14A2A82D-CADF-6449-8EB8-B7C1D4C4FE3B}"/>
              </a:ext>
            </a:extLst>
          </p:cNvPr>
          <p:cNvSpPr txBox="1"/>
          <p:nvPr/>
        </p:nvSpPr>
        <p:spPr>
          <a:xfrm>
            <a:off x="241298" y="4236582"/>
            <a:ext cx="11214102" cy="2443618"/>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0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3.11, it’s observed that out of 120 respondents- 0 respondents very badly rate companies’ advertisement campaign (i.e.,0%), 6 respondents badly rate companies advertisement campaign (i.e.,5%), 68 respondents very goodly rate companies’ advertisement campaign (i.e.,57%), 46 respondents goodly rate companies’ advertisement campaign (i.e., 38%).</a:t>
            </a:r>
            <a:endParaRPr lang="en-IN"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C855D155-E1DA-2873-A4FF-7525BE3065BE}"/>
              </a:ext>
            </a:extLst>
          </p:cNvPr>
          <p:cNvGraphicFramePr>
            <a:graphicFrameLocks noGrp="1"/>
          </p:cNvGraphicFramePr>
          <p:nvPr>
            <p:extLst>
              <p:ext uri="{D42A27DB-BD31-4B8C-83A1-F6EECF244321}">
                <p14:modId xmlns:p14="http://schemas.microsoft.com/office/powerpoint/2010/main" val="1321489217"/>
              </p:ext>
            </p:extLst>
          </p:nvPr>
        </p:nvGraphicFramePr>
        <p:xfrm>
          <a:off x="393916" y="2447638"/>
          <a:ext cx="4618355" cy="1458595"/>
        </p:xfrm>
        <a:graphic>
          <a:graphicData uri="http://schemas.openxmlformats.org/drawingml/2006/table">
            <a:tbl>
              <a:tblPr firstRow="1" firstCol="1" bandRow="1">
                <a:tableStyleId>{5C22544A-7EE6-4342-B048-85BDC9FD1C3A}</a:tableStyleId>
              </a:tblPr>
              <a:tblGrid>
                <a:gridCol w="633095">
                  <a:extLst>
                    <a:ext uri="{9D8B030D-6E8A-4147-A177-3AD203B41FA5}">
                      <a16:colId xmlns:a16="http://schemas.microsoft.com/office/drawing/2014/main" val="3624579471"/>
                    </a:ext>
                  </a:extLst>
                </a:gridCol>
                <a:gridCol w="1398905">
                  <a:extLst>
                    <a:ext uri="{9D8B030D-6E8A-4147-A177-3AD203B41FA5}">
                      <a16:colId xmlns:a16="http://schemas.microsoft.com/office/drawing/2014/main" val="3441877832"/>
                    </a:ext>
                  </a:extLst>
                </a:gridCol>
                <a:gridCol w="1385570">
                  <a:extLst>
                    <a:ext uri="{9D8B030D-6E8A-4147-A177-3AD203B41FA5}">
                      <a16:colId xmlns:a16="http://schemas.microsoft.com/office/drawing/2014/main" val="2189775251"/>
                    </a:ext>
                  </a:extLst>
                </a:gridCol>
                <a:gridCol w="1200785">
                  <a:extLst>
                    <a:ext uri="{9D8B030D-6E8A-4147-A177-3AD203B41FA5}">
                      <a16:colId xmlns:a16="http://schemas.microsoft.com/office/drawing/2014/main" val="2533311459"/>
                    </a:ext>
                  </a:extLst>
                </a:gridCol>
              </a:tblGrid>
              <a:tr h="417195">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Rating advertisement</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dirty="0">
                          <a:effectLst/>
                        </a:rPr>
                        <a:t>Percentage</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57858634"/>
                  </a:ext>
                </a:extLst>
              </a:tr>
              <a:tr h="208280">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Very bad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41013004"/>
                  </a:ext>
                </a:extLst>
              </a:tr>
              <a:tr h="208280">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Bad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374737103"/>
                  </a:ext>
                </a:extLst>
              </a:tr>
              <a:tr h="208280">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Very good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68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57</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66738969"/>
                  </a:ext>
                </a:extLst>
              </a:tr>
              <a:tr h="208280">
                <a:tc>
                  <a:txBody>
                    <a:bodyPr/>
                    <a:lstStyle/>
                    <a:p>
                      <a:pPr algn="ctr"/>
                      <a:r>
                        <a:rPr lang="en-IN" sz="1200">
                          <a:effectLst/>
                        </a:rPr>
                        <a:t>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Good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46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38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210469698"/>
                  </a:ext>
                </a:extLst>
              </a:tr>
              <a:tr h="208280">
                <a:tc>
                  <a:txBody>
                    <a:bodyPr/>
                    <a:lstStyle/>
                    <a:p>
                      <a:pPr algn="ctr"/>
                      <a:r>
                        <a:rPr lang="en-IN" sz="1200">
                          <a:effectLst/>
                        </a:rPr>
                        <a:t>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dirty="0">
                          <a:effectLst/>
                        </a:rPr>
                        <a:t>100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91717867"/>
                  </a:ext>
                </a:extLst>
              </a:tr>
            </a:tbl>
          </a:graphicData>
        </a:graphic>
      </p:graphicFrame>
      <p:graphicFrame>
        <p:nvGraphicFramePr>
          <p:cNvPr id="9" name="Chart 8">
            <a:extLst>
              <a:ext uri="{FF2B5EF4-FFF2-40B4-BE49-F238E27FC236}">
                <a16:creationId xmlns:a16="http://schemas.microsoft.com/office/drawing/2014/main" id="{A678B722-C67A-21FD-EE7D-B5811EBD4BD3}"/>
              </a:ext>
            </a:extLst>
          </p:cNvPr>
          <p:cNvGraphicFramePr/>
          <p:nvPr>
            <p:extLst>
              <p:ext uri="{D42A27DB-BD31-4B8C-83A1-F6EECF244321}">
                <p14:modId xmlns:p14="http://schemas.microsoft.com/office/powerpoint/2010/main" val="209949448"/>
              </p:ext>
            </p:extLst>
          </p:nvPr>
        </p:nvGraphicFramePr>
        <p:xfrm>
          <a:off x="6596380" y="2109538"/>
          <a:ext cx="465582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4873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38</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8" y="1459045"/>
            <a:ext cx="11010902"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3.12 Representing rating advertisement by respondent</a:t>
            </a:r>
          </a:p>
        </p:txBody>
      </p:sp>
      <p:sp>
        <p:nvSpPr>
          <p:cNvPr id="7" name="TextBox 6">
            <a:extLst>
              <a:ext uri="{FF2B5EF4-FFF2-40B4-BE49-F238E27FC236}">
                <a16:creationId xmlns:a16="http://schemas.microsoft.com/office/drawing/2014/main" id="{14A2A82D-CADF-6449-8EB8-B7C1D4C4FE3B}"/>
              </a:ext>
            </a:extLst>
          </p:cNvPr>
          <p:cNvSpPr txBox="1"/>
          <p:nvPr/>
        </p:nvSpPr>
        <p:spPr>
          <a:xfrm>
            <a:off x="241298" y="4236582"/>
            <a:ext cx="11214102" cy="2443618"/>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0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3.12, it’s observed that out of 120 respondents- 2 respondents says very badly advertisement campaign describe the product (i.e.,2%), 12 respondents say badly advertisement campaign describe the product (i.e.,10%), 68 respondents say very goodly advertisement campaign describe the product (i.e.,57%), 38 respondents say goodly advertisement campaign describe the product (i.e., 32%).</a:t>
            </a:r>
            <a:endParaRPr lang="en-IN"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EFE70BD7-6341-0AE0-3249-A66FA5E046D8}"/>
              </a:ext>
            </a:extLst>
          </p:cNvPr>
          <p:cNvGraphicFramePr>
            <a:graphicFrameLocks noGrp="1"/>
          </p:cNvGraphicFramePr>
          <p:nvPr>
            <p:extLst>
              <p:ext uri="{D42A27DB-BD31-4B8C-83A1-F6EECF244321}">
                <p14:modId xmlns:p14="http://schemas.microsoft.com/office/powerpoint/2010/main" val="4131520809"/>
              </p:ext>
            </p:extLst>
          </p:nvPr>
        </p:nvGraphicFramePr>
        <p:xfrm>
          <a:off x="413452" y="2321843"/>
          <a:ext cx="4611370" cy="1702435"/>
        </p:xfrm>
        <a:graphic>
          <a:graphicData uri="http://schemas.openxmlformats.org/drawingml/2006/table">
            <a:tbl>
              <a:tblPr firstRow="1" firstCol="1" bandRow="1">
                <a:tableStyleId>{5C22544A-7EE6-4342-B048-85BDC9FD1C3A}</a:tableStyleId>
              </a:tblPr>
              <a:tblGrid>
                <a:gridCol w="632460">
                  <a:extLst>
                    <a:ext uri="{9D8B030D-6E8A-4147-A177-3AD203B41FA5}">
                      <a16:colId xmlns:a16="http://schemas.microsoft.com/office/drawing/2014/main" val="2644030321"/>
                    </a:ext>
                  </a:extLst>
                </a:gridCol>
                <a:gridCol w="1396365">
                  <a:extLst>
                    <a:ext uri="{9D8B030D-6E8A-4147-A177-3AD203B41FA5}">
                      <a16:colId xmlns:a16="http://schemas.microsoft.com/office/drawing/2014/main" val="128894793"/>
                    </a:ext>
                  </a:extLst>
                </a:gridCol>
                <a:gridCol w="1383665">
                  <a:extLst>
                    <a:ext uri="{9D8B030D-6E8A-4147-A177-3AD203B41FA5}">
                      <a16:colId xmlns:a16="http://schemas.microsoft.com/office/drawing/2014/main" val="4207445622"/>
                    </a:ext>
                  </a:extLst>
                </a:gridCol>
                <a:gridCol w="1198880">
                  <a:extLst>
                    <a:ext uri="{9D8B030D-6E8A-4147-A177-3AD203B41FA5}">
                      <a16:colId xmlns:a16="http://schemas.microsoft.com/office/drawing/2014/main" val="489372454"/>
                    </a:ext>
                  </a:extLst>
                </a:gridCol>
              </a:tblGrid>
              <a:tr h="638810">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Advertisement describing the product</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Percentage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61356739"/>
                  </a:ext>
                </a:extLst>
              </a:tr>
              <a:tr h="212725">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Very bad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98498896"/>
                  </a:ext>
                </a:extLst>
              </a:tr>
              <a:tr h="212725">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Bad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58537876"/>
                  </a:ext>
                </a:extLst>
              </a:tr>
              <a:tr h="212725">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Very good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68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57</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09260831"/>
                  </a:ext>
                </a:extLst>
              </a:tr>
              <a:tr h="212725">
                <a:tc>
                  <a:txBody>
                    <a:bodyPr/>
                    <a:lstStyle/>
                    <a:p>
                      <a:pPr algn="ctr"/>
                      <a:r>
                        <a:rPr lang="en-IN" sz="1200">
                          <a:effectLst/>
                        </a:rPr>
                        <a:t>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Good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38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32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9397527"/>
                  </a:ext>
                </a:extLst>
              </a:tr>
              <a:tr h="212725">
                <a:tc>
                  <a:txBody>
                    <a:bodyPr/>
                    <a:lstStyle/>
                    <a:p>
                      <a:pPr algn="ctr"/>
                      <a:r>
                        <a:rPr lang="en-IN" sz="1200">
                          <a:effectLst/>
                        </a:rPr>
                        <a:t>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dirty="0">
                          <a:effectLst/>
                        </a:rPr>
                        <a:t>100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243351614"/>
                  </a:ext>
                </a:extLst>
              </a:tr>
            </a:tbl>
          </a:graphicData>
        </a:graphic>
      </p:graphicFrame>
      <p:graphicFrame>
        <p:nvGraphicFramePr>
          <p:cNvPr id="10" name="Chart 9">
            <a:extLst>
              <a:ext uri="{FF2B5EF4-FFF2-40B4-BE49-F238E27FC236}">
                <a16:creationId xmlns:a16="http://schemas.microsoft.com/office/drawing/2014/main" id="{831B395F-86F2-D718-3ACB-F5685D7A346C}"/>
              </a:ext>
            </a:extLst>
          </p:cNvPr>
          <p:cNvGraphicFramePr/>
          <p:nvPr>
            <p:extLst>
              <p:ext uri="{D42A27DB-BD31-4B8C-83A1-F6EECF244321}">
                <p14:modId xmlns:p14="http://schemas.microsoft.com/office/powerpoint/2010/main" val="2721910157"/>
              </p:ext>
            </p:extLst>
          </p:nvPr>
        </p:nvGraphicFramePr>
        <p:xfrm>
          <a:off x="6382953" y="2084840"/>
          <a:ext cx="465582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781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39</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8" y="1459045"/>
            <a:ext cx="11010902"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3.13 Representing rating advertisement by respondent</a:t>
            </a:r>
          </a:p>
        </p:txBody>
      </p:sp>
      <p:sp>
        <p:nvSpPr>
          <p:cNvPr id="7" name="TextBox 6">
            <a:extLst>
              <a:ext uri="{FF2B5EF4-FFF2-40B4-BE49-F238E27FC236}">
                <a16:creationId xmlns:a16="http://schemas.microsoft.com/office/drawing/2014/main" id="{14A2A82D-CADF-6449-8EB8-B7C1D4C4FE3B}"/>
              </a:ext>
            </a:extLst>
          </p:cNvPr>
          <p:cNvSpPr txBox="1"/>
          <p:nvPr/>
        </p:nvSpPr>
        <p:spPr>
          <a:xfrm>
            <a:off x="241298" y="4236582"/>
            <a:ext cx="11214102" cy="2443618"/>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0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3.13, it’s observed that out of 120 respondents- 59 respondents seen Coca-Cola company advertisement (i.e.,49%), 39 respondents seen Pepsi company advertisement (i.e.,33%), 17 respondents seen Mountain dew company advertisement (i.e.,4%), 0 respondents seen Rockstar inc company advertisement (i.e.,0%).</a:t>
            </a:r>
            <a:endParaRPr lang="en-IN"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5D4831D6-CB17-A5D6-3298-5CB69C2A5640}"/>
              </a:ext>
            </a:extLst>
          </p:cNvPr>
          <p:cNvGraphicFramePr>
            <a:graphicFrameLocks noGrp="1"/>
          </p:cNvGraphicFramePr>
          <p:nvPr>
            <p:extLst>
              <p:ext uri="{D42A27DB-BD31-4B8C-83A1-F6EECF244321}">
                <p14:modId xmlns:p14="http://schemas.microsoft.com/office/powerpoint/2010/main" val="3619708219"/>
              </p:ext>
            </p:extLst>
          </p:nvPr>
        </p:nvGraphicFramePr>
        <p:xfrm>
          <a:off x="362317" y="2357754"/>
          <a:ext cx="4649470" cy="1605915"/>
        </p:xfrm>
        <a:graphic>
          <a:graphicData uri="http://schemas.openxmlformats.org/drawingml/2006/table">
            <a:tbl>
              <a:tblPr firstRow="1" firstCol="1" bandRow="1">
                <a:tableStyleId>{5C22544A-7EE6-4342-B048-85BDC9FD1C3A}</a:tableStyleId>
              </a:tblPr>
              <a:tblGrid>
                <a:gridCol w="637540">
                  <a:extLst>
                    <a:ext uri="{9D8B030D-6E8A-4147-A177-3AD203B41FA5}">
                      <a16:colId xmlns:a16="http://schemas.microsoft.com/office/drawing/2014/main" val="4027532381"/>
                    </a:ext>
                  </a:extLst>
                </a:gridCol>
                <a:gridCol w="1407795">
                  <a:extLst>
                    <a:ext uri="{9D8B030D-6E8A-4147-A177-3AD203B41FA5}">
                      <a16:colId xmlns:a16="http://schemas.microsoft.com/office/drawing/2014/main" val="2614093757"/>
                    </a:ext>
                  </a:extLst>
                </a:gridCol>
                <a:gridCol w="1395095">
                  <a:extLst>
                    <a:ext uri="{9D8B030D-6E8A-4147-A177-3AD203B41FA5}">
                      <a16:colId xmlns:a16="http://schemas.microsoft.com/office/drawing/2014/main" val="4138606881"/>
                    </a:ext>
                  </a:extLst>
                </a:gridCol>
                <a:gridCol w="1209040">
                  <a:extLst>
                    <a:ext uri="{9D8B030D-6E8A-4147-A177-3AD203B41FA5}">
                      <a16:colId xmlns:a16="http://schemas.microsoft.com/office/drawing/2014/main" val="2772588655"/>
                    </a:ext>
                  </a:extLst>
                </a:gridCol>
              </a:tblGrid>
              <a:tr h="423545">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Company advertisement seen</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Percentage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3374479"/>
                  </a:ext>
                </a:extLst>
              </a:tr>
              <a:tr h="211455">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Coca-Cola</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59</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49</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72685697"/>
                  </a:ext>
                </a:extLst>
              </a:tr>
              <a:tr h="211455">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Pepsi</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39</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33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63273085"/>
                  </a:ext>
                </a:extLst>
              </a:tr>
              <a:tr h="211455">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Mountain dew</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17</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67998989"/>
                  </a:ext>
                </a:extLst>
              </a:tr>
              <a:tr h="211455">
                <a:tc>
                  <a:txBody>
                    <a:bodyPr/>
                    <a:lstStyle/>
                    <a:p>
                      <a:pPr algn="ctr"/>
                      <a:r>
                        <a:rPr lang="en-IN" sz="1200">
                          <a:effectLst/>
                        </a:rPr>
                        <a:t>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Rockstar inc</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11235486"/>
                  </a:ext>
                </a:extLst>
              </a:tr>
              <a:tr h="211455">
                <a:tc>
                  <a:txBody>
                    <a:bodyPr/>
                    <a:lstStyle/>
                    <a:p>
                      <a:pPr algn="ctr"/>
                      <a:r>
                        <a:rPr lang="en-IN" sz="1200">
                          <a:effectLst/>
                        </a:rPr>
                        <a:t>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dirty="0">
                          <a:effectLst/>
                        </a:rPr>
                        <a:t>100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7519261"/>
                  </a:ext>
                </a:extLst>
              </a:tr>
            </a:tbl>
          </a:graphicData>
        </a:graphic>
      </p:graphicFrame>
      <p:graphicFrame>
        <p:nvGraphicFramePr>
          <p:cNvPr id="9" name="Chart 8">
            <a:extLst>
              <a:ext uri="{FF2B5EF4-FFF2-40B4-BE49-F238E27FC236}">
                <a16:creationId xmlns:a16="http://schemas.microsoft.com/office/drawing/2014/main" id="{D800ACB0-D2FA-6B55-DA90-678AB4CBA586}"/>
              </a:ext>
            </a:extLst>
          </p:cNvPr>
          <p:cNvGraphicFramePr/>
          <p:nvPr>
            <p:extLst>
              <p:ext uri="{D42A27DB-BD31-4B8C-83A1-F6EECF244321}">
                <p14:modId xmlns:p14="http://schemas.microsoft.com/office/powerpoint/2010/main" val="4097523496"/>
              </p:ext>
            </p:extLst>
          </p:nvPr>
        </p:nvGraphicFramePr>
        <p:xfrm>
          <a:off x="6596380" y="2109538"/>
          <a:ext cx="465582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511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93789" y="2183406"/>
            <a:ext cx="7057313" cy="646331"/>
          </a:xfrm>
        </p:spPr>
        <p:txBody>
          <a:bodyPr/>
          <a:lstStyle/>
          <a:p>
            <a:r>
              <a:rPr lang="en-IN" sz="4000" b="1" dirty="0">
                <a:effectLst/>
                <a:ea typeface="Calibri" panose="020F0502020204030204" pitchFamily="34" charset="0"/>
                <a:cs typeface="Arial" panose="020B0604020202020204" pitchFamily="34" charset="0"/>
              </a:rPr>
              <a:t>What is advertising?</a:t>
            </a:r>
            <a:endParaRPr lang="en-IN" sz="4000" dirty="0">
              <a:effectLst/>
              <a:ea typeface="Calibri" panose="020F050202020403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8" name="TextBox 7">
            <a:extLst>
              <a:ext uri="{FF2B5EF4-FFF2-40B4-BE49-F238E27FC236}">
                <a16:creationId xmlns:a16="http://schemas.microsoft.com/office/drawing/2014/main" id="{D5021102-17B0-6251-637B-35F757771638}"/>
              </a:ext>
            </a:extLst>
          </p:cNvPr>
          <p:cNvSpPr txBox="1"/>
          <p:nvPr/>
        </p:nvSpPr>
        <p:spPr>
          <a:xfrm>
            <a:off x="593789" y="3256383"/>
            <a:ext cx="7514513" cy="1569660"/>
          </a:xfrm>
          <a:prstGeom prst="rect">
            <a:avLst/>
          </a:prstGeom>
          <a:noFill/>
        </p:spPr>
        <p:txBody>
          <a:bodyPr wrap="square" rtlCol="0">
            <a:spAutoFit/>
          </a:bodyPr>
          <a:lstStyle/>
          <a:p>
            <a:pPr algn="just"/>
            <a:r>
              <a:rPr lang="en-US" sz="2400" dirty="0">
                <a:solidFill>
                  <a:schemeClr val="bg1"/>
                </a:solidFill>
                <a:latin typeface="Georgia" panose="02040502050405020303" pitchFamily="18" charset="0"/>
              </a:rPr>
              <a:t>Any paid form of non-personal presentation and promotion of ideas, goods or services by an identified sponsor. The medium used are traditional and modern media.</a:t>
            </a:r>
            <a:endParaRPr lang="en-IN" sz="2400" dirty="0">
              <a:solidFill>
                <a:schemeClr val="bg1"/>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40</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8" y="1459045"/>
            <a:ext cx="11010902"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3.14 Representing where advertisement seen by respondent</a:t>
            </a:r>
          </a:p>
        </p:txBody>
      </p:sp>
      <p:sp>
        <p:nvSpPr>
          <p:cNvPr id="7" name="TextBox 6">
            <a:extLst>
              <a:ext uri="{FF2B5EF4-FFF2-40B4-BE49-F238E27FC236}">
                <a16:creationId xmlns:a16="http://schemas.microsoft.com/office/drawing/2014/main" id="{14A2A82D-CADF-6449-8EB8-B7C1D4C4FE3B}"/>
              </a:ext>
            </a:extLst>
          </p:cNvPr>
          <p:cNvSpPr txBox="1"/>
          <p:nvPr/>
        </p:nvSpPr>
        <p:spPr>
          <a:xfrm>
            <a:off x="241298" y="4407978"/>
            <a:ext cx="11214102" cy="1981953"/>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0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3.14, it’s observed that out of 120 respondents- 49 respondents seen advertisement in T.V (i.e.,81%), 13 respondents seen advertisement in Newspaper (i.e.,11%), 0 respondents seen advertisement in Magazine (i.e.,0%), 58 respondents seen advertisement through internet (i.e.,48%).</a:t>
            </a:r>
            <a:endParaRPr lang="en-IN"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EFC42EBF-5FA3-448B-E05E-A2FC73D9E7EB}"/>
              </a:ext>
            </a:extLst>
          </p:cNvPr>
          <p:cNvGraphicFramePr>
            <a:graphicFrameLocks noGrp="1"/>
          </p:cNvGraphicFramePr>
          <p:nvPr>
            <p:extLst>
              <p:ext uri="{D42A27DB-BD31-4B8C-83A1-F6EECF244321}">
                <p14:modId xmlns:p14="http://schemas.microsoft.com/office/powerpoint/2010/main" val="4290242948"/>
              </p:ext>
            </p:extLst>
          </p:nvPr>
        </p:nvGraphicFramePr>
        <p:xfrm>
          <a:off x="241298" y="2346768"/>
          <a:ext cx="4618355" cy="1586865"/>
        </p:xfrm>
        <a:graphic>
          <a:graphicData uri="http://schemas.openxmlformats.org/drawingml/2006/table">
            <a:tbl>
              <a:tblPr firstRow="1" firstCol="1" bandRow="1">
                <a:tableStyleId>{5C22544A-7EE6-4342-B048-85BDC9FD1C3A}</a:tableStyleId>
              </a:tblPr>
              <a:tblGrid>
                <a:gridCol w="633095">
                  <a:extLst>
                    <a:ext uri="{9D8B030D-6E8A-4147-A177-3AD203B41FA5}">
                      <a16:colId xmlns:a16="http://schemas.microsoft.com/office/drawing/2014/main" val="1754280352"/>
                    </a:ext>
                  </a:extLst>
                </a:gridCol>
                <a:gridCol w="1398905">
                  <a:extLst>
                    <a:ext uri="{9D8B030D-6E8A-4147-A177-3AD203B41FA5}">
                      <a16:colId xmlns:a16="http://schemas.microsoft.com/office/drawing/2014/main" val="264572380"/>
                    </a:ext>
                  </a:extLst>
                </a:gridCol>
                <a:gridCol w="1385570">
                  <a:extLst>
                    <a:ext uri="{9D8B030D-6E8A-4147-A177-3AD203B41FA5}">
                      <a16:colId xmlns:a16="http://schemas.microsoft.com/office/drawing/2014/main" val="2579519548"/>
                    </a:ext>
                  </a:extLst>
                </a:gridCol>
                <a:gridCol w="1200785">
                  <a:extLst>
                    <a:ext uri="{9D8B030D-6E8A-4147-A177-3AD203B41FA5}">
                      <a16:colId xmlns:a16="http://schemas.microsoft.com/office/drawing/2014/main" val="2435836590"/>
                    </a:ext>
                  </a:extLst>
                </a:gridCol>
              </a:tblGrid>
              <a:tr h="415290">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Where advertisement seen</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Percentage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6999691"/>
                  </a:ext>
                </a:extLst>
              </a:tr>
              <a:tr h="207645">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 V</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49</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81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87959894"/>
                  </a:ext>
                </a:extLst>
              </a:tr>
              <a:tr h="207645">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News paper</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10560776"/>
                  </a:ext>
                </a:extLst>
              </a:tr>
              <a:tr h="207645">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Magazine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80637714"/>
                  </a:ext>
                </a:extLst>
              </a:tr>
              <a:tr h="207645">
                <a:tc>
                  <a:txBody>
                    <a:bodyPr/>
                    <a:lstStyle/>
                    <a:p>
                      <a:pPr algn="ctr"/>
                      <a:r>
                        <a:rPr lang="en-IN" sz="1200">
                          <a:effectLst/>
                        </a:rPr>
                        <a:t>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Internet</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58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48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45256409"/>
                  </a:ext>
                </a:extLst>
              </a:tr>
              <a:tr h="207645">
                <a:tc>
                  <a:txBody>
                    <a:bodyPr/>
                    <a:lstStyle/>
                    <a:p>
                      <a:pPr algn="ctr"/>
                      <a:r>
                        <a:rPr lang="en-IN" sz="1200">
                          <a:effectLst/>
                        </a:rPr>
                        <a:t>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dirty="0">
                          <a:effectLst/>
                        </a:rPr>
                        <a:t>100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19881031"/>
                  </a:ext>
                </a:extLst>
              </a:tr>
            </a:tbl>
          </a:graphicData>
        </a:graphic>
      </p:graphicFrame>
      <p:graphicFrame>
        <p:nvGraphicFramePr>
          <p:cNvPr id="10" name="Chart 9">
            <a:extLst>
              <a:ext uri="{FF2B5EF4-FFF2-40B4-BE49-F238E27FC236}">
                <a16:creationId xmlns:a16="http://schemas.microsoft.com/office/drawing/2014/main" id="{26A44840-7604-AD65-8104-61B6138360FF}"/>
              </a:ext>
            </a:extLst>
          </p:cNvPr>
          <p:cNvGraphicFramePr/>
          <p:nvPr>
            <p:extLst>
              <p:ext uri="{D42A27DB-BD31-4B8C-83A1-F6EECF244321}">
                <p14:modId xmlns:p14="http://schemas.microsoft.com/office/powerpoint/2010/main" val="1679110308"/>
              </p:ext>
            </p:extLst>
          </p:nvPr>
        </p:nvGraphicFramePr>
        <p:xfrm>
          <a:off x="6501234" y="2149407"/>
          <a:ext cx="465582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9999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41</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8" y="1459045"/>
            <a:ext cx="11010902"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3.15 Representing often seen of advertisement by respondent</a:t>
            </a:r>
          </a:p>
        </p:txBody>
      </p:sp>
      <p:sp>
        <p:nvSpPr>
          <p:cNvPr id="7" name="TextBox 6">
            <a:extLst>
              <a:ext uri="{FF2B5EF4-FFF2-40B4-BE49-F238E27FC236}">
                <a16:creationId xmlns:a16="http://schemas.microsoft.com/office/drawing/2014/main" id="{14A2A82D-CADF-6449-8EB8-B7C1D4C4FE3B}"/>
              </a:ext>
            </a:extLst>
          </p:cNvPr>
          <p:cNvSpPr txBox="1"/>
          <p:nvPr/>
        </p:nvSpPr>
        <p:spPr>
          <a:xfrm>
            <a:off x="241298" y="4664455"/>
            <a:ext cx="11214102" cy="1695144"/>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3.15, it’s observed that out of 120 respondents- 73 respondents seen advertisement rarely (i.e.,61%), 49 respondents seen advertisement often (i.e.,39%).</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56B6D037-CCE7-464A-282B-F7FC0936474B}"/>
              </a:ext>
            </a:extLst>
          </p:cNvPr>
          <p:cNvGraphicFramePr>
            <a:graphicFrameLocks noGrp="1"/>
          </p:cNvGraphicFramePr>
          <p:nvPr>
            <p:extLst>
              <p:ext uri="{D42A27DB-BD31-4B8C-83A1-F6EECF244321}">
                <p14:modId xmlns:p14="http://schemas.microsoft.com/office/powerpoint/2010/main" val="628454972"/>
              </p:ext>
            </p:extLst>
          </p:nvPr>
        </p:nvGraphicFramePr>
        <p:xfrm>
          <a:off x="391394" y="2617251"/>
          <a:ext cx="4687570" cy="1217295"/>
        </p:xfrm>
        <a:graphic>
          <a:graphicData uri="http://schemas.openxmlformats.org/drawingml/2006/table">
            <a:tbl>
              <a:tblPr firstRow="1" firstCol="1" bandRow="1">
                <a:tableStyleId>{5C22544A-7EE6-4342-B048-85BDC9FD1C3A}</a:tableStyleId>
              </a:tblPr>
              <a:tblGrid>
                <a:gridCol w="642620">
                  <a:extLst>
                    <a:ext uri="{9D8B030D-6E8A-4147-A177-3AD203B41FA5}">
                      <a16:colId xmlns:a16="http://schemas.microsoft.com/office/drawing/2014/main" val="1140411137"/>
                    </a:ext>
                  </a:extLst>
                </a:gridCol>
                <a:gridCol w="1419860">
                  <a:extLst>
                    <a:ext uri="{9D8B030D-6E8A-4147-A177-3AD203B41FA5}">
                      <a16:colId xmlns:a16="http://schemas.microsoft.com/office/drawing/2014/main" val="4009829920"/>
                    </a:ext>
                  </a:extLst>
                </a:gridCol>
                <a:gridCol w="1406525">
                  <a:extLst>
                    <a:ext uri="{9D8B030D-6E8A-4147-A177-3AD203B41FA5}">
                      <a16:colId xmlns:a16="http://schemas.microsoft.com/office/drawing/2014/main" val="549584254"/>
                    </a:ext>
                  </a:extLst>
                </a:gridCol>
                <a:gridCol w="1218565">
                  <a:extLst>
                    <a:ext uri="{9D8B030D-6E8A-4147-A177-3AD203B41FA5}">
                      <a16:colId xmlns:a16="http://schemas.microsoft.com/office/drawing/2014/main" val="1397318829"/>
                    </a:ext>
                  </a:extLst>
                </a:gridCol>
              </a:tblGrid>
              <a:tr h="446405">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Often Advertisement seen</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Percentage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89734004"/>
                  </a:ext>
                </a:extLst>
              </a:tr>
              <a:tr h="222885">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Rarely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73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61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82473530"/>
                  </a:ext>
                </a:extLst>
              </a:tr>
              <a:tr h="222885">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Often</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49</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39</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22143967"/>
                  </a:ext>
                </a:extLst>
              </a:tr>
              <a:tr h="222885">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dirty="0">
                          <a:effectLst/>
                        </a:rPr>
                        <a:t>100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014572398"/>
                  </a:ext>
                </a:extLst>
              </a:tr>
            </a:tbl>
          </a:graphicData>
        </a:graphic>
      </p:graphicFrame>
      <p:graphicFrame>
        <p:nvGraphicFramePr>
          <p:cNvPr id="9" name="Chart 8">
            <a:extLst>
              <a:ext uri="{FF2B5EF4-FFF2-40B4-BE49-F238E27FC236}">
                <a16:creationId xmlns:a16="http://schemas.microsoft.com/office/drawing/2014/main" id="{F43A3794-2EF9-9877-86BA-F376E901B2B6}"/>
              </a:ext>
            </a:extLst>
          </p:cNvPr>
          <p:cNvGraphicFramePr/>
          <p:nvPr>
            <p:extLst>
              <p:ext uri="{D42A27DB-BD31-4B8C-83A1-F6EECF244321}">
                <p14:modId xmlns:p14="http://schemas.microsoft.com/office/powerpoint/2010/main" val="794211532"/>
              </p:ext>
            </p:extLst>
          </p:nvPr>
        </p:nvGraphicFramePr>
        <p:xfrm>
          <a:off x="6254617" y="2128442"/>
          <a:ext cx="465582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8812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42</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8" y="1459045"/>
            <a:ext cx="11010902"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3.16 Representing company advertisement liked by respondent</a:t>
            </a:r>
          </a:p>
        </p:txBody>
      </p:sp>
      <p:sp>
        <p:nvSpPr>
          <p:cNvPr id="7" name="TextBox 6">
            <a:extLst>
              <a:ext uri="{FF2B5EF4-FFF2-40B4-BE49-F238E27FC236}">
                <a16:creationId xmlns:a16="http://schemas.microsoft.com/office/drawing/2014/main" id="{14A2A82D-CADF-6449-8EB8-B7C1D4C4FE3B}"/>
              </a:ext>
            </a:extLst>
          </p:cNvPr>
          <p:cNvSpPr txBox="1"/>
          <p:nvPr/>
        </p:nvSpPr>
        <p:spPr>
          <a:xfrm>
            <a:off x="241298" y="4321913"/>
            <a:ext cx="11214102" cy="2443618"/>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0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3.16, it’s observed that out of 120 respondents- 48 respondents like Coca-Cola advertisement campaign (i.e.,40%), 39 respondents like Pepsi advertisement campaign (i.e.,33%), 23 respondents like Mountain dew advertisement campaign (i.e.,19%), 10 respondents like Rockstar inc advertisement campaign (i.e.,8%).</a:t>
            </a:r>
            <a:endParaRPr lang="en-IN"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967C6958-2D7D-48D9-CF3E-4F613729C643}"/>
              </a:ext>
            </a:extLst>
          </p:cNvPr>
          <p:cNvGraphicFramePr>
            <a:graphicFrameLocks noGrp="1"/>
          </p:cNvGraphicFramePr>
          <p:nvPr>
            <p:extLst>
              <p:ext uri="{D42A27DB-BD31-4B8C-83A1-F6EECF244321}">
                <p14:modId xmlns:p14="http://schemas.microsoft.com/office/powerpoint/2010/main" val="2116180667"/>
              </p:ext>
            </p:extLst>
          </p:nvPr>
        </p:nvGraphicFramePr>
        <p:xfrm>
          <a:off x="445536" y="2605155"/>
          <a:ext cx="4611370" cy="1497965"/>
        </p:xfrm>
        <a:graphic>
          <a:graphicData uri="http://schemas.openxmlformats.org/drawingml/2006/table">
            <a:tbl>
              <a:tblPr firstRow="1" firstCol="1" bandRow="1">
                <a:tableStyleId>{5C22544A-7EE6-4342-B048-85BDC9FD1C3A}</a:tableStyleId>
              </a:tblPr>
              <a:tblGrid>
                <a:gridCol w="632460">
                  <a:extLst>
                    <a:ext uri="{9D8B030D-6E8A-4147-A177-3AD203B41FA5}">
                      <a16:colId xmlns:a16="http://schemas.microsoft.com/office/drawing/2014/main" val="2404800206"/>
                    </a:ext>
                  </a:extLst>
                </a:gridCol>
                <a:gridCol w="1396365">
                  <a:extLst>
                    <a:ext uri="{9D8B030D-6E8A-4147-A177-3AD203B41FA5}">
                      <a16:colId xmlns:a16="http://schemas.microsoft.com/office/drawing/2014/main" val="2153737611"/>
                    </a:ext>
                  </a:extLst>
                </a:gridCol>
                <a:gridCol w="1383665">
                  <a:extLst>
                    <a:ext uri="{9D8B030D-6E8A-4147-A177-3AD203B41FA5}">
                      <a16:colId xmlns:a16="http://schemas.microsoft.com/office/drawing/2014/main" val="1205200876"/>
                    </a:ext>
                  </a:extLst>
                </a:gridCol>
                <a:gridCol w="1198880">
                  <a:extLst>
                    <a:ext uri="{9D8B030D-6E8A-4147-A177-3AD203B41FA5}">
                      <a16:colId xmlns:a16="http://schemas.microsoft.com/office/drawing/2014/main" val="2754123439"/>
                    </a:ext>
                  </a:extLst>
                </a:gridCol>
              </a:tblGrid>
              <a:tr h="427990">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Company advertisement</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Percentage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43351476"/>
                  </a:ext>
                </a:extLst>
              </a:tr>
              <a:tr h="213995">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Coca-Cola</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10409778"/>
                  </a:ext>
                </a:extLst>
              </a:tr>
              <a:tr h="213995">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Pepsi</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39</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33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0773224"/>
                  </a:ext>
                </a:extLst>
              </a:tr>
              <a:tr h="213995">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Mountain dew</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23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19</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10160880"/>
                  </a:ext>
                </a:extLst>
              </a:tr>
              <a:tr h="213995">
                <a:tc>
                  <a:txBody>
                    <a:bodyPr/>
                    <a:lstStyle/>
                    <a:p>
                      <a:pPr algn="ctr"/>
                      <a:r>
                        <a:rPr lang="en-IN" sz="1200">
                          <a:effectLst/>
                        </a:rPr>
                        <a:t>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Rockstar inc</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351587445"/>
                  </a:ext>
                </a:extLst>
              </a:tr>
              <a:tr h="213995">
                <a:tc>
                  <a:txBody>
                    <a:bodyPr/>
                    <a:lstStyle/>
                    <a:p>
                      <a:pPr algn="ctr"/>
                      <a:r>
                        <a:rPr lang="en-IN" sz="1200">
                          <a:effectLst/>
                        </a:rPr>
                        <a:t>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dirty="0">
                          <a:effectLst/>
                        </a:rPr>
                        <a:t>100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20949912"/>
                  </a:ext>
                </a:extLst>
              </a:tr>
            </a:tbl>
          </a:graphicData>
        </a:graphic>
      </p:graphicFrame>
      <p:graphicFrame>
        <p:nvGraphicFramePr>
          <p:cNvPr id="10" name="Chart 9">
            <a:extLst>
              <a:ext uri="{FF2B5EF4-FFF2-40B4-BE49-F238E27FC236}">
                <a16:creationId xmlns:a16="http://schemas.microsoft.com/office/drawing/2014/main" id="{CFA14F99-46FE-7731-8952-0A7C34FF3F0D}"/>
              </a:ext>
            </a:extLst>
          </p:cNvPr>
          <p:cNvGraphicFramePr/>
          <p:nvPr>
            <p:extLst>
              <p:ext uri="{D42A27DB-BD31-4B8C-83A1-F6EECF244321}">
                <p14:modId xmlns:p14="http://schemas.microsoft.com/office/powerpoint/2010/main" val="3335315825"/>
              </p:ext>
            </p:extLst>
          </p:nvPr>
        </p:nvGraphicFramePr>
        <p:xfrm>
          <a:off x="6398995" y="2239187"/>
          <a:ext cx="465582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706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43</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8" y="1459045"/>
            <a:ext cx="11010902" cy="1077218"/>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3.17 Representing media channel of Coca-Cola advertisement watch by respondent</a:t>
            </a:r>
          </a:p>
        </p:txBody>
      </p:sp>
      <p:sp>
        <p:nvSpPr>
          <p:cNvPr id="7" name="TextBox 6">
            <a:extLst>
              <a:ext uri="{FF2B5EF4-FFF2-40B4-BE49-F238E27FC236}">
                <a16:creationId xmlns:a16="http://schemas.microsoft.com/office/drawing/2014/main" id="{14A2A82D-CADF-6449-8EB8-B7C1D4C4FE3B}"/>
              </a:ext>
            </a:extLst>
          </p:cNvPr>
          <p:cNvSpPr txBox="1"/>
          <p:nvPr/>
        </p:nvSpPr>
        <p:spPr>
          <a:xfrm>
            <a:off x="241298" y="4407817"/>
            <a:ext cx="11214102" cy="2263889"/>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3.17, it’s observed that out of 120 respondents- 48 respondents recognize Coca-Cola advertisement campaign in T. V (i.e.,40%), 7 respondents recognize Coca-Cola advertisement campaign in Newspaper (i.e.,6%), 0 respondents recognize Coca-Cola advertisement campaign in Magazine (i.e.,0%), 65 respondents recognize Coca-Cola advertisement campaign in 65 (i.e.,54%).</a:t>
            </a:r>
            <a:endParaRPr lang="en-IN"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2C3C7730-E034-DC10-1CA7-20928365E2B8}"/>
              </a:ext>
            </a:extLst>
          </p:cNvPr>
          <p:cNvGraphicFramePr>
            <a:graphicFrameLocks noGrp="1"/>
          </p:cNvGraphicFramePr>
          <p:nvPr>
            <p:extLst>
              <p:ext uri="{D42A27DB-BD31-4B8C-83A1-F6EECF244321}">
                <p14:modId xmlns:p14="http://schemas.microsoft.com/office/powerpoint/2010/main" val="3434368293"/>
              </p:ext>
            </p:extLst>
          </p:nvPr>
        </p:nvGraphicFramePr>
        <p:xfrm>
          <a:off x="526548" y="2731630"/>
          <a:ext cx="4641850" cy="1480820"/>
        </p:xfrm>
        <a:graphic>
          <a:graphicData uri="http://schemas.openxmlformats.org/drawingml/2006/table">
            <a:tbl>
              <a:tblPr firstRow="1" firstCol="1" bandRow="1">
                <a:tableStyleId>{5C22544A-7EE6-4342-B048-85BDC9FD1C3A}</a:tableStyleId>
              </a:tblPr>
              <a:tblGrid>
                <a:gridCol w="636270">
                  <a:extLst>
                    <a:ext uri="{9D8B030D-6E8A-4147-A177-3AD203B41FA5}">
                      <a16:colId xmlns:a16="http://schemas.microsoft.com/office/drawing/2014/main" val="2936634935"/>
                    </a:ext>
                  </a:extLst>
                </a:gridCol>
                <a:gridCol w="1405890">
                  <a:extLst>
                    <a:ext uri="{9D8B030D-6E8A-4147-A177-3AD203B41FA5}">
                      <a16:colId xmlns:a16="http://schemas.microsoft.com/office/drawing/2014/main" val="3083976591"/>
                    </a:ext>
                  </a:extLst>
                </a:gridCol>
                <a:gridCol w="1392555">
                  <a:extLst>
                    <a:ext uri="{9D8B030D-6E8A-4147-A177-3AD203B41FA5}">
                      <a16:colId xmlns:a16="http://schemas.microsoft.com/office/drawing/2014/main" val="20557173"/>
                    </a:ext>
                  </a:extLst>
                </a:gridCol>
                <a:gridCol w="1207135">
                  <a:extLst>
                    <a:ext uri="{9D8B030D-6E8A-4147-A177-3AD203B41FA5}">
                      <a16:colId xmlns:a16="http://schemas.microsoft.com/office/drawing/2014/main" val="2911267810"/>
                    </a:ext>
                  </a:extLst>
                </a:gridCol>
              </a:tblGrid>
              <a:tr h="423545">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Media of advertisement</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Percentage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61927601"/>
                  </a:ext>
                </a:extLst>
              </a:tr>
              <a:tr h="211455">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 V</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97799302"/>
                  </a:ext>
                </a:extLst>
              </a:tr>
              <a:tr h="211455">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News paper</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7</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81357875"/>
                  </a:ext>
                </a:extLst>
              </a:tr>
              <a:tr h="211455">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Magazine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71142150"/>
                  </a:ext>
                </a:extLst>
              </a:tr>
              <a:tr h="211455">
                <a:tc>
                  <a:txBody>
                    <a:bodyPr/>
                    <a:lstStyle/>
                    <a:p>
                      <a:pPr algn="ctr"/>
                      <a:r>
                        <a:rPr lang="en-IN" sz="1200">
                          <a:effectLst/>
                        </a:rPr>
                        <a:t>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Internet</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65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54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36045673"/>
                  </a:ext>
                </a:extLst>
              </a:tr>
              <a:tr h="211455">
                <a:tc>
                  <a:txBody>
                    <a:bodyPr/>
                    <a:lstStyle/>
                    <a:p>
                      <a:pPr algn="ctr"/>
                      <a:r>
                        <a:rPr lang="en-IN" sz="1200">
                          <a:effectLst/>
                        </a:rPr>
                        <a:t>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dirty="0">
                          <a:effectLst/>
                        </a:rPr>
                        <a:t>100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3193603"/>
                  </a:ext>
                </a:extLst>
              </a:tr>
            </a:tbl>
          </a:graphicData>
        </a:graphic>
      </p:graphicFrame>
      <p:graphicFrame>
        <p:nvGraphicFramePr>
          <p:cNvPr id="9" name="Chart 8">
            <a:extLst>
              <a:ext uri="{FF2B5EF4-FFF2-40B4-BE49-F238E27FC236}">
                <a16:creationId xmlns:a16="http://schemas.microsoft.com/office/drawing/2014/main" id="{88C8CCCD-65D8-6884-A0EE-2DE3F5B8009B}"/>
              </a:ext>
            </a:extLst>
          </p:cNvPr>
          <p:cNvGraphicFramePr/>
          <p:nvPr>
            <p:extLst>
              <p:ext uri="{D42A27DB-BD31-4B8C-83A1-F6EECF244321}">
                <p14:modId xmlns:p14="http://schemas.microsoft.com/office/powerpoint/2010/main" val="2956828633"/>
              </p:ext>
            </p:extLst>
          </p:nvPr>
        </p:nvGraphicFramePr>
        <p:xfrm>
          <a:off x="6559347" y="2100440"/>
          <a:ext cx="465582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2679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44</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8" y="1459045"/>
            <a:ext cx="11010902"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3.18 Representing factor of Coca-Cola that attracts to respondent</a:t>
            </a:r>
          </a:p>
        </p:txBody>
      </p:sp>
      <p:sp>
        <p:nvSpPr>
          <p:cNvPr id="7" name="TextBox 6">
            <a:extLst>
              <a:ext uri="{FF2B5EF4-FFF2-40B4-BE49-F238E27FC236}">
                <a16:creationId xmlns:a16="http://schemas.microsoft.com/office/drawing/2014/main" id="{14A2A82D-CADF-6449-8EB8-B7C1D4C4FE3B}"/>
              </a:ext>
            </a:extLst>
          </p:cNvPr>
          <p:cNvSpPr txBox="1"/>
          <p:nvPr/>
        </p:nvSpPr>
        <p:spPr>
          <a:xfrm>
            <a:off x="241298" y="4321912"/>
            <a:ext cx="11214102" cy="2115579"/>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3.18, it’s observed that out of 120 respondents- 7 respondents are attracted through price (i.e.,6%), 15 respondents are attracted through taste (i.e.,13%), 40 respondents are attracted through design (i.e.,33%), 58 respondents are attracted through availability (i.e.,48%).</a:t>
            </a:r>
            <a:endParaRPr lang="en-IN" sz="2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000A332C-EE53-D044-F9D4-57AEB45F08E8}"/>
              </a:ext>
            </a:extLst>
          </p:cNvPr>
          <p:cNvGraphicFramePr>
            <a:graphicFrameLocks noGrp="1"/>
          </p:cNvGraphicFramePr>
          <p:nvPr>
            <p:extLst>
              <p:ext uri="{D42A27DB-BD31-4B8C-83A1-F6EECF244321}">
                <p14:modId xmlns:p14="http://schemas.microsoft.com/office/powerpoint/2010/main" val="2639092764"/>
              </p:ext>
            </p:extLst>
          </p:nvPr>
        </p:nvGraphicFramePr>
        <p:xfrm>
          <a:off x="512679" y="2504686"/>
          <a:ext cx="4445000" cy="1356360"/>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4178939895"/>
                    </a:ext>
                  </a:extLst>
                </a:gridCol>
                <a:gridCol w="1346200">
                  <a:extLst>
                    <a:ext uri="{9D8B030D-6E8A-4147-A177-3AD203B41FA5}">
                      <a16:colId xmlns:a16="http://schemas.microsoft.com/office/drawing/2014/main" val="4218158083"/>
                    </a:ext>
                  </a:extLst>
                </a:gridCol>
                <a:gridCol w="1333500">
                  <a:extLst>
                    <a:ext uri="{9D8B030D-6E8A-4147-A177-3AD203B41FA5}">
                      <a16:colId xmlns:a16="http://schemas.microsoft.com/office/drawing/2014/main" val="3193492331"/>
                    </a:ext>
                  </a:extLst>
                </a:gridCol>
                <a:gridCol w="1155700">
                  <a:extLst>
                    <a:ext uri="{9D8B030D-6E8A-4147-A177-3AD203B41FA5}">
                      <a16:colId xmlns:a16="http://schemas.microsoft.com/office/drawing/2014/main" val="1077109460"/>
                    </a:ext>
                  </a:extLst>
                </a:gridCol>
              </a:tblGrid>
              <a:tr h="198120">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Factor of Coca-Cola</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Percentage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77488732"/>
                  </a:ext>
                </a:extLst>
              </a:tr>
              <a:tr h="198120">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Price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7</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44101597"/>
                  </a:ext>
                </a:extLst>
              </a:tr>
              <a:tr h="198120">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Taste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2601499"/>
                  </a:ext>
                </a:extLst>
              </a:tr>
              <a:tr h="198120">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Design</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33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45404527"/>
                  </a:ext>
                </a:extLst>
              </a:tr>
              <a:tr h="198120">
                <a:tc>
                  <a:txBody>
                    <a:bodyPr/>
                    <a:lstStyle/>
                    <a:p>
                      <a:pPr algn="ctr"/>
                      <a:r>
                        <a:rPr lang="en-IN" sz="1200">
                          <a:effectLst/>
                        </a:rPr>
                        <a:t>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Availability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58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48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39329602"/>
                  </a:ext>
                </a:extLst>
              </a:tr>
              <a:tr h="198120">
                <a:tc>
                  <a:txBody>
                    <a:bodyPr/>
                    <a:lstStyle/>
                    <a:p>
                      <a:pPr algn="ctr"/>
                      <a:r>
                        <a:rPr lang="en-IN" sz="1200">
                          <a:effectLst/>
                        </a:rPr>
                        <a:t>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dirty="0">
                          <a:effectLst/>
                        </a:rPr>
                        <a:t>100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09346003"/>
                  </a:ext>
                </a:extLst>
              </a:tr>
            </a:tbl>
          </a:graphicData>
        </a:graphic>
      </p:graphicFrame>
      <p:graphicFrame>
        <p:nvGraphicFramePr>
          <p:cNvPr id="8" name="Chart 7">
            <a:extLst>
              <a:ext uri="{FF2B5EF4-FFF2-40B4-BE49-F238E27FC236}">
                <a16:creationId xmlns:a16="http://schemas.microsoft.com/office/drawing/2014/main" id="{08D31A3B-6632-E9E2-004B-D748F13432B6}"/>
              </a:ext>
            </a:extLst>
          </p:cNvPr>
          <p:cNvGraphicFramePr/>
          <p:nvPr>
            <p:extLst>
              <p:ext uri="{D42A27DB-BD31-4B8C-83A1-F6EECF244321}">
                <p14:modId xmlns:p14="http://schemas.microsoft.com/office/powerpoint/2010/main" val="3052180116"/>
              </p:ext>
            </p:extLst>
          </p:nvPr>
        </p:nvGraphicFramePr>
        <p:xfrm>
          <a:off x="6799580" y="2070981"/>
          <a:ext cx="465582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1265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45</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8" y="1459045"/>
            <a:ext cx="11417302"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3.19 Representing advertisement effects on Consume of respondent</a:t>
            </a:r>
          </a:p>
        </p:txBody>
      </p:sp>
      <p:sp>
        <p:nvSpPr>
          <p:cNvPr id="7" name="TextBox 6">
            <a:extLst>
              <a:ext uri="{FF2B5EF4-FFF2-40B4-BE49-F238E27FC236}">
                <a16:creationId xmlns:a16="http://schemas.microsoft.com/office/drawing/2014/main" id="{14A2A82D-CADF-6449-8EB8-B7C1D4C4FE3B}"/>
              </a:ext>
            </a:extLst>
          </p:cNvPr>
          <p:cNvSpPr txBox="1"/>
          <p:nvPr/>
        </p:nvSpPr>
        <p:spPr>
          <a:xfrm>
            <a:off x="304799" y="4087250"/>
            <a:ext cx="11214102" cy="2623410"/>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3.19, it’s observed that out of 120 respondents- for 56 respondents advertisement forced to consume product (i.e.,47%), for 48 respondents’ advertisement did not impact on consume of product (i.e.,40%), 16 respondents cannot differentiate impact of advertisement on consume of product (i.e.,13%).</a:t>
            </a:r>
            <a:endParaRPr lang="en-IN" sz="2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B65EB898-57A4-03EE-ECE8-CC8DA8AE18FB}"/>
              </a:ext>
            </a:extLst>
          </p:cNvPr>
          <p:cNvGraphicFramePr>
            <a:graphicFrameLocks noGrp="1"/>
          </p:cNvGraphicFramePr>
          <p:nvPr>
            <p:extLst>
              <p:ext uri="{D42A27DB-BD31-4B8C-83A1-F6EECF244321}">
                <p14:modId xmlns:p14="http://schemas.microsoft.com/office/powerpoint/2010/main" val="2703795995"/>
              </p:ext>
            </p:extLst>
          </p:nvPr>
        </p:nvGraphicFramePr>
        <p:xfrm>
          <a:off x="400385" y="2588506"/>
          <a:ext cx="4445000" cy="1188720"/>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728747427"/>
                    </a:ext>
                  </a:extLst>
                </a:gridCol>
                <a:gridCol w="1346200">
                  <a:extLst>
                    <a:ext uri="{9D8B030D-6E8A-4147-A177-3AD203B41FA5}">
                      <a16:colId xmlns:a16="http://schemas.microsoft.com/office/drawing/2014/main" val="853738179"/>
                    </a:ext>
                  </a:extLst>
                </a:gridCol>
                <a:gridCol w="1333500">
                  <a:extLst>
                    <a:ext uri="{9D8B030D-6E8A-4147-A177-3AD203B41FA5}">
                      <a16:colId xmlns:a16="http://schemas.microsoft.com/office/drawing/2014/main" val="700327920"/>
                    </a:ext>
                  </a:extLst>
                </a:gridCol>
                <a:gridCol w="1155700">
                  <a:extLst>
                    <a:ext uri="{9D8B030D-6E8A-4147-A177-3AD203B41FA5}">
                      <a16:colId xmlns:a16="http://schemas.microsoft.com/office/drawing/2014/main" val="1854523709"/>
                    </a:ext>
                  </a:extLst>
                </a:gridCol>
              </a:tblGrid>
              <a:tr h="396240">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Consume of product</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Percentage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56254015"/>
                  </a:ext>
                </a:extLst>
              </a:tr>
              <a:tr h="198120">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Yes</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56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47</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02580952"/>
                  </a:ext>
                </a:extLst>
              </a:tr>
              <a:tr h="198120">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65693000"/>
                  </a:ext>
                </a:extLst>
              </a:tr>
              <a:tr h="198120">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Can't say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89711877"/>
                  </a:ext>
                </a:extLst>
              </a:tr>
              <a:tr h="198120">
                <a:tc>
                  <a:txBody>
                    <a:bodyPr/>
                    <a:lstStyle/>
                    <a:p>
                      <a:pPr algn="ctr"/>
                      <a:r>
                        <a:rPr lang="en-IN" sz="1200">
                          <a:effectLst/>
                        </a:rPr>
                        <a:t>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dirty="0">
                          <a:effectLst/>
                        </a:rPr>
                        <a:t>100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135481711"/>
                  </a:ext>
                </a:extLst>
              </a:tr>
            </a:tbl>
          </a:graphicData>
        </a:graphic>
      </p:graphicFrame>
      <p:graphicFrame>
        <p:nvGraphicFramePr>
          <p:cNvPr id="9" name="Chart 8">
            <a:extLst>
              <a:ext uri="{FF2B5EF4-FFF2-40B4-BE49-F238E27FC236}">
                <a16:creationId xmlns:a16="http://schemas.microsoft.com/office/drawing/2014/main" id="{4927077E-4991-E89C-8848-B157801A8DC6}"/>
              </a:ext>
            </a:extLst>
          </p:cNvPr>
          <p:cNvGraphicFramePr/>
          <p:nvPr>
            <p:extLst>
              <p:ext uri="{D42A27DB-BD31-4B8C-83A1-F6EECF244321}">
                <p14:modId xmlns:p14="http://schemas.microsoft.com/office/powerpoint/2010/main" val="2293696630"/>
              </p:ext>
            </p:extLst>
          </p:nvPr>
        </p:nvGraphicFramePr>
        <p:xfrm>
          <a:off x="6863081" y="2057400"/>
          <a:ext cx="465582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861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46</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8" y="1459045"/>
            <a:ext cx="11417302"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3.20 Representing effective media of advertisement by respondent</a:t>
            </a:r>
          </a:p>
        </p:txBody>
      </p:sp>
      <p:sp>
        <p:nvSpPr>
          <p:cNvPr id="7" name="TextBox 6">
            <a:extLst>
              <a:ext uri="{FF2B5EF4-FFF2-40B4-BE49-F238E27FC236}">
                <a16:creationId xmlns:a16="http://schemas.microsoft.com/office/drawing/2014/main" id="{14A2A82D-CADF-6449-8EB8-B7C1D4C4FE3B}"/>
              </a:ext>
            </a:extLst>
          </p:cNvPr>
          <p:cNvSpPr txBox="1"/>
          <p:nvPr/>
        </p:nvSpPr>
        <p:spPr>
          <a:xfrm>
            <a:off x="304799" y="4378811"/>
            <a:ext cx="11214102" cy="2443618"/>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0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3.20, it’s observed that out of 120 respondents- 45 respondents says effective media for advertisement is T.V (i.e.,45%), 7 respondents say effective media for advertisement is Newspaper (i.e.,6%), 0 respondents say effective media for advertisement is Magazine (i.e.,0%), 68 respondents say effective media for advertisement is Internet (i.e.,57%).</a:t>
            </a:r>
            <a:endParaRPr lang="en-IN"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17D55B00-D9D4-3AF1-10C3-9A150E12FCF3}"/>
              </a:ext>
            </a:extLst>
          </p:cNvPr>
          <p:cNvGraphicFramePr>
            <a:graphicFrameLocks noGrp="1"/>
          </p:cNvGraphicFramePr>
          <p:nvPr/>
        </p:nvGraphicFramePr>
        <p:xfrm>
          <a:off x="304799" y="2471175"/>
          <a:ext cx="4445000" cy="1188720"/>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4010531373"/>
                    </a:ext>
                  </a:extLst>
                </a:gridCol>
                <a:gridCol w="1346200">
                  <a:extLst>
                    <a:ext uri="{9D8B030D-6E8A-4147-A177-3AD203B41FA5}">
                      <a16:colId xmlns:a16="http://schemas.microsoft.com/office/drawing/2014/main" val="332576533"/>
                    </a:ext>
                  </a:extLst>
                </a:gridCol>
                <a:gridCol w="1333500">
                  <a:extLst>
                    <a:ext uri="{9D8B030D-6E8A-4147-A177-3AD203B41FA5}">
                      <a16:colId xmlns:a16="http://schemas.microsoft.com/office/drawing/2014/main" val="3493769526"/>
                    </a:ext>
                  </a:extLst>
                </a:gridCol>
                <a:gridCol w="1155700">
                  <a:extLst>
                    <a:ext uri="{9D8B030D-6E8A-4147-A177-3AD203B41FA5}">
                      <a16:colId xmlns:a16="http://schemas.microsoft.com/office/drawing/2014/main" val="2135409152"/>
                    </a:ext>
                  </a:extLst>
                </a:gridCol>
              </a:tblGrid>
              <a:tr h="198120">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Effective media</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Percentage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44274307"/>
                  </a:ext>
                </a:extLst>
              </a:tr>
              <a:tr h="198120">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 V</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36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18127697"/>
                  </a:ext>
                </a:extLst>
              </a:tr>
              <a:tr h="198120">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News paper</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7</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7766010"/>
                  </a:ext>
                </a:extLst>
              </a:tr>
              <a:tr h="198120">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Magazine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5014973"/>
                  </a:ext>
                </a:extLst>
              </a:tr>
              <a:tr h="198120">
                <a:tc>
                  <a:txBody>
                    <a:bodyPr/>
                    <a:lstStyle/>
                    <a:p>
                      <a:pPr algn="ctr"/>
                      <a:r>
                        <a:rPr lang="en-IN" sz="1200">
                          <a:effectLst/>
                        </a:rPr>
                        <a:t>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Internet</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68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57</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20154059"/>
                  </a:ext>
                </a:extLst>
              </a:tr>
              <a:tr h="198120">
                <a:tc>
                  <a:txBody>
                    <a:bodyPr/>
                    <a:lstStyle/>
                    <a:p>
                      <a:pPr algn="ctr"/>
                      <a:r>
                        <a:rPr lang="en-IN" sz="1200">
                          <a:effectLst/>
                        </a:rPr>
                        <a:t>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dirty="0">
                          <a:effectLst/>
                        </a:rPr>
                        <a:t>100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707983"/>
                  </a:ext>
                </a:extLst>
              </a:tr>
            </a:tbl>
          </a:graphicData>
        </a:graphic>
      </p:graphicFrame>
      <p:graphicFrame>
        <p:nvGraphicFramePr>
          <p:cNvPr id="10" name="Chart 9">
            <a:extLst>
              <a:ext uri="{FF2B5EF4-FFF2-40B4-BE49-F238E27FC236}">
                <a16:creationId xmlns:a16="http://schemas.microsoft.com/office/drawing/2014/main" id="{8E5AA8CD-EA97-6A50-7AC3-56FAD7194FB2}"/>
              </a:ext>
            </a:extLst>
          </p:cNvPr>
          <p:cNvGraphicFramePr/>
          <p:nvPr/>
        </p:nvGraphicFramePr>
        <p:xfrm>
          <a:off x="6366912" y="2043820"/>
          <a:ext cx="4655820" cy="31013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4488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47</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8" y="1459045"/>
            <a:ext cx="11417302"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3.21 Representing reason of advertisement like by respondent</a:t>
            </a:r>
          </a:p>
        </p:txBody>
      </p:sp>
      <p:sp>
        <p:nvSpPr>
          <p:cNvPr id="7" name="TextBox 6">
            <a:extLst>
              <a:ext uri="{FF2B5EF4-FFF2-40B4-BE49-F238E27FC236}">
                <a16:creationId xmlns:a16="http://schemas.microsoft.com/office/drawing/2014/main" id="{14A2A82D-CADF-6449-8EB8-B7C1D4C4FE3B}"/>
              </a:ext>
            </a:extLst>
          </p:cNvPr>
          <p:cNvSpPr txBox="1"/>
          <p:nvPr/>
        </p:nvSpPr>
        <p:spPr>
          <a:xfrm>
            <a:off x="342898" y="4248808"/>
            <a:ext cx="11214102" cy="2443618"/>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0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3.21, it’s observed that out of 120 respondents- 49 respondents like advertisement because film star (i.e.,41%), 32 respondents like advertisement because theme and appearance (i.e.,27%), 25 respondents like advertisement because good music (i.e.,21%), 14 respondents like advertisement because of some other reasons (i.e.,12%).</a:t>
            </a:r>
            <a:endParaRPr lang="en-IN"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D1396763-D127-008E-EDC5-F2184509D161}"/>
              </a:ext>
            </a:extLst>
          </p:cNvPr>
          <p:cNvGraphicFramePr>
            <a:graphicFrameLocks noGrp="1"/>
          </p:cNvGraphicFramePr>
          <p:nvPr>
            <p:extLst>
              <p:ext uri="{D42A27DB-BD31-4B8C-83A1-F6EECF244321}">
                <p14:modId xmlns:p14="http://schemas.microsoft.com/office/powerpoint/2010/main" val="1039563813"/>
              </p:ext>
            </p:extLst>
          </p:nvPr>
        </p:nvGraphicFramePr>
        <p:xfrm>
          <a:off x="304799" y="2357875"/>
          <a:ext cx="4455160" cy="1706880"/>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352147874"/>
                    </a:ext>
                  </a:extLst>
                </a:gridCol>
                <a:gridCol w="1356360">
                  <a:extLst>
                    <a:ext uri="{9D8B030D-6E8A-4147-A177-3AD203B41FA5}">
                      <a16:colId xmlns:a16="http://schemas.microsoft.com/office/drawing/2014/main" val="320432344"/>
                    </a:ext>
                  </a:extLst>
                </a:gridCol>
                <a:gridCol w="1333500">
                  <a:extLst>
                    <a:ext uri="{9D8B030D-6E8A-4147-A177-3AD203B41FA5}">
                      <a16:colId xmlns:a16="http://schemas.microsoft.com/office/drawing/2014/main" val="2880903398"/>
                    </a:ext>
                  </a:extLst>
                </a:gridCol>
                <a:gridCol w="1155700">
                  <a:extLst>
                    <a:ext uri="{9D8B030D-6E8A-4147-A177-3AD203B41FA5}">
                      <a16:colId xmlns:a16="http://schemas.microsoft.com/office/drawing/2014/main" val="2766366295"/>
                    </a:ext>
                  </a:extLst>
                </a:gridCol>
              </a:tblGrid>
              <a:tr h="396240">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Reason for advertisement like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Percentage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97087830"/>
                  </a:ext>
                </a:extLst>
              </a:tr>
              <a:tr h="198120">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Has film star</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49</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93793513"/>
                  </a:ext>
                </a:extLst>
              </a:tr>
              <a:tr h="198120">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Theme and appearance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32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27</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08196708"/>
                  </a:ext>
                </a:extLst>
              </a:tr>
              <a:tr h="198120">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Good music</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25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21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54037283"/>
                  </a:ext>
                </a:extLst>
              </a:tr>
              <a:tr h="198120">
                <a:tc>
                  <a:txBody>
                    <a:bodyPr/>
                    <a:lstStyle/>
                    <a:p>
                      <a:pPr algn="ctr"/>
                      <a:r>
                        <a:rPr lang="en-IN" sz="1200">
                          <a:effectLst/>
                        </a:rPr>
                        <a:t>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Other reasons</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43066408"/>
                  </a:ext>
                </a:extLst>
              </a:tr>
              <a:tr h="198120">
                <a:tc>
                  <a:txBody>
                    <a:bodyPr/>
                    <a:lstStyle/>
                    <a:p>
                      <a:pPr algn="ctr"/>
                      <a:r>
                        <a:rPr lang="en-IN" sz="1200">
                          <a:effectLst/>
                        </a:rPr>
                        <a:t>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dirty="0">
                          <a:effectLst/>
                        </a:rPr>
                        <a:t>100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57127766"/>
                  </a:ext>
                </a:extLst>
              </a:tr>
            </a:tbl>
          </a:graphicData>
        </a:graphic>
      </p:graphicFrame>
      <p:graphicFrame>
        <p:nvGraphicFramePr>
          <p:cNvPr id="11" name="Chart 10">
            <a:extLst>
              <a:ext uri="{FF2B5EF4-FFF2-40B4-BE49-F238E27FC236}">
                <a16:creationId xmlns:a16="http://schemas.microsoft.com/office/drawing/2014/main" id="{5A16040E-97D0-8CF8-7928-F4B2AD4532EF}"/>
              </a:ext>
            </a:extLst>
          </p:cNvPr>
          <p:cNvGraphicFramePr/>
          <p:nvPr>
            <p:extLst>
              <p:ext uri="{D42A27DB-BD31-4B8C-83A1-F6EECF244321}">
                <p14:modId xmlns:p14="http://schemas.microsoft.com/office/powerpoint/2010/main" val="1610964704"/>
              </p:ext>
            </p:extLst>
          </p:nvPr>
        </p:nvGraphicFramePr>
        <p:xfrm>
          <a:off x="6680200" y="207253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1320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48</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8" y="1459045"/>
            <a:ext cx="11417302"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3.22 Representing effectiveness of advertisement by respondent</a:t>
            </a:r>
          </a:p>
        </p:txBody>
      </p:sp>
      <p:sp>
        <p:nvSpPr>
          <p:cNvPr id="7" name="TextBox 6">
            <a:extLst>
              <a:ext uri="{FF2B5EF4-FFF2-40B4-BE49-F238E27FC236}">
                <a16:creationId xmlns:a16="http://schemas.microsoft.com/office/drawing/2014/main" id="{14A2A82D-CADF-6449-8EB8-B7C1D4C4FE3B}"/>
              </a:ext>
            </a:extLst>
          </p:cNvPr>
          <p:cNvSpPr txBox="1"/>
          <p:nvPr/>
        </p:nvSpPr>
        <p:spPr>
          <a:xfrm>
            <a:off x="342898" y="4341165"/>
            <a:ext cx="11214102" cy="2115579"/>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3.22, it’s observed that out of 120 respondents- 7 respondents say advertisement is very badly (i.e.,6%), 17 respondents say advertisement is badly (i.e.,14%), 53 respondents say advertisement is very good (i.e.,44%), 43 respondents say advertisement is good (i.e.,36%).</a:t>
            </a:r>
            <a:endParaRPr lang="en-IN" sz="2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7A8273BD-6B67-A66D-630C-9395B71604BE}"/>
              </a:ext>
            </a:extLst>
          </p:cNvPr>
          <p:cNvGraphicFramePr>
            <a:graphicFrameLocks noGrp="1"/>
          </p:cNvGraphicFramePr>
          <p:nvPr/>
        </p:nvGraphicFramePr>
        <p:xfrm>
          <a:off x="576847" y="2452894"/>
          <a:ext cx="4445000" cy="1386840"/>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1972963534"/>
                    </a:ext>
                  </a:extLst>
                </a:gridCol>
                <a:gridCol w="1346200">
                  <a:extLst>
                    <a:ext uri="{9D8B030D-6E8A-4147-A177-3AD203B41FA5}">
                      <a16:colId xmlns:a16="http://schemas.microsoft.com/office/drawing/2014/main" val="2058288535"/>
                    </a:ext>
                  </a:extLst>
                </a:gridCol>
                <a:gridCol w="1333500">
                  <a:extLst>
                    <a:ext uri="{9D8B030D-6E8A-4147-A177-3AD203B41FA5}">
                      <a16:colId xmlns:a16="http://schemas.microsoft.com/office/drawing/2014/main" val="402357926"/>
                    </a:ext>
                  </a:extLst>
                </a:gridCol>
                <a:gridCol w="1155700">
                  <a:extLst>
                    <a:ext uri="{9D8B030D-6E8A-4147-A177-3AD203B41FA5}">
                      <a16:colId xmlns:a16="http://schemas.microsoft.com/office/drawing/2014/main" val="3235150269"/>
                    </a:ext>
                  </a:extLst>
                </a:gridCol>
              </a:tblGrid>
              <a:tr h="396240">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Effectiveness of advertisement </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Percentage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29562785"/>
                  </a:ext>
                </a:extLst>
              </a:tr>
              <a:tr h="198120">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Very bad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7</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59716820"/>
                  </a:ext>
                </a:extLst>
              </a:tr>
              <a:tr h="198120">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Bad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17</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775728995"/>
                  </a:ext>
                </a:extLst>
              </a:tr>
              <a:tr h="198120">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Very good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53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68090893"/>
                  </a:ext>
                </a:extLst>
              </a:tr>
              <a:tr h="198120">
                <a:tc>
                  <a:txBody>
                    <a:bodyPr/>
                    <a:lstStyle/>
                    <a:p>
                      <a:pPr algn="ctr"/>
                      <a:r>
                        <a:rPr lang="en-IN" sz="1200">
                          <a:effectLst/>
                        </a:rPr>
                        <a:t>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Good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43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36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34214647"/>
                  </a:ext>
                </a:extLst>
              </a:tr>
              <a:tr h="198120">
                <a:tc>
                  <a:txBody>
                    <a:bodyPr/>
                    <a:lstStyle/>
                    <a:p>
                      <a:pPr algn="ctr"/>
                      <a:r>
                        <a:rPr lang="en-IN" sz="1200" dirty="0">
                          <a:effectLst/>
                        </a:rPr>
                        <a:t>5</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dirty="0">
                          <a:effectLst/>
                        </a:rPr>
                        <a:t>100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25801499"/>
                  </a:ext>
                </a:extLst>
              </a:tr>
            </a:tbl>
          </a:graphicData>
        </a:graphic>
      </p:graphicFrame>
      <p:graphicFrame>
        <p:nvGraphicFramePr>
          <p:cNvPr id="9" name="Chart 8">
            <a:extLst>
              <a:ext uri="{FF2B5EF4-FFF2-40B4-BE49-F238E27FC236}">
                <a16:creationId xmlns:a16="http://schemas.microsoft.com/office/drawing/2014/main" id="{8F15A39A-32DA-F356-AD95-2E1392EF1161}"/>
              </a:ext>
            </a:extLst>
          </p:cNvPr>
          <p:cNvGraphicFramePr/>
          <p:nvPr/>
        </p:nvGraphicFramePr>
        <p:xfrm>
          <a:off x="6883400" y="2097066"/>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8017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49</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8" y="1459045"/>
            <a:ext cx="11417302"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3.23 Representing necessary of advertisement by respondent</a:t>
            </a:r>
          </a:p>
        </p:txBody>
      </p:sp>
      <p:sp>
        <p:nvSpPr>
          <p:cNvPr id="7" name="TextBox 6">
            <a:extLst>
              <a:ext uri="{FF2B5EF4-FFF2-40B4-BE49-F238E27FC236}">
                <a16:creationId xmlns:a16="http://schemas.microsoft.com/office/drawing/2014/main" id="{14A2A82D-CADF-6449-8EB8-B7C1D4C4FE3B}"/>
              </a:ext>
            </a:extLst>
          </p:cNvPr>
          <p:cNvSpPr txBox="1"/>
          <p:nvPr/>
        </p:nvSpPr>
        <p:spPr>
          <a:xfrm>
            <a:off x="342898" y="4341165"/>
            <a:ext cx="11214102" cy="2115579"/>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3.22, it’s observed that out of 120 respondents- 7 respondents say advertisement is very badly (i.e.,6%), 17 respondents say advertisement is badly (i.e.,14%), 53 respondents say advertisement is very good (i.e.,44%), 43 respondents say advertisement is good (i.e.,36%).</a:t>
            </a:r>
            <a:endParaRPr lang="en-IN" sz="2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7A8273BD-6B67-A66D-630C-9395B71604BE}"/>
              </a:ext>
            </a:extLst>
          </p:cNvPr>
          <p:cNvGraphicFramePr>
            <a:graphicFrameLocks noGrp="1"/>
          </p:cNvGraphicFramePr>
          <p:nvPr>
            <p:extLst>
              <p:ext uri="{D42A27DB-BD31-4B8C-83A1-F6EECF244321}">
                <p14:modId xmlns:p14="http://schemas.microsoft.com/office/powerpoint/2010/main" val="918853933"/>
              </p:ext>
            </p:extLst>
          </p:nvPr>
        </p:nvGraphicFramePr>
        <p:xfrm>
          <a:off x="576847" y="2452894"/>
          <a:ext cx="4445000" cy="1386840"/>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1972963534"/>
                    </a:ext>
                  </a:extLst>
                </a:gridCol>
                <a:gridCol w="1346200">
                  <a:extLst>
                    <a:ext uri="{9D8B030D-6E8A-4147-A177-3AD203B41FA5}">
                      <a16:colId xmlns:a16="http://schemas.microsoft.com/office/drawing/2014/main" val="2058288535"/>
                    </a:ext>
                  </a:extLst>
                </a:gridCol>
                <a:gridCol w="1333500">
                  <a:extLst>
                    <a:ext uri="{9D8B030D-6E8A-4147-A177-3AD203B41FA5}">
                      <a16:colId xmlns:a16="http://schemas.microsoft.com/office/drawing/2014/main" val="402357926"/>
                    </a:ext>
                  </a:extLst>
                </a:gridCol>
                <a:gridCol w="1155700">
                  <a:extLst>
                    <a:ext uri="{9D8B030D-6E8A-4147-A177-3AD203B41FA5}">
                      <a16:colId xmlns:a16="http://schemas.microsoft.com/office/drawing/2014/main" val="3235150269"/>
                    </a:ext>
                  </a:extLst>
                </a:gridCol>
              </a:tblGrid>
              <a:tr h="396240">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Effectiveness of advertisement </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Percentage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29562785"/>
                  </a:ext>
                </a:extLst>
              </a:tr>
              <a:tr h="198120">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Very bad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7</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59716820"/>
                  </a:ext>
                </a:extLst>
              </a:tr>
              <a:tr h="198120">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Bad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17</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775728995"/>
                  </a:ext>
                </a:extLst>
              </a:tr>
              <a:tr h="198120">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Very good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53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68090893"/>
                  </a:ext>
                </a:extLst>
              </a:tr>
              <a:tr h="198120">
                <a:tc>
                  <a:txBody>
                    <a:bodyPr/>
                    <a:lstStyle/>
                    <a:p>
                      <a:pPr algn="ctr"/>
                      <a:r>
                        <a:rPr lang="en-IN" sz="1200">
                          <a:effectLst/>
                        </a:rPr>
                        <a:t>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Good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43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36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34214647"/>
                  </a:ext>
                </a:extLst>
              </a:tr>
              <a:tr h="198120">
                <a:tc>
                  <a:txBody>
                    <a:bodyPr/>
                    <a:lstStyle/>
                    <a:p>
                      <a:pPr algn="ctr"/>
                      <a:r>
                        <a:rPr lang="en-IN" sz="1200" dirty="0">
                          <a:effectLst/>
                        </a:rPr>
                        <a:t>5</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dirty="0">
                          <a:effectLst/>
                        </a:rPr>
                        <a:t>100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25801499"/>
                  </a:ext>
                </a:extLst>
              </a:tr>
            </a:tbl>
          </a:graphicData>
        </a:graphic>
      </p:graphicFrame>
      <p:graphicFrame>
        <p:nvGraphicFramePr>
          <p:cNvPr id="9" name="Chart 8">
            <a:extLst>
              <a:ext uri="{FF2B5EF4-FFF2-40B4-BE49-F238E27FC236}">
                <a16:creationId xmlns:a16="http://schemas.microsoft.com/office/drawing/2014/main" id="{8F15A39A-32DA-F356-AD95-2E1392EF1161}"/>
              </a:ext>
            </a:extLst>
          </p:cNvPr>
          <p:cNvGraphicFramePr/>
          <p:nvPr>
            <p:extLst>
              <p:ext uri="{D42A27DB-BD31-4B8C-83A1-F6EECF244321}">
                <p14:modId xmlns:p14="http://schemas.microsoft.com/office/powerpoint/2010/main" val="3378359362"/>
              </p:ext>
            </p:extLst>
          </p:nvPr>
        </p:nvGraphicFramePr>
        <p:xfrm>
          <a:off x="6883400" y="2097066"/>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985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93789" y="1313585"/>
            <a:ext cx="7057313" cy="646331"/>
          </a:xfrm>
        </p:spPr>
        <p:txBody>
          <a:bodyPr/>
          <a:lstStyle/>
          <a:p>
            <a:r>
              <a:rPr lang="en-IN" sz="4000" b="1" dirty="0">
                <a:effectLst/>
                <a:ea typeface="Calibri" panose="020F0502020204030204" pitchFamily="34" charset="0"/>
                <a:cs typeface="Arial" panose="020B0604020202020204" pitchFamily="34" charset="0"/>
              </a:rPr>
              <a:t>Features of advertising</a:t>
            </a:r>
            <a:endParaRPr lang="en-IN" sz="4000" dirty="0">
              <a:effectLst/>
              <a:ea typeface="Calibri" panose="020F050202020403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8" name="TextBox 7">
            <a:extLst>
              <a:ext uri="{FF2B5EF4-FFF2-40B4-BE49-F238E27FC236}">
                <a16:creationId xmlns:a16="http://schemas.microsoft.com/office/drawing/2014/main" id="{D5021102-17B0-6251-637B-35F757771638}"/>
              </a:ext>
            </a:extLst>
          </p:cNvPr>
          <p:cNvSpPr txBox="1"/>
          <p:nvPr/>
        </p:nvSpPr>
        <p:spPr>
          <a:xfrm>
            <a:off x="593789" y="2579501"/>
            <a:ext cx="8223640" cy="2964914"/>
          </a:xfrm>
          <a:prstGeom prst="rect">
            <a:avLst/>
          </a:prstGeom>
          <a:noFill/>
        </p:spPr>
        <p:txBody>
          <a:bodyPr wrap="square" rtlCol="0">
            <a:spAutoFit/>
          </a:bodyPr>
          <a:lstStyle/>
          <a:p>
            <a:pPr marL="342900" lvl="0" indent="-342900" algn="just" rtl="0">
              <a:spcAft>
                <a:spcPts val="1950"/>
              </a:spcAft>
              <a:buFont typeface="Wingdings" panose="05000000000000000000" pitchFamily="2" charset="2"/>
              <a:buChar char=""/>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 is a mass non-personal communication.</a:t>
            </a:r>
            <a:endParaRPr lang="en-IN" sz="24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spcAft>
                <a:spcPts val="1950"/>
              </a:spcAft>
              <a:buFont typeface="Wingdings" panose="05000000000000000000" pitchFamily="2" charset="2"/>
              <a:buChar char=""/>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 is a matter of record.</a:t>
            </a:r>
            <a:endParaRPr lang="en-IN" sz="24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spcAft>
                <a:spcPts val="1950"/>
              </a:spcAft>
              <a:buFont typeface="Wingdings" panose="05000000000000000000" pitchFamily="2" charset="2"/>
              <a:buChar char=""/>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 persuades buyers to purchase the goods advertised.</a:t>
            </a:r>
            <a:endParaRPr lang="en-IN" sz="24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spcAft>
                <a:spcPts val="1950"/>
              </a:spcAft>
              <a:buFont typeface="Wingdings" panose="05000000000000000000" pitchFamily="2" charset="2"/>
              <a:buChar char=""/>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 is a mass paid communication.</a:t>
            </a:r>
            <a:endParaRPr lang="en-IN" sz="24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spcAft>
                <a:spcPts val="1950"/>
              </a:spcAft>
              <a:buFont typeface="Wingdings" panose="05000000000000000000" pitchFamily="2" charset="2"/>
              <a:buChar char=""/>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communication media is diverse.</a:t>
            </a:r>
            <a:endParaRPr lang="en-IN" sz="24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2498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50</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8" y="1459045"/>
            <a:ext cx="11417302"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3.24 Representing slogan of advertisement by respondent</a:t>
            </a:r>
          </a:p>
        </p:txBody>
      </p:sp>
      <p:sp>
        <p:nvSpPr>
          <p:cNvPr id="7" name="TextBox 6">
            <a:extLst>
              <a:ext uri="{FF2B5EF4-FFF2-40B4-BE49-F238E27FC236}">
                <a16:creationId xmlns:a16="http://schemas.microsoft.com/office/drawing/2014/main" id="{14A2A82D-CADF-6449-8EB8-B7C1D4C4FE3B}"/>
              </a:ext>
            </a:extLst>
          </p:cNvPr>
          <p:cNvSpPr txBox="1"/>
          <p:nvPr/>
        </p:nvSpPr>
        <p:spPr>
          <a:xfrm>
            <a:off x="241298" y="4236582"/>
            <a:ext cx="11214102" cy="2443618"/>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0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3.24, it’s observed that out of 120 respondents- 26 respondents see Real magic slogan in advertisement (i.e.,22%), 48 respondents see Taste the thunder slogan in advertisement (i.e.,40%), 33 respondents see Open happiness slogan in advertisement (i.e.,26%), 13 respondents see other slogans in advertisement (i.e.,11%).</a:t>
            </a:r>
            <a:endParaRPr lang="en-IN"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2A3A630C-9350-A519-78E2-A4EFCF9549B6}"/>
              </a:ext>
            </a:extLst>
          </p:cNvPr>
          <p:cNvGraphicFramePr>
            <a:graphicFrameLocks noGrp="1"/>
          </p:cNvGraphicFramePr>
          <p:nvPr>
            <p:extLst>
              <p:ext uri="{D42A27DB-BD31-4B8C-83A1-F6EECF244321}">
                <p14:modId xmlns:p14="http://schemas.microsoft.com/office/powerpoint/2010/main" val="3243279490"/>
              </p:ext>
            </p:extLst>
          </p:nvPr>
        </p:nvGraphicFramePr>
        <p:xfrm>
          <a:off x="342898" y="2525696"/>
          <a:ext cx="4445000" cy="1386840"/>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2647093522"/>
                    </a:ext>
                  </a:extLst>
                </a:gridCol>
                <a:gridCol w="1346200">
                  <a:extLst>
                    <a:ext uri="{9D8B030D-6E8A-4147-A177-3AD203B41FA5}">
                      <a16:colId xmlns:a16="http://schemas.microsoft.com/office/drawing/2014/main" val="1343700493"/>
                    </a:ext>
                  </a:extLst>
                </a:gridCol>
                <a:gridCol w="1333500">
                  <a:extLst>
                    <a:ext uri="{9D8B030D-6E8A-4147-A177-3AD203B41FA5}">
                      <a16:colId xmlns:a16="http://schemas.microsoft.com/office/drawing/2014/main" val="4263829141"/>
                    </a:ext>
                  </a:extLst>
                </a:gridCol>
                <a:gridCol w="1155700">
                  <a:extLst>
                    <a:ext uri="{9D8B030D-6E8A-4147-A177-3AD203B41FA5}">
                      <a16:colId xmlns:a16="http://schemas.microsoft.com/office/drawing/2014/main" val="3641877894"/>
                    </a:ext>
                  </a:extLst>
                </a:gridCol>
              </a:tblGrid>
              <a:tr h="396240">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Slogan of advertisement </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Percentage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44606941"/>
                  </a:ext>
                </a:extLst>
              </a:tr>
              <a:tr h="198120">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Real magic</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26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22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53389494"/>
                  </a:ext>
                </a:extLst>
              </a:tr>
              <a:tr h="198120">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Taste the thunder</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19662976"/>
                  </a:ext>
                </a:extLst>
              </a:tr>
              <a:tr h="198120">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Open happiness</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33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26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96533009"/>
                  </a:ext>
                </a:extLst>
              </a:tr>
              <a:tr h="198120">
                <a:tc>
                  <a:txBody>
                    <a:bodyPr/>
                    <a:lstStyle/>
                    <a:p>
                      <a:pPr algn="ctr"/>
                      <a:r>
                        <a:rPr lang="en-IN" sz="1200">
                          <a:effectLst/>
                        </a:rPr>
                        <a:t>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Others</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06758464"/>
                  </a:ext>
                </a:extLst>
              </a:tr>
              <a:tr h="198120">
                <a:tc>
                  <a:txBody>
                    <a:bodyPr/>
                    <a:lstStyle/>
                    <a:p>
                      <a:pPr algn="ctr"/>
                      <a:r>
                        <a:rPr lang="en-IN" sz="1200">
                          <a:effectLst/>
                        </a:rPr>
                        <a:t>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dirty="0">
                          <a:effectLst/>
                        </a:rPr>
                        <a:t>100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65477395"/>
                  </a:ext>
                </a:extLst>
              </a:tr>
            </a:tbl>
          </a:graphicData>
        </a:graphic>
      </p:graphicFrame>
      <p:graphicFrame>
        <p:nvGraphicFramePr>
          <p:cNvPr id="10" name="Chart 9">
            <a:extLst>
              <a:ext uri="{FF2B5EF4-FFF2-40B4-BE49-F238E27FC236}">
                <a16:creationId xmlns:a16="http://schemas.microsoft.com/office/drawing/2014/main" id="{6113C85F-CEDD-9514-DD72-0E81AC3DB067}"/>
              </a:ext>
            </a:extLst>
          </p:cNvPr>
          <p:cNvGraphicFramePr/>
          <p:nvPr>
            <p:extLst>
              <p:ext uri="{D42A27DB-BD31-4B8C-83A1-F6EECF244321}">
                <p14:modId xmlns:p14="http://schemas.microsoft.com/office/powerpoint/2010/main" val="2770768553"/>
              </p:ext>
            </p:extLst>
          </p:nvPr>
        </p:nvGraphicFramePr>
        <p:xfrm>
          <a:off x="6680200" y="2181491"/>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567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51</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8" y="1459045"/>
            <a:ext cx="11417302"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3.25 Representing slogan like most by respondent</a:t>
            </a:r>
          </a:p>
        </p:txBody>
      </p:sp>
      <p:sp>
        <p:nvSpPr>
          <p:cNvPr id="7" name="TextBox 6">
            <a:extLst>
              <a:ext uri="{FF2B5EF4-FFF2-40B4-BE49-F238E27FC236}">
                <a16:creationId xmlns:a16="http://schemas.microsoft.com/office/drawing/2014/main" id="{14A2A82D-CADF-6449-8EB8-B7C1D4C4FE3B}"/>
              </a:ext>
            </a:extLst>
          </p:cNvPr>
          <p:cNvSpPr txBox="1"/>
          <p:nvPr/>
        </p:nvSpPr>
        <p:spPr>
          <a:xfrm>
            <a:off x="241298" y="4236582"/>
            <a:ext cx="11214102" cy="2443618"/>
          </a:xfrm>
          <a:prstGeom prst="rect">
            <a:avLst/>
          </a:prstGeom>
          <a:noFill/>
        </p:spPr>
        <p:txBody>
          <a:bodyPr wrap="square" rtlCol="0">
            <a:spAutoFit/>
          </a:bodyPr>
          <a:lstStyle/>
          <a:p>
            <a:pPr algn="just">
              <a:lnSpc>
                <a:spcPct val="150000"/>
              </a:lnSpc>
            </a:pPr>
            <a:r>
              <a:rPr lang="en-IN" sz="2400"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20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above table 3.25, it’s observed that out of 120 respondents- 10 respondents like Real magic slogan in advertisement (i.e.,8%), 51 respondents like Taste the thunder slogan in advertisement (i.e.,43%), 41 respondents like Open happiness slogan in advertisement (i.e.,34%), 18 respondents like other slogans in advertisement (i.e.,15%). </a:t>
            </a:r>
            <a:endParaRPr lang="en-IN"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E0DBCDC2-E9DC-9F3F-4814-E18D1849CE54}"/>
              </a:ext>
            </a:extLst>
          </p:cNvPr>
          <p:cNvGraphicFramePr>
            <a:graphicFrameLocks noGrp="1"/>
          </p:cNvGraphicFramePr>
          <p:nvPr>
            <p:extLst>
              <p:ext uri="{D42A27DB-BD31-4B8C-83A1-F6EECF244321}">
                <p14:modId xmlns:p14="http://schemas.microsoft.com/office/powerpoint/2010/main" val="1255008153"/>
              </p:ext>
            </p:extLst>
          </p:nvPr>
        </p:nvGraphicFramePr>
        <p:xfrm>
          <a:off x="432468" y="2542889"/>
          <a:ext cx="4445000" cy="1356360"/>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2745928520"/>
                    </a:ext>
                  </a:extLst>
                </a:gridCol>
                <a:gridCol w="1346200">
                  <a:extLst>
                    <a:ext uri="{9D8B030D-6E8A-4147-A177-3AD203B41FA5}">
                      <a16:colId xmlns:a16="http://schemas.microsoft.com/office/drawing/2014/main" val="3698192281"/>
                    </a:ext>
                  </a:extLst>
                </a:gridCol>
                <a:gridCol w="1333500">
                  <a:extLst>
                    <a:ext uri="{9D8B030D-6E8A-4147-A177-3AD203B41FA5}">
                      <a16:colId xmlns:a16="http://schemas.microsoft.com/office/drawing/2014/main" val="2450614989"/>
                    </a:ext>
                  </a:extLst>
                </a:gridCol>
                <a:gridCol w="1155700">
                  <a:extLst>
                    <a:ext uri="{9D8B030D-6E8A-4147-A177-3AD203B41FA5}">
                      <a16:colId xmlns:a16="http://schemas.microsoft.com/office/drawing/2014/main" val="1585125784"/>
                    </a:ext>
                  </a:extLst>
                </a:gridCol>
              </a:tblGrid>
              <a:tr h="198120">
                <a:tc>
                  <a:txBody>
                    <a:bodyPr/>
                    <a:lstStyle/>
                    <a:p>
                      <a:pPr algn="ctr"/>
                      <a:r>
                        <a:rPr lang="en-IN"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Slogan like most</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Frequency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Percentage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21216528"/>
                  </a:ext>
                </a:extLst>
              </a:tr>
              <a:tr h="198120">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Real magic</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10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05906795"/>
                  </a:ext>
                </a:extLst>
              </a:tr>
              <a:tr h="198120">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Taste the thunder</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51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72010840"/>
                  </a:ext>
                </a:extLst>
              </a:tr>
              <a:tr h="198120">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Open happiness</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41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34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86179790"/>
                  </a:ext>
                </a:extLst>
              </a:tr>
              <a:tr h="198120">
                <a:tc>
                  <a:txBody>
                    <a:bodyPr/>
                    <a:lstStyle/>
                    <a:p>
                      <a:pPr algn="ctr"/>
                      <a:r>
                        <a:rPr lang="en-IN" sz="1200">
                          <a:effectLst/>
                        </a:rPr>
                        <a:t>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Others</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1607404"/>
                  </a:ext>
                </a:extLst>
              </a:tr>
              <a:tr h="198120">
                <a:tc>
                  <a:txBody>
                    <a:bodyPr/>
                    <a:lstStyle/>
                    <a:p>
                      <a:pPr algn="ctr"/>
                      <a:r>
                        <a:rPr lang="en-IN" sz="1200">
                          <a:effectLst/>
                        </a:rPr>
                        <a:t>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IN" sz="1100" dirty="0">
                          <a:effectLst/>
                        </a:rPr>
                        <a:t>100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0470843"/>
                  </a:ext>
                </a:extLst>
              </a:tr>
            </a:tbl>
          </a:graphicData>
        </a:graphic>
      </p:graphicFrame>
      <p:graphicFrame>
        <p:nvGraphicFramePr>
          <p:cNvPr id="9" name="Chart 8">
            <a:extLst>
              <a:ext uri="{FF2B5EF4-FFF2-40B4-BE49-F238E27FC236}">
                <a16:creationId xmlns:a16="http://schemas.microsoft.com/office/drawing/2014/main" id="{8D44DD2C-434F-D87E-079F-ACB988149BD8}"/>
              </a:ext>
            </a:extLst>
          </p:cNvPr>
          <p:cNvGraphicFramePr/>
          <p:nvPr>
            <p:extLst>
              <p:ext uri="{D42A27DB-BD31-4B8C-83A1-F6EECF244321}">
                <p14:modId xmlns:p14="http://schemas.microsoft.com/office/powerpoint/2010/main" val="1837658591"/>
              </p:ext>
            </p:extLst>
          </p:nvPr>
        </p:nvGraphicFramePr>
        <p:xfrm>
          <a:off x="6883400" y="2027705"/>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393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6908531" cy="577081"/>
          </a:xfrm>
        </p:spPr>
        <p:txBody>
          <a:bodyPr/>
          <a:lstStyle/>
          <a:p>
            <a:r>
              <a:rPr lang="en-US" sz="3500" dirty="0"/>
              <a:t>Data analysis and interpretation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52</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298" y="1459045"/>
            <a:ext cx="11417302" cy="584775"/>
          </a:xfrm>
          <a:prstGeom prst="rect">
            <a:avLst/>
          </a:prstGeom>
          <a:noFill/>
        </p:spPr>
        <p:txBody>
          <a:bodyPr wrap="square" rtlCol="0">
            <a:spAutoFit/>
          </a:bodyPr>
          <a:lstStyle/>
          <a:p>
            <a:pPr algn="just">
              <a:spcAft>
                <a:spcPts val="1950"/>
              </a:spcAft>
            </a:pPr>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3.26 Chi-square test</a:t>
            </a:r>
          </a:p>
        </p:txBody>
      </p:sp>
      <p:sp>
        <p:nvSpPr>
          <p:cNvPr id="7" name="TextBox 6">
            <a:extLst>
              <a:ext uri="{FF2B5EF4-FFF2-40B4-BE49-F238E27FC236}">
                <a16:creationId xmlns:a16="http://schemas.microsoft.com/office/drawing/2014/main" id="{14A2A82D-CADF-6449-8EB8-B7C1D4C4FE3B}"/>
              </a:ext>
            </a:extLst>
          </p:cNvPr>
          <p:cNvSpPr txBox="1"/>
          <p:nvPr/>
        </p:nvSpPr>
        <p:spPr>
          <a:xfrm>
            <a:off x="241298" y="4970308"/>
            <a:ext cx="11214102" cy="1709892"/>
          </a:xfrm>
          <a:prstGeom prst="rect">
            <a:avLst/>
          </a:prstGeom>
          <a:noFill/>
        </p:spPr>
        <p:txBody>
          <a:bodyPr wrap="square" rtlCol="0">
            <a:spAutoFit/>
          </a:bodyPr>
          <a:lstStyle/>
          <a:p>
            <a:pPr algn="just">
              <a:lnSpc>
                <a:spcPct val="150000"/>
              </a:lnSpc>
            </a:pPr>
            <a:r>
              <a:rPr lang="en-IN"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Interpretation:</a:t>
            </a:r>
            <a:endParaRPr lang="en-IN"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From the above table 3.2, Chi square calculated value is 11.742 and Chi square table value from degree of freedom3 is 7.815 at 0.05 significant level. It is interpreted that calculated value greater that the table value. Therefore, H0 is rejected and H1 is accepted that means, there is significant relationship between advertisement and sales.</a:t>
            </a:r>
            <a:endParaRPr lang="en-IN"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8643DB84-02B7-0C64-9498-0A9084D49380}"/>
              </a:ext>
            </a:extLst>
          </p:cNvPr>
          <p:cNvGraphicFramePr>
            <a:graphicFrameLocks noGrp="1"/>
          </p:cNvGraphicFramePr>
          <p:nvPr>
            <p:extLst>
              <p:ext uri="{D42A27DB-BD31-4B8C-83A1-F6EECF244321}">
                <p14:modId xmlns:p14="http://schemas.microsoft.com/office/powerpoint/2010/main" val="3457882889"/>
              </p:ext>
            </p:extLst>
          </p:nvPr>
        </p:nvGraphicFramePr>
        <p:xfrm>
          <a:off x="241298" y="2272542"/>
          <a:ext cx="4724399" cy="2596518"/>
        </p:xfrm>
        <a:graphic>
          <a:graphicData uri="http://schemas.openxmlformats.org/drawingml/2006/table">
            <a:tbl>
              <a:tblPr>
                <a:tableStyleId>{5C22544A-7EE6-4342-B048-85BDC9FD1C3A}</a:tableStyleId>
              </a:tblPr>
              <a:tblGrid>
                <a:gridCol w="1102284">
                  <a:extLst>
                    <a:ext uri="{9D8B030D-6E8A-4147-A177-3AD203B41FA5}">
                      <a16:colId xmlns:a16="http://schemas.microsoft.com/office/drawing/2014/main" val="117072531"/>
                    </a:ext>
                  </a:extLst>
                </a:gridCol>
                <a:gridCol w="661187">
                  <a:extLst>
                    <a:ext uri="{9D8B030D-6E8A-4147-A177-3AD203B41FA5}">
                      <a16:colId xmlns:a16="http://schemas.microsoft.com/office/drawing/2014/main" val="760751121"/>
                    </a:ext>
                  </a:extLst>
                </a:gridCol>
                <a:gridCol w="661187">
                  <a:extLst>
                    <a:ext uri="{9D8B030D-6E8A-4147-A177-3AD203B41FA5}">
                      <a16:colId xmlns:a16="http://schemas.microsoft.com/office/drawing/2014/main" val="2107499521"/>
                    </a:ext>
                  </a:extLst>
                </a:gridCol>
                <a:gridCol w="661187">
                  <a:extLst>
                    <a:ext uri="{9D8B030D-6E8A-4147-A177-3AD203B41FA5}">
                      <a16:colId xmlns:a16="http://schemas.microsoft.com/office/drawing/2014/main" val="3708826100"/>
                    </a:ext>
                  </a:extLst>
                </a:gridCol>
                <a:gridCol w="661187">
                  <a:extLst>
                    <a:ext uri="{9D8B030D-6E8A-4147-A177-3AD203B41FA5}">
                      <a16:colId xmlns:a16="http://schemas.microsoft.com/office/drawing/2014/main" val="2191420353"/>
                    </a:ext>
                  </a:extLst>
                </a:gridCol>
                <a:gridCol w="517968">
                  <a:extLst>
                    <a:ext uri="{9D8B030D-6E8A-4147-A177-3AD203B41FA5}">
                      <a16:colId xmlns:a16="http://schemas.microsoft.com/office/drawing/2014/main" val="3215293905"/>
                    </a:ext>
                  </a:extLst>
                </a:gridCol>
                <a:gridCol w="459399">
                  <a:extLst>
                    <a:ext uri="{9D8B030D-6E8A-4147-A177-3AD203B41FA5}">
                      <a16:colId xmlns:a16="http://schemas.microsoft.com/office/drawing/2014/main" val="2670746136"/>
                    </a:ext>
                  </a:extLst>
                </a:gridCol>
              </a:tblGrid>
              <a:tr h="0">
                <a:tc gridSpan="7">
                  <a:txBody>
                    <a:bodyPr/>
                    <a:lstStyle/>
                    <a:p>
                      <a:pPr algn="ctr">
                        <a:lnSpc>
                          <a:spcPts val="1600"/>
                        </a:lnSpc>
                      </a:pPr>
                      <a:r>
                        <a:rPr lang="en-IN" sz="1200">
                          <a:effectLst/>
                        </a:rPr>
                        <a:t>Advertisement seen by respondent * necessary of advertisement for sales Crosstabulation</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0958340"/>
                  </a:ext>
                </a:extLst>
              </a:tr>
              <a:tr h="0">
                <a:tc>
                  <a:txBody>
                    <a:bodyPr/>
                    <a:lstStyle/>
                    <a:p>
                      <a:pPr algn="ctr">
                        <a:lnSpc>
                          <a:spcPts val="1600"/>
                        </a:lnSpc>
                      </a:pPr>
                      <a:r>
                        <a:rPr lang="en-IN" sz="1200">
                          <a:effectLst/>
                        </a:rPr>
                        <a:t>Count</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r>
                        <a:rPr lang="en-IN" sz="1200">
                          <a:effectLst/>
                        </a:rPr>
                        <a:t> </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0" marB="0" anchor="ctr"/>
                </a:tc>
                <a:tc>
                  <a:txBody>
                    <a:bodyPr/>
                    <a:lstStyle/>
                    <a:p>
                      <a:pPr algn="ctr"/>
                      <a:r>
                        <a:rPr lang="en-IN" sz="1200">
                          <a:effectLst/>
                        </a:rPr>
                        <a:t> </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0" marB="0" anchor="ctr"/>
                </a:tc>
                <a:tc>
                  <a:txBody>
                    <a:bodyPr/>
                    <a:lstStyle/>
                    <a:p>
                      <a:pPr algn="ctr"/>
                      <a:r>
                        <a:rPr lang="en-IN" sz="1200">
                          <a:effectLst/>
                        </a:rPr>
                        <a:t> </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0" marB="0" anchor="ctr"/>
                </a:tc>
                <a:tc>
                  <a:txBody>
                    <a:bodyPr/>
                    <a:lstStyle/>
                    <a:p>
                      <a:pPr algn="ctr"/>
                      <a:r>
                        <a:rPr lang="en-IN" sz="1200">
                          <a:effectLst/>
                        </a:rPr>
                        <a:t> </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0" marB="0" anchor="ctr"/>
                </a:tc>
                <a:tc>
                  <a:txBody>
                    <a:bodyPr/>
                    <a:lstStyle/>
                    <a:p>
                      <a:pPr algn="ctr"/>
                      <a:r>
                        <a:rPr lang="en-IN" sz="1200">
                          <a:effectLst/>
                        </a:rPr>
                        <a:t> </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0" marB="0" anchor="ctr"/>
                </a:tc>
                <a:tc>
                  <a:txBody>
                    <a:bodyPr/>
                    <a:lstStyle/>
                    <a:p>
                      <a:pPr algn="ctr"/>
                      <a:r>
                        <a:rPr lang="en-IN" sz="1200">
                          <a:effectLst/>
                        </a:rPr>
                        <a:t> </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0" marB="0" anchor="ctr"/>
                </a:tc>
                <a:extLst>
                  <a:ext uri="{0D108BD9-81ED-4DB2-BD59-A6C34878D82A}">
                    <a16:rowId xmlns:a16="http://schemas.microsoft.com/office/drawing/2014/main" val="841647527"/>
                  </a:ext>
                </a:extLst>
              </a:tr>
              <a:tr h="0">
                <a:tc>
                  <a:txBody>
                    <a:bodyPr/>
                    <a:lstStyle/>
                    <a:p>
                      <a:pPr algn="ctr"/>
                      <a:r>
                        <a:rPr lang="en-IN" sz="1200">
                          <a:effectLst/>
                        </a:rPr>
                        <a:t> </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0" marB="0" anchor="ctr"/>
                </a:tc>
                <a:tc>
                  <a:txBody>
                    <a:bodyPr/>
                    <a:lstStyle/>
                    <a:p>
                      <a:pPr algn="ctr"/>
                      <a:r>
                        <a:rPr lang="en-IN" sz="1200">
                          <a:effectLst/>
                        </a:rPr>
                        <a:t> </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gridSpan="4">
                  <a:txBody>
                    <a:bodyPr/>
                    <a:lstStyle/>
                    <a:p>
                      <a:pPr algn="ctr">
                        <a:lnSpc>
                          <a:spcPts val="1600"/>
                        </a:lnSpc>
                      </a:pPr>
                      <a:r>
                        <a:rPr lang="en-IN" sz="1200">
                          <a:effectLst/>
                        </a:rPr>
                        <a:t>Necessary of advertisement for sales</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hMerge="1">
                  <a:txBody>
                    <a:bodyPr/>
                    <a:lstStyle/>
                    <a:p>
                      <a:endParaRPr lang="en-IN"/>
                    </a:p>
                  </a:txBody>
                  <a:tcPr/>
                </a:tc>
                <a:tc hMerge="1">
                  <a:txBody>
                    <a:bodyPr/>
                    <a:lstStyle/>
                    <a:p>
                      <a:endParaRPr lang="en-IN"/>
                    </a:p>
                  </a:txBody>
                  <a:tcPr/>
                </a:tc>
                <a:tc hMerge="1">
                  <a:txBody>
                    <a:bodyPr/>
                    <a:lstStyle/>
                    <a:p>
                      <a:endParaRPr lang="en-IN"/>
                    </a:p>
                  </a:txBody>
                  <a:tcPr/>
                </a:tc>
                <a:tc rowSpan="2">
                  <a:txBody>
                    <a:bodyPr/>
                    <a:lstStyle/>
                    <a:p>
                      <a:pPr algn="ctr">
                        <a:lnSpc>
                          <a:spcPts val="1600"/>
                        </a:lnSpc>
                      </a:pP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1520898163"/>
                  </a:ext>
                </a:extLst>
              </a:tr>
              <a:tr h="0">
                <a:tc>
                  <a:txBody>
                    <a:bodyPr/>
                    <a:lstStyle/>
                    <a:p>
                      <a:pPr algn="ctr"/>
                      <a:r>
                        <a:rPr lang="en-IN" sz="1200">
                          <a:effectLst/>
                        </a:rPr>
                        <a:t> </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r>
                        <a:rPr lang="en-IN" sz="1200">
                          <a:effectLst/>
                        </a:rPr>
                        <a:t> </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very necessary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necessary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not necessary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Cannot say</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vMerge="1">
                  <a:txBody>
                    <a:bodyPr/>
                    <a:lstStyle/>
                    <a:p>
                      <a:endParaRPr lang="en-IN"/>
                    </a:p>
                  </a:txBody>
                  <a:tcPr/>
                </a:tc>
                <a:extLst>
                  <a:ext uri="{0D108BD9-81ED-4DB2-BD59-A6C34878D82A}">
                    <a16:rowId xmlns:a16="http://schemas.microsoft.com/office/drawing/2014/main" val="2726500042"/>
                  </a:ext>
                </a:extLst>
              </a:tr>
              <a:tr h="0">
                <a:tc rowSpan="2">
                  <a:txBody>
                    <a:bodyPr/>
                    <a:lstStyle/>
                    <a:p>
                      <a:pPr algn="ctr">
                        <a:lnSpc>
                          <a:spcPts val="1600"/>
                        </a:lnSpc>
                      </a:pPr>
                      <a:r>
                        <a:rPr lang="en-IN" sz="1200">
                          <a:effectLst/>
                        </a:rPr>
                        <a:t>Advertisement seen  by respondent</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yes</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51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40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19</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114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2014776328"/>
                  </a:ext>
                </a:extLst>
              </a:tr>
              <a:tr h="0">
                <a:tc vMerge="1">
                  <a:txBody>
                    <a:bodyPr/>
                    <a:lstStyle/>
                    <a:p>
                      <a:endParaRPr lang="en-IN"/>
                    </a:p>
                  </a:txBody>
                  <a:tcPr/>
                </a:tc>
                <a:tc>
                  <a:txBody>
                    <a:bodyPr/>
                    <a:lstStyle/>
                    <a:p>
                      <a:pPr algn="ctr">
                        <a:lnSpc>
                          <a:spcPts val="1600"/>
                        </a:lnSpc>
                      </a:pPr>
                      <a:r>
                        <a:rPr lang="en-IN" sz="1200">
                          <a:effectLst/>
                        </a:rPr>
                        <a:t>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2657510091"/>
                  </a:ext>
                </a:extLst>
              </a:tr>
              <a:tr h="0">
                <a:tc gridSpan="2">
                  <a:txBody>
                    <a:bodyPr/>
                    <a:lstStyle/>
                    <a:p>
                      <a:pPr algn="ctr">
                        <a:lnSpc>
                          <a:spcPts val="1600"/>
                        </a:lnSpc>
                      </a:pPr>
                      <a:r>
                        <a:rPr lang="en-IN" sz="1200">
                          <a:effectLst/>
                        </a:rPr>
                        <a:t>Total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hMerge="1">
                  <a:txBody>
                    <a:bodyPr/>
                    <a:lstStyle/>
                    <a:p>
                      <a:endParaRPr lang="en-IN"/>
                    </a:p>
                  </a:txBody>
                  <a:tcPr/>
                </a:tc>
                <a:tc>
                  <a:txBody>
                    <a:bodyPr/>
                    <a:lstStyle/>
                    <a:p>
                      <a:pPr algn="ctr">
                        <a:lnSpc>
                          <a:spcPts val="1600"/>
                        </a:lnSpc>
                      </a:pPr>
                      <a:r>
                        <a:rPr lang="en-IN" sz="1200">
                          <a:effectLst/>
                        </a:rPr>
                        <a:t>54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41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19</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dirty="0">
                          <a:effectLst/>
                        </a:rPr>
                        <a:t>120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2169576054"/>
                  </a:ext>
                </a:extLst>
              </a:tr>
            </a:tbl>
          </a:graphicData>
        </a:graphic>
      </p:graphicFrame>
      <p:graphicFrame>
        <p:nvGraphicFramePr>
          <p:cNvPr id="6" name="Table 5">
            <a:extLst>
              <a:ext uri="{FF2B5EF4-FFF2-40B4-BE49-F238E27FC236}">
                <a16:creationId xmlns:a16="http://schemas.microsoft.com/office/drawing/2014/main" id="{0DC87353-A8C6-825D-E513-BCE20B9CBA64}"/>
              </a:ext>
            </a:extLst>
          </p:cNvPr>
          <p:cNvGraphicFramePr>
            <a:graphicFrameLocks noGrp="1"/>
          </p:cNvGraphicFramePr>
          <p:nvPr>
            <p:extLst>
              <p:ext uri="{D42A27DB-BD31-4B8C-83A1-F6EECF244321}">
                <p14:modId xmlns:p14="http://schemas.microsoft.com/office/powerpoint/2010/main" val="3136918731"/>
              </p:ext>
            </p:extLst>
          </p:nvPr>
        </p:nvGraphicFramePr>
        <p:xfrm>
          <a:off x="7541594" y="2157163"/>
          <a:ext cx="2964179" cy="2827277"/>
        </p:xfrm>
        <a:graphic>
          <a:graphicData uri="http://schemas.openxmlformats.org/drawingml/2006/table">
            <a:tbl>
              <a:tblPr>
                <a:tableStyleId>{5C22544A-7EE6-4342-B048-85BDC9FD1C3A}</a:tableStyleId>
              </a:tblPr>
              <a:tblGrid>
                <a:gridCol w="1218573">
                  <a:extLst>
                    <a:ext uri="{9D8B030D-6E8A-4147-A177-3AD203B41FA5}">
                      <a16:colId xmlns:a16="http://schemas.microsoft.com/office/drawing/2014/main" val="2765524686"/>
                    </a:ext>
                  </a:extLst>
                </a:gridCol>
                <a:gridCol w="507739">
                  <a:extLst>
                    <a:ext uri="{9D8B030D-6E8A-4147-A177-3AD203B41FA5}">
                      <a16:colId xmlns:a16="http://schemas.microsoft.com/office/drawing/2014/main" val="2156344721"/>
                    </a:ext>
                  </a:extLst>
                </a:gridCol>
                <a:gridCol w="506723">
                  <a:extLst>
                    <a:ext uri="{9D8B030D-6E8A-4147-A177-3AD203B41FA5}">
                      <a16:colId xmlns:a16="http://schemas.microsoft.com/office/drawing/2014/main" val="1426205639"/>
                    </a:ext>
                  </a:extLst>
                </a:gridCol>
                <a:gridCol w="731144">
                  <a:extLst>
                    <a:ext uri="{9D8B030D-6E8A-4147-A177-3AD203B41FA5}">
                      <a16:colId xmlns:a16="http://schemas.microsoft.com/office/drawing/2014/main" val="1862741048"/>
                    </a:ext>
                  </a:extLst>
                </a:gridCol>
              </a:tblGrid>
              <a:tr h="0">
                <a:tc gridSpan="4">
                  <a:txBody>
                    <a:bodyPr/>
                    <a:lstStyle/>
                    <a:p>
                      <a:pPr algn="ctr">
                        <a:lnSpc>
                          <a:spcPts val="1600"/>
                        </a:lnSpc>
                      </a:pPr>
                      <a:r>
                        <a:rPr lang="en-IN" sz="1200">
                          <a:effectLst/>
                        </a:rPr>
                        <a:t>Chi-Square Tests</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08067900"/>
                  </a:ext>
                </a:extLst>
              </a:tr>
              <a:tr h="0">
                <a:tc>
                  <a:txBody>
                    <a:bodyPr/>
                    <a:lstStyle/>
                    <a:p>
                      <a:pPr algn="ctr"/>
                      <a:r>
                        <a:rPr lang="en-IN" sz="1200">
                          <a:effectLst/>
                        </a:rPr>
                        <a:t> </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Value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df</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Asymp. Sig. (2-sided)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2581047131"/>
                  </a:ext>
                </a:extLst>
              </a:tr>
              <a:tr h="0">
                <a:tc>
                  <a:txBody>
                    <a:bodyPr/>
                    <a:lstStyle/>
                    <a:p>
                      <a:pPr algn="ctr">
                        <a:lnSpc>
                          <a:spcPts val="1600"/>
                        </a:lnSpc>
                      </a:pPr>
                      <a:r>
                        <a:rPr lang="en-IN" sz="1200">
                          <a:effectLst/>
                        </a:rPr>
                        <a:t>Pearson Chi-Square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11.742</a:t>
                      </a:r>
                      <a:r>
                        <a:rPr lang="en-IN" sz="1200" baseline="30000">
                          <a:effectLst/>
                        </a:rPr>
                        <a:t>a</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.008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2588978574"/>
                  </a:ext>
                </a:extLst>
              </a:tr>
              <a:tr h="0">
                <a:tc>
                  <a:txBody>
                    <a:bodyPr/>
                    <a:lstStyle/>
                    <a:p>
                      <a:pPr algn="ctr">
                        <a:lnSpc>
                          <a:spcPts val="1600"/>
                        </a:lnSpc>
                      </a:pPr>
                      <a:r>
                        <a:rPr lang="en-IN" sz="1200">
                          <a:effectLst/>
                        </a:rPr>
                        <a:t>Likelihood Ratio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7.431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.059</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1236424842"/>
                  </a:ext>
                </a:extLst>
              </a:tr>
              <a:tr h="0">
                <a:tc>
                  <a:txBody>
                    <a:bodyPr/>
                    <a:lstStyle/>
                    <a:p>
                      <a:pPr algn="ctr">
                        <a:lnSpc>
                          <a:spcPts val="1600"/>
                        </a:lnSpc>
                      </a:pPr>
                      <a:r>
                        <a:rPr lang="en-IN" sz="1200">
                          <a:effectLst/>
                        </a:rPr>
                        <a:t>Linear-by-Linear Association</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1.042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.307</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1258675718"/>
                  </a:ext>
                </a:extLst>
              </a:tr>
              <a:tr h="0">
                <a:tc>
                  <a:txBody>
                    <a:bodyPr/>
                    <a:lstStyle/>
                    <a:p>
                      <a:pPr algn="ctr">
                        <a:lnSpc>
                          <a:spcPts val="1600"/>
                        </a:lnSpc>
                      </a:pPr>
                      <a:r>
                        <a:rPr lang="en-IN" sz="1200">
                          <a:effectLst/>
                        </a:rPr>
                        <a:t>N of Valid Cases</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lnSpc>
                          <a:spcPts val="1600"/>
                        </a:lnSpc>
                      </a:pPr>
                      <a:r>
                        <a:rPr lang="en-IN" sz="1200">
                          <a:effectLst/>
                        </a:rPr>
                        <a:t>120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r>
                        <a:rPr lang="en-IN" sz="1200">
                          <a:effectLst/>
                        </a:rPr>
                        <a:t> </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gn="ctr"/>
                      <a:r>
                        <a:rPr lang="en-IN" sz="1200">
                          <a:effectLst/>
                        </a:rPr>
                        <a:t> </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1074900595"/>
                  </a:ext>
                </a:extLst>
              </a:tr>
              <a:tr h="0">
                <a:tc gridSpan="4">
                  <a:txBody>
                    <a:bodyPr/>
                    <a:lstStyle/>
                    <a:p>
                      <a:pPr algn="ctr">
                        <a:lnSpc>
                          <a:spcPts val="1600"/>
                        </a:lnSpc>
                      </a:pPr>
                      <a:r>
                        <a:rPr lang="en-IN" sz="1200" dirty="0">
                          <a:effectLst/>
                        </a:rPr>
                        <a:t>a. 4 cells (50.0%) have expected count less than 5. The minimum expected count is .30.</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5277791"/>
                  </a:ext>
                </a:extLst>
              </a:tr>
            </a:tbl>
          </a:graphicData>
        </a:graphic>
      </p:graphicFrame>
    </p:spTree>
    <p:extLst>
      <p:ext uri="{BB962C8B-B14F-4D97-AF65-F5344CB8AC3E}">
        <p14:creationId xmlns:p14="http://schemas.microsoft.com/office/powerpoint/2010/main" val="113776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9393"/>
            <a:ext cx="11214100" cy="646331"/>
          </a:xfrm>
        </p:spPr>
        <p:txBody>
          <a:bodyPr/>
          <a:lstStyle/>
          <a:p>
            <a:r>
              <a:rPr lang="en-US" sz="4000" dirty="0"/>
              <a:t>4.1 Findings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53</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300" y="1378287"/>
            <a:ext cx="11214100" cy="5119350"/>
          </a:xfrm>
          <a:prstGeom prst="rect">
            <a:avLst/>
          </a:prstGeom>
          <a:noFill/>
        </p:spPr>
        <p:txBody>
          <a:bodyPr wrap="square" rtlCol="0">
            <a:spAutoFit/>
          </a:bodyPr>
          <a:lstStyle/>
          <a:p>
            <a:pPr algn="just">
              <a:spcAft>
                <a:spcPts val="1950"/>
              </a:spcAft>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1. It’s observed that out of 120 respondents- 113 respondents purchase cold drinks, 7 respondents do not purchase cold drinks.</a:t>
            </a:r>
          </a:p>
          <a:p>
            <a:pPr algn="just">
              <a:spcAft>
                <a:spcPts val="1950"/>
              </a:spcAft>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 It’s observed that out of 120 respondents- 18 respondents purchase cold drink once a day, 16 respondents purchase cold drink twice a day, 12 respondents purchase cold drink more than a twice, 74 respondents purchase cold drink not in regular.</a:t>
            </a:r>
          </a:p>
          <a:p>
            <a:pPr algn="just">
              <a:spcAft>
                <a:spcPts val="1950"/>
              </a:spcAft>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3. It’s observed that out of 120 respondents- 32 respondents like Coca-Cola drink, 21 respondents like Pepsi drink, 48 respondents like ThumsUp drink, 19 like other drinks.</a:t>
            </a:r>
          </a:p>
          <a:p>
            <a:pPr algn="just">
              <a:spcAft>
                <a:spcPts val="1950"/>
              </a:spcAft>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4. It’s observed that out of 120 respondents- 66 respondents like cola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flavour</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cold drink, 11 respondents like Lemon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flavour</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cold drink, 33 respondents like mango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flavour</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cold drink, 74 respondents like orange </a:t>
            </a:r>
            <a:r>
              <a:rPr lang="en-US"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flavour</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cold drink.</a:t>
            </a:r>
          </a:p>
          <a:p>
            <a:pPr algn="just">
              <a:spcAft>
                <a:spcPts val="1950"/>
              </a:spcAft>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5. It’s observed that out of 120 respondents- 48 respondents like Coca-Cola advertisement campaign, 39 respondents like Pepsi advertisement campaign, 23 respondents like Mountain dew advertisement campaign, 10 respondents like Rockstar inc advertisement campaign.</a:t>
            </a:r>
          </a:p>
        </p:txBody>
      </p:sp>
    </p:spTree>
    <p:extLst>
      <p:ext uri="{BB962C8B-B14F-4D97-AF65-F5344CB8AC3E}">
        <p14:creationId xmlns:p14="http://schemas.microsoft.com/office/powerpoint/2010/main" val="308397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9393"/>
            <a:ext cx="11214100" cy="646331"/>
          </a:xfrm>
        </p:spPr>
        <p:txBody>
          <a:bodyPr/>
          <a:lstStyle/>
          <a:p>
            <a:r>
              <a:rPr lang="en-US" sz="4000" dirty="0"/>
              <a:t>4.1 Findings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54</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300" y="1468517"/>
            <a:ext cx="11417300" cy="5211683"/>
          </a:xfrm>
          <a:prstGeom prst="rect">
            <a:avLst/>
          </a:prstGeom>
          <a:noFill/>
        </p:spPr>
        <p:txBody>
          <a:bodyPr wrap="square" rtlCol="0">
            <a:spAutoFit/>
          </a:bodyPr>
          <a:lstStyle/>
          <a:p>
            <a:pPr algn="just">
              <a:spcAft>
                <a:spcPts val="1950"/>
              </a:spcAft>
            </a:pPr>
            <a:r>
              <a:rPr lang="en-US" sz="19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6. It’s observed that out of 120 respondents- 48 respondents recognize Coca-Cola advertisement campaign in T. V, 7 respondents recognize Coca-Cola advertisement campaign in Newspaper, 0 respondents recognize Coca-Cola advertisement campaign in Magazine, 65 respondents recognize Coca-Cola advertisement campaign in 65.</a:t>
            </a:r>
          </a:p>
          <a:p>
            <a:pPr algn="just">
              <a:spcAft>
                <a:spcPts val="1950"/>
              </a:spcAft>
            </a:pPr>
            <a:r>
              <a:rPr lang="en-US" sz="19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7. It’s observed that out of 120 respondents- 49 respondents like advertisement because film star, 32 respondents like advertisement because theme and appearance, 25 respondents like advertisement because good music, 14 respondents like advertisement because of some other reasons.</a:t>
            </a:r>
          </a:p>
          <a:p>
            <a:pPr algn="just">
              <a:spcAft>
                <a:spcPts val="1950"/>
              </a:spcAft>
            </a:pPr>
            <a:r>
              <a:rPr lang="en-US" sz="19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8. It’s observed that out of 120 respondents- 26 respondents see Real magic slogan in advertisement, 48 respondents see Taste the thunder slogan in advertisement, 33 respondents see Open happiness slogan in advertisement, 13 respondents see other slogans in advertisement.</a:t>
            </a:r>
          </a:p>
          <a:p>
            <a:pPr algn="just">
              <a:spcAft>
                <a:spcPts val="1950"/>
              </a:spcAft>
            </a:pPr>
            <a:r>
              <a:rPr lang="en-US" sz="19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9. It’s observed that out of 120 respondents- 10 respondents like Real magic slogan in advertisement, 51 respondents like Taste the thunder slogan in advertisement, 41 respondents like Open happiness slogan in advertisement, 18 respondents like other slogans in advertisement.</a:t>
            </a:r>
          </a:p>
          <a:p>
            <a:pPr algn="just">
              <a:spcAft>
                <a:spcPts val="1950"/>
              </a:spcAft>
            </a:pPr>
            <a:r>
              <a:rPr lang="en-US" sz="19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10. It’s observed that if the advertising campaign is more effective than there will be sales for the Coca-Cola products</a:t>
            </a:r>
          </a:p>
        </p:txBody>
      </p:sp>
    </p:spTree>
    <p:extLst>
      <p:ext uri="{BB962C8B-B14F-4D97-AF65-F5344CB8AC3E}">
        <p14:creationId xmlns:p14="http://schemas.microsoft.com/office/powerpoint/2010/main" val="109429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9393"/>
            <a:ext cx="11214100" cy="646331"/>
          </a:xfrm>
        </p:spPr>
        <p:txBody>
          <a:bodyPr/>
          <a:lstStyle/>
          <a:p>
            <a:r>
              <a:rPr lang="en-US" sz="4000" dirty="0"/>
              <a:t>4.2 Suggestions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55</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300" y="1616353"/>
            <a:ext cx="11417300" cy="4698722"/>
          </a:xfrm>
          <a:prstGeom prst="rect">
            <a:avLst/>
          </a:prstGeom>
          <a:noFill/>
        </p:spPr>
        <p:txBody>
          <a:bodyPr wrap="square" rtlCol="0">
            <a:spAutoFit/>
          </a:bodyPr>
          <a:lstStyle/>
          <a:p>
            <a:pPr marL="342900" indent="-342900" algn="just">
              <a:spcAft>
                <a:spcPts val="1950"/>
              </a:spcAft>
              <a:buFont typeface="Wingdings" panose="05000000000000000000" pitchFamily="2" charset="2"/>
              <a:buChar char="Ø"/>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advertisement should not be too expensive because the advertisement leads  to increase the price of the product.</a:t>
            </a:r>
          </a:p>
          <a:p>
            <a:pPr marL="342900" indent="-342900" algn="just">
              <a:spcAft>
                <a:spcPts val="1950"/>
              </a:spcAft>
              <a:buFont typeface="Wingdings" panose="05000000000000000000" pitchFamily="2" charset="2"/>
              <a:buChar char="Ø"/>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Media should be selected according to the choice of customers.</a:t>
            </a:r>
          </a:p>
          <a:p>
            <a:pPr marL="342900" indent="-342900" algn="just">
              <a:spcAft>
                <a:spcPts val="1950"/>
              </a:spcAft>
              <a:buFont typeface="Wingdings" panose="05000000000000000000" pitchFamily="2" charset="2"/>
              <a:buChar char="Ø"/>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To give more attention in making the advertisement to make it effective for the sale of cold drink. </a:t>
            </a:r>
          </a:p>
          <a:p>
            <a:pPr marL="342900" indent="-342900" algn="just">
              <a:spcAft>
                <a:spcPts val="1950"/>
              </a:spcAft>
              <a:buFont typeface="Wingdings" panose="05000000000000000000" pitchFamily="2" charset="2"/>
              <a:buChar char="Ø"/>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Price should be affordable so as to attract the consumers to use the product more.</a:t>
            </a:r>
          </a:p>
          <a:p>
            <a:pPr marL="342900" indent="-342900" algn="just">
              <a:spcAft>
                <a:spcPts val="1950"/>
              </a:spcAft>
              <a:buFont typeface="Wingdings" panose="05000000000000000000" pitchFamily="2" charset="2"/>
              <a:buChar char="Ø"/>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advertising campaign should be attractive so that people are attracted toward the advertisement.</a:t>
            </a:r>
          </a:p>
          <a:p>
            <a:pPr marL="342900" indent="-342900" algn="just">
              <a:spcAft>
                <a:spcPts val="1950"/>
              </a:spcAft>
              <a:buFont typeface="Wingdings" panose="05000000000000000000" pitchFamily="2" charset="2"/>
              <a:buChar char="Ø"/>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company have to focus on the advertising campaigns to make sales.</a:t>
            </a:r>
          </a:p>
        </p:txBody>
      </p:sp>
    </p:spTree>
    <p:extLst>
      <p:ext uri="{BB962C8B-B14F-4D97-AF65-F5344CB8AC3E}">
        <p14:creationId xmlns:p14="http://schemas.microsoft.com/office/powerpoint/2010/main" val="25248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9393"/>
            <a:ext cx="11214100" cy="646331"/>
          </a:xfrm>
        </p:spPr>
        <p:txBody>
          <a:bodyPr/>
          <a:lstStyle/>
          <a:p>
            <a:r>
              <a:rPr lang="en-US" sz="4000" dirty="0"/>
              <a:t>4.3 Conclusion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56</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342900" y="1985684"/>
            <a:ext cx="11417300" cy="3539430"/>
          </a:xfrm>
          <a:prstGeom prst="rect">
            <a:avLst/>
          </a:prstGeom>
          <a:noFill/>
        </p:spPr>
        <p:txBody>
          <a:bodyPr wrap="square" rtlCol="0">
            <a:spAutoFit/>
          </a:bodyPr>
          <a:lstStyle/>
          <a:p>
            <a:pPr algn="ctr">
              <a:spcAft>
                <a:spcPts val="1950"/>
              </a:spcAft>
            </a:pPr>
            <a:r>
              <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It was observed that Coca-Cola has been perceived quite positively by customer as it has been projected. People are aware of the Brand &amp; products of Coca-Cola is quite high in the market. When a product is launched, Coke drinkers choose this soda over any other competitor. The reason for choosing Coca-Cola drink over other brands is their advertisement campaigns which makes customer to like and purchase the product. people still prefer to stay loyal to the Brand with Coca-Cola being termed as a more popular brand than Pepsi.</a:t>
            </a:r>
          </a:p>
        </p:txBody>
      </p:sp>
    </p:spTree>
    <p:extLst>
      <p:ext uri="{BB962C8B-B14F-4D97-AF65-F5344CB8AC3E}">
        <p14:creationId xmlns:p14="http://schemas.microsoft.com/office/powerpoint/2010/main" val="330359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5854701" cy="646331"/>
          </a:xfrm>
        </p:spPr>
        <p:txBody>
          <a:bodyPr/>
          <a:lstStyle/>
          <a:p>
            <a:r>
              <a:rPr lang="en-US" sz="4000" dirty="0"/>
              <a:t>Questionnaire: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57</a:t>
            </a:fld>
            <a:endParaRPr lang="en-US" dirty="0"/>
          </a:p>
        </p:txBody>
      </p:sp>
      <p:sp>
        <p:nvSpPr>
          <p:cNvPr id="5" name="TextBox 4">
            <a:extLst>
              <a:ext uri="{FF2B5EF4-FFF2-40B4-BE49-F238E27FC236}">
                <a16:creationId xmlns:a16="http://schemas.microsoft.com/office/drawing/2014/main" id="{FEE4E1AD-7F20-D089-1253-D67803998847}"/>
              </a:ext>
            </a:extLst>
          </p:cNvPr>
          <p:cNvSpPr txBox="1"/>
          <p:nvPr/>
        </p:nvSpPr>
        <p:spPr>
          <a:xfrm>
            <a:off x="241299" y="1509554"/>
            <a:ext cx="11645900" cy="5170646"/>
          </a:xfrm>
          <a:prstGeom prst="rect">
            <a:avLst/>
          </a:prstGeom>
          <a:noFill/>
        </p:spPr>
        <p:txBody>
          <a:bodyPr wrap="square" rtlCol="0">
            <a:spAutoFit/>
          </a:bodyPr>
          <a:lstStyle/>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 Gender</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Male 	B. Female</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 Which category below includes your age?</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15-20	B. 21-35	C. 36-45 D. 45 above</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 what is your occupation?</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Student	B. Employee	C. Housewife	D. Other</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  Do you buy cold drink </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Yes		B. No</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(5)  How frequently you buy cold drink?</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Once a day	B.   Twice a day         C.   More than twice                    D.    Not regular</a:t>
            </a:r>
          </a:p>
        </p:txBody>
      </p:sp>
    </p:spTree>
    <p:extLst>
      <p:ext uri="{BB962C8B-B14F-4D97-AF65-F5344CB8AC3E}">
        <p14:creationId xmlns:p14="http://schemas.microsoft.com/office/powerpoint/2010/main" val="392252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5854701" cy="646331"/>
          </a:xfrm>
        </p:spPr>
        <p:txBody>
          <a:bodyPr/>
          <a:lstStyle/>
          <a:p>
            <a:r>
              <a:rPr lang="en-US" sz="4000" dirty="0"/>
              <a:t>Questionnaire: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58</a:t>
            </a:fld>
            <a:endParaRPr lang="en-US" dirty="0"/>
          </a:p>
        </p:txBody>
      </p:sp>
      <p:sp>
        <p:nvSpPr>
          <p:cNvPr id="5" name="TextBox 4">
            <a:extLst>
              <a:ext uri="{FF2B5EF4-FFF2-40B4-BE49-F238E27FC236}">
                <a16:creationId xmlns:a16="http://schemas.microsoft.com/office/drawing/2014/main" id="{FEE4E1AD-7F20-D089-1253-D67803998847}"/>
              </a:ext>
            </a:extLst>
          </p:cNvPr>
          <p:cNvSpPr txBox="1"/>
          <p:nvPr/>
        </p:nvSpPr>
        <p:spPr>
          <a:xfrm>
            <a:off x="241299" y="1509554"/>
            <a:ext cx="11645900" cy="5170646"/>
          </a:xfrm>
          <a:prstGeom prst="rect">
            <a:avLst/>
          </a:prstGeom>
          <a:noFill/>
        </p:spPr>
        <p:txBody>
          <a:bodyPr wrap="square" rtlCol="0">
            <a:spAutoFit/>
          </a:bodyPr>
          <a:lstStyle/>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(6) Which cold drink do you like the most?</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Coca-Cola		B. Pepsi.	D. Thums-up		E. Other</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(7) Which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flavour</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of cold drink you like the most?</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Cola	B. Lemon	C. Mango	D. Orange	E. Others</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(8) What quantity do you usually prefer to buy?</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250 ml 	B. 300 ml	C. 650 ml	D. 1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litre</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E. others</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(9) How much do you spend on Coca cola per week?</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50-100	B.100-150	C.150-200	D. Above 200</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(10) Have you seen the advertisement of cold drink?</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Yes                                        B.  No</a:t>
            </a:r>
          </a:p>
        </p:txBody>
      </p:sp>
    </p:spTree>
    <p:extLst>
      <p:ext uri="{BB962C8B-B14F-4D97-AF65-F5344CB8AC3E}">
        <p14:creationId xmlns:p14="http://schemas.microsoft.com/office/powerpoint/2010/main" val="196009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5854701" cy="646331"/>
          </a:xfrm>
        </p:spPr>
        <p:txBody>
          <a:bodyPr/>
          <a:lstStyle/>
          <a:p>
            <a:r>
              <a:rPr lang="en-US" sz="4000" dirty="0"/>
              <a:t>Questionnaire: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59</a:t>
            </a:fld>
            <a:endParaRPr lang="en-US" dirty="0"/>
          </a:p>
        </p:txBody>
      </p:sp>
      <p:sp>
        <p:nvSpPr>
          <p:cNvPr id="5" name="TextBox 4">
            <a:extLst>
              <a:ext uri="{FF2B5EF4-FFF2-40B4-BE49-F238E27FC236}">
                <a16:creationId xmlns:a16="http://schemas.microsoft.com/office/drawing/2014/main" id="{FEE4E1AD-7F20-D089-1253-D67803998847}"/>
              </a:ext>
            </a:extLst>
          </p:cNvPr>
          <p:cNvSpPr txBox="1"/>
          <p:nvPr/>
        </p:nvSpPr>
        <p:spPr>
          <a:xfrm>
            <a:off x="241299" y="1425579"/>
            <a:ext cx="11645900" cy="5170646"/>
          </a:xfrm>
          <a:prstGeom prst="rect">
            <a:avLst/>
          </a:prstGeom>
          <a:noFill/>
        </p:spPr>
        <p:txBody>
          <a:bodyPr wrap="square" rtlCol="0">
            <a:spAutoFit/>
          </a:bodyPr>
          <a:lstStyle/>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(11) How would you rate this advert compared with others you have seen?</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Very bad	B. Bad		C. Good		D. Very good</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(12) How did the advertisement describe the product?</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Very bad		B. Bad		C. Good	D. Very good</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(13) Which company advertisement do you see?</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Coca-Cola               B. Pepsi                C. Mountain dew                               D. Rockstar inc</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(14) Where have you seen it?</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T.V.               B. News Paper                C. Magazine                               D. Internet</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(15) How often do you see the ad?</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Rarely             B. Often</a:t>
            </a:r>
          </a:p>
        </p:txBody>
      </p:sp>
    </p:spTree>
    <p:extLst>
      <p:ext uri="{BB962C8B-B14F-4D97-AF65-F5344CB8AC3E}">
        <p14:creationId xmlns:p14="http://schemas.microsoft.com/office/powerpoint/2010/main" val="118292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93789" y="1560328"/>
            <a:ext cx="7057313" cy="646331"/>
          </a:xfrm>
        </p:spPr>
        <p:txBody>
          <a:bodyPr/>
          <a:lstStyle/>
          <a:p>
            <a:r>
              <a:rPr lang="en-IN" sz="4000" b="1" dirty="0">
                <a:effectLst/>
                <a:ea typeface="Calibri" panose="020F0502020204030204" pitchFamily="34" charset="0"/>
                <a:cs typeface="Arial" panose="020B0604020202020204" pitchFamily="34" charset="0"/>
              </a:rPr>
              <a:t>Functions of advertising</a:t>
            </a:r>
            <a:endParaRPr lang="en-IN" sz="4000" dirty="0">
              <a:effectLst/>
              <a:ea typeface="Calibri" panose="020F050202020403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8" name="TextBox 7">
            <a:extLst>
              <a:ext uri="{FF2B5EF4-FFF2-40B4-BE49-F238E27FC236}">
                <a16:creationId xmlns:a16="http://schemas.microsoft.com/office/drawing/2014/main" id="{D5021102-17B0-6251-637B-35F757771638}"/>
              </a:ext>
            </a:extLst>
          </p:cNvPr>
          <p:cNvSpPr txBox="1"/>
          <p:nvPr/>
        </p:nvSpPr>
        <p:spPr>
          <a:xfrm>
            <a:off x="593789" y="2835981"/>
            <a:ext cx="9493640" cy="2708434"/>
          </a:xfrm>
          <a:prstGeom prst="rect">
            <a:avLst/>
          </a:prstGeom>
          <a:noFill/>
        </p:spPr>
        <p:txBody>
          <a:bodyPr wrap="square" rtlCol="0">
            <a:spAutoFit/>
          </a:bodyPr>
          <a:lstStyle/>
          <a:p>
            <a:pPr marL="342900" lvl="0" indent="-342900" algn="just" rtl="0">
              <a:spcAft>
                <a:spcPts val="1950"/>
              </a:spcAft>
              <a:buFont typeface="Wingdings" panose="05000000000000000000" pitchFamily="2" charset="2"/>
              <a:buChar char=""/>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When consumer awareness of products or services is at a minimum.</a:t>
            </a:r>
          </a:p>
          <a:p>
            <a:pPr marL="342900" lvl="0" indent="-342900" algn="just" rtl="0">
              <a:spcAft>
                <a:spcPts val="1950"/>
              </a:spcAft>
              <a:buFont typeface="Wingdings" panose="05000000000000000000" pitchFamily="2" charset="2"/>
              <a:buChar char=""/>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When sales are increasing for all terms in the industry.</a:t>
            </a:r>
          </a:p>
          <a:p>
            <a:pPr marL="342900" lvl="0" indent="-342900" algn="just" rtl="0">
              <a:spcAft>
                <a:spcPts val="1950"/>
              </a:spcAft>
              <a:buFont typeface="Wingdings" panose="05000000000000000000" pitchFamily="2" charset="2"/>
              <a:buChar char=""/>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When a product is new and incorporates technological advances not strong.</a:t>
            </a:r>
          </a:p>
          <a:p>
            <a:pPr marL="342900" lvl="0" indent="-342900" algn="just" rtl="0">
              <a:spcAft>
                <a:spcPts val="1950"/>
              </a:spcAft>
              <a:buFont typeface="Wingdings" panose="05000000000000000000" pitchFamily="2" charset="2"/>
              <a:buChar char=""/>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When a primary buying motive exists.</a:t>
            </a:r>
          </a:p>
        </p:txBody>
      </p:sp>
    </p:spTree>
    <p:extLst>
      <p:ext uri="{BB962C8B-B14F-4D97-AF65-F5344CB8AC3E}">
        <p14:creationId xmlns:p14="http://schemas.microsoft.com/office/powerpoint/2010/main" val="21282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1299" y="686597"/>
            <a:ext cx="5854701" cy="646331"/>
          </a:xfrm>
        </p:spPr>
        <p:txBody>
          <a:bodyPr/>
          <a:lstStyle/>
          <a:p>
            <a:r>
              <a:rPr lang="en-US" sz="4000" dirty="0"/>
              <a:t>Questionnaire: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60</a:t>
            </a:fld>
            <a:endParaRPr lang="en-US" dirty="0"/>
          </a:p>
        </p:txBody>
      </p:sp>
      <p:sp>
        <p:nvSpPr>
          <p:cNvPr id="5" name="TextBox 4">
            <a:extLst>
              <a:ext uri="{FF2B5EF4-FFF2-40B4-BE49-F238E27FC236}">
                <a16:creationId xmlns:a16="http://schemas.microsoft.com/office/drawing/2014/main" id="{FEE4E1AD-7F20-D089-1253-D67803998847}"/>
              </a:ext>
            </a:extLst>
          </p:cNvPr>
          <p:cNvSpPr txBox="1"/>
          <p:nvPr/>
        </p:nvSpPr>
        <p:spPr>
          <a:xfrm>
            <a:off x="273050" y="1478903"/>
            <a:ext cx="11645900" cy="5170646"/>
          </a:xfrm>
          <a:prstGeom prst="rect">
            <a:avLst/>
          </a:prstGeom>
          <a:noFill/>
        </p:spPr>
        <p:txBody>
          <a:bodyPr wrap="square" rtlCol="0">
            <a:spAutoFit/>
          </a:bodyPr>
          <a:lstStyle/>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(16) Which advertisement of a company do you like?</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Coca-Cola               B. Pepsi                C. Mountain dew                               D. Rockstar inc</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(17) In which media channels do you usually recognize Coca-Cola advertisement?</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T.V.               B. News Paper                C. Magazine                               D. Internet</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(18) Which factor of Coca-Cola attracts you most?</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Price              B. Taste               C. Design                               D. Availability</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(19)  Do you think that advertisement has forced you to consume more product?</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Yes                                        B. No                      C. Can ‘t says</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 Which media is more effective for advertisement of cold drink?</a:t>
            </a:r>
          </a:p>
          <a:p>
            <a:pPr>
              <a:spcAft>
                <a:spcPts val="195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TV		B. News Paper		C. Magazine		D. Internet</a:t>
            </a:r>
          </a:p>
        </p:txBody>
      </p:sp>
    </p:spTree>
    <p:extLst>
      <p:ext uri="{BB962C8B-B14F-4D97-AF65-F5344CB8AC3E}">
        <p14:creationId xmlns:p14="http://schemas.microsoft.com/office/powerpoint/2010/main" val="319093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61</a:t>
            </a:fld>
            <a:endParaRPr lang="en-US" dirty="0"/>
          </a:p>
        </p:txBody>
      </p:sp>
      <p:sp>
        <p:nvSpPr>
          <p:cNvPr id="5" name="TextBox 4">
            <a:extLst>
              <a:ext uri="{FF2B5EF4-FFF2-40B4-BE49-F238E27FC236}">
                <a16:creationId xmlns:a16="http://schemas.microsoft.com/office/drawing/2014/main" id="{FEE4E1AD-7F20-D089-1253-D67803998847}"/>
              </a:ext>
            </a:extLst>
          </p:cNvPr>
          <p:cNvSpPr txBox="1"/>
          <p:nvPr/>
        </p:nvSpPr>
        <p:spPr>
          <a:xfrm>
            <a:off x="273050" y="793511"/>
            <a:ext cx="11645900" cy="5704126"/>
          </a:xfrm>
          <a:prstGeom prst="rect">
            <a:avLst/>
          </a:prstGeom>
          <a:noFill/>
        </p:spPr>
        <p:txBody>
          <a:bodyPr wrap="square" rtlCol="0">
            <a:spAutoFit/>
          </a:bodyPr>
          <a:lstStyle/>
          <a:p>
            <a:pPr marL="0" algn="l" rtl="0" eaLnBrk="1" latinLnBrk="0" hangingPunct="1">
              <a:spcBef>
                <a:spcPts val="0"/>
              </a:spcBef>
              <a:spcAft>
                <a:spcPts val="1950"/>
              </a:spcAft>
            </a:pPr>
            <a:r>
              <a:rPr lang="en-US" sz="1800" kern="12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(21) Why do you like the advertisement?</a:t>
            </a:r>
          </a:p>
          <a:p>
            <a:pPr marL="0" algn="l" rtl="0" eaLnBrk="1" latinLnBrk="0" hangingPunct="1">
              <a:spcBef>
                <a:spcPts val="0"/>
              </a:spcBef>
              <a:spcAft>
                <a:spcPts val="1950"/>
              </a:spcAft>
            </a:pPr>
            <a:r>
              <a:rPr lang="en-US" sz="1800" kern="12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 Because it has film stars?		B. It’s theme and making is appealable.</a:t>
            </a:r>
          </a:p>
          <a:p>
            <a:pPr marL="0" algn="l" rtl="0" eaLnBrk="1" latinLnBrk="0" hangingPunct="1">
              <a:spcBef>
                <a:spcPts val="0"/>
              </a:spcBef>
              <a:spcAft>
                <a:spcPts val="1950"/>
              </a:spcAft>
            </a:pPr>
            <a:r>
              <a:rPr lang="en-US" sz="1800" kern="12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 Because of Good music		D. Any other reason.</a:t>
            </a:r>
          </a:p>
          <a:p>
            <a:pPr marL="0" algn="l" rtl="0" eaLnBrk="1" latinLnBrk="0" hangingPunct="1">
              <a:spcBef>
                <a:spcPts val="0"/>
              </a:spcBef>
              <a:spcAft>
                <a:spcPts val="1950"/>
              </a:spcAft>
            </a:pPr>
            <a:r>
              <a:rPr lang="en-US" sz="1800" kern="12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(22) How effective is advertisement?</a:t>
            </a:r>
          </a:p>
          <a:p>
            <a:pPr marL="0" algn="l" rtl="0" eaLnBrk="1" latinLnBrk="0" hangingPunct="1">
              <a:spcBef>
                <a:spcPts val="0"/>
              </a:spcBef>
              <a:spcAft>
                <a:spcPts val="1950"/>
              </a:spcAft>
            </a:pPr>
            <a:r>
              <a:rPr lang="en-US" sz="1800" kern="12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 Very bad		B. Bad		C. Very good		D. Good</a:t>
            </a:r>
          </a:p>
          <a:p>
            <a:pPr marL="0" algn="l" rtl="0" eaLnBrk="1" latinLnBrk="0" hangingPunct="1">
              <a:spcBef>
                <a:spcPts val="0"/>
              </a:spcBef>
              <a:spcAft>
                <a:spcPts val="1950"/>
              </a:spcAft>
            </a:pPr>
            <a:r>
              <a:rPr lang="en-US" sz="1800" kern="12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(23) Do you think the advertisement is necessary for sale of cold drink?</a:t>
            </a:r>
          </a:p>
          <a:p>
            <a:pPr marL="0" algn="l" rtl="0" eaLnBrk="1" latinLnBrk="0" hangingPunct="1">
              <a:spcBef>
                <a:spcPts val="0"/>
              </a:spcBef>
              <a:spcAft>
                <a:spcPts val="1950"/>
              </a:spcAft>
            </a:pPr>
            <a:r>
              <a:rPr lang="en-US" sz="1800" kern="12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 Necessary		B. Very Necessary		C. Not Necessary		D. Can’t Say</a:t>
            </a:r>
          </a:p>
          <a:p>
            <a:pPr marL="0" algn="l" rtl="0" eaLnBrk="1" latinLnBrk="0" hangingPunct="1">
              <a:spcBef>
                <a:spcPts val="0"/>
              </a:spcBef>
              <a:spcAft>
                <a:spcPts val="1950"/>
              </a:spcAft>
            </a:pPr>
            <a:r>
              <a:rPr lang="en-US" sz="1800" kern="12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(24) Which slogan of advertisement do you hear/see?</a:t>
            </a:r>
          </a:p>
          <a:p>
            <a:pPr marL="0" algn="l" rtl="0" eaLnBrk="1" latinLnBrk="0" hangingPunct="1">
              <a:spcBef>
                <a:spcPts val="0"/>
              </a:spcBef>
              <a:spcAft>
                <a:spcPts val="1950"/>
              </a:spcAft>
            </a:pPr>
            <a:r>
              <a:rPr lang="en-US" sz="1800" kern="12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 Real magic 		B. Taste the feeling		C. Open Happiness		D. Others</a:t>
            </a:r>
          </a:p>
          <a:p>
            <a:pPr marL="0" algn="l" rtl="0" eaLnBrk="1" latinLnBrk="0" hangingPunct="1">
              <a:spcBef>
                <a:spcPts val="0"/>
              </a:spcBef>
              <a:spcAft>
                <a:spcPts val="1950"/>
              </a:spcAft>
            </a:pPr>
            <a:r>
              <a:rPr lang="en-US" sz="1800" kern="12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(25) Which slogan do you like most?</a:t>
            </a:r>
          </a:p>
          <a:p>
            <a:pPr marL="0" algn="l" rtl="0" eaLnBrk="1" latinLnBrk="0" hangingPunct="1">
              <a:spcBef>
                <a:spcPts val="0"/>
              </a:spcBef>
              <a:spcAft>
                <a:spcPts val="1950"/>
              </a:spcAft>
            </a:pPr>
            <a:r>
              <a:rPr lang="en-US" sz="1800" kern="12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 Real magic 		B. Taste the thunder		C. Open Happiness		D. Others</a:t>
            </a:r>
          </a:p>
        </p:txBody>
      </p:sp>
    </p:spTree>
    <p:extLst>
      <p:ext uri="{BB962C8B-B14F-4D97-AF65-F5344CB8AC3E}">
        <p14:creationId xmlns:p14="http://schemas.microsoft.com/office/powerpoint/2010/main" val="16299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17242" y="2807208"/>
            <a:ext cx="3562864" cy="1243584"/>
          </a:xfrm>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93789" y="1427626"/>
            <a:ext cx="7057313" cy="646331"/>
          </a:xfrm>
        </p:spPr>
        <p:txBody>
          <a:bodyPr/>
          <a:lstStyle/>
          <a:p>
            <a:r>
              <a:rPr lang="en-IN" sz="4000" b="1" dirty="0">
                <a:effectLst/>
                <a:ea typeface="Calibri" panose="020F0502020204030204" pitchFamily="34" charset="0"/>
                <a:cs typeface="Arial" panose="020B0604020202020204" pitchFamily="34" charset="0"/>
              </a:rPr>
              <a:t>Types of advertising?</a:t>
            </a:r>
            <a:endParaRPr lang="en-IN" sz="4000" dirty="0">
              <a:effectLst/>
              <a:ea typeface="Calibri" panose="020F050202020403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8" name="TextBox 7">
            <a:extLst>
              <a:ext uri="{FF2B5EF4-FFF2-40B4-BE49-F238E27FC236}">
                <a16:creationId xmlns:a16="http://schemas.microsoft.com/office/drawing/2014/main" id="{D5021102-17B0-6251-637B-35F757771638}"/>
              </a:ext>
            </a:extLst>
          </p:cNvPr>
          <p:cNvSpPr txBox="1"/>
          <p:nvPr/>
        </p:nvSpPr>
        <p:spPr>
          <a:xfrm>
            <a:off x="593789" y="2393645"/>
            <a:ext cx="8223640" cy="3590727"/>
          </a:xfrm>
          <a:prstGeom prst="rect">
            <a:avLst/>
          </a:prstGeom>
          <a:noFill/>
        </p:spPr>
        <p:txBody>
          <a:bodyPr wrap="square" rtlCol="0">
            <a:spAutoFit/>
          </a:bodyPr>
          <a:lstStyle/>
          <a:p>
            <a:pPr marL="342900" lvl="0" indent="-342900" algn="just" rtl="0">
              <a:spcAft>
                <a:spcPts val="1950"/>
              </a:spcAft>
              <a:buFont typeface="Wingdings" panose="05000000000000000000" pitchFamily="2" charset="2"/>
              <a:buChar char=""/>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Product advertising</a:t>
            </a:r>
            <a:endParaRPr lang="en-IN" sz="24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spcAft>
                <a:spcPts val="1950"/>
              </a:spcAft>
              <a:buFont typeface="Wingdings" panose="05000000000000000000" pitchFamily="2" charset="2"/>
              <a:buChar char=""/>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Institutional advertising</a:t>
            </a:r>
            <a:endParaRPr lang="en-IN" sz="24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spcAft>
                <a:spcPts val="1950"/>
              </a:spcAft>
              <a:buFont typeface="Wingdings" panose="05000000000000000000" pitchFamily="2" charset="2"/>
              <a:buChar char=""/>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Consumer advertising</a:t>
            </a:r>
            <a:endParaRPr lang="en-IN" sz="24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spcAft>
                <a:spcPts val="1950"/>
              </a:spcAft>
              <a:buFont typeface="Wingdings" panose="05000000000000000000" pitchFamily="2" charset="2"/>
              <a:buChar char=""/>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Comparative advertising</a:t>
            </a:r>
            <a:endParaRPr lang="en-IN" sz="24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spcAft>
                <a:spcPts val="1950"/>
              </a:spcAft>
              <a:buFont typeface="Wingdings" panose="05000000000000000000" pitchFamily="2" charset="2"/>
              <a:buChar char=""/>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Remainder advertising</a:t>
            </a:r>
          </a:p>
          <a:p>
            <a:pPr marL="342900" lvl="0" indent="-342900" algn="just">
              <a:spcAft>
                <a:spcPts val="1950"/>
              </a:spcAft>
              <a:buFont typeface="Wingdings" panose="05000000000000000000" pitchFamily="2" charset="2"/>
              <a:buChar char=""/>
            </a:pPr>
            <a:r>
              <a:rPr lang="en-IN" sz="2400" dirty="0">
                <a:solidFill>
                  <a:schemeClr val="bg1"/>
                </a:solidFill>
                <a:effectLst/>
                <a:latin typeface="Times New Roman" panose="02020603050405020304" pitchFamily="18" charset="0"/>
                <a:ea typeface="Times New Roman" panose="02020603050405020304" pitchFamily="18" charset="0"/>
              </a:rPr>
              <a:t>Reinforcement advertising</a:t>
            </a:r>
          </a:p>
        </p:txBody>
      </p:sp>
    </p:spTree>
    <p:extLst>
      <p:ext uri="{BB962C8B-B14F-4D97-AF65-F5344CB8AC3E}">
        <p14:creationId xmlns:p14="http://schemas.microsoft.com/office/powerpoint/2010/main" val="243087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88950" y="692215"/>
            <a:ext cx="11214100" cy="646331"/>
          </a:xfrm>
        </p:spPr>
        <p:txBody>
          <a:bodyPr/>
          <a:lstStyle/>
          <a:p>
            <a:r>
              <a:rPr lang="en-US" sz="4000" dirty="0"/>
              <a:t>Industry profile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444500" y="1990410"/>
            <a:ext cx="11214100" cy="3672800"/>
          </a:xfrm>
          <a:prstGeom prst="rect">
            <a:avLst/>
          </a:prstGeom>
          <a:noFill/>
        </p:spPr>
        <p:txBody>
          <a:bodyPr wrap="square" rtlCol="0">
            <a:spAutoFit/>
          </a:bodyPr>
          <a:lstStyle/>
          <a:p>
            <a:pPr algn="just">
              <a:spcAft>
                <a:spcPts val="1950"/>
              </a:spcAft>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oft drink, any of a class of non-alcoholic beverages, usually but not necessarily carbonated, normally containing a natural or artificial sweetening agent, edible acids, natural or artificial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flavours</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and sometimes juice. Natural flavors are derived from fruits, nuts, berries, roots, herbs, and other plant sources. </a:t>
            </a:r>
          </a:p>
          <a:p>
            <a:pPr algn="just">
              <a:spcAft>
                <a:spcPts val="1950"/>
              </a:spcAft>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term soft drink was originated to distinguish the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flavoured</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drinks from hard liquor, or distilled spirits. Soft drinks were recommended as a substitute in the effort to change the hard-drinking habits of early Americans. Indeed, health concerns of modern consumers led to new categories of soft drinks emphasizing low calorie count, low sodium content, no caffeine, and “all natural” ingredients.</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584459" y="710876"/>
            <a:ext cx="11214100" cy="646331"/>
          </a:xfrm>
        </p:spPr>
        <p:txBody>
          <a:bodyPr/>
          <a:lstStyle/>
          <a:p>
            <a:r>
              <a:rPr lang="en-US" sz="4000" dirty="0"/>
              <a:t>Industry profile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16" name="TextBox 15">
            <a:extLst>
              <a:ext uri="{FF2B5EF4-FFF2-40B4-BE49-F238E27FC236}">
                <a16:creationId xmlns:a16="http://schemas.microsoft.com/office/drawing/2014/main" id="{BE1C2C96-D915-9FCB-DACF-0934B0206773}"/>
              </a:ext>
            </a:extLst>
          </p:cNvPr>
          <p:cNvSpPr txBox="1"/>
          <p:nvPr/>
        </p:nvSpPr>
        <p:spPr>
          <a:xfrm>
            <a:off x="241300" y="1655286"/>
            <a:ext cx="11214100" cy="4216539"/>
          </a:xfrm>
          <a:prstGeom prst="rect">
            <a:avLst/>
          </a:prstGeom>
          <a:noFill/>
        </p:spPr>
        <p:txBody>
          <a:bodyPr wrap="square" rtlCol="0">
            <a:spAutoFit/>
          </a:bodyPr>
          <a:lstStyle/>
          <a:p>
            <a:pPr algn="just">
              <a:spcAft>
                <a:spcPts val="1950"/>
              </a:spcAft>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There are many specialties soft drinks. </a:t>
            </a:r>
          </a:p>
          <a:p>
            <a:pPr marL="342900" indent="-342900" algn="just">
              <a:spcAft>
                <a:spcPts val="1950"/>
              </a:spcAft>
              <a:buFont typeface="Wingdings" panose="05000000000000000000" pitchFamily="2" charset="2"/>
              <a:buChar char="Ø"/>
            </a:pPr>
            <a:r>
              <a:rPr lang="en-US" sz="2400" dirty="0">
                <a:solidFill>
                  <a:schemeClr val="bg1"/>
                </a:solidFill>
                <a:effectLst/>
                <a:highlight>
                  <a:srgbClr val="008000"/>
                </a:highlight>
                <a:latin typeface="Times New Roman" panose="02020603050405020304" pitchFamily="18" charset="0"/>
                <a:ea typeface="Calibri" panose="020F0502020204030204" pitchFamily="34" charset="0"/>
                <a:cs typeface="Times New Roman" panose="02020603050405020304" pitchFamily="18" charset="0"/>
              </a:rPr>
              <a:t>Mineral waters </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are very popular in </a:t>
            </a:r>
            <a:r>
              <a:rPr lang="en-US" sz="2400" dirty="0">
                <a:solidFill>
                  <a:schemeClr val="bg1"/>
                </a:solidFill>
                <a:effectLst/>
                <a:highlight>
                  <a:srgbClr val="008000"/>
                </a:highlight>
                <a:latin typeface="Times New Roman" panose="02020603050405020304" pitchFamily="18" charset="0"/>
                <a:ea typeface="Calibri" panose="020F0502020204030204" pitchFamily="34" charset="0"/>
                <a:cs typeface="Times New Roman" panose="02020603050405020304" pitchFamily="18" charset="0"/>
              </a:rPr>
              <a:t>Europe and Latin America. </a:t>
            </a:r>
          </a:p>
          <a:p>
            <a:pPr marL="342900" indent="-342900" algn="just">
              <a:spcAft>
                <a:spcPts val="1950"/>
              </a:spcAft>
              <a:buFont typeface="Wingdings" panose="05000000000000000000" pitchFamily="2" charset="2"/>
              <a:buChar char="Ø"/>
            </a:pPr>
            <a:r>
              <a:rPr lang="en-US" sz="2400" dirty="0">
                <a:solidFill>
                  <a:schemeClr val="bg1"/>
                </a:solidFill>
                <a:effectLst/>
                <a:highlight>
                  <a:srgbClr val="008000"/>
                </a:highlight>
                <a:latin typeface="Times New Roman" panose="02020603050405020304" pitchFamily="18" charset="0"/>
                <a:ea typeface="Calibri" panose="020F0502020204030204" pitchFamily="34" charset="0"/>
                <a:cs typeface="Times New Roman" panose="02020603050405020304" pitchFamily="18" charset="0"/>
              </a:rPr>
              <a:t>Piper </a:t>
            </a:r>
            <a:r>
              <a:rPr lang="en-US" sz="2400" dirty="0" err="1">
                <a:solidFill>
                  <a:schemeClr val="bg1"/>
                </a:solidFill>
                <a:effectLst/>
                <a:highlight>
                  <a:srgbClr val="008000"/>
                </a:highlight>
                <a:latin typeface="Times New Roman" panose="02020603050405020304" pitchFamily="18" charset="0"/>
                <a:ea typeface="Calibri" panose="020F0502020204030204" pitchFamily="34" charset="0"/>
                <a:cs typeface="Times New Roman" panose="02020603050405020304" pitchFamily="18" charset="0"/>
              </a:rPr>
              <a:t>methysticum</a:t>
            </a:r>
            <a:r>
              <a:rPr lang="en-US" sz="2400" dirty="0">
                <a:solidFill>
                  <a:schemeClr val="bg1"/>
                </a:solidFill>
                <a:effectLst/>
                <a:highlight>
                  <a:srgbClr val="008000"/>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is consumed by the people of Fiji and other </a:t>
            </a:r>
            <a:r>
              <a:rPr lang="en-US" sz="2400" dirty="0">
                <a:solidFill>
                  <a:schemeClr val="bg1"/>
                </a:solidFill>
                <a:effectLst/>
                <a:highlight>
                  <a:srgbClr val="008000"/>
                </a:highlight>
                <a:latin typeface="Times New Roman" panose="02020603050405020304" pitchFamily="18" charset="0"/>
                <a:ea typeface="Calibri" panose="020F0502020204030204" pitchFamily="34" charset="0"/>
                <a:cs typeface="Times New Roman" panose="02020603050405020304" pitchFamily="18" charset="0"/>
              </a:rPr>
              <a:t>Pacific islands. </a:t>
            </a:r>
          </a:p>
          <a:p>
            <a:pPr marL="342900" indent="-342900" algn="just">
              <a:spcAft>
                <a:spcPts val="1950"/>
              </a:spcAft>
              <a:buFont typeface="Wingdings" panose="05000000000000000000" pitchFamily="2" charset="2"/>
              <a:buChar char="Ø"/>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 </a:t>
            </a:r>
            <a:r>
              <a:rPr lang="en-US" sz="2400" dirty="0">
                <a:solidFill>
                  <a:schemeClr val="bg1"/>
                </a:solidFill>
                <a:effectLst/>
                <a:highlight>
                  <a:srgbClr val="008000"/>
                </a:highlight>
                <a:latin typeface="Times New Roman" panose="02020603050405020304" pitchFamily="18" charset="0"/>
                <a:ea typeface="Calibri" panose="020F0502020204030204" pitchFamily="34" charset="0"/>
                <a:cs typeface="Times New Roman" panose="02020603050405020304" pitchFamily="18" charset="0"/>
              </a:rPr>
              <a:t>Cuba</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people enjoy a </a:t>
            </a:r>
            <a:r>
              <a:rPr lang="en-US" sz="2400" dirty="0">
                <a:solidFill>
                  <a:schemeClr val="bg1"/>
                </a:solidFill>
                <a:effectLst/>
                <a:highlight>
                  <a:srgbClr val="008000"/>
                </a:highlight>
                <a:latin typeface="Times New Roman" panose="02020603050405020304" pitchFamily="18" charset="0"/>
                <a:ea typeface="Calibri" panose="020F0502020204030204" pitchFamily="34" charset="0"/>
                <a:cs typeface="Times New Roman" panose="02020603050405020304" pitchFamily="18" charset="0"/>
              </a:rPr>
              <a:t>carbonated cane juice</a:t>
            </a:r>
          </a:p>
          <a:p>
            <a:pPr marL="342900" indent="-342900" algn="just">
              <a:spcAft>
                <a:spcPts val="1950"/>
              </a:spcAft>
              <a:buFont typeface="Wingdings" panose="05000000000000000000" pitchFamily="2" charset="2"/>
              <a:buChar char="Ø"/>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 </a:t>
            </a:r>
            <a:r>
              <a:rPr lang="en-US" sz="2400" dirty="0">
                <a:solidFill>
                  <a:schemeClr val="bg1"/>
                </a:solidFill>
                <a:effectLst/>
                <a:highlight>
                  <a:srgbClr val="008000"/>
                </a:highlight>
                <a:latin typeface="Times New Roman" panose="02020603050405020304" pitchFamily="18" charset="0"/>
                <a:ea typeface="Calibri" panose="020F0502020204030204" pitchFamily="34" charset="0"/>
                <a:cs typeface="Times New Roman" panose="02020603050405020304" pitchFamily="18" charset="0"/>
              </a:rPr>
              <a:t>tropical areas, </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soft drinks containing </a:t>
            </a:r>
            <a:r>
              <a:rPr lang="en-US" sz="2400" dirty="0">
                <a:solidFill>
                  <a:schemeClr val="bg1"/>
                </a:solidFill>
                <a:effectLst/>
                <a:highlight>
                  <a:srgbClr val="008000"/>
                </a:highlight>
                <a:latin typeface="Times New Roman" panose="02020603050405020304" pitchFamily="18" charset="0"/>
                <a:ea typeface="Calibri" panose="020F0502020204030204" pitchFamily="34" charset="0"/>
                <a:cs typeface="Times New Roman" panose="02020603050405020304" pitchFamily="18" charset="0"/>
              </a:rPr>
              <a:t>soybean flour</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have been marketed. </a:t>
            </a:r>
          </a:p>
          <a:p>
            <a:pPr marL="342900" indent="-342900" algn="just">
              <a:spcAft>
                <a:spcPts val="1950"/>
              </a:spcAft>
              <a:buFont typeface="Wingdings" panose="05000000000000000000" pitchFamily="2" charset="2"/>
              <a:buChar char="Ø"/>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 </a:t>
            </a:r>
            <a:r>
              <a:rPr lang="en-US" sz="2400" dirty="0">
                <a:solidFill>
                  <a:schemeClr val="bg1"/>
                </a:solidFill>
                <a:effectLst/>
                <a:highlight>
                  <a:srgbClr val="008000"/>
                </a:highlight>
                <a:latin typeface="Times New Roman" panose="02020603050405020304" pitchFamily="18" charset="0"/>
                <a:ea typeface="Calibri" panose="020F0502020204030204" pitchFamily="34" charset="0"/>
                <a:cs typeface="Times New Roman" panose="02020603050405020304" pitchFamily="18" charset="0"/>
              </a:rPr>
              <a:t>Egypt carob </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(locust bean) extract is used. </a:t>
            </a:r>
          </a:p>
          <a:p>
            <a:pPr marL="342900" indent="-342900" algn="just">
              <a:spcAft>
                <a:spcPts val="1950"/>
              </a:spcAft>
              <a:buFont typeface="Wingdings" panose="05000000000000000000" pitchFamily="2" charset="2"/>
              <a:buChar char="Ø"/>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 </a:t>
            </a:r>
            <a:r>
              <a:rPr lang="en-US" sz="2400" dirty="0">
                <a:solidFill>
                  <a:schemeClr val="bg1"/>
                </a:solidFill>
                <a:effectLst/>
                <a:highlight>
                  <a:srgbClr val="008000"/>
                </a:highlight>
                <a:latin typeface="Times New Roman" panose="02020603050405020304" pitchFamily="18" charset="0"/>
                <a:ea typeface="Calibri" panose="020F0502020204030204" pitchFamily="34" charset="0"/>
                <a:cs typeface="Times New Roman" panose="02020603050405020304" pitchFamily="18" charset="0"/>
              </a:rPr>
              <a:t>Brazil </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soft drink is made using </a:t>
            </a:r>
            <a:r>
              <a:rPr lang="en-US" sz="2400" dirty="0" err="1">
                <a:solidFill>
                  <a:schemeClr val="bg1"/>
                </a:solidFill>
                <a:effectLst/>
                <a:highlight>
                  <a:srgbClr val="008000"/>
                </a:highlight>
                <a:latin typeface="Times New Roman" panose="02020603050405020304" pitchFamily="18" charset="0"/>
                <a:ea typeface="Calibri" panose="020F0502020204030204" pitchFamily="34" charset="0"/>
                <a:cs typeface="Times New Roman" panose="02020603050405020304" pitchFamily="18" charset="0"/>
              </a:rPr>
              <a:t>maté</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as a base. </a:t>
            </a:r>
          </a:p>
        </p:txBody>
      </p:sp>
    </p:spTree>
    <p:extLst>
      <p:ext uri="{BB962C8B-B14F-4D97-AF65-F5344CB8AC3E}">
        <p14:creationId xmlns:p14="http://schemas.microsoft.com/office/powerpoint/2010/main" val="20580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585</TotalTime>
  <Words>5933</Words>
  <Application>Microsoft Office PowerPoint</Application>
  <PresentationFormat>Widescreen</PresentationFormat>
  <Paragraphs>1082</Paragraphs>
  <Slides>62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vt:lpstr>
      <vt:lpstr>Calibri</vt:lpstr>
      <vt:lpstr>Georgia</vt:lpstr>
      <vt:lpstr>SourceSansPro</vt:lpstr>
      <vt:lpstr>Times New Roman</vt:lpstr>
      <vt:lpstr>Trade Gothic LT Pro</vt:lpstr>
      <vt:lpstr>Trebuchet MS</vt:lpstr>
      <vt:lpstr>Wingdings</vt:lpstr>
      <vt:lpstr>Office Theme</vt:lpstr>
      <vt:lpstr>Advertising Effectiveness</vt:lpstr>
      <vt:lpstr>Introduction</vt:lpstr>
      <vt:lpstr>Introduction</vt:lpstr>
      <vt:lpstr>What is advertising?</vt:lpstr>
      <vt:lpstr>Features of advertising</vt:lpstr>
      <vt:lpstr>Functions of advertising</vt:lpstr>
      <vt:lpstr>Types of advertising?</vt:lpstr>
      <vt:lpstr>Industry profile</vt:lpstr>
      <vt:lpstr>Industry profile</vt:lpstr>
      <vt:lpstr>Industry profile</vt:lpstr>
      <vt:lpstr>Industry profile</vt:lpstr>
      <vt:lpstr>Company profile</vt:lpstr>
      <vt:lpstr>Company profile</vt:lpstr>
      <vt:lpstr>Company profile</vt:lpstr>
      <vt:lpstr>Company profile</vt:lpstr>
      <vt:lpstr>Company profile</vt:lpstr>
      <vt:lpstr>Company profile</vt:lpstr>
      <vt:lpstr>RESEARCH METHODOLOGY</vt:lpstr>
      <vt:lpstr>Need of the study</vt:lpstr>
      <vt:lpstr>Study objectives</vt:lpstr>
      <vt:lpstr>Scope of the study</vt:lpstr>
      <vt:lpstr>Data Sources</vt:lpstr>
      <vt:lpstr>Sample Design</vt:lpstr>
      <vt:lpstr>Sample population</vt:lpstr>
      <vt:lpstr>Tools of analysis</vt:lpstr>
      <vt:lpstr>Limitations of the study</vt:lpstr>
      <vt:lpstr>Data analysis and interpretation</vt:lpstr>
      <vt:lpstr>Data analysis and interpretation</vt:lpstr>
      <vt:lpstr>Data analysis and interpretation</vt:lpstr>
      <vt:lpstr>Data analysis and interpretation</vt:lpstr>
      <vt:lpstr>Data analysis and interpretation</vt:lpstr>
      <vt:lpstr>Data analysis and interpretation</vt:lpstr>
      <vt:lpstr>Data analysis and interpretation</vt:lpstr>
      <vt:lpstr>Data analysis and interpretation</vt:lpstr>
      <vt:lpstr>Data analysis and interpretation</vt:lpstr>
      <vt:lpstr>Data analysis and interpretation</vt:lpstr>
      <vt:lpstr>Data analysis and interpretation</vt:lpstr>
      <vt:lpstr>Data analysis and interpretation</vt:lpstr>
      <vt:lpstr>Data analysis and interpretation</vt:lpstr>
      <vt:lpstr>Data analysis and interpretation</vt:lpstr>
      <vt:lpstr>Data analysis and interpretation</vt:lpstr>
      <vt:lpstr>Data analysis and interpretation</vt:lpstr>
      <vt:lpstr>Data analysis and interpretation</vt:lpstr>
      <vt:lpstr>Data analysis and interpretation</vt:lpstr>
      <vt:lpstr>Data analysis and interpretation</vt:lpstr>
      <vt:lpstr>Data analysis and interpretation</vt:lpstr>
      <vt:lpstr>Data analysis and interpretation</vt:lpstr>
      <vt:lpstr>Data analysis and interpretation</vt:lpstr>
      <vt:lpstr>Data analysis and interpretation</vt:lpstr>
      <vt:lpstr>Data analysis and interpretation</vt:lpstr>
      <vt:lpstr>Data analysis and interpretation</vt:lpstr>
      <vt:lpstr>Data analysis and interpretation</vt:lpstr>
      <vt:lpstr>4.1 Findings</vt:lpstr>
      <vt:lpstr>4.1 Findings</vt:lpstr>
      <vt:lpstr>4.2 Suggestions</vt:lpstr>
      <vt:lpstr>4.3 Conclusion</vt:lpstr>
      <vt:lpstr>Questionnaire:</vt:lpstr>
      <vt:lpstr>Questionnaire:</vt:lpstr>
      <vt:lpstr>Questionnaire:</vt:lpstr>
      <vt:lpstr>Questionnaire: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Vazeed Shaik</dc:creator>
  <cp:lastModifiedBy>Vazeed Shaik</cp:lastModifiedBy>
  <cp:revision>23</cp:revision>
  <dcterms:created xsi:type="dcterms:W3CDTF">2022-07-14T11:28:07Z</dcterms:created>
  <dcterms:modified xsi:type="dcterms:W3CDTF">2022-08-25T06:40:28Z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