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9144000" cy="5143500" type="screen16x9"/>
  <p:notesSz cx="6858000" cy="9144000"/>
  <p:embeddedFontLst>
    <p:embeddedFont>
      <p:font typeface="Open Sans" panose="020B060603050402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Slab"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09" autoAdjust="0"/>
  </p:normalViewPr>
  <p:slideViewPr>
    <p:cSldViewPr snapToGrid="0">
      <p:cViewPr varScale="1">
        <p:scale>
          <a:sx n="91" d="100"/>
          <a:sy n="91" d="100"/>
        </p:scale>
        <p:origin x="97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Muy buenas tardes, el día de hoy les estaré hablando de Deep Learning en la predicción de epilepsia. El tema de ésta investigación fue propuesto por el doctor Cantoral, quien me ha apoyado con la investigación y estube trabajando con él como mi asesor.</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4e89a2e2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c4e89a2e2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695D46"/>
                </a:solidFill>
                <a:latin typeface="Open Sans"/>
                <a:ea typeface="Open Sans"/>
                <a:cs typeface="Open Sans"/>
                <a:sym typeface="Open Sans"/>
              </a:rPr>
              <a:t>Tomando el dataset de entrenamiento, se logró hasta el momento una efectividad del 65% mientras que en el de pruebas se llegó hasta un 56% de efectividad</a:t>
            </a:r>
            <a:endParaRPr sz="1800" dirty="0">
              <a:solidFill>
                <a:srgbClr val="695D46"/>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800" dirty="0">
                <a:solidFill>
                  <a:srgbClr val="695D46"/>
                </a:solidFill>
                <a:latin typeface="Open Sans"/>
                <a:ea typeface="Open Sans"/>
                <a:cs typeface="Open Sans"/>
                <a:sym typeface="Open Sans"/>
              </a:rPr>
              <a:t>Al momento de esta presentación se están desarrollando pruebas haciendo uso de ventanas mas chicas y de cambios al modelo para subir ese nivel de efectividad.</a:t>
            </a:r>
          </a:p>
          <a:p>
            <a:pPr marL="0" lvl="0" indent="0" algn="l" rtl="0">
              <a:lnSpc>
                <a:spcPct val="115000"/>
              </a:lnSpc>
              <a:spcBef>
                <a:spcPts val="1200"/>
              </a:spcBef>
              <a:spcAft>
                <a:spcPts val="0"/>
              </a:spcAft>
              <a:buNone/>
            </a:pPr>
            <a:endParaRPr lang="en" sz="1800" dirty="0">
              <a:solidFill>
                <a:srgbClr val="695D46"/>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800" dirty="0">
                <a:solidFill>
                  <a:srgbClr val="695D46"/>
                </a:solidFill>
                <a:latin typeface="Open Sans"/>
                <a:ea typeface="Open Sans"/>
                <a:cs typeface="Open Sans"/>
                <a:sym typeface="Open Sans"/>
              </a:rPr>
              <a:t>De la investigación podemos concluir que el análisis de eegs transformadas a imágenes es un buen acercamiento que puede llegar a generar buenos resultados, y aunque aún falta precisión en el modelo, se espera que los descubrimientos sobre el análisis previo de datos y la </a:t>
            </a:r>
            <a:r>
              <a:rPr lang="es-MX" sz="1800" dirty="0">
                <a:solidFill>
                  <a:srgbClr val="695D46"/>
                </a:solidFill>
                <a:latin typeface="Open Sans"/>
                <a:ea typeface="Open Sans"/>
                <a:cs typeface="Open Sans"/>
                <a:sym typeface="Open Sans"/>
              </a:rPr>
              <a:t>estrategia para la generación de espectrogramas puedan apoyar a futuras investigaciones a realizar pruebas prácticas y análisis en tiempo real. Todo esto con la finalidad de que en un futuro no muy lejano, los pacientes puedan contar con una herramienta que les permita detectar a tiempo posibles ataques y puedan tomar medidas preventivas.</a:t>
            </a:r>
            <a:endParaRPr sz="1800" dirty="0">
              <a:solidFill>
                <a:srgbClr val="695D46"/>
              </a:solidFill>
              <a:latin typeface="Open Sans"/>
              <a:ea typeface="Open Sans"/>
              <a:cs typeface="Open Sans"/>
              <a:sym typeface="Open Sans"/>
            </a:endParaRPr>
          </a:p>
          <a:p>
            <a:pPr marL="0" lvl="0" indent="0" algn="l" rtl="0">
              <a:spcBef>
                <a:spcPts val="120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4e89a2e2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4e89a2e2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Dentro de las contribuciones y considerando los tiempos de revisión de este organismo, se buscará enviar más adelante un artículo a la IEEE Latin America Transactions, en el que se profundizará en los aspectos de la metodología necesaria para desarrollar un modelo que utilice redes neuronales convolucionales y se hará una verificación con diferentes entradas de datos, por lo que se busca delimitar qué cantidad de datos y qué canales presentan los mejores resultados. Sin embargo el envío de este artículo se hará hasta que se logre una efectividad en el set de pruebas de al menos 70%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Además se publicará el código del modelo en foros científicos como lo pueden ser medium o similares ya que se espera que los resultados y el código generados en ésta investigación puedan servir a futuros investigadores para su uso terapéutico.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bc54b9c07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bc54b9c07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Muchas gracias por su atención y pasamos entonces a la sección de preguntas.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bc54b9c07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bc54b9c07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4e89a2e2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4e89a2e2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bc54b9c0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bc54b9c0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Primero que nada, Durante esta presentación se hará uso de algunos conceptos clave que se mencionarán a lo largo de la misma, pero si existiera alguna duda o simplemente se quisieran volver a revisar, pueden hacerlo desde este código QR. Ahora si comenzamos. La epilepsia es una enfermedad crónica generada en el cerebro y se manifiesta a través de convulsiones, ésta enfermedad afecta actualmente hasta 50 millones de personas en el mundo, y aunque ocurre sin causa aparente, el cerebro si puede llegar a manifestar señales previas al ataque, en forma de señales eléctricas, debido a la manera en la que se manifiestan estas señales, puede ser detectada mediante EEGs o Electroencefalogramas, cuales son pruebas que detectan esta actividad eléctrica del cerebro mediante pequeños discos metálicos llamados electrodos fijados sobre el cuero cabelludo, y permite revisar estas señales de manera no invasiva.</a:t>
            </a:r>
            <a:endParaRPr dirty="0"/>
          </a:p>
          <a:p>
            <a:pPr marL="0" lvl="0" indent="0" algn="l" rtl="0">
              <a:spcBef>
                <a:spcPts val="0"/>
              </a:spcBef>
              <a:spcAft>
                <a:spcPts val="0"/>
              </a:spcAft>
              <a:buNone/>
            </a:pPr>
            <a:r>
              <a:rPr lang="en" dirty="0"/>
              <a:t>Debido a esto, el  estudio   de   las   señales   cerebrales  mediante Electroencefalogramas (EEGs), ha sido popular para  estudiar  principalmente  ataques  epilépticos y desórdenes del sueño, esto debido que, como ya se mencionó, son señales muy sencillas de obtener y no son invasivas. </a:t>
            </a:r>
            <a:endParaRPr dirty="0"/>
          </a:p>
          <a:p>
            <a:pPr marL="0" lvl="0" indent="0" algn="l" rtl="0">
              <a:spcBef>
                <a:spcPts val="0"/>
              </a:spcBef>
              <a:spcAft>
                <a:spcPts val="0"/>
              </a:spcAft>
              <a:buNone/>
            </a:pPr>
            <a:r>
              <a:rPr lang="en" dirty="0"/>
              <a:t>Se han llegado a investigar con  anterioridad  algoritmos  que  permitan  predecir  ataques de  epilepsia  en  pacientes,  sin  embargo  la mayoría de estas aún no  cuentan  con  suficiente  sustento  para  su uso  terapéutico. </a:t>
            </a:r>
            <a:endParaRPr dirty="0"/>
          </a:p>
          <a:p>
            <a:pPr marL="0" lvl="0" indent="0" algn="l" rtl="0">
              <a:spcBef>
                <a:spcPts val="0"/>
              </a:spcBef>
              <a:spcAft>
                <a:spcPts val="0"/>
              </a:spcAft>
              <a:buNone/>
            </a:pPr>
            <a:r>
              <a:rPr lang="en" dirty="0"/>
              <a:t>Ésta  investigación  pretende  realizar  un  nuevo acercamiento  y  desarrollar  un  algoritmo  mediante  técnicas de  deep  learning,  para  analizar  señales  representadas  como imágenes,  siendo  estas  obtenidas  de  Electroencefalogramas  transformadas  en espectrogramas  para  su  posterior  análisis  mediante  una  red neuronal  convolucional  de  2  dimensiones.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c980b0f2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c980b0f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highlight>
                  <a:srgbClr val="E4E8EE"/>
                </a:highlight>
              </a:rPr>
              <a:t>Para esta investigación, obtuve mi punto de partida de diferentes investigaciones</a:t>
            </a:r>
            <a:endParaRPr sz="1200" dirty="0">
              <a:solidFill>
                <a:schemeClr val="dk1"/>
              </a:solidFill>
              <a:highlight>
                <a:srgbClr val="E4E8EE"/>
              </a:highlight>
            </a:endParaRPr>
          </a:p>
          <a:p>
            <a:pPr marL="0" lvl="0" indent="0" algn="l" rtl="0">
              <a:spcBef>
                <a:spcPts val="0"/>
              </a:spcBef>
              <a:spcAft>
                <a:spcPts val="0"/>
              </a:spcAft>
              <a:buNone/>
            </a:pPr>
            <a:endParaRPr sz="1200" dirty="0">
              <a:solidFill>
                <a:schemeClr val="dk1"/>
              </a:solidFill>
              <a:highlight>
                <a:srgbClr val="E4E8EE"/>
              </a:highlight>
            </a:endParaRPr>
          </a:p>
          <a:p>
            <a:pPr marL="0" lvl="0" indent="0" algn="l" rtl="0">
              <a:spcBef>
                <a:spcPts val="0"/>
              </a:spcBef>
              <a:spcAft>
                <a:spcPts val="0"/>
              </a:spcAft>
              <a:buNone/>
            </a:pPr>
            <a:r>
              <a:rPr lang="en" sz="1200" dirty="0">
                <a:solidFill>
                  <a:schemeClr val="dk1"/>
                </a:solidFill>
                <a:highlight>
                  <a:srgbClr val="E4E8EE"/>
                </a:highlight>
              </a:rPr>
              <a:t>El  libro EEG Signal Processing and Feature Extraction Explora  las  diferencias  entre  metodos  de  analisis  tradicio-nales  y  deep  learning  para  reconocimiento  de  senales  en EEGs.[4] El libro ensena ademas como utilizar estructuras de annalisis en series de tiempo, particularmente redes neuronales convolucionales y redes neuronales recurrentes en tareas de deteccion.</a:t>
            </a:r>
            <a:endParaRPr sz="1200" dirty="0">
              <a:solidFill>
                <a:schemeClr val="dk1"/>
              </a:solidFill>
              <a:highlight>
                <a:srgbClr val="E4E8EE"/>
              </a:highlight>
            </a:endParaRPr>
          </a:p>
          <a:p>
            <a:pPr marL="0" lvl="0" indent="0" algn="l" rtl="0">
              <a:spcBef>
                <a:spcPts val="0"/>
              </a:spcBef>
              <a:spcAft>
                <a:spcPts val="0"/>
              </a:spcAft>
              <a:buClr>
                <a:schemeClr val="dk1"/>
              </a:buClr>
              <a:buSzPts val="1100"/>
              <a:buFont typeface="Arial"/>
              <a:buNone/>
            </a:pPr>
            <a:endParaRPr sz="1200" dirty="0">
              <a:solidFill>
                <a:schemeClr val="dk1"/>
              </a:solidFill>
              <a:highlight>
                <a:srgbClr val="E4E8EE"/>
              </a:highlight>
            </a:endParaRPr>
          </a:p>
          <a:p>
            <a:pPr marL="0" lvl="0" indent="0" algn="l" rtl="0">
              <a:spcBef>
                <a:spcPts val="0"/>
              </a:spcBef>
              <a:spcAft>
                <a:spcPts val="0"/>
              </a:spcAft>
              <a:buClr>
                <a:schemeClr val="dk1"/>
              </a:buClr>
              <a:buSzPts val="1100"/>
              <a:buFont typeface="Arial"/>
              <a:buNone/>
            </a:pPr>
            <a:r>
              <a:rPr lang="en" sz="1200" dirty="0">
                <a:solidFill>
                  <a:schemeClr val="dk1"/>
                </a:solidFill>
                <a:highlight>
                  <a:srgbClr val="E4E8EE"/>
                </a:highlight>
              </a:rPr>
              <a:t>La investigacion EEG Source Imaging: A Practical Review</a:t>
            </a:r>
            <a:endParaRPr sz="1200" dirty="0">
              <a:solidFill>
                <a:schemeClr val="dk1"/>
              </a:solidFill>
              <a:highlight>
                <a:srgbClr val="E4E8EE"/>
              </a:highlight>
            </a:endParaRPr>
          </a:p>
          <a:p>
            <a:pPr marL="0" lvl="0" indent="0" algn="l" rtl="0">
              <a:spcBef>
                <a:spcPts val="0"/>
              </a:spcBef>
              <a:spcAft>
                <a:spcPts val="0"/>
              </a:spcAft>
              <a:buNone/>
            </a:pPr>
            <a:r>
              <a:rPr lang="en" sz="1200" dirty="0">
                <a:solidFill>
                  <a:schemeClr val="dk1"/>
                </a:solidFill>
                <a:highlight>
                  <a:srgbClr val="E4E8EE"/>
                </a:highlight>
              </a:rPr>
              <a:t>of the Analysis Steps menciona dentro de sus descubrimientos, las limitantes y los obstaculos en las decisiones que se deben de tomar al delimitar las muestras de la investigacion y explica como se harıa una interpretacion visual de los datos en el software cartool.</a:t>
            </a:r>
            <a:endParaRPr sz="1200" dirty="0">
              <a:solidFill>
                <a:schemeClr val="dk1"/>
              </a:solidFill>
              <a:highlight>
                <a:srgbClr val="E4E8EE"/>
              </a:highlight>
            </a:endParaRPr>
          </a:p>
          <a:p>
            <a:pPr marL="0" lvl="0" indent="0" algn="l" rtl="0">
              <a:spcBef>
                <a:spcPts val="0"/>
              </a:spcBef>
              <a:spcAft>
                <a:spcPts val="0"/>
              </a:spcAft>
              <a:buClr>
                <a:schemeClr val="dk1"/>
              </a:buClr>
              <a:buSzPts val="1100"/>
              <a:buFont typeface="Arial"/>
              <a:buNone/>
            </a:pPr>
            <a:endParaRPr sz="1200" dirty="0">
              <a:solidFill>
                <a:schemeClr val="dk1"/>
              </a:solidFill>
              <a:highlight>
                <a:srgbClr val="E4E8EE"/>
              </a:highlight>
            </a:endParaRPr>
          </a:p>
          <a:p>
            <a:pPr marL="0" lvl="0" indent="0" algn="l" rtl="0">
              <a:spcBef>
                <a:spcPts val="0"/>
              </a:spcBef>
              <a:spcAft>
                <a:spcPts val="0"/>
              </a:spcAft>
              <a:buClr>
                <a:schemeClr val="dk1"/>
              </a:buClr>
              <a:buSzPts val="1100"/>
              <a:buFont typeface="Arial"/>
              <a:buNone/>
            </a:pPr>
            <a:r>
              <a:rPr lang="en" sz="1200" dirty="0">
                <a:solidFill>
                  <a:schemeClr val="dk1"/>
                </a:solidFill>
                <a:highlight>
                  <a:srgbClr val="E4E8EE"/>
                </a:highlight>
              </a:rPr>
              <a:t>La  investigacion Deep learning-based electroencephalo-graphy analysis: a systematic review realizo  dentro  de  sus contribuciones, la observacion de la necesidad de analisis a los  datos  requeridos  para  las  pruebas,  y  demostro  que  ha aumentado el interes por realizar modelos que reciban tanto los  datos  crudos, como el  procesarlos  mediante una estrategia de transformacion de datos.</a:t>
            </a:r>
            <a:endParaRPr sz="1200" dirty="0">
              <a:solidFill>
                <a:schemeClr val="dk1"/>
              </a:solidFill>
              <a:highlight>
                <a:srgbClr val="E4E8EE"/>
              </a:highlight>
            </a:endParaRPr>
          </a:p>
          <a:p>
            <a:pPr marL="0" lvl="0" indent="0" algn="l" rtl="0">
              <a:spcBef>
                <a:spcPts val="0"/>
              </a:spcBef>
              <a:spcAft>
                <a:spcPts val="0"/>
              </a:spcAft>
              <a:buClr>
                <a:schemeClr val="dk1"/>
              </a:buClr>
              <a:buSzPts val="1100"/>
              <a:buFont typeface="Arial"/>
              <a:buNone/>
            </a:pPr>
            <a:endParaRPr sz="1200" dirty="0">
              <a:solidFill>
                <a:schemeClr val="dk1"/>
              </a:solidFill>
              <a:highlight>
                <a:srgbClr val="E4E8EE"/>
              </a:highlight>
            </a:endParaRPr>
          </a:p>
          <a:p>
            <a:pPr marL="0" lvl="0" indent="0" algn="l" rtl="0">
              <a:spcBef>
                <a:spcPts val="0"/>
              </a:spcBef>
              <a:spcAft>
                <a:spcPts val="0"/>
              </a:spcAft>
              <a:buClr>
                <a:schemeClr val="dk1"/>
              </a:buClr>
              <a:buSzPts val="1100"/>
              <a:buFont typeface="Arial"/>
              <a:buNone/>
            </a:pPr>
            <a:r>
              <a:rPr lang="en" sz="1200" dirty="0">
                <a:solidFill>
                  <a:schemeClr val="dk1"/>
                </a:solidFill>
                <a:highlight>
                  <a:srgbClr val="E4E8EE"/>
                </a:highlight>
              </a:rPr>
              <a:t>Y por último, la investigación  EEG Channel-Selection Method for Epileptic-Seizure Classification Based on Multi-Objective Optimization hizo uso de la misma base de datos que se mencionará más adelante para demostrar qué registros son los que cuentan con una mayor calidad y puedan de la misma manera obtener mejores resultados.</a:t>
            </a:r>
            <a:r>
              <a:rPr lang="en" sz="1800" dirty="0">
                <a:solidFill>
                  <a:schemeClr val="lt1"/>
                </a:solidFill>
                <a:latin typeface="Roboto"/>
                <a:ea typeface="Roboto"/>
                <a:cs typeface="Roboto"/>
                <a:sym typeface="Roboto"/>
              </a:rPr>
              <a: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bc54b9c07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bc54b9c07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Dentro de la problemática observada, sabemos que </a:t>
            </a:r>
            <a:r>
              <a:rPr lang="es-ES" dirty="0"/>
              <a:t>Investigaciones previas han tenido buenos resultados en cuanto a su evaluación, sin embargo la obtención de las muestras y el </a:t>
            </a:r>
            <a:r>
              <a:rPr lang="es-ES" dirty="0" err="1"/>
              <a:t>pre-procesamiento</a:t>
            </a:r>
            <a:r>
              <a:rPr lang="es-ES" dirty="0"/>
              <a:t> de señales permanece ambiguo.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dirty="0"/>
              <a:t>Y por otro lado, </a:t>
            </a:r>
            <a:r>
              <a:rPr lang="es-ES" dirty="0"/>
              <a:t>Investigaciones que hacen uso de Redes neuronales convolucionales, han utilizado bases de datos privadas por lo que es difícil recrear sus resultados o simplemente son de años anteriores al 2020 y ya se cuenta con información nueva a la disponible en ese momento y pudieran no ser tan relevantes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4e89a2e2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4e89a2e2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propuesta en cuestión fue la de desarrollar un algoritmo basado en redes neuronales que analice imágenes como entrada en formato de espectrogramas, divididas en bloques de tiempo y por canales que al revisar datos nuevos, pueda obtener un grado alto de efectividad, mínimo del 60%</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4e89a2e2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4e89a2e2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Bueno, para la metodología utilizada, se tomó el dataset de una base de datos pública del MIT, conformada por información referente a 22 pacientes del Boston’s Children hospital de un rango de edades entre 1.5 y 22 años de edad. Los pacientes son de ambos sexos, 5 de sexo masculino y 17 de sexo femenino. </a:t>
            </a:r>
            <a:endParaRPr/>
          </a:p>
          <a:p>
            <a:pPr marL="0" lvl="0" indent="0" algn="l" rtl="0">
              <a:spcBef>
                <a:spcPts val="0"/>
              </a:spcBef>
              <a:spcAft>
                <a:spcPts val="0"/>
              </a:spcAft>
              <a:buNone/>
            </a:pPr>
            <a:endParaRPr/>
          </a:p>
          <a:p>
            <a:pPr marL="0" lvl="0" indent="0" algn="l" rtl="0">
              <a:spcBef>
                <a:spcPts val="0"/>
              </a:spcBef>
              <a:spcAft>
                <a:spcPts val="0"/>
              </a:spcAft>
              <a:buNone/>
            </a:pPr>
            <a:r>
              <a:rPr lang="en"/>
              <a:t>Se hizo un preprocesamiento de los datos para su conversión a espectrogramas previo al ingreso a la red neuronal</a:t>
            </a:r>
            <a:endParaRPr/>
          </a:p>
          <a:p>
            <a:pPr marL="0" lvl="0" indent="0" algn="l" rtl="0">
              <a:spcBef>
                <a:spcPts val="0"/>
              </a:spcBef>
              <a:spcAft>
                <a:spcPts val="0"/>
              </a:spcAft>
              <a:buNone/>
            </a:pPr>
            <a:endParaRPr/>
          </a:p>
          <a:p>
            <a:pPr marL="0" lvl="0" indent="0" algn="l" rtl="0">
              <a:spcBef>
                <a:spcPts val="0"/>
              </a:spcBef>
              <a:spcAft>
                <a:spcPts val="0"/>
              </a:spcAft>
              <a:buNone/>
            </a:pPr>
            <a:r>
              <a:rPr lang="en"/>
              <a:t>Para la lectura de las señales en formato edf, la transformación a espectrogramas y su análisis en el modelo, se utilizó python como principal herramienta, junto a las librerías mne, torch, scipy y OS para la lectura y manipulación de archivos.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bc54b9c0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bc54b9c0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Los datos a utilizar fueron seleccionados previamente tomando en cuenta la investigación antes mencionada sobre selección de canales, EEG Channel-Selection Method for Epileptic-Seizure Classification Based on Multi-Objective Optimization, en esta investigación se detalla qué pacientes y qué canales son los que pueden llegar a ser mejores candidatos para revisión de sus muestras. Derivado de esto y de revisar a detalle los electroencefalogramas, se tomaron 19 pacientes, 18 canales para el análisis de datos y la generación de los espectrogramas, los cuales podían llegar a presentar los mejores resultados</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bc54b9c0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bc54b9c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Una vez con las muestras seleccionadas se desarrollaron los espectrogramas, los cuales son representaciones de las señales en ventanas de tiempo. Cada una de las muestras de los pacientes tenía una duración de una hora y para el propósito de esta investigación, se tomaron los 20 minutos previos al ataque, también llamada la fase preíctal. En total, se realizaron espectrogramas con una ventana de duración de 60 segundos, por canal,  por paciente, llegando a un total de 20,000 espectrogramas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bc54b9c0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bc54b9c0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Una vez listos los espectrogramas, se preparó el modelo convolucional, tomando los 18 canales de cada eeg y pasandolos por 5 capas convolucionales de 2 dimensiones con un kernel de 3x3 y una salida de 64 canales cada una. Al final de cada capa pasa por un batch normalization y función de activación relu. Por último se ingresan los datos finales en una capa de normalización en 2 dimensiones para obtener el resultado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iopscience.iop.org/article/10.1088/1741-2552/ab260c" TargetMode="External"/><Relationship Id="rId3" Type="http://schemas.openxmlformats.org/officeDocument/2006/relationships/hyperlink" Target="https://www.who.int/es/news-room/fact-sheets/detail/epilepsy" TargetMode="External"/><Relationship Id="rId7" Type="http://schemas.openxmlformats.org/officeDocument/2006/relationships/hyperlink" Target="https://www.epilepsybehavior.com/article/S1525-5050(17)31097-1/fulltext" TargetMode="External"/><Relationship Id="rId12" Type="http://schemas.openxmlformats.org/officeDocument/2006/relationships/hyperlink" Target="https://neuropediatra.org/2016/02/08/la-epilepsia-en-numero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link.springer.com/chapter/10.1007%2F978-981-13-9113-2_16" TargetMode="External"/><Relationship Id="rId11" Type="http://schemas.openxmlformats.org/officeDocument/2006/relationships/hyperlink" Target="https://asp-eurasipjournals.springeropen.com/articles/10.1186/s13634-015-0251-9" TargetMode="External"/><Relationship Id="rId5" Type="http://schemas.openxmlformats.org/officeDocument/2006/relationships/hyperlink" Target="https://doi.org/10.1371/journal.pbio.2002580" TargetMode="External"/><Relationship Id="rId10" Type="http://schemas.openxmlformats.org/officeDocument/2006/relationships/hyperlink" Target="https://ieeexplore.ieee.org/ielx7/6221039/9246949/09319690.pdf" TargetMode="External"/><Relationship Id="rId4" Type="http://schemas.openxmlformats.org/officeDocument/2006/relationships/hyperlink" Target="https://www.mayoclinic.org/es-es/tests-procedures/eeg/about/pac-20393875" TargetMode="External"/><Relationship Id="rId9" Type="http://schemas.openxmlformats.org/officeDocument/2006/relationships/hyperlink" Target="https://www.mayoclinic.org/es-es/diseases-conditions/epilepsy/symptoms-causes/syc-2035009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hdl.handle.net/1721.1/54669"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Deep Learning en la Predicción de Epilepsia</a:t>
            </a:r>
            <a:endParaRPr dirty="0"/>
          </a:p>
        </p:txBody>
      </p:sp>
      <p:sp>
        <p:nvSpPr>
          <p:cNvPr id="64" name="Google Shape;64;p13"/>
          <p:cNvSpPr txBox="1">
            <a:spLocks noGrp="1"/>
          </p:cNvSpPr>
          <p:nvPr>
            <p:ph type="subTitle" idx="1"/>
          </p:nvPr>
        </p:nvSpPr>
        <p:spPr>
          <a:xfrm>
            <a:off x="2137225" y="2850055"/>
            <a:ext cx="4870500" cy="1121400"/>
          </a:xfrm>
          <a:prstGeom prst="rect">
            <a:avLst/>
          </a:prstGeom>
        </p:spPr>
        <p:txBody>
          <a:bodyPr spcFirstLastPara="1" wrap="square" lIns="91425" tIns="91425" rIns="91425" bIns="91425" anchor="t" anchorCtr="0">
            <a:normAutofit fontScale="40000" lnSpcReduction="20000"/>
          </a:bodyPr>
          <a:lstStyle/>
          <a:p>
            <a:pPr marL="0" lvl="0" indent="0" algn="ctr" rtl="0">
              <a:spcBef>
                <a:spcPts val="0"/>
              </a:spcBef>
              <a:spcAft>
                <a:spcPts val="0"/>
              </a:spcAft>
              <a:buNone/>
            </a:pPr>
            <a:r>
              <a:rPr lang="en"/>
              <a:t>Alexis Vázquez Martínez</a:t>
            </a:r>
            <a:endParaRPr/>
          </a:p>
          <a:p>
            <a:pPr marL="0" lvl="0" indent="0" algn="ctr" rtl="0">
              <a:spcBef>
                <a:spcPts val="0"/>
              </a:spcBef>
              <a:spcAft>
                <a:spcPts val="0"/>
              </a:spcAft>
              <a:buNone/>
            </a:pPr>
            <a:endParaRPr/>
          </a:p>
          <a:p>
            <a:pPr marL="0" lvl="0" indent="0" algn="ctr" rtl="0">
              <a:spcBef>
                <a:spcPts val="0"/>
              </a:spcBef>
              <a:spcAft>
                <a:spcPts val="0"/>
              </a:spcAft>
              <a:buNone/>
            </a:pPr>
            <a:r>
              <a:rPr lang="en"/>
              <a:t>Asesor: Dr. José Antonio Cantoral Ceballos</a:t>
            </a:r>
            <a:endParaRPr/>
          </a:p>
          <a:p>
            <a:pPr marL="0" lvl="0" indent="0" algn="ctr" rtl="0">
              <a:spcBef>
                <a:spcPts val="0"/>
              </a:spcBef>
              <a:spcAft>
                <a:spcPts val="0"/>
              </a:spcAft>
              <a:buNone/>
            </a:pPr>
            <a:endParaRPr/>
          </a:p>
          <a:p>
            <a:pPr marL="0" lvl="0" indent="0" algn="ctr" rtl="0">
              <a:spcBef>
                <a:spcPts val="0"/>
              </a:spcBef>
              <a:spcAft>
                <a:spcPts val="0"/>
              </a:spcAft>
              <a:buNone/>
            </a:pPr>
            <a:r>
              <a:rPr lang="en"/>
              <a:t>Coordinadores: </a:t>
            </a:r>
            <a:endParaRPr/>
          </a:p>
          <a:p>
            <a:pPr marL="0" lvl="0" indent="0" algn="ctr" rtl="0">
              <a:spcBef>
                <a:spcPts val="0"/>
              </a:spcBef>
              <a:spcAft>
                <a:spcPts val="0"/>
              </a:spcAft>
              <a:buNone/>
            </a:pPr>
            <a:r>
              <a:rPr lang="en"/>
              <a:t>Dr. José Antonio Cantoral Ceballos</a:t>
            </a:r>
            <a:endParaRPr/>
          </a:p>
          <a:p>
            <a:pPr marL="0" lvl="0" indent="0" algn="ctr" rtl="0">
              <a:spcBef>
                <a:spcPts val="0"/>
              </a:spcBef>
              <a:spcAft>
                <a:spcPts val="0"/>
              </a:spcAft>
              <a:buNone/>
            </a:pPr>
            <a:r>
              <a:rPr lang="en"/>
              <a:t>Dr. Jesús Arturo Pérez Díaz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Resultados y conclusiones</a:t>
            </a:r>
            <a:endParaRPr dirty="0"/>
          </a:p>
          <a:p>
            <a:pPr marL="0" lvl="0" indent="0" algn="l" rtl="0">
              <a:spcBef>
                <a:spcPts val="0"/>
              </a:spcBef>
              <a:spcAft>
                <a:spcPts val="0"/>
              </a:spcAft>
              <a:buNone/>
            </a:pPr>
            <a:endParaRPr dirty="0"/>
          </a:p>
        </p:txBody>
      </p:sp>
      <p:sp>
        <p:nvSpPr>
          <p:cNvPr id="137" name="Google Shape;137;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Efectividad dataset de entrenamiento: 65%</a:t>
            </a:r>
            <a:endParaRPr dirty="0"/>
          </a:p>
          <a:p>
            <a:pPr marL="457200" lvl="0" indent="-342900" algn="l" rtl="0">
              <a:spcBef>
                <a:spcPts val="0"/>
              </a:spcBef>
              <a:spcAft>
                <a:spcPts val="0"/>
              </a:spcAft>
              <a:buSzPts val="1800"/>
              <a:buChar char="●"/>
            </a:pPr>
            <a:r>
              <a:rPr lang="en" dirty="0"/>
              <a:t>Efectividad dataset de pruebas: 56%</a:t>
            </a:r>
            <a:endParaRPr dirty="0"/>
          </a:p>
        </p:txBody>
      </p:sp>
      <p:sp>
        <p:nvSpPr>
          <p:cNvPr id="138" name="Google Shape;13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rPr>
              <a:t>10</a:t>
            </a:fld>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Contribuciones</a:t>
            </a:r>
            <a:endParaRPr/>
          </a:p>
        </p:txBody>
      </p:sp>
      <p:sp>
        <p:nvSpPr>
          <p:cNvPr id="144" name="Google Shape;144;p23"/>
          <p:cNvSpPr txBox="1">
            <a:spLocks noGrp="1"/>
          </p:cNvSpPr>
          <p:nvPr>
            <p:ph type="body" idx="1"/>
          </p:nvPr>
        </p:nvSpPr>
        <p:spPr>
          <a:xfrm>
            <a:off x="311700" y="1266325"/>
            <a:ext cx="3787500" cy="35667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t>Se enviará un artículo en la IEEE Latin America Transactions en el que:</a:t>
            </a:r>
            <a:endParaRPr sz="1200"/>
          </a:p>
          <a:p>
            <a:pPr marL="914400" lvl="1" indent="-304800" algn="l" rtl="0">
              <a:spcBef>
                <a:spcPts val="0"/>
              </a:spcBef>
              <a:spcAft>
                <a:spcPts val="0"/>
              </a:spcAft>
              <a:buSzPts val="1200"/>
              <a:buChar char="○"/>
            </a:pPr>
            <a:r>
              <a:rPr lang="en" sz="1200"/>
              <a:t>Se profundizará en  los aspectos de la metodología necesaria para desarrollar un algoritmo basado en redes neuronales convolucionales (RNC)</a:t>
            </a:r>
            <a:endParaRPr sz="1200"/>
          </a:p>
          <a:p>
            <a:pPr marL="914400" lvl="1" indent="-304800" algn="l" rtl="0">
              <a:spcBef>
                <a:spcPts val="0"/>
              </a:spcBef>
              <a:spcAft>
                <a:spcPts val="0"/>
              </a:spcAft>
              <a:buSzPts val="1200"/>
              <a:buChar char="○"/>
            </a:pPr>
            <a:r>
              <a:rPr lang="en" sz="1200"/>
              <a:t>Se hará una verificación en los datos ingresados, para delimitar qué cantidad de datos y qué canales presentan los mejores resultados.</a:t>
            </a:r>
            <a:endParaRPr sz="1200"/>
          </a:p>
          <a:p>
            <a:pPr marL="457200" lvl="0" indent="-304800" algn="l" rtl="0">
              <a:spcBef>
                <a:spcPts val="0"/>
              </a:spcBef>
              <a:spcAft>
                <a:spcPts val="0"/>
              </a:spcAft>
              <a:buSzPts val="1200"/>
              <a:buChar char="●"/>
            </a:pPr>
            <a:r>
              <a:rPr lang="en" sz="1200"/>
              <a:t>Se publicará el código y los descubrimientos en foros de investigación para agilizar la investigación práctica y su uso terapéutico en futuras investigaciones</a:t>
            </a:r>
            <a:endParaRPr sz="1200"/>
          </a:p>
        </p:txBody>
      </p:sp>
      <p:pic>
        <p:nvPicPr>
          <p:cNvPr id="145" name="Google Shape;145;p23"/>
          <p:cNvPicPr preferRelativeResize="0"/>
          <p:nvPr/>
        </p:nvPicPr>
        <p:blipFill>
          <a:blip r:embed="rId3">
            <a:alphaModFix/>
          </a:blip>
          <a:stretch>
            <a:fillRect/>
          </a:stretch>
        </p:blipFill>
        <p:spPr>
          <a:xfrm>
            <a:off x="4653775" y="1435575"/>
            <a:ext cx="4043900" cy="2272350"/>
          </a:xfrm>
          <a:prstGeom prst="rect">
            <a:avLst/>
          </a:prstGeom>
          <a:noFill/>
          <a:ln>
            <a:noFill/>
          </a:ln>
        </p:spPr>
      </p:pic>
      <p:sp>
        <p:nvSpPr>
          <p:cNvPr id="146" name="Google Shape;14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rPr>
              <a:t>11</a:t>
            </a:fld>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87900" y="1152450"/>
            <a:ext cx="8368200" cy="1538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¡Gracias!</a:t>
            </a:r>
            <a:endParaRPr/>
          </a:p>
        </p:txBody>
      </p:sp>
      <p:sp>
        <p:nvSpPr>
          <p:cNvPr id="166" name="Google Shape;166;p26"/>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167" name="Google Shape;16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¿Preguntas?</a:t>
            </a:r>
            <a:endParaRPr/>
          </a:p>
        </p:txBody>
      </p:sp>
      <p:sp>
        <p:nvSpPr>
          <p:cNvPr id="152" name="Google Shape;152;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53" name="Google Shape;15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312875"/>
            <a:ext cx="8520600" cy="7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Referencias</a:t>
            </a:r>
            <a:endParaRPr/>
          </a:p>
          <a:p>
            <a:pPr marL="0" lvl="0" indent="0" algn="l" rtl="0">
              <a:spcBef>
                <a:spcPts val="0"/>
              </a:spcBef>
              <a:spcAft>
                <a:spcPts val="0"/>
              </a:spcAft>
              <a:buNone/>
            </a:pPr>
            <a:endParaRPr/>
          </a:p>
        </p:txBody>
      </p:sp>
      <p:sp>
        <p:nvSpPr>
          <p:cNvPr id="159" name="Google Shape;159;p25"/>
          <p:cNvSpPr txBox="1">
            <a:spLocks noGrp="1"/>
          </p:cNvSpPr>
          <p:nvPr>
            <p:ph type="body" idx="1"/>
          </p:nvPr>
        </p:nvSpPr>
        <p:spPr>
          <a:xfrm>
            <a:off x="242300" y="1110600"/>
            <a:ext cx="8712000" cy="38109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440"/>
              <a:buNone/>
            </a:pPr>
            <a:r>
              <a:rPr lang="en" sz="720"/>
              <a:t>Organización   mundial   de   la   salud,   OMS   —   Epilepsia,   Ciencia,2016. Disponible en</a:t>
            </a:r>
            <a:r>
              <a:rPr lang="en" sz="720" u="sng">
                <a:solidFill>
                  <a:schemeClr val="hlink"/>
                </a:solidFill>
                <a:hlinkClick r:id="rId3"/>
              </a:rPr>
              <a:t>https://www.who.int/es/news-room/fact-sheets/detail/epilepsy</a:t>
            </a:r>
            <a:endParaRPr sz="720"/>
          </a:p>
          <a:p>
            <a:pPr marL="0" lvl="0" indent="0" algn="just" rtl="0">
              <a:lnSpc>
                <a:spcPct val="95000"/>
              </a:lnSpc>
              <a:spcBef>
                <a:spcPts val="1200"/>
              </a:spcBef>
              <a:spcAft>
                <a:spcPts val="0"/>
              </a:spcAft>
              <a:buSzPts val="440"/>
              <a:buNone/>
            </a:pPr>
            <a:r>
              <a:rPr lang="en" sz="720"/>
              <a:t>Mayo   Clinic,   EEG   (electroencefalograma),   Ciencia,   Abril   2020.Disponible en </a:t>
            </a:r>
            <a:r>
              <a:rPr lang="en" sz="720" u="sng">
                <a:solidFill>
                  <a:schemeClr val="hlink"/>
                </a:solidFill>
                <a:hlinkClick r:id="rId4"/>
              </a:rPr>
              <a:t>https://www.mayoclinic.org/es-es/tests-procedures/eeg/about/pac-20393875</a:t>
            </a:r>
            <a:endParaRPr sz="720"/>
          </a:p>
          <a:p>
            <a:pPr marL="0" lvl="0" indent="0" algn="just" rtl="0">
              <a:lnSpc>
                <a:spcPct val="95000"/>
              </a:lnSpc>
              <a:spcBef>
                <a:spcPts val="1200"/>
              </a:spcBef>
              <a:spcAft>
                <a:spcPts val="0"/>
              </a:spcAft>
              <a:buSzPts val="440"/>
              <a:buNone/>
            </a:pPr>
            <a:r>
              <a:rPr lang="en" sz="720"/>
              <a:t>Tauste Campo A, Principe A, Ley M, Rocamora R &amp; Deco G, Dege-nerate time-dependent network dynamics anticipate seizures in humanepileptic brain. PLoSBiol 16(4):e2002580, Abril 2018. Disponible en </a:t>
            </a:r>
            <a:r>
              <a:rPr lang="en" sz="720" u="sng">
                <a:solidFill>
                  <a:schemeClr val="hlink"/>
                </a:solidFill>
                <a:hlinkClick r:id="rId5"/>
              </a:rPr>
              <a:t>https://doi.org/10.1371/journal.pbio.2002580</a:t>
            </a:r>
            <a:r>
              <a:rPr lang="en" sz="720"/>
              <a:t> </a:t>
            </a:r>
            <a:endParaRPr sz="720"/>
          </a:p>
          <a:p>
            <a:pPr marL="0" lvl="0" indent="0" algn="just" rtl="0">
              <a:lnSpc>
                <a:spcPct val="95000"/>
              </a:lnSpc>
              <a:spcBef>
                <a:spcPts val="1200"/>
              </a:spcBef>
              <a:spcAft>
                <a:spcPts val="0"/>
              </a:spcAft>
              <a:buSzPts val="440"/>
              <a:buNone/>
            </a:pPr>
            <a:r>
              <a:rPr lang="en" sz="720"/>
              <a:t>Gao Z., Wang X. Deep Learning. In: Hu L., Zhang Z. (eds) EEG SignalProcessing  and  Feature  Extraction,  Springer,  Singapore.  Tecnolog ́ıa,Octubre  2019.  Disponible  en</a:t>
            </a:r>
            <a:r>
              <a:rPr lang="en" sz="720" u="sng">
                <a:solidFill>
                  <a:schemeClr val="hlink"/>
                </a:solidFill>
                <a:hlinkClick r:id="rId6"/>
              </a:rPr>
              <a:t>https://link.springer.com/chapter/10.1007%2F978-981-13-9113-2_16</a:t>
            </a:r>
            <a:endParaRPr sz="720"/>
          </a:p>
          <a:p>
            <a:pPr marL="0" lvl="0" indent="0" algn="just" rtl="0">
              <a:lnSpc>
                <a:spcPct val="95000"/>
              </a:lnSpc>
              <a:spcBef>
                <a:spcPts val="1200"/>
              </a:spcBef>
              <a:spcAft>
                <a:spcPts val="0"/>
              </a:spcAft>
              <a:buSzPts val="440"/>
              <a:buNone/>
            </a:pPr>
            <a:r>
              <a:rPr lang="en" sz="720"/>
              <a:t>Mathworks,  What  is  deep  learning?  —  How  it  works?,  Mathworks,tecnolog ́ıa,   2021.   Disponible   enhttps://www.mathworks.com/discovery/deep-learning.html[6]Frank   M.C   Besag   &amp;   Michael   J.   Vasey,   Prodime   in   epilepsy,Epilepsy   &amp;   behaviour,   Ciencia   y   salud,   Abril   2018.   Disponible   en </a:t>
            </a:r>
            <a:r>
              <a:rPr lang="en" sz="720" u="sng">
                <a:solidFill>
                  <a:schemeClr val="hlink"/>
                </a:solidFill>
                <a:hlinkClick r:id="rId7"/>
              </a:rPr>
              <a:t>https://www.epilepsybehavior.com/article/S1525-5050(17)31097-1/fulltext</a:t>
            </a:r>
            <a:endParaRPr sz="720"/>
          </a:p>
          <a:p>
            <a:pPr marL="0" lvl="0" indent="0" algn="just" rtl="0">
              <a:lnSpc>
                <a:spcPct val="95000"/>
              </a:lnSpc>
              <a:spcBef>
                <a:spcPts val="1200"/>
              </a:spcBef>
              <a:spcAft>
                <a:spcPts val="0"/>
              </a:spcAft>
              <a:buSzPts val="440"/>
              <a:buNone/>
            </a:pPr>
            <a:r>
              <a:rPr lang="en" sz="720"/>
              <a:t>Michel  CM  &amp;  Brunet  D,  EEGSource  Imaging:  A  Practical  Reviewofthe  Analysis  Steps.Front.  Neurol.  10:325.  Ciencia  y  tecnolog ́ıa.Abril  2019.  Disponible  en https://www.frontiersin.org/articles/10.3389/fneur.2019.00325/fullJocelyn </a:t>
            </a:r>
            <a:endParaRPr sz="720"/>
          </a:p>
          <a:p>
            <a:pPr marL="0" lvl="0" indent="0" algn="just" rtl="0">
              <a:lnSpc>
                <a:spcPct val="95000"/>
              </a:lnSpc>
              <a:spcBef>
                <a:spcPts val="1200"/>
              </a:spcBef>
              <a:spcAft>
                <a:spcPts val="0"/>
              </a:spcAft>
              <a:buSzPts val="440"/>
              <a:buNone/>
            </a:pPr>
            <a:r>
              <a:rPr lang="en" sz="720"/>
              <a:t>Faubert, Tiago H Falk, Alexandre Gramfort, Isabela Albuquer-que, Hubert Banville &amp; Yannick Roy, Deep learning-based electroen-cephalography  analysis:  a  systematic  review,  Ciencia  y  Tecnolog ́ıa.Agosto  2019.  Disponible  en </a:t>
            </a:r>
            <a:r>
              <a:rPr lang="en" sz="720" u="sng">
                <a:solidFill>
                  <a:schemeClr val="hlink"/>
                </a:solidFill>
                <a:hlinkClick r:id="rId8"/>
              </a:rPr>
              <a:t>https://iopscience.iop.org/article/10.1088/1741-2552/ab260c</a:t>
            </a:r>
            <a:endParaRPr sz="720"/>
          </a:p>
          <a:p>
            <a:pPr marL="0" lvl="0" indent="0" algn="just" rtl="0">
              <a:lnSpc>
                <a:spcPct val="95000"/>
              </a:lnSpc>
              <a:spcBef>
                <a:spcPts val="1200"/>
              </a:spcBef>
              <a:spcAft>
                <a:spcPts val="0"/>
              </a:spcAft>
              <a:buSzPts val="440"/>
              <a:buNone/>
            </a:pPr>
            <a:r>
              <a:rPr lang="en" sz="720"/>
              <a:t>Mayo  Clinic,  Informaci ́on  b ́asica  sobre  la  epilepsia,  Salud,  Agosto2019. Disponible en </a:t>
            </a:r>
            <a:r>
              <a:rPr lang="en" sz="720" u="sng">
                <a:solidFill>
                  <a:schemeClr val="hlink"/>
                </a:solidFill>
                <a:hlinkClick r:id="rId9"/>
              </a:rPr>
              <a:t>https://www.mayoclinic.org/es-es/diseases-conditions/epilepsy/symptoms-causes/syc-20350093</a:t>
            </a:r>
            <a:endParaRPr sz="720"/>
          </a:p>
          <a:p>
            <a:pPr marL="0" lvl="0" indent="0" algn="just" rtl="0">
              <a:lnSpc>
                <a:spcPct val="95000"/>
              </a:lnSpc>
              <a:spcBef>
                <a:spcPts val="1200"/>
              </a:spcBef>
              <a:spcAft>
                <a:spcPts val="0"/>
              </a:spcAft>
              <a:buSzPts val="440"/>
              <a:buNone/>
            </a:pPr>
            <a:r>
              <a:rPr lang="en" sz="720"/>
              <a:t>MD. Rashed-Al-Mahfuz, Mohammad Ali Moni , Shadatat Uddin, Salem A. Alyami , Matthew A. Summers &amp; Valsamma Eapen , A deep convolutional neural network method to detect seizures and characteristic frequencies using epileptic electroencephalogram (EEG) Data, Ciencia y Salud, Enero 2021, Disponible en </a:t>
            </a:r>
            <a:r>
              <a:rPr lang="en" sz="720" u="sng">
                <a:solidFill>
                  <a:schemeClr val="hlink"/>
                </a:solidFill>
                <a:hlinkClick r:id="rId10"/>
              </a:rPr>
              <a:t>https://ieeexplore.ieee.org/ielx7/6221039/9246949/09319690.pdf</a:t>
            </a:r>
            <a:r>
              <a:rPr lang="en" sz="720"/>
              <a:t> </a:t>
            </a:r>
            <a:endParaRPr sz="720"/>
          </a:p>
          <a:p>
            <a:pPr marL="0" lvl="0" indent="0" algn="just" rtl="0">
              <a:lnSpc>
                <a:spcPct val="95000"/>
              </a:lnSpc>
              <a:spcBef>
                <a:spcPts val="1200"/>
              </a:spcBef>
              <a:spcAft>
                <a:spcPts val="0"/>
              </a:spcAft>
              <a:buSzPts val="440"/>
              <a:buNone/>
            </a:pPr>
            <a:r>
              <a:rPr lang="en" sz="720"/>
              <a:t>Turky Alotaibi, Fathi E Abd El-samie, Saleh A Alshebili &amp; Ishtiaq Ahmad, A review of channel selection algorithms for EEG signal processing, 2015,  Disponible en: </a:t>
            </a:r>
            <a:r>
              <a:rPr lang="en" sz="720" u="sng">
                <a:solidFill>
                  <a:schemeClr val="hlink"/>
                </a:solidFill>
                <a:hlinkClick r:id="rId11"/>
              </a:rPr>
              <a:t>https://asp-eurasipjournals.springeropen.com/articles/10.1186/s13634-015-0251-9</a:t>
            </a:r>
            <a:endParaRPr sz="720"/>
          </a:p>
          <a:p>
            <a:pPr marL="0" lvl="0" indent="0" algn="just" rtl="0">
              <a:lnSpc>
                <a:spcPct val="95000"/>
              </a:lnSpc>
              <a:spcBef>
                <a:spcPts val="1200"/>
              </a:spcBef>
              <a:spcAft>
                <a:spcPts val="1200"/>
              </a:spcAft>
              <a:buSzPts val="440"/>
              <a:buNone/>
            </a:pPr>
            <a:r>
              <a:rPr lang="en" sz="720"/>
              <a:t>Mj Mas, La epilepsia en números, Tecnología y Ciencia, Febrero 2016, Disponible en </a:t>
            </a:r>
            <a:r>
              <a:rPr lang="en" sz="720" u="sng">
                <a:solidFill>
                  <a:schemeClr val="hlink"/>
                </a:solidFill>
                <a:hlinkClick r:id="rId12"/>
              </a:rPr>
              <a:t>https://neuropediatra.org/2016/02/08/la-epilepsia-en-numeros/</a:t>
            </a:r>
            <a:endParaRPr sz="720"/>
          </a:p>
        </p:txBody>
      </p:sp>
      <p:sp>
        <p:nvSpPr>
          <p:cNvPr id="160" name="Google Shape;16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rPr>
              <a:t>14</a:t>
            </a:fld>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192075" y="584750"/>
            <a:ext cx="8571300" cy="942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Introducción</a:t>
            </a:r>
            <a:endParaRPr/>
          </a:p>
        </p:txBody>
      </p:sp>
      <p:sp>
        <p:nvSpPr>
          <p:cNvPr id="70" name="Google Shape;7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rPr>
              <a:t>2</a:t>
            </a:fld>
            <a:endParaRPr>
              <a:solidFill>
                <a:schemeClr val="dk1"/>
              </a:solidFill>
            </a:endParaRPr>
          </a:p>
        </p:txBody>
      </p:sp>
      <p:pic>
        <p:nvPicPr>
          <p:cNvPr id="71" name="Google Shape;71;p14"/>
          <p:cNvPicPr preferRelativeResize="0"/>
          <p:nvPr/>
        </p:nvPicPr>
        <p:blipFill>
          <a:blip r:embed="rId3">
            <a:alphaModFix/>
          </a:blip>
          <a:stretch>
            <a:fillRect/>
          </a:stretch>
        </p:blipFill>
        <p:spPr>
          <a:xfrm>
            <a:off x="3828925" y="1771100"/>
            <a:ext cx="4826845" cy="2715100"/>
          </a:xfrm>
          <a:prstGeom prst="rect">
            <a:avLst/>
          </a:prstGeom>
          <a:noFill/>
          <a:ln>
            <a:noFill/>
          </a:ln>
        </p:spPr>
      </p:pic>
      <p:pic>
        <p:nvPicPr>
          <p:cNvPr id="72" name="Google Shape;72;p14"/>
          <p:cNvPicPr preferRelativeResize="0"/>
          <p:nvPr/>
        </p:nvPicPr>
        <p:blipFill>
          <a:blip r:embed="rId4">
            <a:alphaModFix/>
          </a:blip>
          <a:stretch>
            <a:fillRect/>
          </a:stretch>
        </p:blipFill>
        <p:spPr>
          <a:xfrm>
            <a:off x="597475" y="1771100"/>
            <a:ext cx="2715100" cy="271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Estado del Arte</a:t>
            </a:r>
            <a:endParaRPr/>
          </a:p>
        </p:txBody>
      </p:sp>
      <p:sp>
        <p:nvSpPr>
          <p:cNvPr id="78" name="Google Shape;78;p15"/>
          <p:cNvSpPr txBox="1">
            <a:spLocks noGrp="1"/>
          </p:cNvSpPr>
          <p:nvPr>
            <p:ph type="body" idx="1"/>
          </p:nvPr>
        </p:nvSpPr>
        <p:spPr>
          <a:xfrm>
            <a:off x="68575" y="1595525"/>
            <a:ext cx="1891200" cy="185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b="1"/>
              <a:t>Gao Z, Wang X</a:t>
            </a:r>
            <a:r>
              <a:rPr lang="en" sz="1500"/>
              <a:t> </a:t>
            </a:r>
            <a:endParaRPr sz="1500"/>
          </a:p>
          <a:p>
            <a:pPr marL="0" lvl="0" indent="0" algn="ctr" rtl="0">
              <a:spcBef>
                <a:spcPts val="1200"/>
              </a:spcBef>
              <a:spcAft>
                <a:spcPts val="1200"/>
              </a:spcAft>
              <a:buNone/>
            </a:pPr>
            <a:r>
              <a:rPr lang="en" sz="1500" i="1"/>
              <a:t>EEG Signal processing and Feature Extracting</a:t>
            </a:r>
            <a:r>
              <a:rPr lang="en" sz="1500"/>
              <a:t> </a:t>
            </a:r>
            <a:endParaRPr sz="1500"/>
          </a:p>
        </p:txBody>
      </p:sp>
      <p:sp>
        <p:nvSpPr>
          <p:cNvPr id="79" name="Google Shape;79;p15"/>
          <p:cNvSpPr txBox="1">
            <a:spLocks noGrp="1"/>
          </p:cNvSpPr>
          <p:nvPr>
            <p:ph type="body" idx="1"/>
          </p:nvPr>
        </p:nvSpPr>
        <p:spPr>
          <a:xfrm>
            <a:off x="1897025" y="1593575"/>
            <a:ext cx="1995000" cy="185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b="1"/>
              <a:t>Michael CM</a:t>
            </a:r>
            <a:r>
              <a:rPr lang="en" sz="1500"/>
              <a:t> </a:t>
            </a:r>
            <a:endParaRPr sz="1500"/>
          </a:p>
          <a:p>
            <a:pPr marL="0" lvl="0" indent="0" algn="ctr" rtl="0">
              <a:spcBef>
                <a:spcPts val="1200"/>
              </a:spcBef>
              <a:spcAft>
                <a:spcPts val="1200"/>
              </a:spcAft>
              <a:buNone/>
            </a:pPr>
            <a:r>
              <a:rPr lang="en" sz="1500" i="1"/>
              <a:t>EEG Source Imaging: A Practical Review of the Analysis Steps</a:t>
            </a:r>
            <a:endParaRPr sz="1500" i="1"/>
          </a:p>
        </p:txBody>
      </p:sp>
      <p:sp>
        <p:nvSpPr>
          <p:cNvPr id="80" name="Google Shape;80;p15"/>
          <p:cNvSpPr txBox="1">
            <a:spLocks noGrp="1"/>
          </p:cNvSpPr>
          <p:nvPr>
            <p:ph type="body" idx="1"/>
          </p:nvPr>
        </p:nvSpPr>
        <p:spPr>
          <a:xfrm>
            <a:off x="4078899" y="1593588"/>
            <a:ext cx="2158800" cy="185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b="1"/>
              <a:t>Faubert J</a:t>
            </a:r>
            <a:endParaRPr sz="1500" b="1"/>
          </a:p>
          <a:p>
            <a:pPr marL="0" lvl="0" indent="0" algn="ctr" rtl="0">
              <a:spcBef>
                <a:spcPts val="1200"/>
              </a:spcBef>
              <a:spcAft>
                <a:spcPts val="1200"/>
              </a:spcAft>
              <a:buNone/>
            </a:pPr>
            <a:r>
              <a:rPr lang="en" sz="1500" i="1"/>
              <a:t>Deep learning-based electroencephalography analysis: a systematic review</a:t>
            </a:r>
            <a:endParaRPr sz="1500" i="1"/>
          </a:p>
        </p:txBody>
      </p:sp>
      <p:sp>
        <p:nvSpPr>
          <p:cNvPr id="81" name="Google Shape;8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rPr>
              <a:t>3</a:t>
            </a:fld>
            <a:endParaRPr>
              <a:solidFill>
                <a:schemeClr val="dk1"/>
              </a:solidFill>
            </a:endParaRPr>
          </a:p>
        </p:txBody>
      </p:sp>
      <p:sp>
        <p:nvSpPr>
          <p:cNvPr id="82" name="Google Shape;82;p15"/>
          <p:cNvSpPr txBox="1">
            <a:spLocks noGrp="1"/>
          </p:cNvSpPr>
          <p:nvPr>
            <p:ph type="body" idx="1"/>
          </p:nvPr>
        </p:nvSpPr>
        <p:spPr>
          <a:xfrm>
            <a:off x="144775" y="3677975"/>
            <a:ext cx="8821800" cy="1343400"/>
          </a:xfrm>
          <a:prstGeom prst="rect">
            <a:avLst/>
          </a:prstGeom>
        </p:spPr>
        <p:txBody>
          <a:bodyPr spcFirstLastPara="1" wrap="square" lIns="91425" tIns="91425" rIns="91425" bIns="91425" anchor="t" anchorCtr="0">
            <a:noAutofit/>
          </a:bodyPr>
          <a:lstStyle/>
          <a:p>
            <a:pPr marL="0" lvl="0" indent="0" algn="just" rtl="0">
              <a:lnSpc>
                <a:spcPct val="138000"/>
              </a:lnSpc>
              <a:spcBef>
                <a:spcPts val="0"/>
              </a:spcBef>
              <a:spcAft>
                <a:spcPts val="0"/>
              </a:spcAft>
              <a:buSzPts val="275"/>
              <a:buNone/>
            </a:pPr>
            <a:r>
              <a:rPr lang="en" sz="850" b="1"/>
              <a:t>Gao Z., Wang X. Deep Learning. In: Hu L., Zhang Z. (eds) EEG Signal Processing  and  Feature  Extraction,  Springer,  Singapore.  Tecnología, Octubre  2019. </a:t>
            </a:r>
            <a:endParaRPr sz="850" b="1"/>
          </a:p>
          <a:p>
            <a:pPr marL="0" lvl="0" indent="0" algn="just" rtl="0">
              <a:spcBef>
                <a:spcPts val="1200"/>
              </a:spcBef>
              <a:spcAft>
                <a:spcPts val="0"/>
              </a:spcAft>
              <a:buSzPts val="275"/>
              <a:buNone/>
            </a:pPr>
            <a:r>
              <a:rPr lang="en" sz="850" b="1"/>
              <a:t>Michel  CM  &amp;  Brunet  D,  EEG Source  Imaging:  A  Practical  Review of the  Analysis  Steps.Front.  Neurol.  10:325.  Ciencia  y  Tecnología. Abril  2019.   </a:t>
            </a:r>
            <a:endParaRPr sz="850" b="1"/>
          </a:p>
          <a:p>
            <a:pPr marL="0" marR="0" lvl="0" indent="0" algn="just" rtl="0">
              <a:lnSpc>
                <a:spcPct val="138000"/>
              </a:lnSpc>
              <a:spcBef>
                <a:spcPts val="1200"/>
              </a:spcBef>
              <a:spcAft>
                <a:spcPts val="0"/>
              </a:spcAft>
              <a:buSzPts val="275"/>
              <a:buNone/>
            </a:pPr>
            <a:r>
              <a:rPr lang="en" sz="850" b="1"/>
              <a:t>Faubert J, Falk T, Gramfort A, Albuquerque I, Banville H &amp; Roy Y, Deep learning-based electroencephalography  analysis:  a  systematic  review,  Ciencia  y  Tecnología. Agosto  2019.</a:t>
            </a:r>
            <a:endParaRPr sz="850" b="1"/>
          </a:p>
          <a:p>
            <a:pPr marL="0" marR="0" lvl="0" indent="0" algn="just" rtl="0">
              <a:lnSpc>
                <a:spcPct val="138000"/>
              </a:lnSpc>
              <a:spcBef>
                <a:spcPts val="1200"/>
              </a:spcBef>
              <a:spcAft>
                <a:spcPts val="1200"/>
              </a:spcAft>
              <a:buSzPts val="275"/>
              <a:buNone/>
            </a:pPr>
            <a:r>
              <a:rPr lang="en" sz="850" b="1"/>
              <a:t>Moctezuma L.    &amp;    Molina M., EEG Channel-Selection Method    for    Epileptic-Seizure    Classification    Based    on    Multi-Objective    Optimization,    Ciencia,    Junio    2020,</a:t>
            </a:r>
            <a:endParaRPr sz="850" b="1"/>
          </a:p>
        </p:txBody>
      </p:sp>
      <p:sp>
        <p:nvSpPr>
          <p:cNvPr id="83" name="Google Shape;83;p15"/>
          <p:cNvSpPr txBox="1">
            <a:spLocks noGrp="1"/>
          </p:cNvSpPr>
          <p:nvPr>
            <p:ph type="body" idx="1"/>
          </p:nvPr>
        </p:nvSpPr>
        <p:spPr>
          <a:xfrm>
            <a:off x="6313650" y="1593575"/>
            <a:ext cx="2611500" cy="185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852"/>
              <a:buNone/>
            </a:pPr>
            <a:r>
              <a:rPr lang="en" sz="1462" b="1"/>
              <a:t>Moctezuma L, Molina M</a:t>
            </a:r>
            <a:endParaRPr sz="1462" b="1"/>
          </a:p>
          <a:p>
            <a:pPr marL="0" lvl="0" indent="0" algn="ctr" rtl="0">
              <a:spcBef>
                <a:spcPts val="1200"/>
              </a:spcBef>
              <a:spcAft>
                <a:spcPts val="0"/>
              </a:spcAft>
              <a:buSzPts val="852"/>
              <a:buNone/>
            </a:pPr>
            <a:r>
              <a:rPr lang="en" sz="1462" i="1"/>
              <a:t>EEG Channel-Selection Method for Epileptic-Seizure Classification Based on Multi-Objective Optimization</a:t>
            </a:r>
            <a:endParaRPr sz="1462" i="1"/>
          </a:p>
          <a:p>
            <a:pPr marL="0" lvl="0" indent="0" algn="ctr" rtl="0">
              <a:spcBef>
                <a:spcPts val="1200"/>
              </a:spcBef>
              <a:spcAft>
                <a:spcPts val="0"/>
              </a:spcAft>
              <a:buSzPts val="852"/>
              <a:buNone/>
            </a:pPr>
            <a:endParaRPr sz="1462" i="1"/>
          </a:p>
          <a:p>
            <a:pPr marL="0" lvl="0" indent="0" algn="ctr" rtl="0">
              <a:spcBef>
                <a:spcPts val="1200"/>
              </a:spcBef>
              <a:spcAft>
                <a:spcPts val="1200"/>
              </a:spcAft>
              <a:buSzPts val="852"/>
              <a:buNone/>
            </a:pPr>
            <a:endParaRPr sz="1462"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Problemática</a:t>
            </a:r>
            <a:endParaRPr/>
          </a:p>
        </p:txBody>
      </p:sp>
      <p:sp>
        <p:nvSpPr>
          <p:cNvPr id="89" name="Google Shape;89;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Investigaciones previas han tenido buenos resultados en cuanto a su evaluación, sin embargo la obtención de las muestras y el pre-procesamiento de señales permanece ambiguo.</a:t>
            </a:r>
            <a:endParaRPr dirty="0"/>
          </a:p>
          <a:p>
            <a:pPr marL="457200" lvl="0" indent="-342900" algn="l" rtl="0">
              <a:spcBef>
                <a:spcPts val="0"/>
              </a:spcBef>
              <a:spcAft>
                <a:spcPts val="0"/>
              </a:spcAft>
              <a:buSzPts val="1800"/>
              <a:buChar char="-"/>
            </a:pPr>
            <a:r>
              <a:rPr lang="en" dirty="0"/>
              <a:t>Investigaciones que hacen uso de RNC, han utilizado bases de datos privadas por lo que es difícil recrear sus resultados o son de años anteriores al 2020 y ya se cuenta con información nueva a la disponible en ese momento.</a:t>
            </a:r>
            <a:endParaRPr dirty="0"/>
          </a:p>
        </p:txBody>
      </p:sp>
      <p:sp>
        <p:nvSpPr>
          <p:cNvPr id="90" name="Google Shape;9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Propuesta</a:t>
            </a:r>
            <a:endParaRPr/>
          </a:p>
        </p:txBody>
      </p:sp>
      <p:sp>
        <p:nvSpPr>
          <p:cNvPr id="96" name="Google Shape;96;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Desarrollar un algoritmo basado en redes neuronales convolucionales para generar un modelo convolucional de 2 dimensiones, que analice espectrogramas y permita obtener un alto porcentaje de efectividad. &gt; 60%</a:t>
            </a:r>
            <a:endParaRPr sz="2000"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97" name="Google Shape;9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rPr>
              <a:t>5</a:t>
            </a:fld>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Metodología</a:t>
            </a:r>
            <a:endParaRPr/>
          </a:p>
        </p:txBody>
      </p:sp>
      <p:sp>
        <p:nvSpPr>
          <p:cNvPr id="103" name="Google Shape;103;p18"/>
          <p:cNvSpPr txBox="1">
            <a:spLocks noGrp="1"/>
          </p:cNvSpPr>
          <p:nvPr>
            <p:ph type="body" idx="1"/>
          </p:nvPr>
        </p:nvSpPr>
        <p:spPr>
          <a:xfrm>
            <a:off x="311700" y="1266325"/>
            <a:ext cx="8520600" cy="2720700"/>
          </a:xfrm>
          <a:prstGeom prst="rect">
            <a:avLst/>
          </a:prstGeom>
        </p:spPr>
        <p:txBody>
          <a:bodyPr spcFirstLastPara="1" wrap="square" lIns="91425" tIns="91425" rIns="91425" bIns="91425" anchor="t" anchorCtr="0">
            <a:normAutofit/>
          </a:bodyPr>
          <a:lstStyle/>
          <a:p>
            <a:pPr marL="457200" lvl="0" indent="-312737" algn="l" rtl="0">
              <a:lnSpc>
                <a:spcPct val="85000"/>
              </a:lnSpc>
              <a:spcBef>
                <a:spcPts val="0"/>
              </a:spcBef>
              <a:spcAft>
                <a:spcPts val="0"/>
              </a:spcAft>
              <a:buSzPts val="1325"/>
              <a:buChar char="●"/>
            </a:pPr>
            <a:r>
              <a:rPr lang="en" sz="1325"/>
              <a:t>Se utilizó una base de datos pública del MIT (CHB-MIT Scalp EEG Database*) para la entrada de datos, se regularizaron, analizaron y transformaron previo a la implementación del modelo</a:t>
            </a:r>
            <a:endParaRPr sz="1325"/>
          </a:p>
          <a:p>
            <a:pPr marL="457200" lvl="0" indent="0" algn="l" rtl="0">
              <a:lnSpc>
                <a:spcPct val="85000"/>
              </a:lnSpc>
              <a:spcBef>
                <a:spcPts val="1200"/>
              </a:spcBef>
              <a:spcAft>
                <a:spcPts val="0"/>
              </a:spcAft>
              <a:buSzPts val="688"/>
              <a:buNone/>
            </a:pPr>
            <a:endParaRPr sz="1325"/>
          </a:p>
          <a:p>
            <a:pPr marL="457200" lvl="0" indent="-312737" algn="l" rtl="0">
              <a:lnSpc>
                <a:spcPct val="85000"/>
              </a:lnSpc>
              <a:spcBef>
                <a:spcPts val="1200"/>
              </a:spcBef>
              <a:spcAft>
                <a:spcPts val="0"/>
              </a:spcAft>
              <a:buSzPts val="1325"/>
              <a:buChar char="●"/>
            </a:pPr>
            <a:r>
              <a:rPr lang="en" sz="1325"/>
              <a:t>Se hizo un preprocesamiento de los datos para convertirlos a espectrogramas previo a su ingreso a la red neuronal convolucional.</a:t>
            </a:r>
            <a:endParaRPr sz="1325"/>
          </a:p>
          <a:p>
            <a:pPr marL="457200" lvl="0" indent="0" algn="l" rtl="0">
              <a:lnSpc>
                <a:spcPct val="85000"/>
              </a:lnSpc>
              <a:spcBef>
                <a:spcPts val="1200"/>
              </a:spcBef>
              <a:spcAft>
                <a:spcPts val="0"/>
              </a:spcAft>
              <a:buSzPts val="688"/>
              <a:buNone/>
            </a:pPr>
            <a:endParaRPr sz="1325"/>
          </a:p>
          <a:p>
            <a:pPr marL="457200" lvl="0" indent="-312737" algn="l" rtl="0">
              <a:lnSpc>
                <a:spcPct val="85000"/>
              </a:lnSpc>
              <a:spcBef>
                <a:spcPts val="1200"/>
              </a:spcBef>
              <a:spcAft>
                <a:spcPts val="0"/>
              </a:spcAft>
              <a:buSzPts val="1325"/>
              <a:buChar char="●"/>
            </a:pPr>
            <a:r>
              <a:rPr lang="en" sz="1325"/>
              <a:t>Para la lectura de las señales en formato edf, la transformación a espectrogramas y su análisis en el modelo, se utilizó python como principal herramienta, junto a las librerías mne, torch, scipy y OS para la lectura y manipulación de archivos.</a:t>
            </a:r>
            <a:endParaRPr sz="1325"/>
          </a:p>
        </p:txBody>
      </p:sp>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rPr>
              <a:t>6</a:t>
            </a:fld>
            <a:endParaRPr>
              <a:solidFill>
                <a:schemeClr val="dk1"/>
              </a:solidFill>
            </a:endParaRPr>
          </a:p>
        </p:txBody>
      </p:sp>
      <p:sp>
        <p:nvSpPr>
          <p:cNvPr id="105" name="Google Shape;105;p18"/>
          <p:cNvSpPr txBox="1"/>
          <p:nvPr/>
        </p:nvSpPr>
        <p:spPr>
          <a:xfrm>
            <a:off x="311700" y="4328500"/>
            <a:ext cx="8653500" cy="586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None/>
            </a:pPr>
            <a:r>
              <a:rPr lang="en">
                <a:solidFill>
                  <a:schemeClr val="dk1"/>
                </a:solidFill>
              </a:rPr>
              <a:t>*</a:t>
            </a:r>
            <a:r>
              <a:rPr lang="en" sz="1000">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Ali Shoeb. Application of Machine Learning to Epileptic Seizure Onset Detection and Treatment. PhD Thesis, Massachusetts Institute of Technology, September 200</a:t>
            </a:r>
            <a:r>
              <a:rPr lang="en" sz="1000">
                <a:solidFill>
                  <a:schemeClr val="dk1"/>
                </a:solidFill>
                <a:latin typeface="Open Sans"/>
                <a:ea typeface="Open Sans"/>
                <a:cs typeface="Open Sans"/>
                <a:sym typeface="Open Sans"/>
              </a:rPr>
              <a:t>9</a:t>
            </a:r>
            <a:endParaRPr sz="10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Selección de información</a:t>
            </a:r>
            <a:endParaRPr/>
          </a:p>
        </p:txBody>
      </p:sp>
      <p:sp>
        <p:nvSpPr>
          <p:cNvPr id="111" name="Google Shape;111;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12" name="Google Shape;11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rPr>
              <a:t>7</a:t>
            </a:fld>
            <a:endParaRPr>
              <a:solidFill>
                <a:schemeClr val="dk1"/>
              </a:solidFill>
            </a:endParaRPr>
          </a:p>
        </p:txBody>
      </p:sp>
      <p:pic>
        <p:nvPicPr>
          <p:cNvPr id="113" name="Google Shape;113;p19"/>
          <p:cNvPicPr preferRelativeResize="0"/>
          <p:nvPr/>
        </p:nvPicPr>
        <p:blipFill rotWithShape="1">
          <a:blip r:embed="rId3">
            <a:alphaModFix/>
          </a:blip>
          <a:srcRect l="21056" r="6584"/>
          <a:stretch/>
        </p:blipFill>
        <p:spPr>
          <a:xfrm>
            <a:off x="248425" y="1737800"/>
            <a:ext cx="2438350" cy="2457975"/>
          </a:xfrm>
          <a:prstGeom prst="rect">
            <a:avLst/>
          </a:prstGeom>
          <a:noFill/>
          <a:ln>
            <a:noFill/>
          </a:ln>
        </p:spPr>
      </p:pic>
      <p:pic>
        <p:nvPicPr>
          <p:cNvPr id="114" name="Google Shape;114;p19"/>
          <p:cNvPicPr preferRelativeResize="0"/>
          <p:nvPr/>
        </p:nvPicPr>
        <p:blipFill>
          <a:blip r:embed="rId4">
            <a:alphaModFix/>
          </a:blip>
          <a:stretch>
            <a:fillRect/>
          </a:stretch>
        </p:blipFill>
        <p:spPr>
          <a:xfrm>
            <a:off x="3222750" y="1591275"/>
            <a:ext cx="5798400" cy="2876000"/>
          </a:xfrm>
          <a:prstGeom prst="rect">
            <a:avLst/>
          </a:prstGeom>
          <a:noFill/>
          <a:ln>
            <a:noFill/>
          </a:ln>
        </p:spPr>
      </p:pic>
      <p:sp>
        <p:nvSpPr>
          <p:cNvPr id="115" name="Google Shape;115;p19"/>
          <p:cNvSpPr txBox="1"/>
          <p:nvPr/>
        </p:nvSpPr>
        <p:spPr>
          <a:xfrm>
            <a:off x="248425" y="4568725"/>
            <a:ext cx="8745600" cy="315600"/>
          </a:xfrm>
          <a:prstGeom prst="rect">
            <a:avLst/>
          </a:prstGeom>
          <a:noFill/>
          <a:ln>
            <a:noFill/>
          </a:ln>
        </p:spPr>
        <p:txBody>
          <a:bodyPr spcFirstLastPara="1" wrap="square" lIns="91425" tIns="91425" rIns="91425" bIns="91425" anchor="t" anchorCtr="0">
            <a:spAutoFit/>
          </a:bodyPr>
          <a:lstStyle/>
          <a:p>
            <a:pPr marL="0" lvl="0" indent="0" algn="just" rtl="0">
              <a:lnSpc>
                <a:spcPct val="138000"/>
              </a:lnSpc>
              <a:spcBef>
                <a:spcPts val="0"/>
              </a:spcBef>
              <a:spcAft>
                <a:spcPts val="1200"/>
              </a:spcAft>
              <a:buNone/>
            </a:pPr>
            <a:r>
              <a:rPr lang="en" sz="850" b="1">
                <a:solidFill>
                  <a:schemeClr val="dk1"/>
                </a:solidFill>
                <a:latin typeface="Roboto"/>
                <a:ea typeface="Roboto"/>
                <a:cs typeface="Roboto"/>
                <a:sym typeface="Roboto"/>
              </a:rPr>
              <a:t>Moctezuma L.    &amp;    Molina M., EEG Channel-Selection Method    for    Epileptic-Seizure    Classification    Based    on    Multi-Objective    Optimization,    Ciencia,    Junio    2020,</a:t>
            </a:r>
            <a:endParaRPr sz="850" b="1">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Espectrogramas</a:t>
            </a:r>
            <a:endParaRPr/>
          </a:p>
        </p:txBody>
      </p:sp>
      <p:sp>
        <p:nvSpPr>
          <p:cNvPr id="121" name="Google Shape;121;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2" name="Google Shape;12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rPr>
              <a:t>8</a:t>
            </a:fld>
            <a:endParaRPr>
              <a:solidFill>
                <a:schemeClr val="dk1"/>
              </a:solidFill>
            </a:endParaRPr>
          </a:p>
        </p:txBody>
      </p:sp>
      <p:pic>
        <p:nvPicPr>
          <p:cNvPr id="123" name="Google Shape;123;p20"/>
          <p:cNvPicPr preferRelativeResize="0"/>
          <p:nvPr/>
        </p:nvPicPr>
        <p:blipFill>
          <a:blip r:embed="rId3">
            <a:alphaModFix/>
          </a:blip>
          <a:stretch>
            <a:fillRect/>
          </a:stretch>
        </p:blipFill>
        <p:spPr>
          <a:xfrm>
            <a:off x="1572800" y="1266322"/>
            <a:ext cx="6248250" cy="3124125"/>
          </a:xfrm>
          <a:prstGeom prst="rect">
            <a:avLst/>
          </a:prstGeom>
          <a:noFill/>
          <a:ln>
            <a:noFill/>
          </a:ln>
        </p:spPr>
      </p:pic>
      <p:sp>
        <p:nvSpPr>
          <p:cNvPr id="124" name="Google Shape;124;p20"/>
          <p:cNvSpPr txBox="1"/>
          <p:nvPr/>
        </p:nvSpPr>
        <p:spPr>
          <a:xfrm>
            <a:off x="1908875" y="4430700"/>
            <a:ext cx="5576100" cy="315600"/>
          </a:xfrm>
          <a:prstGeom prst="rect">
            <a:avLst/>
          </a:prstGeom>
          <a:noFill/>
          <a:ln>
            <a:noFill/>
          </a:ln>
        </p:spPr>
        <p:txBody>
          <a:bodyPr spcFirstLastPara="1" wrap="square" lIns="91425" tIns="91425" rIns="91425" bIns="91425" anchor="t" anchorCtr="0">
            <a:spAutoFit/>
          </a:bodyPr>
          <a:lstStyle/>
          <a:p>
            <a:pPr marL="0" lvl="0" indent="0" algn="just" rtl="0">
              <a:lnSpc>
                <a:spcPct val="138000"/>
              </a:lnSpc>
              <a:spcBef>
                <a:spcPts val="0"/>
              </a:spcBef>
              <a:spcAft>
                <a:spcPts val="1200"/>
              </a:spcAft>
              <a:buNone/>
            </a:pPr>
            <a:r>
              <a:rPr lang="en" sz="850" b="1">
                <a:solidFill>
                  <a:schemeClr val="dk1"/>
                </a:solidFill>
                <a:latin typeface="Roboto"/>
                <a:ea typeface="Roboto"/>
                <a:cs typeface="Roboto"/>
                <a:sym typeface="Roboto"/>
              </a:rPr>
              <a:t>Bai A &amp;  Skeide K, Method for Semi-Automated Evaluation of User Experience Using Brain Activity, Enero 2018</a:t>
            </a:r>
            <a:endParaRPr sz="850" b="1">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Modelo</a:t>
            </a:r>
            <a:endParaRPr/>
          </a:p>
        </p:txBody>
      </p:sp>
      <p:sp>
        <p:nvSpPr>
          <p:cNvPr id="131" name="Google Shape;13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rPr>
              <a:t>9</a:t>
            </a:fld>
            <a:endParaRPr>
              <a:solidFill>
                <a:schemeClr val="dk1"/>
              </a:solidFill>
            </a:endParaRPr>
          </a:p>
        </p:txBody>
      </p:sp>
      <p:pic>
        <p:nvPicPr>
          <p:cNvPr id="5" name="Picture 4" descr="Diagram&#10;&#10;Description automatically generated">
            <a:extLst>
              <a:ext uri="{FF2B5EF4-FFF2-40B4-BE49-F238E27FC236}">
                <a16:creationId xmlns:a16="http://schemas.microsoft.com/office/drawing/2014/main" id="{85EF31DA-A430-47CF-A06F-CD8A2356A459}"/>
              </a:ext>
            </a:extLst>
          </p:cNvPr>
          <p:cNvPicPr>
            <a:picLocks noChangeAspect="1"/>
          </p:cNvPicPr>
          <p:nvPr/>
        </p:nvPicPr>
        <p:blipFill rotWithShape="1">
          <a:blip r:embed="rId3"/>
          <a:srcRect t="3996" r="1945" b="49323"/>
          <a:stretch/>
        </p:blipFill>
        <p:spPr>
          <a:xfrm>
            <a:off x="387900" y="1442192"/>
            <a:ext cx="8186308" cy="2922957"/>
          </a:xfrm>
          <a:prstGeom prst="rect">
            <a:avLst/>
          </a:prstGeom>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2517</Words>
  <Application>Microsoft Office PowerPoint</Application>
  <PresentationFormat>On-screen Show (16:9)</PresentationFormat>
  <Paragraphs>109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vt:lpstr>
      <vt:lpstr>Arial</vt:lpstr>
      <vt:lpstr>Roboto Slab</vt:lpstr>
      <vt:lpstr>Open Sans</vt:lpstr>
      <vt:lpstr>Marina</vt:lpstr>
      <vt:lpstr>Deep Learning en la Predicción de Epilepsia</vt:lpstr>
      <vt:lpstr>Introducción</vt:lpstr>
      <vt:lpstr>Estado del Arte</vt:lpstr>
      <vt:lpstr>Problemática</vt:lpstr>
      <vt:lpstr>Propuesta</vt:lpstr>
      <vt:lpstr>Metodología</vt:lpstr>
      <vt:lpstr>Selección de información</vt:lpstr>
      <vt:lpstr>Espectrogramas</vt:lpstr>
      <vt:lpstr>Modelo</vt:lpstr>
      <vt:lpstr>Resultados y conclusiones </vt:lpstr>
      <vt:lpstr>Contribuciones</vt:lpstr>
      <vt:lpstr>¡Gracias!</vt:lpstr>
      <vt:lpstr>¿Preguntas?</vt:lpstr>
      <vt:lpstr>Referencias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en la predicción de epilepsia</dc:title>
  <cp:lastModifiedBy>Alexis Vázquez Martínez</cp:lastModifiedBy>
  <cp:revision>2</cp:revision>
  <dcterms:modified xsi:type="dcterms:W3CDTF">2021-11-19T22:18:15Z</dcterms:modified>
</cp:coreProperties>
</file>