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7" r:id="rId5"/>
    <p:sldId id="257" r:id="rId6"/>
    <p:sldId id="259" r:id="rId7"/>
    <p:sldId id="264" r:id="rId8"/>
    <p:sldId id="261" r:id="rId9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57D895-A130-4729-8061-08A113DF875C}" type="datetime1">
              <a:rPr lang="es-MX" smtClean="0"/>
              <a:t>05/06/2024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5B0E-44DB-4705-9893-C2883D360734}" type="datetime1">
              <a:rPr lang="es-MX" smtClean="0"/>
              <a:pPr/>
              <a:t>05/06/2024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61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7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5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33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90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Agregar 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texto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texto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Haga clic para agregar un título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nombre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nombre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nombre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nombre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un título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nombre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nombre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nombre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27" name="Marcador de pie de página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un 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título</a:t>
            </a:r>
          </a:p>
        </p:txBody>
      </p:sp>
      <p:sp>
        <p:nvSpPr>
          <p:cNvPr id="30" name="Marcador de conteni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37" name="Marcador de conteni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acción a 2 añ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58" name="Marcador de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59" name="Marcador de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60" name="Marcador de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56" name="Marcador de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año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61" name="Marcador de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62" name="Marcador de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63" name="Marcador de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57" name="Marcador de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año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42" name="Marcador de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43" name="Marcador de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noProof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fech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61" name="Marcador de pie de página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162" name="Marcador de posición de número de diapositiva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raciones financie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MX" noProof="0"/>
              <a:t>Haz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4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18" name="Marcador de posición de imagen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8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52" name="Marcador de posición de imagen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56" name="Marcador de posición de imagen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64" name="Marcador de posición de imagen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66" name="Marcador de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67" name="Marcador de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68" name="Marcador de posición de imagen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70" name="Marcador de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72" name="Marcador de posición de imagen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 nombre</a:t>
            </a:r>
          </a:p>
        </p:txBody>
      </p:sp>
      <p:sp>
        <p:nvSpPr>
          <p:cNvPr id="75" name="Marcador de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Haga clic para agregar un título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Agregar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MX" noProof="0" dirty="0"/>
              <a:t>Haz clic para agregar un subtítulo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78" name="Marcador de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77" name="Marcador de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80" name="Marcador de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79" name="Marcador de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82" name="Marcador de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81" name="Marcador de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68" name="Marcador de fech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osot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Haga clic para agregar un título</a:t>
            </a:r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Agregar 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2" name="Marcador de posición de imagen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24" name="Marcador de posición de imagen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tajas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Haz clic para agregar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Agregar título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MX" noProof="0"/>
              <a:t>Haz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Agregar título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Haz clic para agregar un subtítulo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sobr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MX" noProof="0"/>
              <a:t>Haga clic para agregar un título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texto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texto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MX" noProof="0"/>
              <a:t>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MX" noProof="0"/>
              <a:t>Haz clic para agregar texto</a:t>
            </a:r>
          </a:p>
        </p:txBody>
      </p:sp>
      <p:sp>
        <p:nvSpPr>
          <p:cNvPr id="25" name="Marcador de fech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20XX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MX" noProof="0"/>
              <a:t>Haga clic para agregar foto</a:t>
            </a:r>
          </a:p>
        </p:txBody>
      </p:sp>
      <p:sp>
        <p:nvSpPr>
          <p:cNvPr id="13" name="Marcador de pie de página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MX" noProof="0"/>
              <a:t>Diapositivas de presentación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MX" noProof="0"/>
              <a:t>20XX</a:t>
            </a:r>
            <a:endParaRPr lang="es-MX" sz="900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MX" noProof="0"/>
              <a:t>Diapositivas de presentación</a:t>
            </a:r>
            <a:endParaRPr lang="es-MX" sz="900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s-MX" noProof="0" smtClean="0"/>
              <a:pPr/>
              <a:t>‹Nº›</a:t>
            </a:fld>
            <a:endParaRPr lang="es-MX" sz="900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rimer plano de pasto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r>
              <a:rPr lang="es-MX" sz="3200" b="1" dirty="0"/>
              <a:t>El Proceso de Elaboración de Menús para Trabajadores de Construcción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 rtlCol="0"/>
          <a:lstStyle/>
          <a:p>
            <a:pPr algn="l" rtl="0"/>
            <a:r>
              <a:rPr lang="es-MX" dirty="0"/>
              <a:t>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16" y="808353"/>
            <a:ext cx="2661668" cy="1511342"/>
          </a:xfrm>
        </p:spPr>
        <p:txBody>
          <a:bodyPr rtlCol="0"/>
          <a:lstStyle/>
          <a:p>
            <a:pPr rtl="0"/>
            <a:r>
              <a:rPr lang="es-MX" sz="1400" dirty="0"/>
              <a:t>Tipo de Población y Características</a:t>
            </a:r>
            <a:endParaRPr lang="es-MX" sz="1800" dirty="0"/>
          </a:p>
        </p:txBody>
      </p:sp>
      <p:sp>
        <p:nvSpPr>
          <p:cNvPr id="57" name="Marcador de fech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 sz="900"/>
              <a:t>20XX</a:t>
            </a:r>
          </a:p>
        </p:txBody>
      </p:sp>
      <p:sp>
        <p:nvSpPr>
          <p:cNvPr id="58" name="Marcador de pie de página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MX" sz="900"/>
              <a:t>Diapositivas de presentación</a:t>
            </a:r>
          </a:p>
        </p:txBody>
      </p:sp>
      <p:sp>
        <p:nvSpPr>
          <p:cNvPr id="59" name="Marcador de número de diapositiva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MX" sz="900" smtClean="0"/>
              <a:pPr rtl="0"/>
              <a:t>2</a:t>
            </a:fld>
            <a:endParaRPr lang="es-MX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AE19E-081C-6DCF-0529-08B15A7E4ADA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151313" y="288489"/>
            <a:ext cx="72024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Población Dirigida: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Trabajadores de construcción de diversas edades y niveles de experiencia, involucrados en actividades físicamente exigentes.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Mayoritariamente hombres adultos jóvenes, expuestos a condiciones climáticas variables y a un alto nivel de actividad física.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Consumo Promedio: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Prefieren alimentos abundantes, ricos en calorías y nutrientes para mantener altos niveles de energía y resistencia durante la jornada laboral. </a:t>
            </a:r>
          </a:p>
        </p:txBody>
      </p:sp>
      <p:pic>
        <p:nvPicPr>
          <p:cNvPr id="13" name="Picture 9" descr="Los trabajadores de la construcción en tiempo de pandemia | El Machete">
            <a:extLst>
              <a:ext uri="{FF2B5EF4-FFF2-40B4-BE49-F238E27FC236}">
                <a16:creationId xmlns:a16="http://schemas.microsoft.com/office/drawing/2014/main" id="{03494841-BA7C-9FDA-738B-5ED6C5078BA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6" b="25936"/>
          <a:stretch>
            <a:fillRect/>
          </a:stretch>
        </p:blipFill>
        <p:spPr bwMode="auto">
          <a:xfrm>
            <a:off x="0" y="3233738"/>
            <a:ext cx="12192000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6673562" cy="640698"/>
          </a:xfrm>
        </p:spPr>
        <p:txBody>
          <a:bodyPr rtlCol="0"/>
          <a:lstStyle/>
          <a:p>
            <a:r>
              <a:rPr lang="es-MX" sz="1400" b="1" dirty="0"/>
              <a:t>2. Selección de Materia Prima según Temporada</a:t>
            </a:r>
            <a:br>
              <a:rPr lang="es-MX" sz="1400" b="1" dirty="0"/>
            </a:br>
            <a:endParaRPr lang="es-MX" sz="18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9" y="2046233"/>
            <a:ext cx="3126583" cy="426393"/>
          </a:xfrm>
        </p:spPr>
        <p:txBody>
          <a:bodyPr rtlCol="0"/>
          <a:lstStyle/>
          <a:p>
            <a:pPr rtl="0"/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Importancia de Alimentos Energéticos:</a:t>
            </a:r>
            <a:endParaRPr lang="es-MX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9422" y="1915627"/>
            <a:ext cx="3281556" cy="426393"/>
          </a:xfrm>
        </p:spPr>
        <p:txBody>
          <a:bodyPr rtlCol="0"/>
          <a:lstStyle/>
          <a:p>
            <a:pPr rtl="0"/>
            <a:r>
              <a:rPr lang="es-MX" b="1" cap="none" dirty="0">
                <a:solidFill>
                  <a:schemeClr val="tx1"/>
                </a:solidFill>
                <a:latin typeface="Arial" panose="020B0604020202020204" pitchFamily="34" charset="0"/>
              </a:rPr>
              <a:t>Ejemplo: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79422" y="2259429"/>
            <a:ext cx="3281556" cy="1306527"/>
          </a:xfrm>
        </p:spPr>
        <p:txBody>
          <a:bodyPr rtlCol="0"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sz="1800" dirty="0">
                <a:latin typeface="Arial" panose="020B0604020202020204" pitchFamily="34" charset="0"/>
              </a:rPr>
              <a:t>Durante los meses de invierno, se incluyen en el menú guisos y sopas calientes cargadas de verduras de temporada, legumbres y proteínas como carne de res o pollo.</a:t>
            </a:r>
          </a:p>
        </p:txBody>
      </p:sp>
      <p:sp>
        <p:nvSpPr>
          <p:cNvPr id="256" name="Marcador de fecha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 sz="900" dirty="0"/>
              <a:t>20XX</a:t>
            </a:r>
          </a:p>
        </p:txBody>
      </p:sp>
      <p:sp>
        <p:nvSpPr>
          <p:cNvPr id="258" name="Marcador de número de diapositiva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MX" sz="900" smtClean="0"/>
              <a:pPr rtl="0"/>
              <a:t>3</a:t>
            </a:fld>
            <a:endParaRPr lang="es-MX" sz="9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1F8D1E5-8D2F-B833-B778-B7BA713B919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024359" y="2472626"/>
            <a:ext cx="36550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priorizan ingredientes ricos en carbohidratos complejos, proteínas magras y grasas saludables para proporcionar energía sostenida.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 descr="Calendario anual de frutas y verduras de temporada">
            <a:extLst>
              <a:ext uri="{FF2B5EF4-FFF2-40B4-BE49-F238E27FC236}">
                <a16:creationId xmlns:a16="http://schemas.microsoft.com/office/drawing/2014/main" id="{8934E133-BF63-9DA6-232C-F37E2876600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2" r="172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r>
              <a:rPr lang="es-MX" b="1" dirty="0"/>
              <a:t>3. Necesidades Nutricionales de la Población</a:t>
            </a:r>
          </a:p>
        </p:txBody>
      </p:sp>
      <p:pic>
        <p:nvPicPr>
          <p:cNvPr id="46" name="Marcador de posición de imagen 45" descr="Té de burbujas con relleno sólido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30639" y="2543799"/>
            <a:ext cx="603504" cy="603504"/>
          </a:xfrm>
        </p:spPr>
      </p:pic>
      <p:pic>
        <p:nvPicPr>
          <p:cNvPr id="105" name="Marcador de posición de imagen 104" descr="Batería en carga con relleno sólido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11670" y="2593205"/>
            <a:ext cx="594360" cy="594360"/>
          </a:xfrm>
        </p:spPr>
      </p:pic>
      <p:sp>
        <p:nvSpPr>
          <p:cNvPr id="62" name="Marcador de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6668" y="3270993"/>
            <a:ext cx="2351446" cy="491509"/>
          </a:xfrm>
        </p:spPr>
        <p:txBody>
          <a:bodyPr rtlCol="0"/>
          <a:lstStyle/>
          <a:p>
            <a:pPr rtl="0"/>
            <a:r>
              <a:rPr lang="es-MX" b="1" dirty="0"/>
              <a:t>Énfasis en la Hidratación</a:t>
            </a:r>
            <a:endParaRPr lang="es-MX" dirty="0"/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5244" y="3762502"/>
            <a:ext cx="2351446" cy="1704547"/>
          </a:xfrm>
        </p:spPr>
        <p:txBody>
          <a:bodyPr rtlCol="0"/>
          <a:lstStyle/>
          <a:p>
            <a:pPr rtl="0"/>
            <a:r>
              <a:rPr lang="es-MX" dirty="0"/>
              <a:t>Dada la exposición al sol y la actividad física intensa, es fundamental incluir opciones de hidratación como agua, bebidas isotónicas y jugos naturales.</a:t>
            </a:r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56028" y="3259454"/>
            <a:ext cx="2351446" cy="491509"/>
          </a:xfrm>
        </p:spPr>
        <p:txBody>
          <a:bodyPr rtlCol="0"/>
          <a:lstStyle/>
          <a:p>
            <a:pPr rtl="0"/>
            <a:r>
              <a:rPr lang="es-MX" b="1" dirty="0"/>
              <a:t>Alta Demanda Energética:</a:t>
            </a:r>
            <a:endParaRPr lang="es-MX" dirty="0"/>
          </a:p>
        </p:txBody>
      </p:sp>
      <p:sp>
        <p:nvSpPr>
          <p:cNvPr id="78" name="Marcador de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84604" y="3752442"/>
            <a:ext cx="2351446" cy="1704547"/>
          </a:xfrm>
        </p:spPr>
        <p:txBody>
          <a:bodyPr rtlCol="0"/>
          <a:lstStyle/>
          <a:p>
            <a:pPr rtl="0"/>
            <a:r>
              <a:rPr lang="es-MX" dirty="0"/>
              <a:t>Debido al trabajo físicamente exigente, se requieren comidas abundantes que proporcionen suficientes calorías para mantener la resistencia y la fuerza.</a:t>
            </a:r>
          </a:p>
        </p:txBody>
      </p:sp>
      <p:sp>
        <p:nvSpPr>
          <p:cNvPr id="28" name="Marcador de número de diapositiva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MX" sz="900" smtClean="0"/>
              <a:pPr rtl="0"/>
              <a:t>4</a:t>
            </a:fld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F9D1E4F5-C5CC-4509-A364-CC20767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 sz="900"/>
              <a:t>20XX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es-MX" sz="900" smtClean="0"/>
              <a:pPr rtl="0"/>
              <a:t>5</a:t>
            </a:fld>
            <a:endParaRPr lang="es-MX" sz="900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pic>
        <p:nvPicPr>
          <p:cNvPr id="4" name="Picture 2" descr="Presupuesto - Concepto, tipos, características y ejemplos">
            <a:extLst>
              <a:ext uri="{FF2B5EF4-FFF2-40B4-BE49-F238E27FC236}">
                <a16:creationId xmlns:a16="http://schemas.microsoft.com/office/drawing/2014/main" id="{0EDC4629-3065-C68F-901B-1B857269816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 bwMode="auto">
          <a:xfrm>
            <a:off x="0" y="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r>
              <a:rPr lang="es-MX" sz="1400" b="1" dirty="0"/>
              <a:t>Presupuesto y Actividad Laboral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B2ECFF-AC21-1955-8A01-AD838571F79A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5517356" y="3743683"/>
            <a:ext cx="618648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Menú para Trabajadores de Construcción: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busca ofrecer opciones satisfactorias y nutritivas dentro de un presupuesto accesible.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menú puede incluir platos como arroces con pollo y vegetales, pasta con salsa de tomate y carne molida,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sandwiches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carne asada con ensaladas frescas y frutas de temporada como postre </a:t>
            </a:r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47_TF16411175_Win32" id="{8C37E054-FE14-421A-A4F3-42BB8A17280C}" vid="{22DBEF8C-3005-4E9C-8C0F-7CE6F00AC1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{5AEB0034-C480-414F-976C-A38BA2DFB301}tf16411175_win32</Template>
  <TotalTime>39</TotalTime>
  <Words>284</Words>
  <Application>Microsoft Office PowerPoint</Application>
  <PresentationFormat>Panorámica</PresentationFormat>
  <Paragraphs>33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Tenorite </vt:lpstr>
      <vt:lpstr>Tenorite Bold</vt:lpstr>
      <vt:lpstr>Tema de Office</vt:lpstr>
      <vt:lpstr>El Proceso de Elaboración de Menús para Trabajadores de Construcción</vt:lpstr>
      <vt:lpstr>Tipo de Población y Características</vt:lpstr>
      <vt:lpstr>2. Selección de Materia Prima según Temporada </vt:lpstr>
      <vt:lpstr>3. Necesidades Nutricionales de la Población</vt:lpstr>
      <vt:lpstr>Presupuesto y Actividad Laboral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VAZQUEZ OLIVA</dc:creator>
  <cp:lastModifiedBy>GUILLERMO VAZQUEZ OLIVA</cp:lastModifiedBy>
  <cp:revision>1</cp:revision>
  <dcterms:created xsi:type="dcterms:W3CDTF">2024-06-05T21:27:11Z</dcterms:created>
  <dcterms:modified xsi:type="dcterms:W3CDTF">2024-06-05T22:06:12Z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