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</p:sldMasterIdLst>
  <p:notesMasterIdLst>
    <p:notesMasterId r:id="rId46"/>
  </p:notesMasterIdLst>
  <p:sldIdLst>
    <p:sldId id="274" r:id="rId2"/>
    <p:sldId id="272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93" r:id="rId19"/>
    <p:sldId id="295" r:id="rId20"/>
    <p:sldId id="296" r:id="rId21"/>
    <p:sldId id="301" r:id="rId22"/>
    <p:sldId id="302" r:id="rId23"/>
    <p:sldId id="303" r:id="rId24"/>
    <p:sldId id="304" r:id="rId25"/>
    <p:sldId id="305" r:id="rId26"/>
    <p:sldId id="306" r:id="rId27"/>
    <p:sldId id="315" r:id="rId28"/>
    <p:sldId id="307" r:id="rId29"/>
    <p:sldId id="297" r:id="rId30"/>
    <p:sldId id="298" r:id="rId31"/>
    <p:sldId id="299" r:id="rId32"/>
    <p:sldId id="300" r:id="rId33"/>
    <p:sldId id="316" r:id="rId34"/>
    <p:sldId id="317" r:id="rId35"/>
    <p:sldId id="318" r:id="rId36"/>
    <p:sldId id="312" r:id="rId37"/>
    <p:sldId id="313" r:id="rId38"/>
    <p:sldId id="314" r:id="rId39"/>
    <p:sldId id="308" r:id="rId40"/>
    <p:sldId id="309" r:id="rId41"/>
    <p:sldId id="310" r:id="rId42"/>
    <p:sldId id="311" r:id="rId43"/>
    <p:sldId id="319" r:id="rId44"/>
    <p:sldId id="275" r:id="rId4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Helvetica" panose="020B0604020202020204" pitchFamily="34" charset="0"/>
      <p:regular r:id="rId51"/>
      <p:bold r:id="rId52"/>
      <p:italic r:id="rId53"/>
      <p:boldItalic r:id="rId54"/>
    </p:embeddedFont>
    <p:embeddedFont>
      <p:font typeface="HY헤드라인M" panose="02030600000101010101" pitchFamily="18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2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4B6"/>
    <a:srgbClr val="9BA464"/>
    <a:srgbClr val="7A814C"/>
    <a:srgbClr val="C8A8B4"/>
    <a:srgbClr val="9B6378"/>
    <a:srgbClr val="734959"/>
    <a:srgbClr val="F1433F"/>
    <a:srgbClr val="F46B68"/>
    <a:srgbClr val="F79997"/>
    <a:srgbClr val="FD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78" autoAdjust="0"/>
    <p:restoredTop sz="94660"/>
  </p:normalViewPr>
  <p:slideViewPr>
    <p:cSldViewPr>
      <p:cViewPr varScale="1">
        <p:scale>
          <a:sx n="114" d="100"/>
          <a:sy n="114" d="100"/>
        </p:scale>
        <p:origin x="1158" y="132"/>
      </p:cViewPr>
      <p:guideLst>
        <p:guide orient="horz" pos="2160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E5DD-14CE-475A-93C6-84F387FFC5E8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Copyright Showeet.com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7A68-B95A-498B-8FA1-D6E958C4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7486" y="5085184"/>
            <a:ext cx="4553634" cy="153657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5868144" y="-1"/>
            <a:ext cx="3276952" cy="2178000"/>
            <a:chOff x="5868144" y="-1"/>
            <a:chExt cx="3276952" cy="2178000"/>
          </a:xfrm>
        </p:grpSpPr>
        <p:sp>
          <p:nvSpPr>
            <p:cNvPr id="13" name="Triangle rectangle 12"/>
            <p:cNvSpPr/>
            <p:nvPr userDrawn="1"/>
          </p:nvSpPr>
          <p:spPr>
            <a:xfrm rot="10800000">
              <a:off x="5868144" y="0"/>
              <a:ext cx="3275856" cy="1700808"/>
            </a:xfrm>
            <a:prstGeom prst="rtTriangle">
              <a:avLst/>
            </a:prstGeom>
            <a:gradFill flip="none" rotWithShape="1">
              <a:gsLst>
                <a:gs pos="100000">
                  <a:srgbClr val="7A814C"/>
                </a:gs>
                <a:gs pos="28000">
                  <a:srgbClr val="9BA464"/>
                </a:gs>
                <a:gs pos="57000">
                  <a:srgbClr val="7A814C"/>
                </a:gs>
                <a:gs pos="86000">
                  <a:srgbClr val="7A814C"/>
                </a:gs>
                <a:gs pos="0">
                  <a:srgbClr val="9BA464"/>
                </a:gs>
              </a:gsLst>
              <a:lin ang="178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 userDrawn="1"/>
          </p:nvSpPr>
          <p:spPr>
            <a:xfrm>
              <a:off x="5869240" y="-1"/>
              <a:ext cx="3275856" cy="2178000"/>
            </a:xfrm>
            <a:custGeom>
              <a:avLst/>
              <a:gdLst>
                <a:gd name="connsiteX0" fmla="*/ 1993900 w 3175000"/>
                <a:gd name="connsiteY0" fmla="*/ 2057400 h 2057400"/>
                <a:gd name="connsiteX1" fmla="*/ 0 w 3175000"/>
                <a:gd name="connsiteY1" fmla="*/ 0 h 2057400"/>
                <a:gd name="connsiteX2" fmla="*/ 3175000 w 3175000"/>
                <a:gd name="connsiteY2" fmla="*/ 1600200 h 2057400"/>
                <a:gd name="connsiteX3" fmla="*/ 1993900 w 3175000"/>
                <a:gd name="connsiteY3" fmla="*/ 2057400 h 2057400"/>
                <a:gd name="connsiteX0" fmla="*/ 1993900 w 3175000"/>
                <a:gd name="connsiteY0" fmla="*/ 2057400 h 2057400"/>
                <a:gd name="connsiteX1" fmla="*/ 0 w 3175000"/>
                <a:gd name="connsiteY1" fmla="*/ 0 h 2057400"/>
                <a:gd name="connsiteX2" fmla="*/ 3175000 w 3175000"/>
                <a:gd name="connsiteY2" fmla="*/ 1600200 h 2057400"/>
                <a:gd name="connsiteX3" fmla="*/ 1993900 w 3175000"/>
                <a:gd name="connsiteY3" fmla="*/ 2057400 h 2057400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0" h="2059259">
                  <a:moveTo>
                    <a:pt x="1993900" y="2057400"/>
                  </a:moveTo>
                  <a:cubicBezTo>
                    <a:pt x="1195917" y="809625"/>
                    <a:pt x="431270" y="328612"/>
                    <a:pt x="0" y="0"/>
                  </a:cubicBezTo>
                  <a:lnTo>
                    <a:pt x="3175000" y="1600200"/>
                  </a:lnTo>
                  <a:cubicBezTo>
                    <a:pt x="2362200" y="1385888"/>
                    <a:pt x="1992312" y="2100263"/>
                    <a:pt x="1993900" y="2057400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9BA464"/>
                </a:gs>
                <a:gs pos="60000">
                  <a:srgbClr val="D0D4B6"/>
                </a:gs>
                <a:gs pos="0">
                  <a:srgbClr val="7A814C"/>
                </a:gs>
                <a:gs pos="16260">
                  <a:srgbClr val="7A814C"/>
                </a:gs>
                <a:gs pos="51000">
                  <a:srgbClr val="9BA464"/>
                </a:gs>
                <a:gs pos="100000">
                  <a:srgbClr val="7A814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04800" dist="1651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75C4-93C7-41F2-9B34-E2481389F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03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75040" cy="1143000"/>
          </a:xfrm>
        </p:spPr>
        <p:txBody>
          <a:bodyPr>
            <a:noAutofit/>
          </a:bodyPr>
          <a:lstStyle>
            <a:lvl1pPr algn="l">
              <a:defRPr sz="3600" b="1" cap="small" baseline="0">
                <a:solidFill>
                  <a:srgbClr val="7A81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7A81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 sz="2400">
                <a:solidFill>
                  <a:srgbClr val="7A81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>
              <a:defRPr sz="2000">
                <a:solidFill>
                  <a:srgbClr val="7A81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>
              <a:defRPr sz="1800">
                <a:solidFill>
                  <a:srgbClr val="7A81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>
              <a:defRPr sz="1800">
                <a:solidFill>
                  <a:srgbClr val="7A814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32C675C4-93C7-41F2-9B34-E2481389FDD4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5868144" y="-1"/>
            <a:ext cx="3276952" cy="2178000"/>
            <a:chOff x="5868144" y="-1"/>
            <a:chExt cx="3276952" cy="2178000"/>
          </a:xfrm>
        </p:grpSpPr>
        <p:sp>
          <p:nvSpPr>
            <p:cNvPr id="20" name="Triangle rectangle 19"/>
            <p:cNvSpPr/>
            <p:nvPr userDrawn="1"/>
          </p:nvSpPr>
          <p:spPr>
            <a:xfrm rot="10800000">
              <a:off x="5868144" y="0"/>
              <a:ext cx="3275856" cy="1700808"/>
            </a:xfrm>
            <a:prstGeom prst="rtTriangle">
              <a:avLst/>
            </a:prstGeom>
            <a:gradFill flip="none" rotWithShape="1">
              <a:gsLst>
                <a:gs pos="100000">
                  <a:srgbClr val="7A814C"/>
                </a:gs>
                <a:gs pos="28000">
                  <a:srgbClr val="9BA464"/>
                </a:gs>
                <a:gs pos="57000">
                  <a:srgbClr val="7A814C"/>
                </a:gs>
                <a:gs pos="86000">
                  <a:srgbClr val="7A814C"/>
                </a:gs>
                <a:gs pos="0">
                  <a:srgbClr val="9BA464"/>
                </a:gs>
              </a:gsLst>
              <a:lin ang="178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orme libre 20"/>
            <p:cNvSpPr/>
            <p:nvPr userDrawn="1"/>
          </p:nvSpPr>
          <p:spPr>
            <a:xfrm>
              <a:off x="5869240" y="-1"/>
              <a:ext cx="3275856" cy="2178000"/>
            </a:xfrm>
            <a:custGeom>
              <a:avLst/>
              <a:gdLst>
                <a:gd name="connsiteX0" fmla="*/ 1993900 w 3175000"/>
                <a:gd name="connsiteY0" fmla="*/ 2057400 h 2057400"/>
                <a:gd name="connsiteX1" fmla="*/ 0 w 3175000"/>
                <a:gd name="connsiteY1" fmla="*/ 0 h 2057400"/>
                <a:gd name="connsiteX2" fmla="*/ 3175000 w 3175000"/>
                <a:gd name="connsiteY2" fmla="*/ 1600200 h 2057400"/>
                <a:gd name="connsiteX3" fmla="*/ 1993900 w 3175000"/>
                <a:gd name="connsiteY3" fmla="*/ 2057400 h 2057400"/>
                <a:gd name="connsiteX0" fmla="*/ 1993900 w 3175000"/>
                <a:gd name="connsiteY0" fmla="*/ 2057400 h 2057400"/>
                <a:gd name="connsiteX1" fmla="*/ 0 w 3175000"/>
                <a:gd name="connsiteY1" fmla="*/ 0 h 2057400"/>
                <a:gd name="connsiteX2" fmla="*/ 3175000 w 3175000"/>
                <a:gd name="connsiteY2" fmla="*/ 1600200 h 2057400"/>
                <a:gd name="connsiteX3" fmla="*/ 1993900 w 3175000"/>
                <a:gd name="connsiteY3" fmla="*/ 2057400 h 2057400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0" h="2059259">
                  <a:moveTo>
                    <a:pt x="1993900" y="2057400"/>
                  </a:moveTo>
                  <a:cubicBezTo>
                    <a:pt x="1195917" y="809625"/>
                    <a:pt x="431270" y="328612"/>
                    <a:pt x="0" y="0"/>
                  </a:cubicBezTo>
                  <a:lnTo>
                    <a:pt x="3175000" y="1600200"/>
                  </a:lnTo>
                  <a:cubicBezTo>
                    <a:pt x="2362200" y="1385888"/>
                    <a:pt x="1992312" y="2100263"/>
                    <a:pt x="1993900" y="2057400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9BA464"/>
                </a:gs>
                <a:gs pos="60000">
                  <a:srgbClr val="D0D4B6"/>
                </a:gs>
                <a:gs pos="0">
                  <a:srgbClr val="7A814C"/>
                </a:gs>
                <a:gs pos="16260">
                  <a:srgbClr val="7A814C"/>
                </a:gs>
                <a:gs pos="51000">
                  <a:srgbClr val="9BA464"/>
                </a:gs>
                <a:gs pos="100000">
                  <a:srgbClr val="7A814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04800" dist="1651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1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bg>
      <p:bgPr>
        <a:gradFill>
          <a:gsLst>
            <a:gs pos="0">
              <a:srgbClr val="9BA464"/>
            </a:gs>
            <a:gs pos="50000">
              <a:srgbClr val="7A814C"/>
            </a:gs>
            <a:gs pos="100000">
              <a:srgbClr val="9BA46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75388" cy="1143000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>
              <a:defRPr sz="2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>
              <a:defRPr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>
              <a:defRPr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32C675C4-93C7-41F2-9B34-E2481389FD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5868144" y="-1"/>
            <a:ext cx="3276952" cy="2178000"/>
            <a:chOff x="5868144" y="-1"/>
            <a:chExt cx="3276952" cy="2178000"/>
          </a:xfrm>
        </p:grpSpPr>
        <p:sp>
          <p:nvSpPr>
            <p:cNvPr id="17" name="Forme libre 16"/>
            <p:cNvSpPr/>
            <p:nvPr userDrawn="1"/>
          </p:nvSpPr>
          <p:spPr>
            <a:xfrm>
              <a:off x="5869240" y="-1"/>
              <a:ext cx="3275856" cy="2178000"/>
            </a:xfrm>
            <a:custGeom>
              <a:avLst/>
              <a:gdLst>
                <a:gd name="connsiteX0" fmla="*/ 1993900 w 3175000"/>
                <a:gd name="connsiteY0" fmla="*/ 2057400 h 2057400"/>
                <a:gd name="connsiteX1" fmla="*/ 0 w 3175000"/>
                <a:gd name="connsiteY1" fmla="*/ 0 h 2057400"/>
                <a:gd name="connsiteX2" fmla="*/ 3175000 w 3175000"/>
                <a:gd name="connsiteY2" fmla="*/ 1600200 h 2057400"/>
                <a:gd name="connsiteX3" fmla="*/ 1993900 w 3175000"/>
                <a:gd name="connsiteY3" fmla="*/ 2057400 h 2057400"/>
                <a:gd name="connsiteX0" fmla="*/ 1993900 w 3175000"/>
                <a:gd name="connsiteY0" fmla="*/ 2057400 h 2057400"/>
                <a:gd name="connsiteX1" fmla="*/ 0 w 3175000"/>
                <a:gd name="connsiteY1" fmla="*/ 0 h 2057400"/>
                <a:gd name="connsiteX2" fmla="*/ 3175000 w 3175000"/>
                <a:gd name="connsiteY2" fmla="*/ 1600200 h 2057400"/>
                <a:gd name="connsiteX3" fmla="*/ 1993900 w 3175000"/>
                <a:gd name="connsiteY3" fmla="*/ 2057400 h 2057400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  <a:gd name="connsiteX0" fmla="*/ 1993900 w 3175000"/>
                <a:gd name="connsiteY0" fmla="*/ 2057400 h 2059259"/>
                <a:gd name="connsiteX1" fmla="*/ 0 w 3175000"/>
                <a:gd name="connsiteY1" fmla="*/ 0 h 2059259"/>
                <a:gd name="connsiteX2" fmla="*/ 3175000 w 3175000"/>
                <a:gd name="connsiteY2" fmla="*/ 1600200 h 2059259"/>
                <a:gd name="connsiteX3" fmla="*/ 1993900 w 3175000"/>
                <a:gd name="connsiteY3" fmla="*/ 2057400 h 205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0" h="2059259">
                  <a:moveTo>
                    <a:pt x="1993900" y="2057400"/>
                  </a:moveTo>
                  <a:cubicBezTo>
                    <a:pt x="1195917" y="809625"/>
                    <a:pt x="431270" y="328612"/>
                    <a:pt x="0" y="0"/>
                  </a:cubicBezTo>
                  <a:lnTo>
                    <a:pt x="3175000" y="1600200"/>
                  </a:lnTo>
                  <a:cubicBezTo>
                    <a:pt x="2362200" y="1385888"/>
                    <a:pt x="1992312" y="2100263"/>
                    <a:pt x="1993900" y="2057400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9BA464"/>
                </a:gs>
                <a:gs pos="60000">
                  <a:srgbClr val="D0D4B6"/>
                </a:gs>
                <a:gs pos="0">
                  <a:srgbClr val="7A814C"/>
                </a:gs>
                <a:gs pos="16260">
                  <a:srgbClr val="7A814C"/>
                </a:gs>
                <a:gs pos="51000">
                  <a:srgbClr val="9BA464"/>
                </a:gs>
                <a:gs pos="100000">
                  <a:srgbClr val="7A814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04800" dist="1651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riangle rectangle 6"/>
            <p:cNvSpPr/>
            <p:nvPr userDrawn="1"/>
          </p:nvSpPr>
          <p:spPr>
            <a:xfrm rot="10800000">
              <a:off x="5868144" y="0"/>
              <a:ext cx="3275856" cy="170080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152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02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2378-FC09-4DCC-953E-234066DBF537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75C4-93C7-41F2-9B34-E2481389F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9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7" r:id="rId3"/>
    <p:sldLayoutId id="21474837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3416424"/>
            <a:ext cx="54006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CPU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시뮬레이션과 예외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24185" y="5085184"/>
            <a:ext cx="4553634" cy="1536576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객체지향 프로그래밍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486" y="26064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이현규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r>
              <a:rPr lang="en-US" sz="1200" dirty="0">
                <a:solidFill>
                  <a:srgbClr val="9BA4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20113264</a:t>
            </a:r>
          </a:p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vazrupe@naver.com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980728"/>
            <a:ext cx="2066258" cy="0"/>
          </a:xfrm>
          <a:prstGeom prst="line">
            <a:avLst/>
          </a:prstGeom>
          <a:ln>
            <a:solidFill>
              <a:srgbClr val="D0D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6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(2)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9" y="1550459"/>
            <a:ext cx="2914650" cy="733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6912"/>
            <a:ext cx="4000500" cy="32480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644008" y="1665841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8144" y="1611834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스크립트 데이터 토큰화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4644008" y="2546903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68144" y="249289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구분자를 여러 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가능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644008" y="3427965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3373958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문자씩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읽으며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토큰으로 생성 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4644008" y="5211199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8144" y="5157192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끝까지 읽음</a:t>
            </a:r>
          </a:p>
        </p:txBody>
      </p:sp>
    </p:spTree>
    <p:extLst>
      <p:ext uri="{BB962C8B-B14F-4D97-AF65-F5344CB8AC3E}">
        <p14:creationId xmlns:p14="http://schemas.microsoft.com/office/powerpoint/2010/main" val="267830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(3)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644008" y="5211199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8144" y="5157192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토큰 단위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토큰은 대문자 처리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2" y="4225708"/>
            <a:ext cx="4063752" cy="1498078"/>
          </a:xfrm>
          <a:prstGeom prst="rect">
            <a:avLst/>
          </a:prstGeom>
        </p:spPr>
      </p:pic>
      <p:sp>
        <p:nvSpPr>
          <p:cNvPr id="6" name="위쪽 화살표 5"/>
          <p:cNvSpPr/>
          <p:nvPr/>
        </p:nvSpPr>
        <p:spPr>
          <a:xfrm>
            <a:off x="1835696" y="3166936"/>
            <a:ext cx="936104" cy="95410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7584" y="1741305"/>
            <a:ext cx="3024336" cy="12376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Factory?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2132856"/>
            <a:ext cx="339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; </a:t>
            </a:r>
            <a:r>
              <a:rPr lang="ko-KR" altLang="en-US" dirty="0"/>
              <a:t>명령어</a:t>
            </a:r>
            <a:r>
              <a:rPr lang="en-US" altLang="ko-KR" dirty="0"/>
              <a:t>(Operation) </a:t>
            </a:r>
            <a:r>
              <a:rPr lang="ko-KR" altLang="en-US" dirty="0"/>
              <a:t>객체를 동적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생성해주는 모듈</a:t>
            </a:r>
          </a:p>
        </p:txBody>
      </p:sp>
    </p:spTree>
    <p:extLst>
      <p:ext uri="{BB962C8B-B14F-4D97-AF65-F5344CB8AC3E}">
        <p14:creationId xmlns:p14="http://schemas.microsoft.com/office/powerpoint/2010/main" val="82251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(4)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17583"/>
            <a:ext cx="28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&lt;Operation&gt;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계층 구조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4981" y="177281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&lt;Operation&gt;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5912" y="2708920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OneOpOperation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5912" y="35396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TwoOpOperation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5912" y="43788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ThreeOpOperation</a:t>
            </a:r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5912" y="52180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istreamOpOperation</a:t>
            </a:r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5912" y="60572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3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ostreamOpOperation</a:t>
            </a:r>
            <a:r>
              <a:rPr lang="en-US" altLang="ko-KR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1960" y="2690918"/>
            <a:ext cx="4464496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2312877"/>
            <a:ext cx="0" cy="40144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1"/>
          </p:cNvCxnSpPr>
          <p:nvPr/>
        </p:nvCxnSpPr>
        <p:spPr>
          <a:xfrm flipH="1">
            <a:off x="755576" y="2978951"/>
            <a:ext cx="51033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1"/>
          </p:cNvCxnSpPr>
          <p:nvPr/>
        </p:nvCxnSpPr>
        <p:spPr>
          <a:xfrm flipH="1" flipV="1">
            <a:off x="755576" y="38097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</p:cNvCxnSpPr>
          <p:nvPr/>
        </p:nvCxnSpPr>
        <p:spPr>
          <a:xfrm flipH="1" flipV="1">
            <a:off x="755576" y="46489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1"/>
          </p:cNvCxnSpPr>
          <p:nvPr/>
        </p:nvCxnSpPr>
        <p:spPr>
          <a:xfrm flipH="1" flipV="1">
            <a:off x="755576" y="54881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1"/>
          </p:cNvCxnSpPr>
          <p:nvPr/>
        </p:nvCxnSpPr>
        <p:spPr>
          <a:xfrm flipH="1" flipV="1">
            <a:off x="755576" y="63273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1" idx="3"/>
            <a:endCxn id="5" idx="1"/>
          </p:cNvCxnSpPr>
          <p:nvPr/>
        </p:nvCxnSpPr>
        <p:spPr>
          <a:xfrm flipV="1">
            <a:off x="3570168" y="2978950"/>
            <a:ext cx="64179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83968" y="2760494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JmpOp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87869" y="2760494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JgOp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64621" y="2760493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JgeOp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96514" y="27089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  <a:endParaRPr lang="ko-KR" altLang="en-US" b="1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11960" y="3522456"/>
            <a:ext cx="4464496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8" name="직선 연결선 37"/>
          <p:cNvCxnSpPr>
            <a:endCxn id="37" idx="1"/>
          </p:cNvCxnSpPr>
          <p:nvPr/>
        </p:nvCxnSpPr>
        <p:spPr>
          <a:xfrm flipV="1">
            <a:off x="3570168" y="3810488"/>
            <a:ext cx="64179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258477" y="3592032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62378" y="3592032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CmpOp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11960" y="4360889"/>
            <a:ext cx="4464496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6" name="직선 연결선 45"/>
          <p:cNvCxnSpPr>
            <a:endCxn id="45" idx="1"/>
          </p:cNvCxnSpPr>
          <p:nvPr/>
        </p:nvCxnSpPr>
        <p:spPr>
          <a:xfrm flipV="1">
            <a:off x="3570168" y="4648921"/>
            <a:ext cx="64179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83968" y="4430465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87869" y="4430465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SubOp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64621" y="4430464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MulOp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96514" y="437889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  <a:endParaRPr lang="ko-KR" altLang="en-US" b="1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1990" y="5199509"/>
            <a:ext cx="4464496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endCxn id="52" idx="1"/>
          </p:cNvCxnSpPr>
          <p:nvPr/>
        </p:nvCxnSpPr>
        <p:spPr>
          <a:xfrm flipV="1">
            <a:off x="3570198" y="5487541"/>
            <a:ext cx="64179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258507" y="5269085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RedOp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62408" y="5269085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RediOp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11960" y="6039238"/>
            <a:ext cx="4464496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endCxn id="59" idx="1"/>
          </p:cNvCxnSpPr>
          <p:nvPr/>
        </p:nvCxnSpPr>
        <p:spPr>
          <a:xfrm flipV="1">
            <a:off x="3570168" y="6327270"/>
            <a:ext cx="64179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258477" y="6108814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WrtOp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62378" y="6108814"/>
            <a:ext cx="1231893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WrtiOp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6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(5)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17583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&lt;Operation&gt;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4981" y="177281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&lt;Operation&gt;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5912" y="2708920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OneOpOperation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5912" y="35396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TwoOpOperation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5912" y="43788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ThreeOpOperation</a:t>
            </a:r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5912" y="52180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istreamOpOperation</a:t>
            </a:r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5912" y="60572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3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ostreamOpOperation</a:t>
            </a:r>
            <a:r>
              <a:rPr lang="en-US" altLang="ko-KR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2312877"/>
            <a:ext cx="0" cy="40144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1"/>
          </p:cNvCxnSpPr>
          <p:nvPr/>
        </p:nvCxnSpPr>
        <p:spPr>
          <a:xfrm flipH="1">
            <a:off x="755576" y="2978951"/>
            <a:ext cx="51033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1"/>
          </p:cNvCxnSpPr>
          <p:nvPr/>
        </p:nvCxnSpPr>
        <p:spPr>
          <a:xfrm flipH="1" flipV="1">
            <a:off x="755576" y="38097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</p:cNvCxnSpPr>
          <p:nvPr/>
        </p:nvCxnSpPr>
        <p:spPr>
          <a:xfrm flipH="1" flipV="1">
            <a:off x="755576" y="46489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1"/>
          </p:cNvCxnSpPr>
          <p:nvPr/>
        </p:nvCxnSpPr>
        <p:spPr>
          <a:xfrm flipH="1" flipV="1">
            <a:off x="755576" y="54881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1"/>
          </p:cNvCxnSpPr>
          <p:nvPr/>
        </p:nvCxnSpPr>
        <p:spPr>
          <a:xfrm flipH="1" flipV="1">
            <a:off x="755576" y="63273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849064" y="3591265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8295" y="3521689"/>
            <a:ext cx="4847807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40997" y="3592383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26723" y="4435613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54714" y="4366037"/>
            <a:ext cx="4847807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210589" y="4435613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18656" y="4436731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54714" y="2691823"/>
            <a:ext cx="4847807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18656" y="2762517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55483" y="5266632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954714" y="5197056"/>
            <a:ext cx="4847807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47416" y="5267750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istream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55483" y="6107747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954714" y="6038171"/>
            <a:ext cx="4847807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47416" y="6108865"/>
            <a:ext cx="1519925" cy="4369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ostream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02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(6)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17583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&lt;Operation&gt;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4981" y="177281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&lt;Operation&gt;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5912" y="2708920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OneOpOperation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5912" y="35396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TwoOpOperation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5912" y="43788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ThreeOpOperation</a:t>
            </a:r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5912" y="52180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istreamOpOperation</a:t>
            </a:r>
            <a:r>
              <a:rPr lang="en-US" altLang="ko-KR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5912" y="6057291"/>
            <a:ext cx="2304256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en-US" altLang="ko-KR" spc="-3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ostreamOpOperation</a:t>
            </a:r>
            <a:r>
              <a:rPr lang="en-US" altLang="ko-KR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2312877"/>
            <a:ext cx="0" cy="40144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1"/>
          </p:cNvCxnSpPr>
          <p:nvPr/>
        </p:nvCxnSpPr>
        <p:spPr>
          <a:xfrm flipH="1">
            <a:off x="755576" y="2978951"/>
            <a:ext cx="51033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1"/>
          </p:cNvCxnSpPr>
          <p:nvPr/>
        </p:nvCxnSpPr>
        <p:spPr>
          <a:xfrm flipH="1" flipV="1">
            <a:off x="755576" y="38097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</p:cNvCxnSpPr>
          <p:nvPr/>
        </p:nvCxnSpPr>
        <p:spPr>
          <a:xfrm flipH="1" flipV="1">
            <a:off x="755576" y="46489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1"/>
          </p:cNvCxnSpPr>
          <p:nvPr/>
        </p:nvCxnSpPr>
        <p:spPr>
          <a:xfrm flipH="1" flipV="1">
            <a:off x="755576" y="54881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1"/>
          </p:cNvCxnSpPr>
          <p:nvPr/>
        </p:nvCxnSpPr>
        <p:spPr>
          <a:xfrm flipH="1" flipV="1">
            <a:off x="755576" y="6327321"/>
            <a:ext cx="51033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4716016" y="1772816"/>
            <a:ext cx="3809283" cy="4824536"/>
            <a:chOff x="3544081" y="1772816"/>
            <a:chExt cx="3809283" cy="4824536"/>
          </a:xfrm>
        </p:grpSpPr>
        <p:sp>
          <p:nvSpPr>
            <p:cNvPr id="41" name="직사각형 40"/>
            <p:cNvSpPr/>
            <p:nvPr/>
          </p:nvSpPr>
          <p:spPr>
            <a:xfrm>
              <a:off x="3544081" y="1772816"/>
              <a:ext cx="2808312" cy="54006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en-US" altLang="ko-KR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OperationFactory</a:t>
              </a:r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012" y="2708920"/>
              <a:ext cx="3168352" cy="54006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en-US" altLang="ko-KR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OneOpOperationFactory</a:t>
              </a:r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5012" y="3539691"/>
              <a:ext cx="3168352" cy="54006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en-US" altLang="ko-KR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TwoOpOperationFactory</a:t>
              </a:r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185012" y="4378891"/>
              <a:ext cx="3168352" cy="54006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en-US" altLang="ko-KR" spc="-150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ThreeOpOperation</a:t>
              </a:r>
              <a:r>
                <a:rPr lang="en-US" altLang="ko-KR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Factory</a:t>
              </a:r>
              <a:r>
                <a:rPr lang="en-US" altLang="ko-KR" spc="-15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85012" y="5218091"/>
              <a:ext cx="3168352" cy="54006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en-US" altLang="ko-KR" spc="-150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istreamOpOperation</a:t>
              </a:r>
              <a:r>
                <a:rPr lang="en-US" altLang="ko-KR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Factory</a:t>
              </a:r>
              <a:r>
                <a:rPr lang="en-US" altLang="ko-KR" spc="-15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185012" y="6057291"/>
              <a:ext cx="3168352" cy="54006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3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en-US" altLang="ko-KR" spc="-300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ostreamOpOperation</a:t>
              </a:r>
              <a:r>
                <a:rPr lang="en-US" altLang="ko-KR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Factory</a:t>
              </a:r>
              <a:r>
                <a:rPr lang="en-US" altLang="ko-KR" spc="-3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674676" y="2312877"/>
              <a:ext cx="0" cy="40144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42" idx="1"/>
            </p:cNvCxnSpPr>
            <p:nvPr/>
          </p:nvCxnSpPr>
          <p:spPr>
            <a:xfrm flipH="1">
              <a:off x="3674676" y="2978951"/>
              <a:ext cx="5103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3" idx="1"/>
            </p:cNvCxnSpPr>
            <p:nvPr/>
          </p:nvCxnSpPr>
          <p:spPr>
            <a:xfrm flipH="1">
              <a:off x="3674676" y="3809722"/>
              <a:ext cx="5103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4" idx="1"/>
            </p:cNvCxnSpPr>
            <p:nvPr/>
          </p:nvCxnSpPr>
          <p:spPr>
            <a:xfrm flipH="1">
              <a:off x="3674676" y="4648922"/>
              <a:ext cx="5103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1" idx="1"/>
            </p:cNvCxnSpPr>
            <p:nvPr/>
          </p:nvCxnSpPr>
          <p:spPr>
            <a:xfrm flipH="1">
              <a:off x="3674676" y="5488122"/>
              <a:ext cx="5103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6" idx="1"/>
            </p:cNvCxnSpPr>
            <p:nvPr/>
          </p:nvCxnSpPr>
          <p:spPr>
            <a:xfrm flipH="1">
              <a:off x="3674676" y="6327322"/>
              <a:ext cx="5103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화살표 연결선 22"/>
          <p:cNvCxnSpPr>
            <a:stCxn id="42" idx="3"/>
            <a:endCxn id="11" idx="3"/>
          </p:cNvCxnSpPr>
          <p:nvPr/>
        </p:nvCxnSpPr>
        <p:spPr>
          <a:xfrm flipH="1">
            <a:off x="3570168" y="2978951"/>
            <a:ext cx="114584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3" idx="3"/>
            <a:endCxn id="12" idx="3"/>
          </p:cNvCxnSpPr>
          <p:nvPr/>
        </p:nvCxnSpPr>
        <p:spPr>
          <a:xfrm flipH="1">
            <a:off x="3570168" y="3809722"/>
            <a:ext cx="114584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4" idx="3"/>
            <a:endCxn id="13" idx="3"/>
          </p:cNvCxnSpPr>
          <p:nvPr/>
        </p:nvCxnSpPr>
        <p:spPr>
          <a:xfrm flipH="1">
            <a:off x="3570168" y="4648922"/>
            <a:ext cx="114584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1" idx="3"/>
            <a:endCxn id="14" idx="3"/>
          </p:cNvCxnSpPr>
          <p:nvPr/>
        </p:nvCxnSpPr>
        <p:spPr>
          <a:xfrm flipH="1">
            <a:off x="3570168" y="5488122"/>
            <a:ext cx="114584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6" idx="3"/>
            <a:endCxn id="15" idx="3"/>
          </p:cNvCxnSpPr>
          <p:nvPr/>
        </p:nvCxnSpPr>
        <p:spPr>
          <a:xfrm flipH="1">
            <a:off x="3570168" y="6327322"/>
            <a:ext cx="114584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7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(7)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77072"/>
            <a:ext cx="4695825" cy="193357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935596" y="1811249"/>
            <a:ext cx="2808312" cy="7536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&lt;Operand&gt;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 모양보고 자동 생성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9661" y="1811249"/>
            <a:ext cx="3393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 `@label`-&gt;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라벨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`123`    -&gt;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`‘c’`  -&gt;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문자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아스키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위쪽 화살표 6"/>
          <p:cNvSpPr/>
          <p:nvPr/>
        </p:nvSpPr>
        <p:spPr>
          <a:xfrm>
            <a:off x="1979712" y="2891371"/>
            <a:ext cx="720080" cy="859234"/>
          </a:xfrm>
          <a:prstGeom prst="up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932040" y="4779151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56176" y="4725144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토큰과 오퍼랜드를 넣으면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생성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4932040" y="5427225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5373218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토큰은 오퍼랜드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인덱스를 하나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늘려줌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29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(8)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18876" y="4938495"/>
            <a:ext cx="2808312" cy="6842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라벨 형식 토큰 읽기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Label: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이면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Label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저장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023232" y="4938494"/>
            <a:ext cx="2808312" cy="6842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다음에 오는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&lt;Operation&gt;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가리킴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61" y="2204864"/>
            <a:ext cx="5275179" cy="1113649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3223032" y="3540890"/>
            <a:ext cx="576064" cy="115212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031344" y="3540890"/>
            <a:ext cx="576064" cy="115212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17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(8)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452" y="1300698"/>
            <a:ext cx="579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만약 라벨</a:t>
            </a:r>
            <a:r>
              <a:rPr lang="en-US" altLang="ko-KR" sz="20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(Label)</a:t>
            </a:r>
            <a:r>
              <a:rPr lang="ko-KR" altLang="en-US" sz="20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</a:t>
            </a:r>
            <a:r>
              <a:rPr lang="en-US" altLang="ko-KR" sz="20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</a:t>
            </a:r>
            <a:r>
              <a:rPr lang="en-US" altLang="ko-KR" sz="20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(Operation)</a:t>
            </a:r>
            <a:r>
              <a:rPr lang="ko-KR" altLang="en-US" sz="20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 아니라면</a:t>
            </a:r>
            <a:r>
              <a:rPr lang="en-US" altLang="ko-KR" sz="20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b="1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7" y="1700808"/>
            <a:ext cx="4834267" cy="648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348880"/>
            <a:ext cx="5824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정의되지 않은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(Undefined)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토큰이라는 예외를 출력함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24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예외에 대해선 나중에 알아보자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7" y="4303540"/>
            <a:ext cx="3838575" cy="146685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355976" y="4557279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4503272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소스는 딱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줄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2452" y="3789040"/>
            <a:ext cx="8208912" cy="0"/>
          </a:xfrm>
          <a:prstGeom prst="line">
            <a:avLst/>
          </a:prstGeom>
          <a:ln w="28575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1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(9)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573" y="1354787"/>
            <a:ext cx="548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이걸 가능하게 하는게 상속과 가상함수</a:t>
            </a:r>
            <a:r>
              <a:rPr lang="en-US" altLang="ko-KR" sz="24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400" b="1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16832"/>
            <a:ext cx="3307053" cy="1731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6627" y="3797641"/>
            <a:ext cx="2127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이걸 선언하고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….</a:t>
            </a:r>
            <a:endParaRPr lang="ko-KR" altLang="en-US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133671" y="2566674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52" y="1913327"/>
            <a:ext cx="3086976" cy="15501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69767" y="3797641"/>
            <a:ext cx="3324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객체에서 구현하면 끝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17" y="4581128"/>
            <a:ext cx="1937652" cy="19624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22842" y="5300765"/>
            <a:ext cx="5782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구현 객체가 목록에 들어있음</a:t>
            </a:r>
            <a:r>
              <a:rPr lang="en-US" altLang="ko-KR" sz="28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800" b="1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44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498061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exception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상속해보자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535996" y="2362157"/>
            <a:ext cx="432048" cy="43204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91880" y="2847308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안되잖아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35996" y="3711404"/>
            <a:ext cx="432048" cy="43204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4215460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원형을 새로 만들자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4535996" y="5079556"/>
            <a:ext cx="432048" cy="43204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5589240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&lt;exception&gt;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&lt;Exception&gt;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49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프로그램 구조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&lt;main&gt;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이론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dirty="0"/>
              <a:t>&lt;Process&gt; </a:t>
            </a:r>
            <a:r>
              <a:rPr lang="ko-KR" altLang="en-US" dirty="0"/>
              <a:t>동작 이론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0"/>
            <a:r>
              <a:rPr lang="ko-KR" altLang="en-US" dirty="0"/>
              <a:t>예외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실행결과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0"/>
            <a:r>
              <a:rPr lang="ko-KR" altLang="en-US" dirty="0"/>
              <a:t>소감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16" y="2996952"/>
            <a:ext cx="2811961" cy="2798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904" y="5763452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https://github.com/Vazrupe/Stu2OPPProject</a:t>
            </a:r>
            <a:endParaRPr lang="ko-KR" altLang="en-US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43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</a:t>
            </a:r>
            <a:r>
              <a:rPr lang="en-US" altLang="ko-KR" dirty="0"/>
              <a:t>(2)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211"/>
            <a:ext cx="2695575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6" y="3526554"/>
            <a:ext cx="3762375" cy="118110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427983" y="3436545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52119" y="3382538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멤버 변수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인자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되더라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427983" y="4170914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52119" y="4116907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what()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exception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가져옴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611559" y="4905283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1699" y="4851278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message()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반환 문자열이 정보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3549" y="6035448"/>
            <a:ext cx="641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결과는 </a:t>
            </a:r>
            <a:r>
              <a:rPr lang="en-US" altLang="ko-KR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2400" b="1" i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name</a:t>
            </a:r>
            <a:r>
              <a:rPr lang="en-US" altLang="ko-KR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2400" b="1" i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message()</a:t>
            </a:r>
            <a:r>
              <a:rPr lang="en-US" altLang="ko-KR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 </a:t>
            </a:r>
            <a:r>
              <a:rPr lang="ko-KR" altLang="en-US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형식으로 나옴</a:t>
            </a:r>
            <a:r>
              <a:rPr lang="en-US" altLang="ko-KR" sz="2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427983" y="1532218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19" y="1478211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 이름을 지정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4439925" y="2313383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4061" y="225937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what()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정보를 확인</a:t>
            </a:r>
          </a:p>
        </p:txBody>
      </p:sp>
    </p:spTree>
    <p:extLst>
      <p:ext uri="{BB962C8B-B14F-4D97-AF65-F5344CB8AC3E}">
        <p14:creationId xmlns:p14="http://schemas.microsoft.com/office/powerpoint/2010/main" val="329373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불량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330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calc_in1.txt -o calc_out1.txt poor1.asm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3" y="1806489"/>
            <a:ext cx="2712435" cy="47731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91880" y="3300240"/>
            <a:ext cx="4334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명령어가 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잘 못 적힘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정의되지 않은 토큰에 대한 예외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56" y="1806489"/>
            <a:ext cx="4486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0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불량 </a:t>
            </a:r>
            <a:r>
              <a:rPr lang="en-US" altLang="ko-KR" dirty="0"/>
              <a:t>(2)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330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calc_in1.txt -o calc_out1.txt poor2.asm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880" y="3300240"/>
            <a:ext cx="4886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WRTI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오퍼랜드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(Operand)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없음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토큰의 수가 부족해 </a:t>
            </a:r>
            <a:r>
              <a:rPr lang="en-US" altLang="ko-KR" sz="20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OutOfRange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806489"/>
            <a:ext cx="4705350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7" y="1806489"/>
            <a:ext cx="2712435" cy="47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불량 </a:t>
            </a:r>
            <a:r>
              <a:rPr lang="en-US" altLang="ko-KR" dirty="0"/>
              <a:t>(3)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330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calc_in1.txt -o calc_out1.txt poor3.asm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880" y="5875941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정의되지 않은 라벨로 점프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정의되지 않은 라벨에 대한 예외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6489"/>
            <a:ext cx="2714797" cy="4777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806489"/>
            <a:ext cx="4176464" cy="37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3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불량 </a:t>
            </a:r>
            <a:r>
              <a:rPr lang="en-US" altLang="ko-KR" dirty="0"/>
              <a:t>(4)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330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calc_in1.txt -o calc_out1.txt poor4.asm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880" y="5875941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ko-KR" altLang="en-US" sz="20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레지스트가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지정되지 않음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목적지는 항상 </a:t>
            </a:r>
            <a:r>
              <a:rPr lang="ko-KR" altLang="en-US" sz="20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레지스트만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554"/>
            <a:ext cx="2711919" cy="4772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805109"/>
            <a:ext cx="5040560" cy="3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불량 </a:t>
            </a:r>
            <a:r>
              <a:rPr lang="en-US" altLang="ko-KR" dirty="0"/>
              <a:t>(5)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330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calc_in1.txt -o calc_out1.txt poor5.asm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880" y="5875941"/>
            <a:ext cx="386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유효하지 않은 오퍼랜드 사용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잘못된 오퍼랜드 예외 반환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554"/>
            <a:ext cx="2711919" cy="4772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415" y="1805109"/>
            <a:ext cx="51530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4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불량 </a:t>
            </a:r>
            <a:r>
              <a:rPr lang="en-US" altLang="ko-KR" dirty="0"/>
              <a:t>(6)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330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calc_in1.txt -o calc_out1.txt poor6.asm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28" y="3356992"/>
            <a:ext cx="4717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스크립트 파일이 없을 경우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여는데 실패했다는 예외 반환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4623"/>
            <a:ext cx="7978866" cy="13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2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 err="1"/>
              <a:t>지수승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power.asm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8654"/>
            <a:ext cx="3105150" cy="335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6016" y="167932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485</a:t>
            </a:r>
            <a:r>
              <a:rPr lang="en-US" altLang="ko-KR" baseline="30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= 114084125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34" y="2310338"/>
            <a:ext cx="3289920" cy="1198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31" y="3933056"/>
            <a:ext cx="3514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24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피보나치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fibonacci.asm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779912" y="2996952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02326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입력한 값 만큼 피보나치 수를 출력해주는 소스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9" y="1777084"/>
            <a:ext cx="2791939" cy="3093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777084"/>
            <a:ext cx="3329642" cy="3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4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계산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9"/>
            <a:ext cx="2907986" cy="4968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73906" y="1340769"/>
            <a:ext cx="35157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$R &lt;= $A op $B</a:t>
            </a:r>
          </a:p>
          <a:p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계산하고 출력해주는게 끝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+, -, *, /, %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가능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 =&gt;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더하기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=&gt;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빼기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=&gt;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곱하기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=&gt;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나누기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 =&gt; 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나머지 구하기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70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&lt;main&gt; </a:t>
            </a:r>
            <a:r>
              <a:rPr lang="ko-KR" altLang="en-US" dirty="0"/>
              <a:t>동작 이론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498061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인수 파싱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(Parsing)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535996" y="2362157"/>
            <a:ext cx="432048" cy="43204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91880" y="2847308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스트림 초기화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4535996" y="3711404"/>
            <a:ext cx="432048" cy="43204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4215460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스크립트 실행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4535996" y="5079556"/>
            <a:ext cx="432048" cy="43204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5589240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리소스 정리</a:t>
            </a:r>
          </a:p>
        </p:txBody>
      </p:sp>
    </p:spTree>
    <p:extLst>
      <p:ext uri="{BB962C8B-B14F-4D97-AF65-F5344CB8AC3E}">
        <p14:creationId xmlns:p14="http://schemas.microsoft.com/office/powerpoint/2010/main" val="1585657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계산 </a:t>
            </a:r>
            <a:r>
              <a:rPr lang="en-US" altLang="ko-KR" dirty="0"/>
              <a:t>(2)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1) 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calc_in1.txt -o calc_out1.txt calc.asm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731" y="1844824"/>
            <a:ext cx="2933700" cy="99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6" y="3518186"/>
            <a:ext cx="2933700" cy="99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731" y="3518186"/>
            <a:ext cx="2933700" cy="990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46" y="1844824"/>
            <a:ext cx="2933700" cy="990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46" y="5102696"/>
            <a:ext cx="2933700" cy="990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731" y="5099972"/>
            <a:ext cx="2933700" cy="99060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046440" y="2124099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046440" y="3797461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47843" y="5379247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059853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2) 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calc_in2.txt -o calc_out2.txt calc.asm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700572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3) 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calc_in3.txt -o calc_out3.txt calc.asm</a:t>
            </a:r>
          </a:p>
        </p:txBody>
      </p:sp>
    </p:spTree>
    <p:extLst>
      <p:ext uri="{BB962C8B-B14F-4D97-AF65-F5344CB8AC3E}">
        <p14:creationId xmlns:p14="http://schemas.microsoft.com/office/powerpoint/2010/main" val="34874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계산 </a:t>
            </a:r>
            <a:r>
              <a:rPr lang="en-US" altLang="ko-KR" dirty="0"/>
              <a:t>(3)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4) 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calc_in4.txt -o calc_out4.txt calc.asm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6" y="1782723"/>
            <a:ext cx="2933700" cy="990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31" y="1772816"/>
            <a:ext cx="2933700" cy="99060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046440" y="2075265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046440" y="3776247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038639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5) 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calc_in5.txt -o calc_out5.txt calc.asm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29" y="3518520"/>
            <a:ext cx="2933700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390" y="3514333"/>
            <a:ext cx="2933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/>
              <a:t>계산 </a:t>
            </a:r>
            <a:r>
              <a:rPr lang="en-US" altLang="ko-KR" dirty="0"/>
              <a:t>(4)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6) 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calc_in6.txt -o calc_out6.txt calc.asm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4046440" y="2075265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47" y="1795989"/>
            <a:ext cx="2933700" cy="99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78" y="1795989"/>
            <a:ext cx="3515835" cy="3361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909" y="3956863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분모가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이라 예외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발생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 발생시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우측처럼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레지스터와 라벨 목록을 출력해줌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406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GCD</a:t>
            </a:r>
            <a:r>
              <a:rPr lang="ko-KR" altLang="en-US" dirty="0"/>
              <a:t>와 </a:t>
            </a:r>
            <a:r>
              <a:rPr lang="en-US" altLang="ko-KR" dirty="0"/>
              <a:t>LCM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gcd_lcm.asm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2132856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유클리드 호제법으로 최대공약수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(GCD)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 x B / GCD = LCM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계산하여 출력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79322"/>
            <a:ext cx="3034680" cy="46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18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GCD</a:t>
            </a:r>
            <a:r>
              <a:rPr lang="ko-KR" altLang="en-US" dirty="0"/>
              <a:t>와 </a:t>
            </a:r>
            <a:r>
              <a:rPr lang="en-US" altLang="ko-KR" dirty="0"/>
              <a:t>LCM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gcd_lcm.asm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2132856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유클리드 호제법으로 최대공약수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(GCD)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 x B / GCD = LCM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계산하여 출력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79322"/>
            <a:ext cx="3034680" cy="46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66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GCD</a:t>
            </a:r>
            <a:r>
              <a:rPr lang="ko-KR" altLang="en-US" dirty="0"/>
              <a:t>와 </a:t>
            </a:r>
            <a:r>
              <a:rPr lang="en-US" altLang="ko-KR" dirty="0"/>
              <a:t>LCM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gcd_lcm.asm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27" y="3212976"/>
            <a:ext cx="3900149" cy="12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827" y="1951092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24 = 2</a:t>
            </a:r>
            <a:r>
              <a:rPr lang="en-US" altLang="ko-KR" baseline="30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x 3, 42 = 2 x 3 x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gcd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= 2 x 3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lcm = 24 x 42 / 6 = 168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9992" y="1951092"/>
            <a:ext cx="317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54 = 2 x 3</a:t>
            </a:r>
            <a:r>
              <a:rPr lang="en-US" altLang="ko-KR" baseline="30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42 = 2</a:t>
            </a:r>
            <a:r>
              <a:rPr lang="en-US" altLang="ko-KR" baseline="30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x 3</a:t>
            </a:r>
            <a:r>
              <a:rPr lang="en-US" altLang="ko-KR" baseline="30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gcd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= 2 x 3</a:t>
            </a:r>
            <a:r>
              <a:rPr lang="en-US" altLang="ko-KR" baseline="30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=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lcm = 54 x 72 / 18 = 216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212976"/>
            <a:ext cx="4187200" cy="12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51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 err="1"/>
              <a:t>바벨로니아</a:t>
            </a:r>
            <a:r>
              <a:rPr lang="ko-KR" altLang="en-US" dirty="0"/>
              <a:t> 법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sqrt.asm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1103" y="1737842"/>
            <a:ext cx="5051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바벨로니아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법으로 루트의 근사값을 구함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전단계와의 비교 값을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잡음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=&gt;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비교적 정확도가 떨어짐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정확도 향상을 위해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이상의 값으로만 계산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4" y="1737842"/>
            <a:ext cx="32099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4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 err="1"/>
              <a:t>바벨로니아</a:t>
            </a:r>
            <a:r>
              <a:rPr lang="ko-KR" altLang="en-US" dirty="0"/>
              <a:t> 법 </a:t>
            </a:r>
            <a:r>
              <a:rPr lang="en-US" altLang="ko-KR" dirty="0"/>
              <a:t>(2)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sqrt.asm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827" y="167932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√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341547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≒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585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310338"/>
            <a:ext cx="3713832" cy="1182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0" y="3969862"/>
            <a:ext cx="3495675" cy="1971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310339"/>
            <a:ext cx="3610595" cy="11824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6016" y="167932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√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123123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≒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350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240" y="4012724"/>
            <a:ext cx="3543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69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</a:t>
            </a:r>
            <a:r>
              <a:rPr lang="ko-KR" altLang="en-US" dirty="0" err="1"/>
              <a:t>바벨로니아</a:t>
            </a:r>
            <a:r>
              <a:rPr lang="ko-KR" altLang="en-US" dirty="0"/>
              <a:t> 법 </a:t>
            </a:r>
            <a:r>
              <a:rPr lang="en-US" altLang="ko-KR" dirty="0"/>
              <a:t>(3)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sqrt.asm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827" y="1679322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√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2147438647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≒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46341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167932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√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4891451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≒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2211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27" y="2313107"/>
            <a:ext cx="3467101" cy="11828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8" y="4069874"/>
            <a:ext cx="3467100" cy="1828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241" y="2310338"/>
            <a:ext cx="3243136" cy="11953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734" y="4107974"/>
            <a:ext cx="3486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89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Caesar </a:t>
            </a:r>
            <a:r>
              <a:rPr lang="ko-KR" altLang="en-US" dirty="0"/>
              <a:t>암호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374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plain.txt -o cipher.txt caesar.asm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6832"/>
            <a:ext cx="3228975" cy="444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912600"/>
            <a:ext cx="32289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&lt;main&gt; </a:t>
            </a:r>
            <a:r>
              <a:rPr lang="ko-KR" altLang="en-US" dirty="0"/>
              <a:t>동작 이론 </a:t>
            </a:r>
            <a:r>
              <a:rPr lang="en-US" altLang="ko-KR" dirty="0"/>
              <a:t>(2)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2419350" cy="38671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419872" y="1844823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420559" y="2537642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419872" y="3418358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419872" y="4161702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3419872" y="4991893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0032" y="179081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‘-’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시작하는지 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9197" y="2483635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파일 연결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60032" y="3366095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파일 연결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69197" y="4107695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 변수 출력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869197" y="493788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스크립트 파일 지정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814" y="5764632"/>
            <a:ext cx="792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Ex1) file.asm : ‘file.asm’ </a:t>
            </a:r>
            <a:r>
              <a:rPr lang="ko-KR" altLang="en-US" dirty="0"/>
              <a:t>스크립트를 실행</a:t>
            </a:r>
            <a:endParaRPr lang="en-US" altLang="ko-KR" dirty="0"/>
          </a:p>
          <a:p>
            <a:r>
              <a:rPr lang="en-US" altLang="ko-KR" dirty="0"/>
              <a:t>Ex2) -</a:t>
            </a:r>
            <a:r>
              <a:rPr lang="en-US" altLang="ko-KR" dirty="0" err="1"/>
              <a:t>i</a:t>
            </a:r>
            <a:r>
              <a:rPr lang="en-US" altLang="ko-KR" dirty="0"/>
              <a:t> input.txt -o output.txt file.asm : ‘input.txt’ </a:t>
            </a:r>
            <a:r>
              <a:rPr lang="ko-KR" altLang="en-US" dirty="0"/>
              <a:t>파일을 읽고</a:t>
            </a:r>
            <a:r>
              <a:rPr lang="en-US" altLang="ko-KR" dirty="0"/>
              <a:t>, ‘output.txt’ </a:t>
            </a:r>
            <a:r>
              <a:rPr lang="ko-KR" altLang="en-US" dirty="0"/>
              <a:t>파일에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출력하고</a:t>
            </a:r>
            <a:r>
              <a:rPr lang="en-US" altLang="ko-KR" dirty="0"/>
              <a:t>, ‘file.asm’ </a:t>
            </a:r>
            <a:r>
              <a:rPr lang="ko-KR" altLang="en-US" dirty="0"/>
              <a:t>스크립트를 실행</a:t>
            </a:r>
          </a:p>
        </p:txBody>
      </p:sp>
    </p:spTree>
    <p:extLst>
      <p:ext uri="{BB962C8B-B14F-4D97-AF65-F5344CB8AC3E}">
        <p14:creationId xmlns:p14="http://schemas.microsoft.com/office/powerpoint/2010/main" val="1614411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Caesar </a:t>
            </a:r>
            <a:r>
              <a:rPr lang="ko-KR" altLang="en-US" dirty="0"/>
              <a:t>암호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374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plain.txt -o cipher.txt caesar.asm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6832"/>
            <a:ext cx="3228975" cy="444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912600"/>
            <a:ext cx="32289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2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Caesar </a:t>
            </a:r>
            <a:r>
              <a:rPr lang="ko-KR" altLang="en-US" dirty="0"/>
              <a:t>암호 </a:t>
            </a:r>
            <a:r>
              <a:rPr lang="en-US" altLang="ko-KR" dirty="0"/>
              <a:t>(2)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374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plain.txt -o cipher.txt caesar.asm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61" y="1912600"/>
            <a:ext cx="3392660" cy="14038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29" y="1912600"/>
            <a:ext cx="3392659" cy="140385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026327" y="2398504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549735"/>
            <a:ext cx="537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줄에는 암호화키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둘째 줄에는 문장을 기록함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암호화와 동시에 복호화 키를 같이 저장함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암복호화가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모두 가능한 코드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334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실행결과 </a:t>
            </a:r>
            <a:r>
              <a:rPr lang="en-US" altLang="ko-KR" dirty="0"/>
              <a:t>: Caesar </a:t>
            </a:r>
            <a:r>
              <a:rPr lang="ko-KR" altLang="en-US" dirty="0"/>
              <a:t>암호 </a:t>
            </a:r>
            <a:r>
              <a:rPr lang="en-US" altLang="ko-KR" dirty="0"/>
              <a:t>(3)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40768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cipher.txt -o plain2.txt caesar.asm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62" y="1912598"/>
            <a:ext cx="3392659" cy="140385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026327" y="2398504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549735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암호화된 파일을 읽어 정상적으로 복호화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29" y="1912600"/>
            <a:ext cx="3392659" cy="14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7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소감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60848"/>
            <a:ext cx="61975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지금까지 한 프로젝트 중에 가장 추상화가 많이 됨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추후 </a:t>
            </a:r>
            <a:r>
              <a:rPr lang="en-US" altLang="ko-KR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DSL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개발해볼 때 도움이 될 것이라 생각됨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다음에는 꼭 파서 </a:t>
            </a:r>
            <a:r>
              <a:rPr lang="ko-KR" altLang="en-US" sz="20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제너레이터를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익혀보고 싶음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디버깅 시간이 의외로 오래 걸리지 않음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프로젝트는 좀 더 </a:t>
            </a:r>
            <a:r>
              <a:rPr lang="ko-KR" altLang="en-US" sz="20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일찍일찍</a:t>
            </a:r>
            <a:r>
              <a:rPr lang="ko-KR" altLang="en-US" sz="2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하기로 마음먹음</a:t>
            </a:r>
            <a:endParaRPr lang="en-US" altLang="ko-KR" sz="2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53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THANK YOU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258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&lt;main&gt; </a:t>
            </a:r>
            <a:r>
              <a:rPr lang="ko-KR" altLang="en-US" dirty="0"/>
              <a:t>동작 이론 </a:t>
            </a:r>
            <a:r>
              <a:rPr lang="en-US" altLang="ko-KR" dirty="0"/>
              <a:t>(3)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70" y="1417638"/>
            <a:ext cx="3419475" cy="10096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77362" y="1780957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문자를 읽어 레지스터 </a:t>
            </a:r>
            <a:r>
              <a:rPr lang="en-US" altLang="ko-KR" dirty="0"/>
              <a:t>A</a:t>
            </a:r>
            <a:r>
              <a:rPr lang="ko-KR" altLang="en-US" dirty="0"/>
              <a:t>에 저장하고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레지스터 </a:t>
            </a:r>
            <a:r>
              <a:rPr lang="en-US" altLang="ko-KR" dirty="0"/>
              <a:t>A</a:t>
            </a:r>
            <a:r>
              <a:rPr lang="ko-KR" altLang="en-US" dirty="0"/>
              <a:t>에 저장된 문자를 출력하는 스크립트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2624645"/>
            <a:ext cx="315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Ex1) test0.asm : </a:t>
            </a:r>
            <a:r>
              <a:rPr lang="ko-KR" altLang="en-US" dirty="0"/>
              <a:t>스크립트 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624645"/>
            <a:ext cx="4438650" cy="866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23528" y="3698238"/>
            <a:ext cx="463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Ex2) -o output.txt test0.asm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스크립트 실행하고</a:t>
            </a:r>
            <a:r>
              <a:rPr lang="en-US" altLang="ko-KR" dirty="0"/>
              <a:t>, ‘output.txt’</a:t>
            </a:r>
            <a:r>
              <a:rPr lang="ko-KR" altLang="en-US" dirty="0"/>
              <a:t>에 결과 저장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688777"/>
            <a:ext cx="2958665" cy="87358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23528" y="4840334"/>
            <a:ext cx="4117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Ex3) -</a:t>
            </a:r>
            <a:r>
              <a:rPr lang="en-US" altLang="ko-KR" dirty="0" err="1"/>
              <a:t>i</a:t>
            </a:r>
            <a:r>
              <a:rPr lang="en-US" altLang="ko-KR" dirty="0"/>
              <a:t> input.txt -o output.txt –d test0.asm</a:t>
            </a:r>
          </a:p>
          <a:p>
            <a:r>
              <a:rPr lang="en-US" altLang="ko-KR" dirty="0"/>
              <a:t>: ‘input.txt’</a:t>
            </a:r>
            <a:r>
              <a:rPr lang="ko-KR" altLang="en-US" dirty="0"/>
              <a:t>에서 한 문자를 읽어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‘output.txt’</a:t>
            </a:r>
            <a:r>
              <a:rPr lang="ko-KR" altLang="en-US" dirty="0"/>
              <a:t>에 저장하고 내부 변수 출력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305" y="4840334"/>
            <a:ext cx="2946305" cy="18290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006" y="5927101"/>
            <a:ext cx="2513876" cy="7422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5934075"/>
            <a:ext cx="2471164" cy="7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&lt;main&gt; </a:t>
            </a:r>
            <a:r>
              <a:rPr lang="ko-KR" altLang="en-US" dirty="0"/>
              <a:t>동작 이론 </a:t>
            </a:r>
            <a:r>
              <a:rPr lang="en-US" altLang="ko-KR" dirty="0"/>
              <a:t>(4)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635896" y="2187732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612102" y="3147996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623999" y="3876818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3635896" y="4736052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0032" y="2107701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파일인지 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9197" y="3093989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파일 연결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60032" y="379897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없다면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Cin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연결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69197" y="4682222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파일 연결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7" y="2132856"/>
            <a:ext cx="2984265" cy="38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&lt;main&gt; </a:t>
            </a:r>
            <a:r>
              <a:rPr lang="ko-KR" altLang="en-US" dirty="0"/>
              <a:t>동작 이론 </a:t>
            </a:r>
            <a:r>
              <a:rPr lang="en-US" altLang="ko-KR" dirty="0"/>
              <a:t>(5)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635896" y="1720673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612102" y="3409021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623999" y="4389721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3635896" y="5373346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0032" y="166666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&lt;Process&gt;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초기화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9197" y="3355014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스크립트 실행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60032" y="4311879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실패 시 동작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69197" y="5319516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내부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2" y="1552718"/>
            <a:ext cx="2950977" cy="432455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635896" y="2454105"/>
            <a:ext cx="864096" cy="432049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2400098"/>
            <a:ext cx="2808312" cy="5400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초기화 실패 시 동작</a:t>
            </a:r>
          </a:p>
        </p:txBody>
      </p:sp>
    </p:spTree>
    <p:extLst>
      <p:ext uri="{BB962C8B-B14F-4D97-AF65-F5344CB8AC3E}">
        <p14:creationId xmlns:p14="http://schemas.microsoft.com/office/powerpoint/2010/main" val="226699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&lt;main&gt; </a:t>
            </a:r>
            <a:r>
              <a:rPr lang="ko-KR" altLang="en-US" dirty="0"/>
              <a:t>동작 이론 </a:t>
            </a:r>
            <a:r>
              <a:rPr lang="en-US" altLang="ko-KR" dirty="0"/>
              <a:t>(6)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57" y="2495327"/>
            <a:ext cx="3649219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4293096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포인터들을 전부 초기화</a:t>
            </a:r>
          </a:p>
        </p:txBody>
      </p:sp>
    </p:spTree>
    <p:extLst>
      <p:ext uri="{BB962C8B-B14F-4D97-AF65-F5344CB8AC3E}">
        <p14:creationId xmlns:p14="http://schemas.microsoft.com/office/powerpoint/2010/main" val="384897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&lt;Process&gt; </a:t>
            </a:r>
            <a:r>
              <a:rPr lang="ko-KR" altLang="en-US" dirty="0"/>
              <a:t>동작 이론 </a:t>
            </a:r>
            <a:r>
              <a:rPr lang="en-US" altLang="ko-KR" dirty="0"/>
              <a:t>(1)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714085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토큰화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(Fetch)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535996" y="2727825"/>
            <a:ext cx="432048" cy="43204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91880" y="3356992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 목록 생성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(Decode)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35996" y="4365104"/>
            <a:ext cx="432048" cy="43204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5013176"/>
            <a:ext cx="2520280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스크립트 실행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(Run)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182666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1272</Words>
  <Application>Microsoft Office PowerPoint</Application>
  <PresentationFormat>화면 슬라이드 쇼(4:3)</PresentationFormat>
  <Paragraphs>266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Calibri</vt:lpstr>
      <vt:lpstr>Helvetica</vt:lpstr>
      <vt:lpstr>HY헤드라인M</vt:lpstr>
      <vt:lpstr>Arial</vt:lpstr>
      <vt:lpstr>맑은 고딕</vt:lpstr>
      <vt:lpstr>Conception personnalisée</vt:lpstr>
      <vt:lpstr>CPU 시뮬레이션과 예외</vt:lpstr>
      <vt:lpstr>목차</vt:lpstr>
      <vt:lpstr>&lt;main&gt; 동작 이론 (1)</vt:lpstr>
      <vt:lpstr>&lt;main&gt; 동작 이론 (2)</vt:lpstr>
      <vt:lpstr>&lt;main&gt; 동작 이론 (3)</vt:lpstr>
      <vt:lpstr>&lt;main&gt; 동작 이론 (4)</vt:lpstr>
      <vt:lpstr>&lt;main&gt; 동작 이론 (5)</vt:lpstr>
      <vt:lpstr>&lt;main&gt; 동작 이론 (6)</vt:lpstr>
      <vt:lpstr>&lt;Process&gt; 동작 이론 (1)</vt:lpstr>
      <vt:lpstr>&lt;Process&gt; 동작 이론 (2)</vt:lpstr>
      <vt:lpstr>&lt;Process&gt; 동작 이론 (3)</vt:lpstr>
      <vt:lpstr>&lt;Process&gt; 동작 이론 (4)</vt:lpstr>
      <vt:lpstr>&lt;Process&gt; 동작 이론 (5)</vt:lpstr>
      <vt:lpstr>&lt;Process&gt; 동작 이론 (6)</vt:lpstr>
      <vt:lpstr>&lt;Process&gt; 동작 이론 (7)</vt:lpstr>
      <vt:lpstr>&lt;Process&gt; 동작 이론 (8)</vt:lpstr>
      <vt:lpstr>&lt;Process&gt; 동작 이론 (8)</vt:lpstr>
      <vt:lpstr>&lt;Process&gt; 동작 이론 (9)</vt:lpstr>
      <vt:lpstr>예외 (1)</vt:lpstr>
      <vt:lpstr>예외 (2)</vt:lpstr>
      <vt:lpstr>실행결과 : 불량 (1)</vt:lpstr>
      <vt:lpstr>실행결과 : 불량 (2)</vt:lpstr>
      <vt:lpstr>실행결과 : 불량 (3)</vt:lpstr>
      <vt:lpstr>실행결과 : 불량 (4)</vt:lpstr>
      <vt:lpstr>실행결과 : 불량 (5)</vt:lpstr>
      <vt:lpstr>실행결과 : 불량 (6)</vt:lpstr>
      <vt:lpstr>실행결과 : 지수승</vt:lpstr>
      <vt:lpstr>실행결과 : 피보나치</vt:lpstr>
      <vt:lpstr>실행결과 : 계산 (1)</vt:lpstr>
      <vt:lpstr>실행결과 : 계산 (2)</vt:lpstr>
      <vt:lpstr>실행결과 : 계산 (3)</vt:lpstr>
      <vt:lpstr>실행결과 : 계산 (4)</vt:lpstr>
      <vt:lpstr>실행결과 : GCD와 LCM (1)</vt:lpstr>
      <vt:lpstr>실행결과 : GCD와 LCM (1)</vt:lpstr>
      <vt:lpstr>실행결과 : GCD와 LCM (2)</vt:lpstr>
      <vt:lpstr>실행결과 : 바벨로니아 법 (1)</vt:lpstr>
      <vt:lpstr>실행결과 : 바벨로니아 법 (2)</vt:lpstr>
      <vt:lpstr>실행결과 : 바벨로니아 법 (3)</vt:lpstr>
      <vt:lpstr>실행결과 : Caesar 암호</vt:lpstr>
      <vt:lpstr>실행결과 : Caesar 암호 (1)</vt:lpstr>
      <vt:lpstr>실행결과 : Caesar 암호 (2)</vt:lpstr>
      <vt:lpstr>실행결과 : Caesar 암호 (3)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Turn The Page (Green)</dc:title>
  <dc:creator>showeet.com</dc:creator>
  <cp:lastModifiedBy>이현규</cp:lastModifiedBy>
  <cp:revision>99</cp:revision>
  <dcterms:created xsi:type="dcterms:W3CDTF">2012-01-16T12:17:13Z</dcterms:created>
  <dcterms:modified xsi:type="dcterms:W3CDTF">2016-06-20T23:34:18Z</dcterms:modified>
  <cp:category>Templates</cp:category>
</cp:coreProperties>
</file>