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9" r:id="rId12"/>
    <p:sldId id="266" r:id="rId13"/>
    <p:sldId id="270" r:id="rId14"/>
    <p:sldId id="271" r:id="rId15"/>
    <p:sldId id="272" r:id="rId16"/>
    <p:sldId id="273" r:id="rId17"/>
    <p:sldId id="265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0F6C-4C28-4EB4-A146-1FD5DBF733F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3F02-6270-4C72-BD3D-69C60960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3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0F6C-4C28-4EB4-A146-1FD5DBF733F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3F02-6270-4C72-BD3D-69C60960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1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0F6C-4C28-4EB4-A146-1FD5DBF733F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3F02-6270-4C72-BD3D-69C6096042C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3109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0F6C-4C28-4EB4-A146-1FD5DBF733F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3F02-6270-4C72-BD3D-69C60960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80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0F6C-4C28-4EB4-A146-1FD5DBF733F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3F02-6270-4C72-BD3D-69C6096042C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058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0F6C-4C28-4EB4-A146-1FD5DBF733F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3F02-6270-4C72-BD3D-69C60960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12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0F6C-4C28-4EB4-A146-1FD5DBF733F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3F02-6270-4C72-BD3D-69C60960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40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0F6C-4C28-4EB4-A146-1FD5DBF733F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3F02-6270-4C72-BD3D-69C60960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2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0F6C-4C28-4EB4-A146-1FD5DBF733F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3F02-6270-4C72-BD3D-69C60960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6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0F6C-4C28-4EB4-A146-1FD5DBF733F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3F02-6270-4C72-BD3D-69C60960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4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0F6C-4C28-4EB4-A146-1FD5DBF733F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3F02-6270-4C72-BD3D-69C60960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6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0F6C-4C28-4EB4-A146-1FD5DBF733F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3F02-6270-4C72-BD3D-69C60960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7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0F6C-4C28-4EB4-A146-1FD5DBF733F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3F02-6270-4C72-BD3D-69C60960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9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0F6C-4C28-4EB4-A146-1FD5DBF733F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3F02-6270-4C72-BD3D-69C60960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8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0F6C-4C28-4EB4-A146-1FD5DBF733F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3F02-6270-4C72-BD3D-69C60960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0F6C-4C28-4EB4-A146-1FD5DBF733F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3F02-6270-4C72-BD3D-69C60960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9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20F6C-4C28-4EB4-A146-1FD5DBF733F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2D3F02-6270-4C72-BD3D-69C60960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3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review.net/pdf/78a5d32c72990e792f87ef30e712f9b1f0c6ede8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laces.csail.mit.ed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830" y="0"/>
            <a:ext cx="8791575" cy="1884601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sz="4000" dirty="0"/>
              <a:t>CV Project Mid-Eval</a:t>
            </a:r>
            <a:br>
              <a:rPr lang="en-US" sz="4000" dirty="0"/>
            </a:br>
            <a:r>
              <a:rPr lang="en-US" sz="1400" dirty="0"/>
              <a:t> </a:t>
            </a:r>
            <a:br>
              <a:rPr lang="en-US" dirty="0"/>
            </a:br>
            <a:r>
              <a:rPr lang="en-US" sz="4000" dirty="0"/>
              <a:t>Topic -</a:t>
            </a:r>
            <a:r>
              <a:rPr lang="en-US" dirty="0"/>
              <a:t> </a:t>
            </a:r>
            <a:r>
              <a:rPr lang="en-US" sz="4600" b="1" dirty="0"/>
              <a:t>IMAGE COLORING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84601"/>
            <a:ext cx="8896350" cy="4733924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Topic ID: </a:t>
            </a:r>
            <a:r>
              <a:rPr lang="en-US" b="1" dirty="0">
                <a:solidFill>
                  <a:schemeClr val="tx1"/>
                </a:solidFill>
              </a:rPr>
              <a:t>24</a:t>
            </a:r>
          </a:p>
          <a:p>
            <a:pPr algn="l"/>
            <a:r>
              <a:rPr lang="en-US" dirty="0"/>
              <a:t>Prof: </a:t>
            </a:r>
            <a:r>
              <a:rPr lang="en-US" b="1" dirty="0">
                <a:solidFill>
                  <a:schemeClr val="tx1"/>
                </a:solidFill>
              </a:rPr>
              <a:t>Dr. Anoop Namboodiri</a:t>
            </a:r>
          </a:p>
          <a:p>
            <a:pPr algn="l"/>
            <a:r>
              <a:rPr lang="en-US" dirty="0"/>
              <a:t>Mentor: </a:t>
            </a:r>
            <a:r>
              <a:rPr lang="en-US" b="1" dirty="0">
                <a:solidFill>
                  <a:schemeClr val="tx1"/>
                </a:solidFill>
              </a:rPr>
              <a:t>Pulkit Gera</a:t>
            </a:r>
          </a:p>
          <a:p>
            <a:pPr algn="l"/>
            <a:r>
              <a:rPr lang="en-US" dirty="0"/>
              <a:t>Reference Paper: </a:t>
            </a:r>
            <a:r>
              <a:rPr lang="en-US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https://openreview.net/pdf/78a5d32c72990e792f87ef30e712f9b1f0c6ede8.pdf</a:t>
            </a:r>
            <a:endParaRPr lang="en-US" b="1" dirty="0">
              <a:solidFill>
                <a:srgbClr val="0070C0"/>
              </a:solidFill>
            </a:endParaRPr>
          </a:p>
          <a:p>
            <a:pPr algn="l"/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dirty="0"/>
              <a:t>Group Name: </a:t>
            </a:r>
            <a:r>
              <a:rPr lang="en-US" sz="2000" b="1" dirty="0" err="1">
                <a:solidFill>
                  <a:schemeClr val="tx1"/>
                </a:solidFill>
              </a:rPr>
              <a:t>ProVision</a:t>
            </a:r>
            <a:endParaRPr lang="en-US" sz="2000" b="1" dirty="0">
              <a:solidFill>
                <a:schemeClr val="tx1"/>
              </a:solidFill>
            </a:endParaRPr>
          </a:p>
          <a:p>
            <a:pPr algn="l"/>
            <a:r>
              <a:rPr lang="en-US" b="1" dirty="0"/>
              <a:t>Group Members</a:t>
            </a:r>
            <a:r>
              <a:rPr lang="en-US" dirty="0"/>
              <a:t>: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US" dirty="0" err="1"/>
              <a:t>Navaneet</a:t>
            </a:r>
            <a:r>
              <a:rPr lang="en-US" dirty="0"/>
              <a:t> Kumar Singh - </a:t>
            </a:r>
            <a:r>
              <a:rPr lang="en-US" b="1" dirty="0">
                <a:solidFill>
                  <a:schemeClr val="tx1"/>
                </a:solidFill>
              </a:rPr>
              <a:t>2020201064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US" dirty="0"/>
              <a:t>Vaibhav Gupta - </a:t>
            </a:r>
            <a:r>
              <a:rPr lang="en-US" b="1" dirty="0">
                <a:solidFill>
                  <a:schemeClr val="tx1"/>
                </a:solidFill>
              </a:rPr>
              <a:t>2020201040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US" dirty="0"/>
              <a:t>Suman Mitra - </a:t>
            </a:r>
            <a:r>
              <a:rPr lang="en-US" b="1" dirty="0">
                <a:solidFill>
                  <a:schemeClr val="tx1"/>
                </a:solidFill>
              </a:rPr>
              <a:t>2020202018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US" dirty="0"/>
              <a:t>Rohit </a:t>
            </a:r>
            <a:r>
              <a:rPr lang="en-US" dirty="0" err="1"/>
              <a:t>Jamuar</a:t>
            </a:r>
            <a:r>
              <a:rPr lang="en-US" dirty="0"/>
              <a:t> - </a:t>
            </a:r>
            <a:r>
              <a:rPr lang="en-US" b="1" dirty="0">
                <a:solidFill>
                  <a:schemeClr val="tx1"/>
                </a:solidFill>
              </a:rPr>
              <a:t>2020900035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032" y="5258594"/>
            <a:ext cx="45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58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7431-5320-4AE4-8297-4B82B255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134" y="296864"/>
            <a:ext cx="8596668" cy="1320800"/>
          </a:xfrm>
        </p:spPr>
        <p:txBody>
          <a:bodyPr>
            <a:normAutofit/>
          </a:bodyPr>
          <a:lstStyle/>
          <a:p>
            <a:r>
              <a:rPr lang="en-US" sz="4200" b="1" dirty="0"/>
              <a:t>METHODOLOGY</a:t>
            </a:r>
            <a:endParaRPr lang="en-IN" sz="4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8F8B-4F34-48D8-84AB-526965DFC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169989"/>
            <a:ext cx="9525000" cy="544988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Creation of CNN model using </a:t>
            </a:r>
            <a:r>
              <a:rPr lang="en-US" b="1" dirty="0" err="1"/>
              <a:t>PyTorch</a:t>
            </a:r>
            <a:r>
              <a:rPr lang="en-US" dirty="0"/>
              <a:t> and </a:t>
            </a:r>
            <a:r>
              <a:rPr lang="en-US" b="1" dirty="0" err="1"/>
              <a:t>torchvision</a:t>
            </a:r>
            <a:r>
              <a:rPr lang="en-US" dirty="0"/>
              <a:t>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800" dirty="0"/>
              <a:t>Using </a:t>
            </a:r>
            <a:r>
              <a:rPr lang="en-US" sz="1800" b="1" dirty="0" err="1"/>
              <a:t>sklearn</a:t>
            </a:r>
            <a:r>
              <a:rPr lang="en-US" sz="1800" dirty="0"/>
              <a:t> to change dataset images from RGB to LAB </a:t>
            </a:r>
            <a:r>
              <a:rPr lang="en-US" sz="1800" dirty="0" err="1"/>
              <a:t>colorspace</a:t>
            </a:r>
            <a:r>
              <a:rPr lang="en-US" sz="1800" dirty="0"/>
              <a:t>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800" dirty="0"/>
              <a:t>We have used the first 6 convolutional layers of </a:t>
            </a:r>
            <a:r>
              <a:rPr lang="en-US" sz="1800" b="1" dirty="0"/>
              <a:t>ResNet-18</a:t>
            </a:r>
            <a:r>
              <a:rPr lang="en-US" sz="1800" dirty="0"/>
              <a:t>, and modified the first layer to take grayscale images as input.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800" dirty="0"/>
              <a:t>For upscaling, we have used 5 de-convolutional layers so far. </a:t>
            </a:r>
          </a:p>
          <a:p>
            <a:pPr lvl="2" algn="just">
              <a:buFont typeface="Wingdings" panose="05000000000000000000" pitchFamily="2" charset="2"/>
              <a:buChar char="q"/>
            </a:pPr>
            <a:r>
              <a:rPr lang="en-US" sz="1800" dirty="0"/>
              <a:t>Batch normalization done in each layer.</a:t>
            </a:r>
          </a:p>
          <a:p>
            <a:pPr lvl="2" algn="just">
              <a:buFont typeface="Wingdings" panose="05000000000000000000" pitchFamily="2" charset="2"/>
              <a:buChar char="q"/>
            </a:pPr>
            <a:r>
              <a:rPr lang="en-US" sz="1800" dirty="0"/>
              <a:t>Activation function used in each layer is </a:t>
            </a:r>
            <a:r>
              <a:rPr lang="en-US" sz="1800" b="1" dirty="0" err="1"/>
              <a:t>ReLU</a:t>
            </a:r>
            <a:r>
              <a:rPr lang="en-US" sz="1800" dirty="0"/>
              <a:t>.</a:t>
            </a:r>
          </a:p>
          <a:p>
            <a:pPr lvl="2" algn="just">
              <a:buFont typeface="Wingdings" panose="05000000000000000000" pitchFamily="2" charset="2"/>
              <a:buChar char="q"/>
            </a:pPr>
            <a:r>
              <a:rPr lang="en-US" sz="1800" dirty="0"/>
              <a:t>We will try with other activation functions like </a:t>
            </a:r>
            <a:r>
              <a:rPr lang="en-US" sz="1800" b="1" dirty="0"/>
              <a:t>leaky-</a:t>
            </a:r>
            <a:r>
              <a:rPr lang="en-US" sz="1800" b="1" dirty="0" err="1"/>
              <a:t>ReLU</a:t>
            </a:r>
            <a:r>
              <a:rPr lang="en-US" sz="1800" dirty="0"/>
              <a:t>, </a:t>
            </a:r>
            <a:r>
              <a:rPr lang="en-US" sz="1800" b="1" dirty="0"/>
              <a:t>Sigmoid</a:t>
            </a:r>
            <a:r>
              <a:rPr lang="en-US" sz="1800" dirty="0"/>
              <a:t> and </a:t>
            </a:r>
            <a:r>
              <a:rPr lang="en-US" sz="1800" b="1" dirty="0"/>
              <a:t>Tanh</a:t>
            </a:r>
            <a:r>
              <a:rPr lang="en-US" sz="1800" dirty="0"/>
              <a:t> later.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Training our model: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800" dirty="0"/>
              <a:t>Currently using </a:t>
            </a:r>
            <a:r>
              <a:rPr lang="en-US" sz="1800" b="1" dirty="0"/>
              <a:t>MSE</a:t>
            </a:r>
            <a:r>
              <a:rPr lang="en-US" sz="1800" dirty="0"/>
              <a:t> loss function. We will try with other loss functions like </a:t>
            </a:r>
            <a:r>
              <a:rPr lang="en-US" sz="1800" b="1" dirty="0"/>
              <a:t>MSLE,</a:t>
            </a:r>
            <a:r>
              <a:rPr lang="en-US" sz="1800" dirty="0"/>
              <a:t> </a:t>
            </a:r>
            <a:r>
              <a:rPr lang="en-US" sz="1800" b="1" dirty="0"/>
              <a:t>MAE</a:t>
            </a:r>
            <a:r>
              <a:rPr lang="en-US" sz="1800" dirty="0"/>
              <a:t>, </a:t>
            </a:r>
            <a:r>
              <a:rPr lang="en-US" sz="1800" b="1" dirty="0"/>
              <a:t>cross-entropy </a:t>
            </a:r>
            <a:r>
              <a:rPr lang="en-US" sz="1800" dirty="0"/>
              <a:t>etc.</a:t>
            </a:r>
            <a:r>
              <a:rPr lang="en-US" sz="1800" b="1" dirty="0"/>
              <a:t> </a:t>
            </a:r>
            <a:r>
              <a:rPr lang="en-US" sz="1800" dirty="0"/>
              <a:t>later.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800" dirty="0"/>
              <a:t>Currently using </a:t>
            </a:r>
            <a:r>
              <a:rPr lang="en-US" sz="1800" b="1" dirty="0"/>
              <a:t>Adam Optimizer </a:t>
            </a:r>
            <a:r>
              <a:rPr lang="en-US" sz="1800" dirty="0"/>
              <a:t>from </a:t>
            </a:r>
            <a:r>
              <a:rPr lang="en-US" sz="1800" b="1" dirty="0" err="1"/>
              <a:t>PyTorch</a:t>
            </a:r>
            <a:r>
              <a:rPr lang="en-US" sz="1800" b="1" dirty="0"/>
              <a:t> </a:t>
            </a:r>
            <a:r>
              <a:rPr lang="en-US" sz="1800" dirty="0"/>
              <a:t>to optimize our loss function. We will try with other optimizers like </a:t>
            </a:r>
            <a:r>
              <a:rPr lang="en-US" sz="1800" b="1" dirty="0"/>
              <a:t>stochastic gradient descent, mini-batch gradient descent</a:t>
            </a:r>
            <a:r>
              <a:rPr lang="en-US" sz="1800" dirty="0"/>
              <a:t> and </a:t>
            </a:r>
            <a:r>
              <a:rPr lang="en-US" sz="1800" b="1" dirty="0"/>
              <a:t>gradient descent with momentum</a:t>
            </a:r>
            <a:r>
              <a:rPr lang="en-US" sz="1800" dirty="0"/>
              <a:t> later.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572395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7AA4-71E8-4AFD-B502-B646AECF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 DETAILS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AA269-8A6A-4C3F-8A64-D62A61BCF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51122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Dataset details: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A sample subset of the MIT dataset has been taken currently.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1000 training images and 300 validation images.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Trained on 4 epochs first, then on 100 epochs.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Functions Used: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For ResNet-18: </a:t>
            </a:r>
            <a:r>
              <a:rPr lang="pt-BR" b="1" i="1" dirty="0"/>
              <a:t>torchvision.models.resnet18(num_classes) </a:t>
            </a:r>
            <a:endParaRPr lang="en-US" b="1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For convolution: </a:t>
            </a:r>
            <a:r>
              <a:rPr lang="en-US" b="1" i="1" dirty="0"/>
              <a:t>torch.nn.Conv2d(</a:t>
            </a:r>
            <a:r>
              <a:rPr lang="en-US" b="1" i="1" dirty="0" err="1"/>
              <a:t>in_channels</a:t>
            </a:r>
            <a:r>
              <a:rPr lang="en-US" b="1" i="1" dirty="0"/>
              <a:t>, </a:t>
            </a:r>
            <a:r>
              <a:rPr lang="en-US" b="1" i="1" dirty="0" err="1"/>
              <a:t>out_channels</a:t>
            </a:r>
            <a:r>
              <a:rPr lang="en-US" b="1" i="1" dirty="0"/>
              <a:t>, </a:t>
            </a:r>
            <a:r>
              <a:rPr lang="en-US" b="1" i="1" dirty="0" err="1"/>
              <a:t>kernel_size</a:t>
            </a:r>
            <a:r>
              <a:rPr lang="en-US" b="1" i="1" dirty="0"/>
              <a:t>, stride, padding)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For batch normalization: </a:t>
            </a:r>
            <a:r>
              <a:rPr lang="en-US" b="1" i="1" dirty="0"/>
              <a:t>nn.BatchNorm2d(</a:t>
            </a:r>
            <a:r>
              <a:rPr lang="en-US" b="1" i="1" dirty="0" err="1"/>
              <a:t>num_features</a:t>
            </a:r>
            <a:r>
              <a:rPr lang="en-US" b="1" i="1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Activation function: </a:t>
            </a:r>
            <a:r>
              <a:rPr lang="en-US" b="1" i="1" dirty="0" err="1"/>
              <a:t>nn.ReLU</a:t>
            </a:r>
            <a:r>
              <a:rPr lang="en-US" b="1" i="1" dirty="0"/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Upsampling</a:t>
            </a:r>
            <a:r>
              <a:rPr lang="en-US" dirty="0"/>
              <a:t>: </a:t>
            </a:r>
            <a:r>
              <a:rPr lang="en-US" b="1" i="1" dirty="0" err="1"/>
              <a:t>nn.Upsample</a:t>
            </a:r>
            <a:r>
              <a:rPr lang="en-US" b="1" i="1" dirty="0"/>
              <a:t>(</a:t>
            </a:r>
            <a:r>
              <a:rPr lang="en-US" b="1" i="1" dirty="0" err="1"/>
              <a:t>scale_factor</a:t>
            </a:r>
            <a:r>
              <a:rPr lang="en-US" b="1" i="1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Loss function: </a:t>
            </a:r>
            <a:r>
              <a:rPr lang="en-US" b="1" i="1" dirty="0" err="1"/>
              <a:t>nn.MSELoss</a:t>
            </a:r>
            <a:r>
              <a:rPr lang="en-US" b="1" i="1" dirty="0"/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Optimizer: </a:t>
            </a:r>
            <a:r>
              <a:rPr lang="en-US" b="1" i="1" dirty="0" err="1"/>
              <a:t>torch.optim.Adam</a:t>
            </a:r>
            <a:r>
              <a:rPr lang="en-US" b="1" i="1" dirty="0"/>
              <a:t>(</a:t>
            </a:r>
            <a:r>
              <a:rPr lang="en-US" b="1" i="1" dirty="0" err="1"/>
              <a:t>model.parameters</a:t>
            </a:r>
            <a:r>
              <a:rPr lang="en-US" b="1" i="1" dirty="0"/>
              <a:t>(), </a:t>
            </a:r>
            <a:r>
              <a:rPr lang="en-US" b="1" i="1" dirty="0" err="1"/>
              <a:t>lr</a:t>
            </a:r>
            <a:r>
              <a:rPr lang="en-US" b="1" i="1" dirty="0"/>
              <a:t>=1e-2, </a:t>
            </a:r>
            <a:r>
              <a:rPr lang="en-US" b="1" i="1" dirty="0" err="1"/>
              <a:t>weight_decay</a:t>
            </a:r>
            <a:r>
              <a:rPr lang="en-US" b="1" i="1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12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2248-08EB-46D4-AB6B-FC398592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09" y="409575"/>
            <a:ext cx="8596668" cy="1320800"/>
          </a:xfrm>
        </p:spPr>
        <p:txBody>
          <a:bodyPr/>
          <a:lstStyle/>
          <a:p>
            <a:r>
              <a:rPr lang="en-US" b="1" dirty="0"/>
              <a:t>RESULTS OBTAINED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D5674-5A60-4C49-8406-073E1B66A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664200"/>
          </a:xfrm>
        </p:spPr>
        <p:txBody>
          <a:bodyPr/>
          <a:lstStyle/>
          <a:p>
            <a:r>
              <a:rPr lang="en-US" b="1" dirty="0"/>
              <a:t>4 epoch:    a)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r>
              <a:rPr lang="en-IN" b="1" dirty="0"/>
              <a:t>			 b)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5230B-4EBA-48F8-9577-B9C1EFED0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88" y="1270000"/>
            <a:ext cx="5393383" cy="2568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539DDC-3185-4656-8CD4-1131A4029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362" y="4033955"/>
            <a:ext cx="5476910" cy="260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17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2248-08EB-46D4-AB6B-FC398592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09" y="409575"/>
            <a:ext cx="8596668" cy="1320800"/>
          </a:xfrm>
        </p:spPr>
        <p:txBody>
          <a:bodyPr/>
          <a:lstStyle/>
          <a:p>
            <a:r>
              <a:rPr lang="en-US" b="1" dirty="0"/>
              <a:t>RESULTS OBTAINED (Continued..)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D5674-5A60-4C49-8406-073E1B66A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664200"/>
          </a:xfrm>
        </p:spPr>
        <p:txBody>
          <a:bodyPr/>
          <a:lstStyle/>
          <a:p>
            <a:r>
              <a:rPr lang="en-US" b="1" dirty="0"/>
              <a:t>100 epoch: a)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r>
              <a:rPr lang="en-IN" b="1" dirty="0"/>
              <a:t>			   b)  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AA78C-11B9-4CD1-8736-CBE9BDE3A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589" y="1380744"/>
            <a:ext cx="2425526" cy="2425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199700-5A44-4B69-852E-75A79CD37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524" y="1380744"/>
            <a:ext cx="2425526" cy="24255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168844-3FE7-4D7E-B0F6-B41F182478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238" y="4186425"/>
            <a:ext cx="2452877" cy="24528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355CC5-64CF-4E42-9CAE-87787556FC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524" y="4195570"/>
            <a:ext cx="2452876" cy="24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4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257175"/>
            <a:ext cx="8596668" cy="560832"/>
          </a:xfrm>
        </p:spPr>
        <p:txBody>
          <a:bodyPr>
            <a:noAutofit/>
          </a:bodyPr>
          <a:lstStyle/>
          <a:p>
            <a:r>
              <a:rPr lang="en-US" sz="4000" b="1" dirty="0"/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833" y="1037464"/>
            <a:ext cx="8819092" cy="556336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1" dirty="0"/>
              <a:t>Operating System(s):</a:t>
            </a:r>
          </a:p>
          <a:p>
            <a:pPr lvl="1" algn="just"/>
            <a:r>
              <a:rPr lang="en-US" sz="1800" dirty="0"/>
              <a:t>Windows 10</a:t>
            </a:r>
          </a:p>
          <a:p>
            <a:pPr lvl="1" algn="just"/>
            <a:r>
              <a:rPr lang="en-US" sz="1800" dirty="0"/>
              <a:t>Linux(Ubuntu 14.04+)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/>
              <a:t>Working Environment:</a:t>
            </a:r>
          </a:p>
          <a:p>
            <a:pPr lvl="1" algn="just"/>
            <a:r>
              <a:rPr lang="en-US" sz="1800" b="1" dirty="0"/>
              <a:t>Platform(s):</a:t>
            </a:r>
            <a:r>
              <a:rPr lang="en-US" sz="1800" dirty="0"/>
              <a:t> </a:t>
            </a:r>
            <a:r>
              <a:rPr lang="en-US" sz="1800" dirty="0" err="1"/>
              <a:t>Jupyter</a:t>
            </a:r>
            <a:r>
              <a:rPr lang="en-US" sz="1800" dirty="0"/>
              <a:t> Notebook, Google </a:t>
            </a:r>
            <a:r>
              <a:rPr lang="en-US" sz="1800" dirty="0" err="1"/>
              <a:t>colab</a:t>
            </a:r>
            <a:r>
              <a:rPr lang="en-US" sz="1800" dirty="0"/>
              <a:t>, PyCharm etc.</a:t>
            </a:r>
          </a:p>
          <a:p>
            <a:pPr lvl="1" algn="just"/>
            <a:r>
              <a:rPr lang="en-US" sz="1800" b="1" dirty="0"/>
              <a:t>Programming Language(s):</a:t>
            </a:r>
            <a:r>
              <a:rPr lang="en-US" sz="1800" dirty="0"/>
              <a:t> Python 3</a:t>
            </a:r>
          </a:p>
          <a:p>
            <a:pPr lvl="2" algn="just"/>
            <a:r>
              <a:rPr lang="en-US" sz="1800" b="1" dirty="0"/>
              <a:t>Libraries:</a:t>
            </a:r>
            <a:r>
              <a:rPr lang="en-US" sz="1800" dirty="0"/>
              <a:t> CV2, </a:t>
            </a:r>
            <a:r>
              <a:rPr lang="en-US" sz="1800" dirty="0" err="1"/>
              <a:t>PyTorch</a:t>
            </a:r>
            <a:r>
              <a:rPr lang="en-US" sz="1800" dirty="0"/>
              <a:t>, </a:t>
            </a:r>
            <a:r>
              <a:rPr lang="en-US" sz="1800" dirty="0" err="1"/>
              <a:t>torchvision</a:t>
            </a:r>
            <a:r>
              <a:rPr lang="en-US" sz="1800" dirty="0"/>
              <a:t>, NumPy, SciPy, matplotlib, </a:t>
            </a:r>
            <a:r>
              <a:rPr lang="en-US" sz="1800" dirty="0" err="1"/>
              <a:t>keras</a:t>
            </a:r>
            <a:r>
              <a:rPr lang="en-US" sz="1800" dirty="0"/>
              <a:t>, </a:t>
            </a:r>
            <a:r>
              <a:rPr lang="en-US" sz="1800" dirty="0" err="1"/>
              <a:t>tensorflow</a:t>
            </a:r>
            <a:r>
              <a:rPr lang="en-US" sz="1800" dirty="0"/>
              <a:t>, </a:t>
            </a:r>
            <a:r>
              <a:rPr lang="en-US" sz="1800" dirty="0" err="1"/>
              <a:t>sklearn</a:t>
            </a:r>
            <a:r>
              <a:rPr lang="en-US" sz="1800" dirty="0"/>
              <a:t> etc.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/>
              <a:t>Datasets</a:t>
            </a:r>
            <a:r>
              <a:rPr lang="en-US" dirty="0"/>
              <a:t>: Kaggle, MNIST, MIT places etc.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/>
              <a:t>Minimum Processing Capabilities:</a:t>
            </a:r>
          </a:p>
          <a:p>
            <a:pPr lvl="1" algn="just"/>
            <a:r>
              <a:rPr lang="en-US" sz="1800" b="1" dirty="0"/>
              <a:t>Processor:</a:t>
            </a:r>
            <a:r>
              <a:rPr lang="en-US" sz="1800" dirty="0"/>
              <a:t> Intel i3 (4</a:t>
            </a:r>
            <a:r>
              <a:rPr lang="en-US" sz="1800" baseline="30000" dirty="0"/>
              <a:t>th</a:t>
            </a:r>
            <a:r>
              <a:rPr lang="en-US" sz="1800" dirty="0"/>
              <a:t> Gen) or equivalent.</a:t>
            </a:r>
          </a:p>
          <a:p>
            <a:pPr lvl="1" algn="just"/>
            <a:r>
              <a:rPr lang="en-US" sz="1800" b="1" dirty="0"/>
              <a:t>RAM:</a:t>
            </a:r>
            <a:r>
              <a:rPr lang="en-US" sz="1800" dirty="0"/>
              <a:t> 4GB</a:t>
            </a:r>
          </a:p>
          <a:p>
            <a:pPr lvl="1" algn="just"/>
            <a:r>
              <a:rPr lang="en-US" sz="1800" b="1" dirty="0"/>
              <a:t>Graphic Card:</a:t>
            </a:r>
            <a:r>
              <a:rPr lang="en-US" sz="1800" dirty="0"/>
              <a:t> 2GB</a:t>
            </a:r>
          </a:p>
          <a:p>
            <a:pPr marL="457200" lvl="1" indent="0" algn="just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8561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659" y="495300"/>
            <a:ext cx="8596668" cy="669463"/>
          </a:xfrm>
        </p:spPr>
        <p:txBody>
          <a:bodyPr>
            <a:noAutofit/>
          </a:bodyPr>
          <a:lstStyle/>
          <a:p>
            <a:r>
              <a:rPr lang="en-US" sz="4000" b="1" dirty="0"/>
              <a:t>FURTHER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809" y="1514475"/>
            <a:ext cx="9009591" cy="49720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u="sng" dirty="0"/>
              <a:t>PHASE-1</a:t>
            </a:r>
            <a:r>
              <a:rPr lang="en-US" b="1" dirty="0"/>
              <a:t>: (Workdays: 12-14 days)</a:t>
            </a:r>
          </a:p>
          <a:p>
            <a:pPr lvl="1"/>
            <a:r>
              <a:rPr lang="en-US" sz="1800" dirty="0"/>
              <a:t>Training and testing our model on different datasets.</a:t>
            </a:r>
          </a:p>
          <a:p>
            <a:pPr lvl="1"/>
            <a:r>
              <a:rPr lang="en-US" sz="1800" dirty="0"/>
              <a:t>Using different loss functions and optimization methods for better results.</a:t>
            </a:r>
          </a:p>
          <a:p>
            <a:pPr marL="914400" lvl="2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u="sng" dirty="0"/>
              <a:t>PHASE-2</a:t>
            </a:r>
            <a:r>
              <a:rPr lang="en-US" b="1" dirty="0"/>
              <a:t>: (Workdays: 8-10 days)</a:t>
            </a:r>
            <a:endParaRPr lang="en-US" dirty="0"/>
          </a:p>
          <a:p>
            <a:pPr lvl="1"/>
            <a:r>
              <a:rPr lang="en-US" sz="1800" dirty="0"/>
              <a:t>Final modifications and testing.</a:t>
            </a:r>
          </a:p>
          <a:p>
            <a:pPr lvl="1"/>
            <a:r>
              <a:rPr lang="en-US" sz="1800" dirty="0"/>
              <a:t>Error handling and maintenance.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72346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32B7-A711-4219-A681-F18FD1C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125" y="2847975"/>
            <a:ext cx="4448175" cy="1320800"/>
          </a:xfrm>
        </p:spPr>
        <p:txBody>
          <a:bodyPr>
            <a:noAutofit/>
          </a:bodyPr>
          <a:lstStyle/>
          <a:p>
            <a:r>
              <a:rPr lang="en-US" sz="6000" b="1" dirty="0"/>
              <a:t>THANK YOU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71710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23925"/>
            <a:ext cx="8596668" cy="1320800"/>
          </a:xfrm>
        </p:spPr>
        <p:txBody>
          <a:bodyPr>
            <a:normAutofit/>
          </a:bodyPr>
          <a:lstStyle/>
          <a:p>
            <a:r>
              <a:rPr lang="en-US" sz="4200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9784" y="1922464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Colorization Methods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1800" dirty="0"/>
              <a:t>Scribble Based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1800" dirty="0"/>
              <a:t>Reference Image Based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1800" dirty="0"/>
              <a:t>Automatic Colorization</a:t>
            </a:r>
          </a:p>
          <a:p>
            <a:r>
              <a:rPr lang="en-US" sz="2000" dirty="0"/>
              <a:t>Current Progress</a:t>
            </a:r>
          </a:p>
          <a:p>
            <a:r>
              <a:rPr lang="en-US" sz="2000" dirty="0"/>
              <a:t>Methodology</a:t>
            </a:r>
          </a:p>
          <a:p>
            <a:r>
              <a:rPr lang="en-US" sz="2000" dirty="0"/>
              <a:t>System Requirements</a:t>
            </a:r>
          </a:p>
          <a:p>
            <a:r>
              <a:rPr lang="en-US" sz="2000" dirty="0"/>
              <a:t>Further Timeline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484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1060"/>
            <a:ext cx="8596668" cy="1320800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Image Colorization</a:t>
            </a:r>
            <a:r>
              <a:rPr lang="en-US" dirty="0"/>
              <a:t> is the process of taking an </a:t>
            </a:r>
            <a:r>
              <a:rPr lang="en-US" b="1" dirty="0"/>
              <a:t>input grayscale image</a:t>
            </a:r>
            <a:r>
              <a:rPr lang="en-US" dirty="0"/>
              <a:t> and then producing an </a:t>
            </a:r>
            <a:r>
              <a:rPr lang="en-US" b="1" dirty="0"/>
              <a:t>output colorized image</a:t>
            </a:r>
            <a:r>
              <a:rPr lang="en-US" dirty="0"/>
              <a:t> that represents the semantic colors and tones of the input.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27" y="2944367"/>
            <a:ext cx="8313882" cy="314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4" y="6477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COLORIZATION METHODS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59" y="1665289"/>
            <a:ext cx="8904816" cy="4316411"/>
          </a:xfrm>
        </p:spPr>
        <p:txBody>
          <a:bodyPr/>
          <a:lstStyle/>
          <a:p>
            <a:pPr algn="just" fontAlgn="base">
              <a:buFont typeface="Wingdings" panose="05000000000000000000" pitchFamily="2" charset="2"/>
              <a:buChar char="q"/>
            </a:pPr>
            <a:r>
              <a:rPr lang="en-US" sz="2000" b="1" u="sng" dirty="0"/>
              <a:t>Scribbles-based</a:t>
            </a:r>
          </a:p>
          <a:p>
            <a:pPr lvl="1" algn="just" fontAlgn="base"/>
            <a:r>
              <a:rPr lang="en-US" sz="1800" b="1" dirty="0"/>
              <a:t>Levin et al. 2004</a:t>
            </a:r>
          </a:p>
          <a:p>
            <a:pPr lvl="2" algn="just" fontAlgn="base">
              <a:buFont typeface="Wingdings" panose="05000000000000000000" pitchFamily="2" charset="2"/>
              <a:buChar char="§"/>
            </a:pPr>
            <a:r>
              <a:rPr lang="en-US" sz="1600" dirty="0"/>
              <a:t>Simple colorization method that requires neither image segmentation, nor region tracking.</a:t>
            </a:r>
          </a:p>
          <a:p>
            <a:pPr lvl="2" algn="just" fontAlgn="base">
              <a:buFont typeface="Wingdings" panose="05000000000000000000" pitchFamily="2" charset="2"/>
              <a:buChar char="§"/>
            </a:pPr>
            <a:r>
              <a:rPr lang="en-US" sz="1600" dirty="0"/>
              <a:t>Based on a simple premise: neighboring pixels have similar intensities should have similar colors.</a:t>
            </a:r>
          </a:p>
          <a:p>
            <a:pPr lvl="2" algn="just" fontAlgn="base">
              <a:buFont typeface="Wingdings" panose="05000000000000000000" pitchFamily="2" charset="2"/>
              <a:buChar char="§"/>
            </a:pPr>
            <a:r>
              <a:rPr lang="en-US" sz="1600" dirty="0"/>
              <a:t>Formalize this premise using a quadratic cost function and obtain an optimization problem that can be solved efficiently using standard techniques</a:t>
            </a:r>
            <a:br>
              <a:rPr lang="en-US" dirty="0"/>
            </a:br>
            <a:endParaRPr lang="en-US" dirty="0"/>
          </a:p>
          <a:p>
            <a:pPr lvl="1" algn="just" fontAlgn="base"/>
            <a:r>
              <a:rPr lang="en-US" sz="1800" b="1" dirty="0" err="1"/>
              <a:t>Hunang</a:t>
            </a:r>
            <a:r>
              <a:rPr lang="en-US" sz="1800" b="1" dirty="0"/>
              <a:t> et al. 2005</a:t>
            </a:r>
          </a:p>
          <a:p>
            <a:pPr lvl="2" algn="just" fontAlgn="base">
              <a:buFont typeface="Wingdings" panose="05000000000000000000" pitchFamily="2" charset="2"/>
              <a:buChar char="§"/>
            </a:pPr>
            <a:r>
              <a:rPr lang="en-US" sz="1600" dirty="0"/>
              <a:t>Improve Levin’s cost function for more sensitive to edge information, prevent the color bleeding over object boundaries</a:t>
            </a:r>
          </a:p>
        </p:txBody>
      </p:sp>
    </p:spTree>
    <p:extLst>
      <p:ext uri="{BB962C8B-B14F-4D97-AF65-F5344CB8AC3E}">
        <p14:creationId xmlns:p14="http://schemas.microsoft.com/office/powerpoint/2010/main" val="70527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59" y="219075"/>
            <a:ext cx="8596668" cy="74295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COLORIZATION METHODS (</a:t>
            </a:r>
            <a:r>
              <a:rPr lang="en-US" sz="3600" b="1" dirty="0" err="1"/>
              <a:t>contd</a:t>
            </a:r>
            <a:r>
              <a:rPr lang="en-US" sz="3600" b="1" dirty="0"/>
              <a:t>…)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10315575" cy="6248400"/>
          </a:xfrm>
        </p:spPr>
        <p:txBody>
          <a:bodyPr>
            <a:normAutofit fontScale="70000" lnSpcReduction="20000"/>
          </a:bodyPr>
          <a:lstStyle/>
          <a:p>
            <a:pPr algn="just"/>
            <a:endParaRPr lang="en-US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900" b="1" u="sng" dirty="0"/>
              <a:t>Reference Image-based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2900" b="1" u="sng" dirty="0"/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600" dirty="0"/>
              <a:t>Exploit the colors of a reference image.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600" dirty="0"/>
              <a:t>Inspired by the color transfer techniques that are widely used for recoloring a color image.</a:t>
            </a:r>
          </a:p>
          <a:p>
            <a:pPr marL="457200" lvl="1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2600" dirty="0"/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600" b="1" dirty="0"/>
              <a:t>Welsh et al. 2002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300" dirty="0"/>
              <a:t>Proposed a general technique to colorize grayscale images by matching the luminance and texture information between images.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300" dirty="0"/>
              <a:t>Aim minimize the amount of human labor required for this task.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300" dirty="0"/>
              <a:t>Further, the procedure is enhanced by allowing the user to match areas of the two images with rectangular swatches. </a:t>
            </a:r>
          </a:p>
          <a:p>
            <a:pPr marL="914400" lvl="2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2300" dirty="0"/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600" b="1" dirty="0"/>
              <a:t>Gupta et al. 2012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300" dirty="0"/>
              <a:t>Matching super-pixels between the input image and the reference image using feature matching 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300" dirty="0"/>
              <a:t>Space voting to perform the colorization</a:t>
            </a:r>
          </a:p>
          <a:p>
            <a:pPr marL="914400" lvl="2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2300" dirty="0"/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600" b="1" dirty="0" err="1"/>
              <a:t>Liuet</a:t>
            </a:r>
            <a:r>
              <a:rPr lang="en-US" sz="2600" b="1" dirty="0"/>
              <a:t> al. 2008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300" dirty="0"/>
              <a:t>Reference images that are obtained directly from web search.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300" dirty="0"/>
              <a:t>Its applicability is, however limited to famous landmarks where exact matches can be found.</a:t>
            </a:r>
          </a:p>
          <a:p>
            <a:pPr marL="914400" lvl="2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2300" dirty="0"/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600" b="1" dirty="0"/>
              <a:t>Chia et al. 2011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300" dirty="0"/>
              <a:t>Requires user to provide a semantic text label and segmentation cues for the foreground object. </a:t>
            </a:r>
          </a:p>
        </p:txBody>
      </p:sp>
    </p:spTree>
    <p:extLst>
      <p:ext uri="{BB962C8B-B14F-4D97-AF65-F5344CB8AC3E}">
        <p14:creationId xmlns:p14="http://schemas.microsoft.com/office/powerpoint/2010/main" val="412117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409" y="25717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COLORIZATION METHODS (</a:t>
            </a:r>
            <a:r>
              <a:rPr lang="en-US" sz="3600" b="1" dirty="0" err="1"/>
              <a:t>contd</a:t>
            </a:r>
            <a:r>
              <a:rPr lang="en-US" sz="3600" b="1" dirty="0"/>
              <a:t>…)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08" y="1028700"/>
            <a:ext cx="9733491" cy="35274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u="sng" dirty="0"/>
              <a:t>Automatic Colorization</a:t>
            </a:r>
          </a:p>
          <a:p>
            <a:pPr lvl="1"/>
            <a:r>
              <a:rPr lang="en-US" sz="1800" dirty="0"/>
              <a:t>Aim to remove user interaction.</a:t>
            </a:r>
          </a:p>
          <a:p>
            <a:pPr marL="457200" lvl="1" indent="0">
              <a:buNone/>
            </a:pPr>
            <a:endParaRPr lang="en-US" sz="500" dirty="0"/>
          </a:p>
          <a:p>
            <a:pPr lvl="1"/>
            <a:r>
              <a:rPr lang="en-US" sz="1800" b="1" dirty="0"/>
              <a:t>Cheng et al. 2015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Group these images into different clusters adaptively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Uses existing multiple image feature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Computes chrominance via shallow neural network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Depend on the performance of semantic segmentation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Only handles simple outdoor scenes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448C23-60CA-4317-8EC4-022BF9739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43" y="4465048"/>
            <a:ext cx="8305800" cy="213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0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5" y="1019175"/>
            <a:ext cx="9334499" cy="573507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b="1" u="sng" dirty="0"/>
              <a:t>Automatic Colorization</a:t>
            </a:r>
            <a:r>
              <a:rPr lang="en-US" sz="2000" b="1" dirty="0"/>
              <a:t> (</a:t>
            </a:r>
            <a:r>
              <a:rPr lang="en-US" sz="2000" b="1" dirty="0" err="1"/>
              <a:t>contd</a:t>
            </a:r>
            <a:r>
              <a:rPr lang="en-US" sz="2000" b="1" dirty="0"/>
              <a:t>…)</a:t>
            </a:r>
          </a:p>
          <a:p>
            <a:pPr lvl="1" algn="just"/>
            <a:r>
              <a:rPr lang="en-US" sz="1800" b="1" dirty="0"/>
              <a:t> Zhang et al. 2016 </a:t>
            </a:r>
          </a:p>
          <a:p>
            <a:pPr lvl="2" algn="just"/>
            <a:r>
              <a:rPr lang="en-US" sz="1700" dirty="0"/>
              <a:t>Given the lightness channel L, our system predicts the corresponding </a:t>
            </a:r>
            <a:r>
              <a:rPr lang="en-US" sz="1700" b="1" i="1" dirty="0"/>
              <a:t>a</a:t>
            </a:r>
            <a:r>
              <a:rPr lang="en-US" sz="1700" dirty="0"/>
              <a:t> and </a:t>
            </a:r>
            <a:r>
              <a:rPr lang="en-US" sz="1700" b="1" i="1" dirty="0"/>
              <a:t>b</a:t>
            </a:r>
            <a:r>
              <a:rPr lang="en-US" sz="1700" dirty="0"/>
              <a:t> color channels of the image in the CIE Lab color space. </a:t>
            </a:r>
          </a:p>
          <a:p>
            <a:pPr lvl="2" algn="just"/>
            <a:r>
              <a:rPr lang="en-US" sz="1700" dirty="0"/>
              <a:t>Color prediction is inherently multimodal-many objects can take on several plausible colorizations. </a:t>
            </a:r>
          </a:p>
          <a:p>
            <a:pPr lvl="2" algn="just"/>
            <a:r>
              <a:rPr lang="en-US" sz="1700" dirty="0"/>
              <a:t>To appropriately model the multimodal nature of the problem, we predict a distribution of possible colors for each pixel.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9959DF-1FF3-4843-AF3A-8F43BC92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4" y="227580"/>
            <a:ext cx="7580841" cy="79159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COLORIZATION METHODS (</a:t>
            </a:r>
            <a:r>
              <a:rPr lang="en-US" sz="3600" b="1" dirty="0" err="1"/>
              <a:t>contd</a:t>
            </a:r>
            <a:r>
              <a:rPr lang="en-US" sz="3600" b="1" dirty="0"/>
              <a:t>…)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E142BD-18FE-41E3-AC30-0B5C0DF58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3881437"/>
            <a:ext cx="8835000" cy="246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4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598" y="1247775"/>
            <a:ext cx="9296400" cy="544932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b="1" u="sng" dirty="0"/>
              <a:t>Automatic Colorization</a:t>
            </a:r>
            <a:r>
              <a:rPr lang="en-US" sz="2000" b="1" dirty="0"/>
              <a:t> (</a:t>
            </a:r>
            <a:r>
              <a:rPr lang="en-US" sz="2000" b="1" dirty="0" err="1"/>
              <a:t>contd</a:t>
            </a:r>
            <a:r>
              <a:rPr lang="en-US" sz="2000" b="1" dirty="0"/>
              <a:t>…)</a:t>
            </a:r>
          </a:p>
          <a:p>
            <a:pPr lvl="1" algn="just"/>
            <a:r>
              <a:rPr lang="en-US" sz="1800" b="1" dirty="0"/>
              <a:t>Deshpande et al. 2017 </a:t>
            </a:r>
          </a:p>
          <a:p>
            <a:pPr lvl="2" algn="just"/>
            <a:r>
              <a:rPr lang="en-US" sz="1700" dirty="0"/>
              <a:t>Previous methods only produce the single most probable colorization. Their goal is to model the diversity intrinsic to the problem of colorization and produce multiple colorizations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9959DF-1FF3-4843-AF3A-8F43BC92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4" y="227580"/>
            <a:ext cx="7580841" cy="79159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COLORIZATION METHODS (</a:t>
            </a:r>
            <a:r>
              <a:rPr lang="en-US" sz="3600" b="1" dirty="0" err="1"/>
              <a:t>contd</a:t>
            </a:r>
            <a:r>
              <a:rPr lang="en-US" sz="3600" b="1" dirty="0"/>
              <a:t>…)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F61FC-4F89-4E44-AC7C-209D3D882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65" y="3086100"/>
            <a:ext cx="808926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8888"/>
          </a:xfrm>
        </p:spPr>
        <p:txBody>
          <a:bodyPr>
            <a:normAutofit/>
          </a:bodyPr>
          <a:lstStyle/>
          <a:p>
            <a:r>
              <a:rPr lang="en-US" sz="4000" b="1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618488"/>
            <a:ext cx="9467851" cy="4906138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/>
              <a:t>We are using the “</a:t>
            </a:r>
            <a:r>
              <a:rPr lang="en-US" sz="1800" b="1" dirty="0"/>
              <a:t>Zhang et al.” automatic colorization</a:t>
            </a:r>
            <a:r>
              <a:rPr lang="en-US" sz="1800" dirty="0"/>
              <a:t> method.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MIT places</a:t>
            </a:r>
            <a:r>
              <a:rPr lang="en-US" sz="1800" dirty="0"/>
              <a:t> dataset of places, landscapes and buildings is being used currently.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1800" dirty="0"/>
              <a:t>Later we will train our model on other datasets downloaded from </a:t>
            </a:r>
            <a:r>
              <a:rPr lang="en-US" sz="1800" b="1" dirty="0"/>
              <a:t>Kaggle </a:t>
            </a:r>
            <a:r>
              <a:rPr lang="en-US" sz="1800" dirty="0"/>
              <a:t>and</a:t>
            </a:r>
            <a:r>
              <a:rPr lang="en-US" sz="1800" b="1" dirty="0"/>
              <a:t> ImageNet</a:t>
            </a:r>
            <a:r>
              <a:rPr lang="en-US" sz="1800" dirty="0"/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/>
              <a:t>Converting the dataset images into LAB </a:t>
            </a:r>
            <a:r>
              <a:rPr lang="en-US" sz="1800" dirty="0" err="1"/>
              <a:t>colorspace</a:t>
            </a:r>
            <a:r>
              <a:rPr lang="en-US" sz="1800" dirty="0"/>
              <a:t> and 256*256 size.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/>
              <a:t>We are using a CNN model.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1800" dirty="0"/>
              <a:t>For feature extraction and image classification, we are using 6 convolutional layers currently.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1800" dirty="0"/>
              <a:t>For upscaling, we are currently using 5 de-convolutional layers.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1800" dirty="0"/>
              <a:t>We will try with different combination of layers later.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/>
              <a:t>Loss function currently used is </a:t>
            </a:r>
            <a:r>
              <a:rPr lang="en-US" sz="1800" b="1" dirty="0"/>
              <a:t>MSE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71765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1ADD1E6593FA42B6EFCC13E0F9CC24" ma:contentTypeVersion="0" ma:contentTypeDescription="Create a new document." ma:contentTypeScope="" ma:versionID="8d6ed7fcadb23ffc1dbcdb5bcc8b6e3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8BEDB3-5282-4B0B-804D-98951CD00E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EDADA3-D4F5-4901-B0D5-433B0E446B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BFEC802-DD7C-45A5-BD36-EC5A1F85369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2457</TotalTime>
  <Words>1085</Words>
  <Application>Microsoft Office PowerPoint</Application>
  <PresentationFormat>Widescreen</PresentationFormat>
  <Paragraphs>150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Trebuchet MS</vt:lpstr>
      <vt:lpstr>Wingdings</vt:lpstr>
      <vt:lpstr>Wingdings 3</vt:lpstr>
      <vt:lpstr>Facet</vt:lpstr>
      <vt:lpstr>  CV Project Mid-Eval   Topic - IMAGE COLORING</vt:lpstr>
      <vt:lpstr>CONTENTS</vt:lpstr>
      <vt:lpstr>INTRODUCTION</vt:lpstr>
      <vt:lpstr>COLORIZATION METHODS  </vt:lpstr>
      <vt:lpstr>COLORIZATION METHODS (contd…)  </vt:lpstr>
      <vt:lpstr>COLORIZATION METHODS (contd…)  </vt:lpstr>
      <vt:lpstr>COLORIZATION METHODS (contd…) </vt:lpstr>
      <vt:lpstr>COLORIZATION METHODS (contd…) </vt:lpstr>
      <vt:lpstr>PROJECT OVERVIEW</vt:lpstr>
      <vt:lpstr>METHODOLOGY</vt:lpstr>
      <vt:lpstr>EXPERIMENT DETAILS</vt:lpstr>
      <vt:lpstr>RESULTS OBTAINED</vt:lpstr>
      <vt:lpstr>RESULTS OBTAINED (Continued..)</vt:lpstr>
      <vt:lpstr>SYSTEM REQUIREMENTS</vt:lpstr>
      <vt:lpstr>FURTHER TIMELINE</vt:lpstr>
      <vt:lpstr>THANK YOU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Coloring</dc:title>
  <dc:creator>Rohit Jamuar</dc:creator>
  <cp:lastModifiedBy>Suman Mitra</cp:lastModifiedBy>
  <cp:revision>143</cp:revision>
  <dcterms:created xsi:type="dcterms:W3CDTF">2021-02-14T11:54:31Z</dcterms:created>
  <dcterms:modified xsi:type="dcterms:W3CDTF">2021-03-27T15:48:48Z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0x0101006B1ADD1E6593FA42B6EFCC13E0F9CC24</vt:lpwstr>
  </property>
</Properties>
</file>