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a5300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C93CB3-EE08-46B4-8D1A-F3BAFC9F52B2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2/15/21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800F8F-C5E1-4E45-ACD9-4F491E546EAC}" type="slidenum">
              <a:rPr b="0" lang="en-US" sz="900" spc="-1" strike="noStrike">
                <a:solidFill>
                  <a:srgbClr val="a5300f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a5300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88FFFD-87F1-47BD-8A27-F97D9837A4D8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2/15/21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BE02C2-F925-41AF-A1DB-F282EAFF0C4A}" type="slidenum">
              <a:rPr b="0" lang="en-US" sz="900" spc="-1" strike="noStrike">
                <a:solidFill>
                  <a:srgbClr val="a5300f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openreview.net/pdf/78a5d32c72990e792f87ef30e712f9b1f0c6ede8.pdf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openreview.net/pdf/78a5d32c72990e792f87ef30e712f9b1f0c6ede8.pdf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42440" y="0"/>
            <a:ext cx="8791200" cy="1884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br/>
            <a:br/>
            <a:r>
              <a:rPr b="0" lang="en-US" sz="4000" spc="-1" strike="noStrike">
                <a:solidFill>
                  <a:srgbClr val="a5300f"/>
                </a:solidFill>
                <a:latin typeface="Trebuchet MS"/>
              </a:rPr>
              <a:t>CV Project Outline</a:t>
            </a:r>
            <a:br/>
            <a:r>
              <a:rPr b="0" lang="en-US" sz="1400" spc="-1" strike="noStrike">
                <a:solidFill>
                  <a:srgbClr val="a5300f"/>
                </a:solidFill>
                <a:latin typeface="Trebuchet MS"/>
              </a:rPr>
              <a:t> </a:t>
            </a:r>
            <a:br/>
            <a:r>
              <a:rPr b="0" lang="en-US" sz="4000" spc="-1" strike="noStrike">
                <a:solidFill>
                  <a:srgbClr val="a5300f"/>
                </a:solidFill>
                <a:latin typeface="Trebuchet MS"/>
              </a:rPr>
              <a:t>Topic -</a:t>
            </a:r>
            <a:r>
              <a:rPr b="0" lang="en-US" sz="5400" spc="-1" strike="noStrike">
                <a:solidFill>
                  <a:srgbClr val="a5300f"/>
                </a:solidFill>
                <a:latin typeface="Trebuchet MS"/>
              </a:rPr>
              <a:t> </a:t>
            </a:r>
            <a:r>
              <a:rPr b="1" lang="en-US" sz="4600" spc="-1" strike="noStrike">
                <a:solidFill>
                  <a:srgbClr val="a5300f"/>
                </a:solidFill>
                <a:latin typeface="Trebuchet MS"/>
              </a:rPr>
              <a:t>IMAGE COLORING</a:t>
            </a:r>
            <a:endParaRPr b="0" lang="en-US" sz="4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09800" y="2000160"/>
            <a:ext cx="8895960" cy="473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Topic ID: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24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Prof: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Dr. Anoop Namboodiri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Mentor: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Pulkit Gera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Reference Paper: </a:t>
            </a:r>
            <a:r>
              <a:rPr b="1" lang="en-US" sz="1800" spc="-1" strike="noStrike" u="sng">
                <a:solidFill>
                  <a:srgbClr val="6b9f25"/>
                </a:solidFill>
                <a:uFillTx/>
                <a:latin typeface="Trebuchet MS"/>
                <a:hlinkClick r:id="rId1"/>
              </a:rPr>
              <a:t>https://openreview.net/pdf/78a5d32c72990e792f87ef30e712f9b1f0c6ede8.pdf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Group Name: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ProVision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808080"/>
                </a:solidFill>
                <a:latin typeface="Trebuchet MS"/>
              </a:rPr>
              <a:t>Group Members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:</a:t>
            </a:r>
            <a:endParaRPr b="0" lang="en-IN" sz="18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Trebuchet MS"/>
              <a:buAutoNum type="romanU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Navaneet Kumar Singh -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2020201064</a:t>
            </a:r>
            <a:endParaRPr b="0" lang="en-IN" sz="18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Trebuchet MS"/>
              <a:buAutoNum type="romanU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Vaibhav Gupta -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2020201040</a:t>
            </a:r>
            <a:endParaRPr b="0" lang="en-IN" sz="18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Trebuchet MS"/>
              <a:buAutoNum type="romanU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Suman Mitra -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2020202018</a:t>
            </a:r>
            <a:endParaRPr b="0" lang="en-IN" sz="18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Trebuchet MS"/>
              <a:buAutoNum type="romanU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Rohit Jamuar - 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</a:rPr>
              <a:t>2020900035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970960" y="5258520"/>
            <a:ext cx="4562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86720" y="257040"/>
            <a:ext cx="8596440" cy="56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5300f"/>
                </a:solidFill>
                <a:latin typeface="Trebuchet MS"/>
              </a:rPr>
              <a:t>SYSTEM REQUIREMENTS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7960" y="1037520"/>
            <a:ext cx="9866520" cy="5563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Operating System(s):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Windows 10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Linux(Ubuntu 14.04+)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Working Environment: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Platform(s):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Jupyter Notebook, Google colab, PyCharm etc.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Programming Language(s):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Python 3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Libraries: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CV2, numpy, Scipy, matplotlib, keras, tensorflow, sklearn etc.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Datasets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Kaggle, MNIST etc.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Minimum Processing Capabilities: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Processor: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Intel i5 (5</a:t>
            </a:r>
            <a:r>
              <a:rPr b="0" lang="en-US" sz="1800" spc="-1" strike="noStrike" baseline="30000">
                <a:solidFill>
                  <a:srgbClr val="404040"/>
                </a:solidFill>
                <a:latin typeface="Trebuchet MS"/>
              </a:rPr>
              <a:t>th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Gen) and equivalent.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RAM: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8GB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Graphic Card: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2GB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01040" y="171360"/>
            <a:ext cx="8596440" cy="669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5300f"/>
                </a:solidFill>
                <a:latin typeface="Trebuchet MS"/>
              </a:rPr>
              <a:t>TIMELINE ESTIMATION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01040" y="1149480"/>
            <a:ext cx="9009360" cy="5752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PHASE-1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: (Workdays: 8-10 days)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Feasibility study of the </a:t>
            </a:r>
            <a:r>
              <a:rPr b="1" lang="en-US" sz="1600" spc="-1" strike="noStrike">
                <a:solidFill>
                  <a:srgbClr val="404040"/>
                </a:solidFill>
                <a:latin typeface="Trebuchet MS"/>
              </a:rPr>
              <a:t>Automatic Colorization method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Understanding and analyzing the following research paper: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1" lang="en-US" sz="1600" spc="-1" strike="noStrike" u="sng">
                <a:solidFill>
                  <a:srgbClr val="6b9f25"/>
                </a:solidFill>
                <a:uFillTx/>
                <a:latin typeface="Trebuchet MS"/>
                <a:hlinkClick r:id="rId1"/>
              </a:rPr>
              <a:t>https://openreview.net/pdf/78a5d32c72990e792f87ef30e712f9b1f0c6ede8.pdf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PHASE-2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: (Workdays : 18-20 days)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Understanding the mathematical concepts needed.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Apply the concepts to build a mathematical implimentation for the analysis done in PHASE-1.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PHASE-3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: (Workdays: 14-16 days)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Practical implementation of the mathematical model using Python3.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Dividing the project into different modules and assigning them to team members.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Trebuchet MS"/>
              </a:rPr>
              <a:t>PHASE-4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: (Workdays: 10-12 days)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Integration of modules and integration testing.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Testing on different datasets.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Error handling and maintenance.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905200" y="2847960"/>
            <a:ext cx="444780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a5300f"/>
                </a:solidFill>
                <a:latin typeface="Trebuchet MS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923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a5300f"/>
                </a:solidFill>
                <a:latin typeface="Trebuchet MS"/>
              </a:rPr>
              <a:t>CONTENTS</a:t>
            </a:r>
            <a:endParaRPr b="0" lang="en-US" sz="4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229760" y="192240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Introduction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Colorization Methods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Scribble Based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Reference Image Based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Automatic Colorization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Automatic Colorization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System Requirements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Timeline Estimation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5300f"/>
                </a:solidFill>
                <a:latin typeface="Trebuchet MS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6110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6a2c0b"/>
                </a:solidFill>
                <a:latin typeface="Trebuchet MS"/>
              </a:rPr>
              <a:t>Image Colorization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is the process of taking an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input grayscale image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and then producing an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output colorized image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that represents the semantic colors and tones of the input.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818640" y="2944440"/>
            <a:ext cx="8313480" cy="31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34440" y="6476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0"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a5300f"/>
                </a:solidFill>
                <a:latin typeface="Trebuchet MS"/>
              </a:rPr>
              <a:t>COLORIZATION METHODS</a:t>
            </a:r>
            <a:br/>
            <a:br/>
            <a:endParaRPr b="0" lang="en-US" sz="4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96440" y="1665360"/>
            <a:ext cx="8904600" cy="43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Trebuchet MS"/>
              </a:rPr>
              <a:t>Scribbles-based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Levin et al. 2004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Simple colorization method that requires neither image segmentation, nor region tracking.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Based on a simple premise: neighboring pixels have similar intensities should have similar colors.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Formalize this premise using a quadratic cost function and obtain an optimization problem that can be solved efficiently using standard techniques</a:t>
            </a:r>
            <a:br/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Hunang et al. 2005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Improve Levin’s cost function for more sensitive to edge information, prevent the color bleeding over object boundaries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43800" y="219240"/>
            <a:ext cx="8596440" cy="742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16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a5300f"/>
                </a:solidFill>
                <a:latin typeface="Trebuchet MS"/>
              </a:rPr>
              <a:t>COLORIZATION METHODS (contd…)</a:t>
            </a:r>
            <a:br/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685800"/>
            <a:ext cx="10315080" cy="624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000"/>
          </a:bodyPr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2900" spc="-1" strike="noStrike" u="sng">
                <a:solidFill>
                  <a:srgbClr val="404040"/>
                </a:solidFill>
                <a:uFillTx/>
                <a:latin typeface="Trebuchet MS"/>
              </a:rPr>
              <a:t>Reference Image-based </a:t>
            </a:r>
            <a:endParaRPr b="0" lang="en-US" sz="2900" spc="-1" strike="noStrike">
              <a:solidFill>
                <a:srgbClr val="404040"/>
              </a:solidFill>
              <a:latin typeface="Trebuchet MS"/>
            </a:endParaRPr>
          </a:p>
          <a:p>
            <a:pPr algn="just">
              <a:lnSpc>
                <a:spcPct val="120000"/>
              </a:lnSpc>
              <a:tabLst>
                <a:tab algn="l" pos="0"/>
              </a:tabLst>
            </a:pPr>
            <a:endParaRPr b="0" lang="en-US" sz="29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Exploit the colors of a reference image.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600" spc="-1" strike="noStrike">
                <a:solidFill>
                  <a:srgbClr val="404040"/>
                </a:solidFill>
                <a:latin typeface="Trebuchet MS"/>
              </a:rPr>
              <a:t>Inspired by the color transfer techniques that are widely used for recoloring a color image.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marL="457200" algn="just">
              <a:lnSpc>
                <a:spcPct val="120000"/>
              </a:lnSpc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600" spc="-1" strike="noStrike">
                <a:solidFill>
                  <a:srgbClr val="404040"/>
                </a:solidFill>
                <a:latin typeface="Trebuchet MS"/>
              </a:rPr>
              <a:t>Welsh et al. 2002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Proposed a general technique to colorize grayscale images by matching the luminance and texture information between images.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Aim minimize the amount of human labor required for this task.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Further, the procedure is enhanced by allowing the user to match areas of the two images with rectangular swatches. 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marL="914400" algn="just">
              <a:lnSpc>
                <a:spcPct val="120000"/>
              </a:lnSpc>
              <a:tabLst>
                <a:tab algn="l" pos="0"/>
              </a:tabLst>
            </a:pP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600" spc="-1" strike="noStrike">
                <a:solidFill>
                  <a:srgbClr val="404040"/>
                </a:solidFill>
                <a:latin typeface="Trebuchet MS"/>
              </a:rPr>
              <a:t>Gupta et al. 2012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Matching super-pixels between the input image and the reference image using feature matching 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Space voting to perform the colorization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marL="914400" algn="just">
              <a:lnSpc>
                <a:spcPct val="120000"/>
              </a:lnSpc>
              <a:tabLst>
                <a:tab algn="l" pos="0"/>
              </a:tabLst>
            </a:pP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600" spc="-1" strike="noStrike">
                <a:solidFill>
                  <a:srgbClr val="404040"/>
                </a:solidFill>
                <a:latin typeface="Trebuchet MS"/>
              </a:rPr>
              <a:t>Liuet al. 2008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Reference images that are obtained directly from web search.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Its applicability is, however limited to famous landmarks where exact matches can be found.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marL="914400" algn="just">
              <a:lnSpc>
                <a:spcPct val="120000"/>
              </a:lnSpc>
              <a:tabLst>
                <a:tab algn="l" pos="0"/>
              </a:tabLst>
            </a:pP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20000"/>
              </a:lnSpc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600" spc="-1" strike="noStrike">
                <a:solidFill>
                  <a:srgbClr val="404040"/>
                </a:solidFill>
                <a:latin typeface="Trebuchet MS"/>
              </a:rPr>
              <a:t>Chia et al. 2011</a:t>
            </a:r>
            <a:endParaRPr b="0" lang="en-US" sz="2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20000"/>
              </a:lnSpc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300" spc="-1" strike="noStrike">
                <a:solidFill>
                  <a:srgbClr val="404040"/>
                </a:solidFill>
                <a:latin typeface="Trebuchet MS"/>
              </a:rPr>
              <a:t>Requires user to provide a semantic text label and segmentation cues for the foreground object. </a:t>
            </a:r>
            <a:endParaRPr b="0" lang="en-US" sz="23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15520" y="2570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3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a5300f"/>
                </a:solidFill>
                <a:latin typeface="Trebuchet MS"/>
              </a:rPr>
              <a:t>COLORIZATION METHODS (contd…)</a:t>
            </a:r>
            <a:br/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72440" y="1028880"/>
            <a:ext cx="9732960" cy="3526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Trebuchet MS"/>
              </a:rPr>
              <a:t>Automatic Colorization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Aim to remove user interaction.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Cheng et al. 2015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Group these images into different clusters adaptively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Uses existing multiple image feature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Computes chrominance via shallow neural network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Depend on the performance of semantic segmentation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Only handles simple outdoor scenes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9" name="Picture 7" descr=""/>
          <p:cNvPicPr/>
          <p:nvPr/>
        </p:nvPicPr>
        <p:blipFill>
          <a:blip r:embed="rId1"/>
          <a:stretch/>
        </p:blipFill>
        <p:spPr>
          <a:xfrm>
            <a:off x="660960" y="4465080"/>
            <a:ext cx="8305560" cy="213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76120" y="1019160"/>
            <a:ext cx="9334080" cy="573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Trebuchet MS"/>
              </a:rPr>
              <a:t>Automatic Colorization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 (contd…)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Zhang et al. 2016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Given the lightness channel L, our system predicts the corresponding </a:t>
            </a:r>
            <a:r>
              <a:rPr b="1" i="1" lang="en-US" sz="17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 and </a:t>
            </a:r>
            <a:r>
              <a:rPr b="1" i="1" lang="en-US" sz="1700" spc="-1" strike="noStrike">
                <a:solidFill>
                  <a:srgbClr val="404040"/>
                </a:solidFill>
                <a:latin typeface="Trebuchet MS"/>
              </a:rPr>
              <a:t>b</a:t>
            </a: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 color channels of the image in the CIE Lab color space. 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Color prediction is inherently multimodal-many objects can take on several plausible colorizations. 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To appropriately model the multimodal nature of the problem, we predict a distribution of possible colors for each pixel. 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72600" y="227520"/>
            <a:ext cx="7580520" cy="79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a5300f"/>
                </a:solidFill>
                <a:latin typeface="Trebuchet MS"/>
              </a:rPr>
              <a:t>COLORIZATION METHODS (contd…)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2" name="Picture 9" descr=""/>
          <p:cNvPicPr/>
          <p:nvPr/>
        </p:nvPicPr>
        <p:blipFill>
          <a:blip r:embed="rId1"/>
          <a:stretch/>
        </p:blipFill>
        <p:spPr>
          <a:xfrm>
            <a:off x="490680" y="3881520"/>
            <a:ext cx="8834760" cy="24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61720" y="1247760"/>
            <a:ext cx="9295920" cy="5448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Trebuchet MS"/>
              </a:rPr>
              <a:t>Automatic Colorization</a:t>
            </a: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 (contd…)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Deshpande et al. 2017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Previous methods only produce the single most probable colorization. Their goal is to model the diversity intrinsic to the problem of colorization and produce multiple colorizations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72600" y="227520"/>
            <a:ext cx="7580520" cy="791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a5300f"/>
                </a:solidFill>
                <a:latin typeface="Trebuchet MS"/>
              </a:rPr>
              <a:t>COLORIZATION METHODS (contd…)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110600" y="3086280"/>
            <a:ext cx="808884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00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a5300f"/>
                </a:solidFill>
                <a:latin typeface="Trebuchet MS"/>
              </a:rPr>
              <a:t>AUTOMATIC COLORIZATION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61856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Joint Global and Local Model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Deep Networks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Fusing Global and Local Features for Colorization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Shared Low-Level Features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Global Image Features 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Mid-Level Features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Fusing Global and Local Features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" charset="2"/>
              <a:buChar char="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Colorization Network 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Colorization with Classification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Optimization and learning.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ADD1E6593FA42B6EFCC13E0F9CC24" ma:contentTypeVersion="0" ma:contentTypeDescription="Create a new document." ma:contentTypeScope="" ma:versionID="8d6ed7fcadb23ffc1dbcdb5bcc8b6e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EDADA3-D4F5-4901-B0D5-433B0E446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FEC802-DD7C-45A5-BD36-EC5A1F8536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8BEDB3-5282-4B0B-804D-98951CD00E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Application>LibreOffice/6.4.6.2$Linux_X86_64 LibreOffice_project/40$Build-2</Application>
  <Words>773</Words>
  <Paragraphs>121</Paragraphs>
  <Company>Oracle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2021-02-14T11:54:31Z</dcterms:created>
  <dc:creator>Rohit Jamuar</dc:creator>
  <dc:description/>
  <dc:language>en-IN</dc:language>
  <cp:lastModifiedBy/>
  <dcterms:modified xsi:type="dcterms:W3CDTF">2021-02-15T15:48:08Z</dcterms:modified>
  <cp:revision>111</cp:revision>
  <dc:subject/>
  <dc:title>Image Coloring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Oracle Corporation</vt:lpwstr>
  </property>
  <property fmtid="{D5CDD505-2E9C-101B-9397-08002B2CF9AE}" pid="4" name="ContentTypeId">
    <vt:lpwstr>0x0101006B1ADD1E6593FA42B6EFCC13E0F9CC24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