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AU"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AU" smtClean="0"/>
              <a:t>Click to edit Master subtitle style</a:t>
            </a:r>
            <a:endParaRPr lang="en-US" dirty="0"/>
          </a:p>
        </p:txBody>
      </p:sp>
      <p:sp>
        <p:nvSpPr>
          <p:cNvPr id="7" name="Date Placeholder 6"/>
          <p:cNvSpPr>
            <a:spLocks noGrp="1"/>
          </p:cNvSpPr>
          <p:nvPr>
            <p:ph type="dt" sz="half" idx="10"/>
          </p:nvPr>
        </p:nvSpPr>
        <p:spPr/>
        <p:txBody>
          <a:bodyPr/>
          <a:lstStyle/>
          <a:p>
            <a:fld id="{74E948CF-5D98-E345-B106-73BF351DAF26}" type="datetimeFigureOut">
              <a:rPr lang="en-US" smtClean="0"/>
              <a:t>7/5/15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34836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AU"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4E948CF-5D98-E345-B106-73BF351DAF26}" type="datetimeFigureOut">
              <a:rPr lang="en-US" smtClean="0"/>
              <a:t>7/5/15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33030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AU"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4E948CF-5D98-E345-B106-73BF351DAF26}" type="datetimeFigureOut">
              <a:rPr lang="en-US" smtClean="0"/>
              <a:t>7/5/15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489692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AU"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4E948CF-5D98-E345-B106-73BF351DAF26}" type="datetimeFigureOut">
              <a:rPr lang="en-US" smtClean="0"/>
              <a:t>7/5/15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2CA3-3886-D44D-9801-DEDC2FFD2CF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6945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AU"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4E948CF-5D98-E345-B106-73BF351DAF26}" type="datetimeFigureOut">
              <a:rPr lang="en-US" smtClean="0"/>
              <a:t>7/5/15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922757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AU"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AU"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AU"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3" name="Date Placeholder 2"/>
          <p:cNvSpPr>
            <a:spLocks noGrp="1"/>
          </p:cNvSpPr>
          <p:nvPr>
            <p:ph type="dt" sz="half" idx="10"/>
          </p:nvPr>
        </p:nvSpPr>
        <p:spPr/>
        <p:txBody>
          <a:bodyPr/>
          <a:lstStyle/>
          <a:p>
            <a:fld id="{74E948CF-5D98-E345-B106-73BF351DAF26}" type="datetimeFigureOut">
              <a:rPr lang="en-US" smtClean="0"/>
              <a:t>7/5/15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51843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AU"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AU"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AU"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AU"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3" name="Date Placeholder 2"/>
          <p:cNvSpPr>
            <a:spLocks noGrp="1"/>
          </p:cNvSpPr>
          <p:nvPr>
            <p:ph type="dt" sz="half" idx="10"/>
          </p:nvPr>
        </p:nvSpPr>
        <p:spPr/>
        <p:txBody>
          <a:bodyPr/>
          <a:lstStyle/>
          <a:p>
            <a:fld id="{74E948CF-5D98-E345-B106-73BF351DAF26}" type="datetimeFigureOut">
              <a:rPr lang="en-US" smtClean="0"/>
              <a:t>7/5/15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450238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74E948CF-5D98-E345-B106-73BF351DAF26}" type="datetimeFigureOut">
              <a:rPr lang="en-US" smtClean="0"/>
              <a:t>7/5/15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554725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74E948CF-5D98-E345-B106-73BF351DAF26}" type="datetimeFigureOut">
              <a:rPr lang="en-US" smtClean="0"/>
              <a:t>7/5/15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99727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74E948CF-5D98-E345-B106-73BF351DAF26}" type="datetimeFigureOut">
              <a:rPr lang="en-US" smtClean="0"/>
              <a:t>7/5/15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78838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AU"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smtClean="0"/>
              <a:t>Click to edit Master subtitle style</a:t>
            </a:r>
            <a:endParaRPr lang="en-US" dirty="0"/>
          </a:p>
        </p:txBody>
      </p:sp>
      <p:sp>
        <p:nvSpPr>
          <p:cNvPr id="4" name="Date Placeholder 3"/>
          <p:cNvSpPr>
            <a:spLocks noGrp="1"/>
          </p:cNvSpPr>
          <p:nvPr>
            <p:ph type="dt" sz="half" idx="10"/>
          </p:nvPr>
        </p:nvSpPr>
        <p:spPr/>
        <p:txBody>
          <a:bodyPr/>
          <a:lstStyle/>
          <a:p>
            <a:fld id="{74E948CF-5D98-E345-B106-73BF351DAF26}" type="datetimeFigureOut">
              <a:rPr lang="en-US" smtClean="0"/>
              <a:t>7/5/15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32175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Date Placeholder 4"/>
          <p:cNvSpPr>
            <a:spLocks noGrp="1"/>
          </p:cNvSpPr>
          <p:nvPr>
            <p:ph type="dt" sz="half" idx="10"/>
          </p:nvPr>
        </p:nvSpPr>
        <p:spPr/>
        <p:txBody>
          <a:bodyPr/>
          <a:lstStyle/>
          <a:p>
            <a:fld id="{74E948CF-5D98-E345-B106-73BF351DAF26}" type="datetimeFigureOut">
              <a:rPr lang="en-US" smtClean="0"/>
              <a:t>7/5/15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11108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AU"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AU"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Date Placeholder 6"/>
          <p:cNvSpPr>
            <a:spLocks noGrp="1"/>
          </p:cNvSpPr>
          <p:nvPr>
            <p:ph type="dt" sz="half" idx="10"/>
          </p:nvPr>
        </p:nvSpPr>
        <p:spPr/>
        <p:txBody>
          <a:bodyPr/>
          <a:lstStyle/>
          <a:p>
            <a:fld id="{74E948CF-5D98-E345-B106-73BF351DAF26}" type="datetimeFigureOut">
              <a:rPr lang="en-US" smtClean="0"/>
              <a:t>7/5/15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81346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Date Placeholder 2"/>
          <p:cNvSpPr>
            <a:spLocks noGrp="1"/>
          </p:cNvSpPr>
          <p:nvPr>
            <p:ph type="dt" sz="half" idx="10"/>
          </p:nvPr>
        </p:nvSpPr>
        <p:spPr/>
        <p:txBody>
          <a:bodyPr/>
          <a:lstStyle/>
          <a:p>
            <a:fld id="{74E948CF-5D98-E345-B106-73BF351DAF26}" type="datetimeFigureOut">
              <a:rPr lang="en-US" smtClean="0"/>
              <a:t>7/5/15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07768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948CF-5D98-E345-B106-73BF351DAF26}" type="datetimeFigureOut">
              <a:rPr lang="en-US" smtClean="0"/>
              <a:t>7/5/15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49054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4E948CF-5D98-E345-B106-73BF351DAF26}" type="datetimeFigureOut">
              <a:rPr lang="en-US" smtClean="0"/>
              <a:t>7/5/15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3864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4E948CF-5D98-E345-B106-73BF351DAF26}" type="datetimeFigureOut">
              <a:rPr lang="en-US" smtClean="0"/>
              <a:t>7/5/15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2CA3-3886-D44D-9801-DEDC2FFD2CF3}" type="slidenum">
              <a:rPr lang="en-US" smtClean="0"/>
              <a:t>‹#›</a:t>
            </a:fld>
            <a:endParaRPr lang="en-US"/>
          </a:p>
        </p:txBody>
      </p:sp>
    </p:spTree>
    <p:extLst>
      <p:ext uri="{BB962C8B-B14F-4D97-AF65-F5344CB8AC3E}">
        <p14:creationId xmlns:p14="http://schemas.microsoft.com/office/powerpoint/2010/main" val="13960052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4E948CF-5D98-E345-B106-73BF351DAF26}" type="datetimeFigureOut">
              <a:rPr lang="en-US" smtClean="0"/>
              <a:t>7/5/15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A012CA3-3886-D44D-9801-DEDC2FFD2CF3}" type="slidenum">
              <a:rPr lang="en-US" smtClean="0"/>
              <a:t>‹#›</a:t>
            </a:fld>
            <a:endParaRPr lang="en-US"/>
          </a:p>
        </p:txBody>
      </p:sp>
    </p:spTree>
    <p:extLst>
      <p:ext uri="{BB962C8B-B14F-4D97-AF65-F5344CB8AC3E}">
        <p14:creationId xmlns:p14="http://schemas.microsoft.com/office/powerpoint/2010/main" val="1970090192"/>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cliflo.niwa.co.nz/" TargetMode="External"/><Relationship Id="rId4" Type="http://schemas.openxmlformats.org/officeDocument/2006/relationships/hyperlink" Target="http://matplotlib.org/" TargetMode="External"/><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data.linz.govt.nz/layer/779-nz-street-address-electoral/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What is the Wettest Street Name in New Zealand?</a:t>
            </a:r>
          </a:p>
        </p:txBody>
      </p:sp>
      <p:sp>
        <p:nvSpPr>
          <p:cNvPr id="3" name="Subtitle 2"/>
          <p:cNvSpPr>
            <a:spLocks noGrp="1"/>
          </p:cNvSpPr>
          <p:nvPr>
            <p:ph type="subTitle" idx="1"/>
          </p:nvPr>
        </p:nvSpPr>
        <p:spPr/>
        <p:txBody>
          <a:bodyPr>
            <a:noAutofit/>
          </a:bodyPr>
          <a:lstStyle/>
          <a:p>
            <a:r>
              <a:rPr lang="en-US" sz="1600" dirty="0" smtClean="0"/>
              <a:t>Govhack2015</a:t>
            </a:r>
          </a:p>
          <a:p>
            <a:r>
              <a:rPr lang="en-US" sz="1600" b="1" dirty="0" smtClean="0"/>
              <a:t>Team:</a:t>
            </a:r>
            <a:r>
              <a:rPr lang="en-US" sz="1600" dirty="0" smtClean="0"/>
              <a:t> WWSNNZ</a:t>
            </a:r>
          </a:p>
          <a:p>
            <a:r>
              <a:rPr lang="en-US" sz="1600" dirty="0" smtClean="0"/>
              <a:t>Joshua Scarsbrook</a:t>
            </a:r>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92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Rainfall Information</a:t>
            </a:r>
            <a:endParaRPr lang="en-US" dirty="0"/>
          </a:p>
        </p:txBody>
      </p:sp>
      <p:pic>
        <p:nvPicPr>
          <p:cNvPr id="5" name="Picture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0773" t="9841" r="12299" b="7875"/>
          <a:stretch/>
        </p:blipFill>
        <p:spPr>
          <a:xfrm>
            <a:off x="5052237" y="1613647"/>
            <a:ext cx="5647161" cy="39265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half" idx="2"/>
          </p:nvPr>
        </p:nvSpPr>
        <p:spPr/>
        <p:txBody>
          <a:bodyPr>
            <a:normAutofit lnSpcReduction="10000"/>
          </a:bodyPr>
          <a:lstStyle/>
          <a:p>
            <a:r>
              <a:rPr lang="en-US" dirty="0" smtClean="0"/>
              <a:t>The rainfall information is sourced from The National Climate Database (</a:t>
            </a:r>
            <a:r>
              <a:rPr lang="en-US" dirty="0" smtClean="0">
                <a:hlinkClick r:id="rId3"/>
              </a:rPr>
              <a:t>http://cliflo.niwa.co.nz/</a:t>
            </a:r>
            <a:r>
              <a:rPr lang="en-US" dirty="0" smtClean="0"/>
              <a:t> ).</a:t>
            </a:r>
          </a:p>
          <a:p>
            <a:r>
              <a:rPr lang="en-US" dirty="0" smtClean="0"/>
              <a:t>The Data used is limited to the set of weather stations that have complete or nearly complete data and are current active.</a:t>
            </a:r>
          </a:p>
          <a:p>
            <a:r>
              <a:rPr lang="en-US" dirty="0" smtClean="0"/>
              <a:t>The data queried was average rainfall for each month over the past 5 years.</a:t>
            </a:r>
          </a:p>
          <a:p>
            <a:r>
              <a:rPr lang="en-US" dirty="0" smtClean="0"/>
              <a:t>The graph on the side was generated by plotting the latitude and longitude in X and Y and the mean rainfall over the entire data period as the Z height and size of points on a scatter graph with matplotlib (</a:t>
            </a:r>
            <a:r>
              <a:rPr lang="en-US" dirty="0" smtClean="0">
                <a:hlinkClick r:id="rId4"/>
              </a:rPr>
              <a:t>http://matplotlib.org/</a:t>
            </a:r>
            <a:r>
              <a:rPr lang="en-US" dirty="0" smtClean="0"/>
              <a:t> ) and mplot3d.</a:t>
            </a:r>
          </a:p>
        </p:txBody>
      </p:sp>
    </p:spTree>
    <p:extLst>
      <p:ext uri="{BB962C8B-B14F-4D97-AF65-F5344CB8AC3E}">
        <p14:creationId xmlns:p14="http://schemas.microsoft.com/office/powerpoint/2010/main" val="1843993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Street Address Data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53048498"/>
              </p:ext>
            </p:extLst>
          </p:nvPr>
        </p:nvGraphicFramePr>
        <p:xfrm>
          <a:off x="5183188" y="987425"/>
          <a:ext cx="6172200" cy="5562600"/>
        </p:xfrm>
        <a:graphic>
          <a:graphicData uri="http://schemas.openxmlformats.org/drawingml/2006/table">
            <a:tbl>
              <a:tblPr firstRow="1" bandRow="1">
                <a:tableStyleId>{9D7B26C5-4107-4FEC-AEDC-1716B250A1EF}</a:tableStyleId>
              </a:tblPr>
              <a:tblGrid>
                <a:gridCol w="2057400"/>
                <a:gridCol w="2057400"/>
                <a:gridCol w="2057400"/>
              </a:tblGrid>
              <a:tr h="370840">
                <a:tc>
                  <a:txBody>
                    <a:bodyPr/>
                    <a:lstStyle/>
                    <a:p>
                      <a:pPr algn="l" fontAlgn="b"/>
                      <a:r>
                        <a:rPr lang="en-US" sz="1600" u="none" strike="noStrike" dirty="0" smtClean="0">
                          <a:effectLst/>
                        </a:rPr>
                        <a:t>Latitude</a:t>
                      </a:r>
                      <a:endParaRPr lang="en-US" sz="1600" b="0" i="0" u="none" strike="noStrike" dirty="0">
                        <a:solidFill>
                          <a:srgbClr val="000000"/>
                        </a:solidFill>
                        <a:effectLst/>
                        <a:latin typeface="Calibri" charset="0"/>
                      </a:endParaRPr>
                    </a:p>
                  </a:txBody>
                  <a:tcPr marL="12700" marR="12700" marT="12700" marB="0" anchor="b"/>
                </a:tc>
                <a:tc>
                  <a:txBody>
                    <a:bodyPr/>
                    <a:lstStyle/>
                    <a:p>
                      <a:pPr algn="l" fontAlgn="b"/>
                      <a:r>
                        <a:rPr lang="en-US" sz="1600" u="none" strike="noStrike" dirty="0" smtClean="0">
                          <a:effectLst/>
                        </a:rPr>
                        <a:t>Longitude</a:t>
                      </a:r>
                      <a:endParaRPr lang="en-US" sz="1600" b="0" i="0" u="none" strike="noStrike" dirty="0">
                        <a:solidFill>
                          <a:srgbClr val="000000"/>
                        </a:solidFill>
                        <a:effectLst/>
                        <a:latin typeface="Calibri" charset="0"/>
                      </a:endParaRPr>
                    </a:p>
                  </a:txBody>
                  <a:tcPr marL="12700" marR="12700" marT="12700" marB="0" anchor="b"/>
                </a:tc>
                <a:tc>
                  <a:txBody>
                    <a:bodyPr/>
                    <a:lstStyle/>
                    <a:p>
                      <a:pPr algn="l" fontAlgn="b"/>
                      <a:r>
                        <a:rPr lang="en-US" sz="1600" u="none" strike="noStrike" dirty="0">
                          <a:effectLst/>
                        </a:rPr>
                        <a:t>Address</a:t>
                      </a:r>
                      <a:endParaRPr lang="en-US" sz="1600" b="0" i="0" u="none" strike="noStrike" dirty="0">
                        <a:solidFill>
                          <a:srgbClr val="000000"/>
                        </a:solidFill>
                        <a:effectLst/>
                        <a:latin typeface="Calibri" charset="0"/>
                      </a:endParaRPr>
                    </a:p>
                  </a:txBody>
                  <a:tcPr marL="12700" marR="12700" marT="12700" marB="0" anchor="b"/>
                </a:tc>
              </a:tr>
              <a:tr h="370840">
                <a:tc>
                  <a:txBody>
                    <a:bodyPr/>
                    <a:lstStyle/>
                    <a:p>
                      <a:pPr algn="r" fontAlgn="b"/>
                      <a:r>
                        <a:rPr lang="en-US" sz="1200" u="none" strike="noStrike" dirty="0">
                          <a:effectLst/>
                        </a:rPr>
                        <a:t>-44.399</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168.047</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104 Lake Street</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-44.4014</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168.049</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64 Lake Street</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dirty="0">
                          <a:effectLst/>
                        </a:rPr>
                        <a:t>-44.4013</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168.049</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66 Lake Street</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-44.3993</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168.048</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94 Lake Street</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dirty="0">
                          <a:effectLst/>
                        </a:rPr>
                        <a:t>-44.3992</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168.048</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96 Lake Street</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dirty="0">
                          <a:effectLst/>
                        </a:rPr>
                        <a:t>-44.7597</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168.139</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805 Lower Hollyford Road</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-44.7412</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168.314</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314 Routeburn Road</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-44.7639</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168.342</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404 Glenorchy-Routeburn Road</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-44.7724</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168.342</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399 Glenorchy-Routeburn Road</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-44.7796</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168.349</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325 Glenorchy-Routeburn Road</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-44.8275</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168.353</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668 Kinloch Road</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-44.8424</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168.349</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846 Kinloch Road</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-44.8424</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168.349</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 848 Kinloch Road</a:t>
                      </a:r>
                      <a:endParaRPr lang="en-US" sz="1200" b="0" i="0" u="none" strike="noStrike">
                        <a:solidFill>
                          <a:srgbClr val="000000"/>
                        </a:solidFill>
                        <a:effectLst/>
                        <a:latin typeface="Calibri" charset="0"/>
                      </a:endParaRPr>
                    </a:p>
                  </a:txBody>
                  <a:tcPr marL="12700" marR="12700" marT="12700" marB="0" anchor="b"/>
                </a:tc>
              </a:tr>
              <a:tr h="370840">
                <a:tc>
                  <a:txBody>
                    <a:bodyPr/>
                    <a:lstStyle/>
                    <a:p>
                      <a:pPr algn="r" fontAlgn="b"/>
                      <a:r>
                        <a:rPr lang="en-US" sz="1200" u="none" strike="noStrike">
                          <a:effectLst/>
                        </a:rPr>
                        <a:t>-44.8425</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168.349</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dirty="0">
                          <a:effectLst/>
                        </a:rPr>
                        <a:t> 850 Kinloch Road</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4" name="Text Placeholder 3"/>
          <p:cNvSpPr>
            <a:spLocks noGrp="1"/>
          </p:cNvSpPr>
          <p:nvPr>
            <p:ph type="body" sz="half" idx="2"/>
          </p:nvPr>
        </p:nvSpPr>
        <p:spPr/>
        <p:txBody>
          <a:bodyPr/>
          <a:lstStyle/>
          <a:p>
            <a:r>
              <a:rPr lang="en-US" dirty="0" smtClean="0"/>
              <a:t>The Street Address database comes from  the LINZ </a:t>
            </a:r>
            <a:r>
              <a:rPr lang="en-US" dirty="0"/>
              <a:t>Electoral Street Address layer (</a:t>
            </a:r>
            <a:r>
              <a:rPr lang="en-US" dirty="0">
                <a:hlinkClick r:id="rId2"/>
              </a:rPr>
              <a:t>https://data.linz.govt.nz/layer/779-nz-street-address-electoral/data</a:t>
            </a:r>
            <a:r>
              <a:rPr lang="en-US" dirty="0" smtClean="0">
                <a:hlinkClick r:id="rId2"/>
              </a:rPr>
              <a:t>/</a:t>
            </a:r>
            <a:r>
              <a:rPr lang="en-US" dirty="0" smtClean="0"/>
              <a:t> ).</a:t>
            </a:r>
          </a:p>
          <a:p>
            <a:r>
              <a:rPr lang="en-US" dirty="0" smtClean="0"/>
              <a:t>Because of the size of the dataset it was imported into a MySQL database to make querying easier.</a:t>
            </a:r>
            <a:endParaRPr lang="en-US" dirty="0"/>
          </a:p>
        </p:txBody>
      </p:sp>
    </p:spTree>
    <p:extLst>
      <p:ext uri="{BB962C8B-B14F-4D97-AF65-F5344CB8AC3E}">
        <p14:creationId xmlns:p14="http://schemas.microsoft.com/office/powerpoint/2010/main" val="28264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Problems encountered initially</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Without a interpolating data there’s a massive gap in resolution between the street address data and weather station rainfall data.</a:t>
            </a:r>
          </a:p>
          <a:p>
            <a:pPr lvl="1"/>
            <a:r>
              <a:rPr lang="en-US" sz="1600" dirty="0">
                <a:latin typeface="Lucida Console" charset="0"/>
                <a:ea typeface="Lucida Console" charset="0"/>
                <a:cs typeface="Lucida Console" charset="0"/>
              </a:rPr>
              <a:t>select count(*) from </a:t>
            </a:r>
            <a:r>
              <a:rPr lang="en-US" sz="1600" dirty="0" err="1">
                <a:latin typeface="Lucida Console" charset="0"/>
                <a:ea typeface="Lucida Console" charset="0"/>
                <a:cs typeface="Lucida Console" charset="0"/>
              </a:rPr>
              <a:t>weatherStation</a:t>
            </a:r>
            <a:r>
              <a:rPr lang="en-US" sz="1600" dirty="0">
                <a:latin typeface="Lucida Console" charset="0"/>
                <a:ea typeface="Lucida Console" charset="0"/>
                <a:cs typeface="Lucida Console" charset="0"/>
              </a:rPr>
              <a:t> where YEAR(</a:t>
            </a:r>
            <a:r>
              <a:rPr lang="en-US" sz="1600" dirty="0" err="1">
                <a:latin typeface="Lucida Console" charset="0"/>
                <a:ea typeface="Lucida Console" charset="0"/>
                <a:cs typeface="Lucida Console" charset="0"/>
              </a:rPr>
              <a:t>end_date</a:t>
            </a:r>
            <a:r>
              <a:rPr lang="en-US" sz="1600" dirty="0">
                <a:latin typeface="Lucida Console" charset="0"/>
                <a:ea typeface="Lucida Console" charset="0"/>
                <a:cs typeface="Lucida Console" charset="0"/>
              </a:rPr>
              <a:t>) = 2015 and </a:t>
            </a:r>
            <a:r>
              <a:rPr lang="en-US" sz="1600" dirty="0" err="1">
                <a:latin typeface="Lucida Console" charset="0"/>
                <a:ea typeface="Lucida Console" charset="0"/>
                <a:cs typeface="Lucida Console" charset="0"/>
              </a:rPr>
              <a:t>percent_complete</a:t>
            </a:r>
            <a:r>
              <a:rPr lang="en-US" sz="1600" dirty="0">
                <a:latin typeface="Lucida Console" charset="0"/>
                <a:ea typeface="Lucida Console" charset="0"/>
                <a:cs typeface="Lucida Console" charset="0"/>
              </a:rPr>
              <a:t> &gt; 90</a:t>
            </a:r>
            <a:r>
              <a:rPr lang="en-US" sz="1600" dirty="0" smtClean="0">
                <a:latin typeface="Lucida Console" charset="0"/>
                <a:ea typeface="Lucida Console" charset="0"/>
                <a:cs typeface="Lucida Console" charset="0"/>
              </a:rPr>
              <a:t>;</a:t>
            </a:r>
          </a:p>
          <a:p>
            <a:pPr lvl="1"/>
            <a:r>
              <a:rPr lang="en-US" sz="2800" dirty="0" smtClean="0">
                <a:ea typeface="Lucida Console" charset="0"/>
                <a:cs typeface="Lucida Console" charset="0"/>
              </a:rPr>
              <a:t>The above SQL query was used to filter weather stations to ones with a useful amount of data and returns 219 stations.</a:t>
            </a:r>
          </a:p>
          <a:p>
            <a:pPr lvl="1"/>
            <a:r>
              <a:rPr lang="en-US" sz="1600" dirty="0">
                <a:latin typeface="Lucida Console" charset="0"/>
                <a:ea typeface="Lucida Console" charset="0"/>
                <a:cs typeface="Lucida Console" charset="0"/>
              </a:rPr>
              <a:t>select count(*) from </a:t>
            </a:r>
            <a:r>
              <a:rPr lang="en-US" sz="1600" dirty="0" err="1">
                <a:latin typeface="Lucida Console" charset="0"/>
                <a:ea typeface="Lucida Console" charset="0"/>
                <a:cs typeface="Lucida Console" charset="0"/>
              </a:rPr>
              <a:t>streetAddress</a:t>
            </a:r>
            <a:r>
              <a:rPr lang="en-US" sz="1600" dirty="0" smtClean="0">
                <a:latin typeface="Lucida Console" charset="0"/>
                <a:ea typeface="Lucida Console" charset="0"/>
                <a:cs typeface="Lucida Console" charset="0"/>
              </a:rPr>
              <a:t>;</a:t>
            </a:r>
          </a:p>
          <a:p>
            <a:pPr lvl="1"/>
            <a:r>
              <a:rPr lang="en-US" sz="2800" dirty="0" smtClean="0">
                <a:ea typeface="Lucida Console" charset="0"/>
                <a:cs typeface="Lucida Console" charset="0"/>
              </a:rPr>
              <a:t>The above query returns the total number of street address’s in the country </a:t>
            </a:r>
            <a:r>
              <a:rPr lang="en-US" sz="2800" dirty="0">
                <a:ea typeface="Lucida Console" charset="0"/>
                <a:cs typeface="Lucida Console" charset="0"/>
              </a:rPr>
              <a:t>and returns </a:t>
            </a:r>
            <a:r>
              <a:rPr lang="en-US" sz="2800" dirty="0" smtClean="0">
                <a:ea typeface="Lucida Console" charset="0"/>
                <a:cs typeface="Lucida Console" charset="0"/>
              </a:rPr>
              <a:t>1,865,589 results.</a:t>
            </a:r>
          </a:p>
          <a:p>
            <a:r>
              <a:rPr lang="en-US" sz="3200" dirty="0" smtClean="0">
                <a:ea typeface="Lucida Console" charset="0"/>
                <a:cs typeface="Lucida Console" charset="0"/>
              </a:rPr>
              <a:t>This difference in data results in a predictable result for the question. What’s the wettest weather station in the country and what which street addresses are closest to that station.</a:t>
            </a:r>
          </a:p>
        </p:txBody>
      </p:sp>
    </p:spTree>
    <p:extLst>
      <p:ext uri="{BB962C8B-B14F-4D97-AF65-F5344CB8AC3E}">
        <p14:creationId xmlns:p14="http://schemas.microsoft.com/office/powerpoint/2010/main" val="3371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dirty="0" smtClean="0"/>
              <a:t>Climate data can be interpolated to results over a wider area if you have enough computational power to overcome inaccuracies caused by the landmass, New Zealand is not a flat plane so you need to make a full climate model to get accurate results.</a:t>
            </a:r>
          </a:p>
          <a:p>
            <a:r>
              <a:rPr lang="en-US" dirty="0" smtClean="0"/>
              <a:t>NIWA already does this with the </a:t>
            </a:r>
            <a:r>
              <a:rPr lang="en-US" dirty="0"/>
              <a:t>VCSN (Virtual Climate Station Network</a:t>
            </a:r>
            <a:r>
              <a:rPr lang="en-US" dirty="0" smtClean="0"/>
              <a:t>). Public access to that network was suspended on 13-Oct-2014 so I can’t use that information for Govhack2015.</a:t>
            </a:r>
          </a:p>
          <a:p>
            <a:r>
              <a:rPr lang="en-US" dirty="0" smtClean="0"/>
              <a:t>A naive approach to the same problem is just to weight all data points based on distance to stations to provide a better map.</a:t>
            </a:r>
            <a:endParaRPr lang="en-US" dirty="0"/>
          </a:p>
        </p:txBody>
      </p:sp>
    </p:spTree>
    <p:extLst>
      <p:ext uri="{BB962C8B-B14F-4D97-AF65-F5344CB8AC3E}">
        <p14:creationId xmlns:p14="http://schemas.microsoft.com/office/powerpoint/2010/main" val="204714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(Cont.)</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1296" t="13399" r="18051" b="10364"/>
          <a:stretch/>
        </p:blipFill>
        <p:spPr>
          <a:xfrm>
            <a:off x="5421854" y="1120588"/>
            <a:ext cx="5927465" cy="4871421"/>
          </a:xfrm>
        </p:spPr>
      </p:pic>
      <p:sp>
        <p:nvSpPr>
          <p:cNvPr id="4" name="Text Placeholder 3"/>
          <p:cNvSpPr>
            <a:spLocks noGrp="1"/>
          </p:cNvSpPr>
          <p:nvPr>
            <p:ph type="body" sz="half" idx="2"/>
          </p:nvPr>
        </p:nvSpPr>
        <p:spPr/>
        <p:txBody>
          <a:bodyPr>
            <a:normAutofit fontScale="92500" lnSpcReduction="10000"/>
          </a:bodyPr>
          <a:lstStyle/>
          <a:p>
            <a:pPr marL="285750" indent="-285750">
              <a:buFont typeface="Arial" charset="0"/>
              <a:buChar char="•"/>
            </a:pPr>
            <a:r>
              <a:rPr lang="en-US" sz="1800" dirty="0"/>
              <a:t>This solution fixes the problem but remains a computationally expensive solution. There are 1.8 Million addresses to calculate and tally the results of, although my code makes use of cached function results even the mean rainfall information for streets takes </a:t>
            </a:r>
            <a:r>
              <a:rPr lang="en-US" sz="1800" dirty="0" smtClean="0"/>
              <a:t>at least 1 hour to run, changing it to the interpolated approach would mean caching would just eat memory without providing any benefit.</a:t>
            </a:r>
          </a:p>
          <a:p>
            <a:pPr marL="285750" indent="-285750">
              <a:buFont typeface="Arial" charset="0"/>
              <a:buChar char="•"/>
            </a:pPr>
            <a:r>
              <a:rPr lang="en-US" sz="1800" dirty="0" smtClean="0"/>
              <a:t>I felt that the presentation could do with another graph so here’s a surface plot of the same data from the first slide.</a:t>
            </a:r>
            <a:endParaRPr lang="en-US" sz="1800" dirty="0"/>
          </a:p>
          <a:p>
            <a:endParaRPr lang="en-US" sz="1800" dirty="0"/>
          </a:p>
        </p:txBody>
      </p:sp>
    </p:spTree>
    <p:extLst>
      <p:ext uri="{BB962C8B-B14F-4D97-AF65-F5344CB8AC3E}">
        <p14:creationId xmlns:p14="http://schemas.microsoft.com/office/powerpoint/2010/main" val="55484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a:t>
            </a:r>
            <a:endParaRPr lang="en-US" dirty="0"/>
          </a:p>
        </p:txBody>
      </p:sp>
      <p:sp>
        <p:nvSpPr>
          <p:cNvPr id="6" name="Content Placeholder 5"/>
          <p:cNvSpPr>
            <a:spLocks noGrp="1"/>
          </p:cNvSpPr>
          <p:nvPr>
            <p:ph idx="1"/>
          </p:nvPr>
        </p:nvSpPr>
        <p:spPr/>
        <p:txBody>
          <a:bodyPr>
            <a:normAutofit/>
          </a:bodyPr>
          <a:lstStyle/>
          <a:p>
            <a:r>
              <a:rPr lang="en-US" dirty="0" smtClean="0"/>
              <a:t>A process and code for acquiring data from the national climate database and inserting it into MySQL.</a:t>
            </a:r>
          </a:p>
          <a:p>
            <a:r>
              <a:rPr lang="en-US" dirty="0" smtClean="0"/>
              <a:t>A library for resolving address’s to a latitude and longitude based on government data and vice versa.</a:t>
            </a:r>
          </a:p>
          <a:p>
            <a:r>
              <a:rPr lang="en-US" dirty="0" smtClean="0"/>
              <a:t>A database schema for connecting the data and reading connected information with MySQL.</a:t>
            </a:r>
          </a:p>
          <a:p>
            <a:r>
              <a:rPr lang="en-US" dirty="0" smtClean="0"/>
              <a:t>Oh and the wettest </a:t>
            </a:r>
            <a:r>
              <a:rPr lang="en-US" dirty="0"/>
              <a:t>street name </a:t>
            </a:r>
            <a:r>
              <a:rPr lang="en-US" dirty="0" smtClean="0"/>
              <a:t>is Sinbad Drive, the weather station that </a:t>
            </a:r>
            <a:r>
              <a:rPr lang="en-US" dirty="0"/>
              <a:t>contributes that result is the one in Milford Sound </a:t>
            </a:r>
            <a:r>
              <a:rPr lang="en-US" dirty="0" smtClean="0"/>
              <a:t>Airport. Because google maps doesn't have a street name for that address the Latitude and Longitude is (-44.6737, 167.922)</a:t>
            </a:r>
            <a:endParaRPr lang="en-US" dirty="0"/>
          </a:p>
        </p:txBody>
      </p:sp>
    </p:spTree>
    <p:extLst>
      <p:ext uri="{BB962C8B-B14F-4D97-AF65-F5344CB8AC3E}">
        <p14:creationId xmlns:p14="http://schemas.microsoft.com/office/powerpoint/2010/main" val="359978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776" y="-512261"/>
            <a:ext cx="8743050" cy="7571769"/>
          </a:xfrm>
        </p:spPr>
      </p:pic>
    </p:spTree>
    <p:extLst>
      <p:ext uri="{BB962C8B-B14F-4D97-AF65-F5344CB8AC3E}">
        <p14:creationId xmlns:p14="http://schemas.microsoft.com/office/powerpoint/2010/main" val="1805104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Depth</Template>
  <TotalTime>67</TotalTime>
  <Words>679</Words>
  <Application>Microsoft Macintosh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Corbel</vt:lpstr>
      <vt:lpstr>Lucida Console</vt:lpstr>
      <vt:lpstr>Arial</vt:lpstr>
      <vt:lpstr>Depth</vt:lpstr>
      <vt:lpstr>What is the Wettest Street Name in New Zealand?</vt:lpstr>
      <vt:lpstr>PowerPoint Presentation</vt:lpstr>
      <vt:lpstr>Rainfall Information</vt:lpstr>
      <vt:lpstr>Street Address Data</vt:lpstr>
      <vt:lpstr>Problems encountered initially</vt:lpstr>
      <vt:lpstr>The solution.</vt:lpstr>
      <vt:lpstr>The Solution (Cont.)</vt:lpstr>
      <vt:lpstr>Results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Wettest Street Name in New Zealand?</dc:title>
  <dc:creator>Microsoft account</dc:creator>
  <cp:lastModifiedBy>Microsoft account</cp:lastModifiedBy>
  <cp:revision>8</cp:revision>
  <dcterms:created xsi:type="dcterms:W3CDTF">2015-07-05T02:02:08Z</dcterms:created>
  <dcterms:modified xsi:type="dcterms:W3CDTF">2015-07-05T03:09:59Z</dcterms:modified>
</cp:coreProperties>
</file>