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2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73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107f6e525_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9107f6e525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80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970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45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2922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371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15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107f6e525_5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9107f6e525_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107f6e525_5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9107f6e525_5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1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107f6e525_5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9107f6e525_5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107f6e525_3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9107f6e525_3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75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06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07f6e525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107f6e525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9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9;p29">
            <a:extLst>
              <a:ext uri="{FF2B5EF4-FFF2-40B4-BE49-F238E27FC236}">
                <a16:creationId xmlns:a16="http://schemas.microsoft.com/office/drawing/2014/main" id="{EAF286C2-D7EE-B4C7-EFF4-6D669BDC34F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068" y="1813474"/>
            <a:ext cx="8967861" cy="903237"/>
          </a:xfrm>
          <a:prstGeom prst="rect">
            <a:avLst/>
          </a:prstGeom>
          <a:solidFill>
            <a:schemeClr val="tx1"/>
          </a:solidFill>
          <a:effectLst>
            <a:glow rad="63500">
              <a:srgbClr val="92D050">
                <a:alpha val="18000"/>
              </a:srgbClr>
            </a:glow>
            <a:softEdge rad="127000"/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  <a:effectLst/>
                <a:latin typeface="+mj-lt"/>
              </a:rPr>
              <a:t>Predator 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Software </a:t>
            </a:r>
            <a:r>
              <a:rPr lang="en-US" sz="4800" dirty="0">
                <a:solidFill>
                  <a:schemeClr val="bg1"/>
                </a:solidFill>
                <a:effectLst/>
                <a:latin typeface="+mj-lt"/>
              </a:rPr>
              <a:t>(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sz="4800" dirty="0">
                <a:solidFill>
                  <a:schemeClr val="bg1"/>
                </a:solidFill>
                <a:effectLst/>
                <a:latin typeface="+mj-lt"/>
              </a:rPr>
              <a:t>pyware)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Google Shape;160;p29">
            <a:extLst>
              <a:ext uri="{FF2B5EF4-FFF2-40B4-BE49-F238E27FC236}">
                <a16:creationId xmlns:a16="http://schemas.microsoft.com/office/drawing/2014/main" id="{6A9BF59B-70B6-0901-6199-EFD2A24C4A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87978" y="4313583"/>
            <a:ext cx="2767951" cy="753717"/>
          </a:xfrm>
          <a:prstGeom prst="rect">
            <a:avLst/>
          </a:prstGeom>
          <a:solidFill>
            <a:schemeClr val="tx1">
              <a:alpha val="88000"/>
            </a:schemeClr>
          </a:solidFill>
          <a:effectLst>
            <a:glow rad="63500">
              <a:srgbClr val="92D050">
                <a:alpha val="40000"/>
              </a:srgbClr>
            </a:glow>
            <a:softEdge rad="3810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</a:rPr>
              <a:t>Botsos</a:t>
            </a:r>
            <a:r>
              <a:rPr lang="en-US" sz="2000" dirty="0">
                <a:solidFill>
                  <a:schemeClr val="bg1"/>
                </a:solidFill>
              </a:rPr>
              <a:t> Vasilis</a:t>
            </a:r>
            <a:br>
              <a:rPr lang="el-GR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Lapakis Gerasimos</a:t>
            </a:r>
            <a:br>
              <a:rPr lang="el-GR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8" name="Picture 147" descr="A picture containing text&#10;&#10;Description automatically generated">
            <a:extLst>
              <a:ext uri="{FF2B5EF4-FFF2-40B4-BE49-F238E27FC236}">
                <a16:creationId xmlns:a16="http://schemas.microsoft.com/office/drawing/2014/main" id="{8D8E800F-621C-2828-D5DE-510BB5ED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88" y="76200"/>
            <a:ext cx="5478620" cy="1430199"/>
          </a:xfrm>
          <a:prstGeom prst="rect">
            <a:avLst/>
          </a:prstGeom>
          <a:effectLst>
            <a:glow rad="63500">
              <a:srgbClr val="92D050">
                <a:alpha val="40000"/>
              </a:srgbClr>
            </a:glow>
            <a:softEdge rad="0"/>
          </a:effectLst>
        </p:spPr>
      </p:pic>
      <p:sp>
        <p:nvSpPr>
          <p:cNvPr id="6" name="Google Shape;159;p29">
            <a:extLst>
              <a:ext uri="{FF2B5EF4-FFF2-40B4-BE49-F238E27FC236}">
                <a16:creationId xmlns:a16="http://schemas.microsoft.com/office/drawing/2014/main" id="{68EDB98B-45BC-CA6E-30B4-FB73219E9F34}"/>
              </a:ext>
            </a:extLst>
          </p:cNvPr>
          <p:cNvSpPr txBox="1">
            <a:spLocks/>
          </p:cNvSpPr>
          <p:nvPr/>
        </p:nvSpPr>
        <p:spPr>
          <a:xfrm>
            <a:off x="1963110" y="3082635"/>
            <a:ext cx="5217776" cy="468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25400">
              <a:srgbClr val="92D050">
                <a:alpha val="32000"/>
              </a:srgbClr>
            </a:glow>
            <a:softEdge rad="6350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Cybersecurity Technologies &amp; Management</a:t>
            </a:r>
          </a:p>
        </p:txBody>
      </p:sp>
      <p:sp>
        <p:nvSpPr>
          <p:cNvPr id="7" name="Google Shape;159;p29">
            <a:extLst>
              <a:ext uri="{FF2B5EF4-FFF2-40B4-BE49-F238E27FC236}">
                <a16:creationId xmlns:a16="http://schemas.microsoft.com/office/drawing/2014/main" id="{7E7F32D6-EEAD-965B-DF03-B428070FFBAD}"/>
              </a:ext>
            </a:extLst>
          </p:cNvPr>
          <p:cNvSpPr txBox="1">
            <a:spLocks/>
          </p:cNvSpPr>
          <p:nvPr/>
        </p:nvSpPr>
        <p:spPr>
          <a:xfrm>
            <a:off x="3963072" y="4553160"/>
            <a:ext cx="1217852" cy="41563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25400">
              <a:srgbClr val="92D050">
                <a:alpha val="32000"/>
              </a:srgbClr>
            </a:glow>
            <a:softEdge rad="6350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2022-2023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300" y="-12191"/>
            <a:ext cx="9143700" cy="72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 sz="3300" dirty="0">
                <a:solidFill>
                  <a:schemeClr val="bg1"/>
                </a:solidFill>
              </a:rPr>
              <a:t>Stage 5.2: Disabling </a:t>
            </a:r>
            <a:r>
              <a:rPr lang="en-US" sz="3300" dirty="0" err="1">
                <a:solidFill>
                  <a:schemeClr val="bg1"/>
                </a:solidFill>
              </a:rPr>
              <a:t>automatation</a:t>
            </a:r>
            <a:r>
              <a:rPr lang="en-US" sz="3300" dirty="0">
                <a:solidFill>
                  <a:schemeClr val="bg1"/>
                </a:solidFill>
              </a:rPr>
              <a:t> notifications</a:t>
            </a:r>
          </a:p>
        </p:txBody>
      </p:sp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5EE87E54-27A3-205F-66E1-DA2301818721}"/>
              </a:ext>
            </a:extLst>
          </p:cNvPr>
          <p:cNvSpPr txBox="1">
            <a:spLocks/>
          </p:cNvSpPr>
          <p:nvPr/>
        </p:nvSpPr>
        <p:spPr>
          <a:xfrm>
            <a:off x="699130" y="1028981"/>
            <a:ext cx="7745739" cy="26624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Predator shortcut runs entirely in the background, invisible to the user.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Predator disables automations from triggering notifications.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get_configuration_persistency</a:t>
            </a:r>
            <a:r>
              <a:rPr lang="en-US" sz="1400" dirty="0">
                <a:solidFill>
                  <a:schemeClr val="bg1"/>
                </a:solidFill>
              </a:rPr>
              <a:t> function downloads:</a:t>
            </a:r>
          </a:p>
          <a:p>
            <a:pPr marL="857250" lvl="1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com.[name redacted].disable-shortcuts-notifications  </a:t>
            </a:r>
          </a:p>
          <a:p>
            <a:pPr marL="1314450" lvl="2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Prevents iOS from displaying notifications when an automation is run.</a:t>
            </a:r>
          </a:p>
          <a:p>
            <a:pPr marL="857250" lvl="1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Customized not only for different OS but even for same OS:</a:t>
            </a:r>
          </a:p>
          <a:p>
            <a:pPr marL="1314450" lvl="2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Binaries “</a:t>
            </a:r>
            <a:r>
              <a:rPr lang="en-US" sz="1400" dirty="0" err="1">
                <a:solidFill>
                  <a:schemeClr val="bg1"/>
                </a:solidFill>
              </a:rPr>
              <a:t>takePhoto</a:t>
            </a:r>
            <a:r>
              <a:rPr lang="en-US" sz="1400" dirty="0">
                <a:solidFill>
                  <a:schemeClr val="bg1"/>
                </a:solidFill>
              </a:rPr>
              <a:t>,” “</a:t>
            </a:r>
            <a:r>
              <a:rPr lang="en-US" sz="1400" dirty="0" err="1">
                <a:solidFill>
                  <a:schemeClr val="bg1"/>
                </a:solidFill>
              </a:rPr>
              <a:t>agent.dylib</a:t>
            </a:r>
            <a:r>
              <a:rPr lang="en-US" sz="1400" dirty="0">
                <a:solidFill>
                  <a:schemeClr val="bg1"/>
                </a:solidFill>
              </a:rPr>
              <a:t>,” “inject,” and “hooker” (iOS 14 – latest at the time version)</a:t>
            </a:r>
          </a:p>
          <a:p>
            <a:pPr marL="1314450" lvl="2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Displays message: “iOS 13, don’t need hooker.” (iOS 13)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8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300" y="-12191"/>
            <a:ext cx="91437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 sz="3300" dirty="0">
                <a:solidFill>
                  <a:schemeClr val="bg1"/>
                </a:solidFill>
              </a:rPr>
              <a:t>Android Specifics</a:t>
            </a:r>
          </a:p>
        </p:txBody>
      </p:sp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4AA97011-E8AB-143D-CADE-6B04D3DBC059}"/>
              </a:ext>
            </a:extLst>
          </p:cNvPr>
          <p:cNvSpPr txBox="1">
            <a:spLocks/>
          </p:cNvSpPr>
          <p:nvPr/>
        </p:nvSpPr>
        <p:spPr>
          <a:xfrm>
            <a:off x="699130" y="817423"/>
            <a:ext cx="7745739" cy="27833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More robust spying capabilities but lacks persistence.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Additional Python modules are stored.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Native ELF binaries saved in the </a:t>
            </a:r>
            <a:r>
              <a:rPr lang="en-US" sz="1400" dirty="0" err="1">
                <a:solidFill>
                  <a:schemeClr val="bg1"/>
                </a:solidFill>
              </a:rPr>
              <a:t>fs.db</a:t>
            </a:r>
            <a:r>
              <a:rPr lang="en-US" sz="1400" dirty="0">
                <a:solidFill>
                  <a:schemeClr val="bg1"/>
                </a:solidFill>
              </a:rPr>
              <a:t> SQLite file.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Frozen module (</a:t>
            </a:r>
            <a:r>
              <a:rPr lang="en-US" sz="1400" dirty="0" err="1">
                <a:solidFill>
                  <a:schemeClr val="bg1"/>
                </a:solidFill>
              </a:rPr>
              <a:t>sqlimper</a:t>
            </a:r>
            <a:r>
              <a:rPr lang="en-US" sz="1400" dirty="0">
                <a:solidFill>
                  <a:schemeClr val="bg1"/>
                </a:solidFill>
              </a:rPr>
              <a:t>) for interactions with the database.</a:t>
            </a:r>
          </a:p>
          <a:p>
            <a:pPr marL="857250" lvl="1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Table called files - has a column called </a:t>
            </a:r>
            <a:r>
              <a:rPr lang="en-US" sz="1400" dirty="0" err="1">
                <a:solidFill>
                  <a:schemeClr val="bg1"/>
                </a:solidFill>
              </a:rPr>
              <a:t>file_hash</a:t>
            </a:r>
            <a:r>
              <a:rPr lang="en-US" sz="1400" dirty="0">
                <a:solidFill>
                  <a:schemeClr val="bg1"/>
                </a:solidFill>
              </a:rPr>
              <a:t> and a column called </a:t>
            </a:r>
            <a:r>
              <a:rPr lang="en-US" sz="1400" dirty="0" err="1">
                <a:solidFill>
                  <a:schemeClr val="bg1"/>
                </a:solidFill>
              </a:rPr>
              <a:t>file_data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857250" lvl="1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Function that disables </a:t>
            </a:r>
            <a:r>
              <a:rPr lang="en-US" sz="1400" dirty="0" err="1">
                <a:solidFill>
                  <a:schemeClr val="bg1"/>
                </a:solidFill>
              </a:rPr>
              <a:t>SELinux</a:t>
            </a:r>
            <a:r>
              <a:rPr lang="en-US" sz="1400" dirty="0">
                <a:solidFill>
                  <a:schemeClr val="bg1"/>
                </a:solidFill>
              </a:rPr>
              <a:t> enforcement via the </a:t>
            </a:r>
            <a:r>
              <a:rPr lang="en-US" sz="1400" dirty="0" err="1">
                <a:solidFill>
                  <a:schemeClr val="bg1"/>
                </a:solidFill>
              </a:rPr>
              <a:t>SELinuxFS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857250" lvl="1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Inject function - injects a shared object into a running process.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Artifacts found that RKP can be defeated by stomping on the </a:t>
            </a:r>
            <a:r>
              <a:rPr lang="en-US" sz="1400" dirty="0" err="1">
                <a:solidFill>
                  <a:schemeClr val="bg1"/>
                </a:solidFill>
              </a:rPr>
              <a:t>SELinux</a:t>
            </a:r>
            <a:r>
              <a:rPr lang="en-US" sz="1400" dirty="0">
                <a:solidFill>
                  <a:schemeClr val="bg1"/>
                </a:solidFill>
              </a:rPr>
              <a:t> access vector cache entries to grant the needed permissions.</a:t>
            </a:r>
          </a:p>
          <a:p>
            <a:pPr marL="114300" indent="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630F3-57F3-61B3-C8F1-0FFE5E53F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14" y="4093701"/>
            <a:ext cx="4991769" cy="464751"/>
          </a:xfrm>
          <a:prstGeom prst="rect">
            <a:avLst/>
          </a:prstGeom>
          <a:effectLst>
            <a:glow rad="63500">
              <a:srgbClr val="92D050">
                <a:alpha val="40000"/>
              </a:srgbClr>
            </a:glow>
          </a:effectLst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F91FA17-1EC1-52DB-9414-DB81A596B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353" y="84010"/>
            <a:ext cx="2581602" cy="1939511"/>
          </a:xfrm>
          <a:prstGeom prst="rect">
            <a:avLst/>
          </a:prstGeom>
          <a:effectLst>
            <a:glow rad="63500">
              <a:srgbClr val="92D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74519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300" y="-12192"/>
            <a:ext cx="9143700" cy="87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dk2"/>
              </a:buClr>
              <a:buSzPts val="3900"/>
            </a:pPr>
            <a:r>
              <a:rPr lang="en-US" sz="3300" dirty="0">
                <a:solidFill>
                  <a:schemeClr val="bg1"/>
                </a:solidFill>
              </a:rPr>
              <a:t>Android Specifics</a:t>
            </a: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(Recording Modules)</a:t>
            </a:r>
          </a:p>
        </p:txBody>
      </p:sp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27234DDB-95F6-C7BF-4A59-A2A0235BCCE8}"/>
              </a:ext>
            </a:extLst>
          </p:cNvPr>
          <p:cNvSpPr txBox="1">
            <a:spLocks/>
          </p:cNvSpPr>
          <p:nvPr/>
        </p:nvSpPr>
        <p:spPr>
          <a:xfrm>
            <a:off x="699130" y="1028983"/>
            <a:ext cx="7745739" cy="23915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pc2 module contains pc2_send_command function IPC mechanism to send commands to Predator’s audio recording component.</a:t>
            </a:r>
          </a:p>
          <a:p>
            <a:pPr marL="857250" lvl="1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These commands include recording audio, adding CA Certificates and hiding apps</a:t>
            </a:r>
          </a:p>
          <a:p>
            <a:pPr marL="571500" lvl="1" indent="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</a:pPr>
            <a:r>
              <a:rPr lang="en-US" sz="1400" dirty="0">
                <a:solidFill>
                  <a:schemeClr val="bg1"/>
                </a:solidFill>
              </a:rPr>
              <a:t>	(e.g., START_VOIP, STOP_VOIP, START_MICRORECORDER).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recorder module and </a:t>
            </a:r>
            <a:r>
              <a:rPr lang="en-US" sz="1400" dirty="0" err="1">
                <a:solidFill>
                  <a:schemeClr val="bg1"/>
                </a:solidFill>
              </a:rPr>
              <a:t>voip_recorder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  <a:p>
            <a:pPr marL="857250" lvl="1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Start and stop function to start/stop the recording (Predator’s hot mic (recorder) - call recording (</a:t>
            </a:r>
            <a:r>
              <a:rPr lang="en-US" sz="1400" dirty="0" err="1">
                <a:solidFill>
                  <a:schemeClr val="bg1"/>
                </a:solidFill>
              </a:rPr>
              <a:t>voip_recorder</a:t>
            </a:r>
            <a:r>
              <a:rPr lang="en-US" sz="1400" dirty="0">
                <a:solidFill>
                  <a:schemeClr val="bg1"/>
                </a:solidFill>
              </a:rPr>
              <a:t>)).</a:t>
            </a:r>
          </a:p>
          <a:p>
            <a:pPr marL="857250" lvl="1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Stores MP3 files in </a:t>
            </a:r>
            <a:r>
              <a:rPr lang="en-US" sz="1400" i="1" dirty="0">
                <a:solidFill>
                  <a:schemeClr val="bg1"/>
                </a:solidFill>
              </a:rPr>
              <a:t>“/data/local/</a:t>
            </a:r>
            <a:r>
              <a:rPr lang="en-US" sz="1400" i="1" dirty="0" err="1">
                <a:solidFill>
                  <a:schemeClr val="bg1"/>
                </a:solidFill>
              </a:rPr>
              <a:t>tmp</a:t>
            </a:r>
            <a:r>
              <a:rPr lang="en-US" sz="1400" i="1" dirty="0">
                <a:solidFill>
                  <a:schemeClr val="bg1"/>
                </a:solidFill>
              </a:rPr>
              <a:t>/wd/r/”.</a:t>
            </a:r>
          </a:p>
          <a:p>
            <a:pPr marL="114300" indent="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5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dk2"/>
              </a:buClr>
              <a:buSzPts val="3900"/>
            </a:pPr>
            <a:r>
              <a:rPr lang="en-US" sz="3300" dirty="0">
                <a:solidFill>
                  <a:schemeClr val="bg1"/>
                </a:solidFill>
              </a:rPr>
              <a:t>Detection and Prevention</a:t>
            </a:r>
          </a:p>
        </p:txBody>
      </p:sp>
      <p:sp>
        <p:nvSpPr>
          <p:cNvPr id="3" name="Google Shape;91;p14">
            <a:extLst>
              <a:ext uri="{FF2B5EF4-FFF2-40B4-BE49-F238E27FC236}">
                <a16:creationId xmlns:a16="http://schemas.microsoft.com/office/drawing/2014/main" id="{CCB432B0-37F7-56FB-941D-DEDD2D203DE6}"/>
              </a:ext>
            </a:extLst>
          </p:cNvPr>
          <p:cNvSpPr txBox="1">
            <a:spLocks/>
          </p:cNvSpPr>
          <p:nvPr/>
        </p:nvSpPr>
        <p:spPr>
          <a:xfrm>
            <a:off x="635826" y="1309450"/>
            <a:ext cx="3120248" cy="319984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Decreased device performance (slow or device running hot)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Unknown programs and features appear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Increased data usage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Antivirus is working incorrectly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Analyze phone’s logs</a:t>
            </a:r>
          </a:p>
        </p:txBody>
      </p:sp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AB9921F8-9DDC-5B7A-7CC2-784C816B6F75}"/>
              </a:ext>
            </a:extLst>
          </p:cNvPr>
          <p:cNvSpPr txBox="1">
            <a:spLocks/>
          </p:cNvSpPr>
          <p:nvPr/>
        </p:nvSpPr>
        <p:spPr>
          <a:xfrm>
            <a:off x="5387926" y="1293589"/>
            <a:ext cx="3120248" cy="32157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Use Antivirus, firewalls, VPNs, Ad Blockers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Do not jailbreak or root your device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Use legitimate software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Install latest updates and patches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Do not trust links or files from unknown sources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Use Safe Mode to remove potential spyware</a:t>
            </a:r>
          </a:p>
          <a:p>
            <a:pPr marL="114300" indent="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503E3-2F35-FB7B-3DFF-8D10F415BA50}"/>
              </a:ext>
            </a:extLst>
          </p:cNvPr>
          <p:cNvSpPr txBox="1"/>
          <p:nvPr/>
        </p:nvSpPr>
        <p:spPr>
          <a:xfrm>
            <a:off x="1253137" y="913761"/>
            <a:ext cx="1885626" cy="2616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Check if you are infected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80E72-B6CF-F021-6A1F-C3E7F3413EC9}"/>
              </a:ext>
            </a:extLst>
          </p:cNvPr>
          <p:cNvSpPr txBox="1"/>
          <p:nvPr/>
        </p:nvSpPr>
        <p:spPr>
          <a:xfrm>
            <a:off x="6301583" y="913761"/>
            <a:ext cx="1292934" cy="2616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Protect yourself</a:t>
            </a:r>
          </a:p>
        </p:txBody>
      </p:sp>
    </p:spTree>
    <p:extLst>
      <p:ext uri="{BB962C8B-B14F-4D97-AF65-F5344CB8AC3E}">
        <p14:creationId xmlns:p14="http://schemas.microsoft.com/office/powerpoint/2010/main" val="125032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300" y="-12191"/>
            <a:ext cx="91437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 sz="33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4B1BD102-C270-94BD-2F03-8245525BB740}"/>
              </a:ext>
            </a:extLst>
          </p:cNvPr>
          <p:cNvSpPr txBox="1">
            <a:spLocks/>
          </p:cNvSpPr>
          <p:nvPr/>
        </p:nvSpPr>
        <p:spPr>
          <a:xfrm>
            <a:off x="699130" y="788343"/>
            <a:ext cx="7745739" cy="17834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300 Facebook and Instagram accounts linked to Cytrox were terminated by META.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META alert system notified around 50,000 people who were targeted by these malicious activities worldwide.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International, domestic regulations and safeguards must take place to stop present and future actors' criminal activities.</a:t>
            </a:r>
            <a:endParaRPr lang="el-GR" sz="1400" dirty="0">
              <a:solidFill>
                <a:schemeClr val="bg1"/>
              </a:solidFill>
            </a:endParaRP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An important preventive measure in cybersecurity is the awareness and education of users.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02A09-BA48-9B1D-5EF2-C7C0876C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194" y="3066583"/>
            <a:ext cx="3059610" cy="1851660"/>
          </a:xfrm>
          <a:prstGeom prst="rect">
            <a:avLst/>
          </a:prstGeom>
          <a:effectLst>
            <a:glow rad="63500">
              <a:srgbClr val="92D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48516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300" y="-12191"/>
            <a:ext cx="91437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 sz="3300" dirty="0">
                <a:solidFill>
                  <a:schemeClr val="bg1"/>
                </a:solidFill>
              </a:rPr>
              <a:t>Bibliography</a:t>
            </a:r>
          </a:p>
        </p:txBody>
      </p:sp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EC98BC62-C9B0-DDFF-C119-4E4C267EF810}"/>
              </a:ext>
            </a:extLst>
          </p:cNvPr>
          <p:cNvSpPr txBox="1">
            <a:spLocks/>
          </p:cNvSpPr>
          <p:nvPr/>
        </p:nvSpPr>
        <p:spPr>
          <a:xfrm>
            <a:off x="699130" y="751849"/>
            <a:ext cx="7745739" cy="398580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Marczak, B et al (2021). Pegasus vs. Predator: Dissident’s Doubly-Infected iPhone Reveals Cytrox Mercenary Spyware - The Citizen Lab. [online] citizenlab.ca. Available at: https://citizenlab.ca/2021/12/pegasus-vs-predator-dissidents-doubly-infected-iphone-reveals-cytrox-mercenary-spyware/. [Accessed 10 Dec. 2022].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‌</a:t>
            </a:r>
            <a:r>
              <a:rPr lang="en-US" sz="1100" dirty="0" err="1">
                <a:solidFill>
                  <a:schemeClr val="bg1"/>
                </a:solidFill>
              </a:rPr>
              <a:t>Lecigne</a:t>
            </a:r>
            <a:r>
              <a:rPr lang="en-US" sz="1100" dirty="0">
                <a:solidFill>
                  <a:schemeClr val="bg1"/>
                </a:solidFill>
              </a:rPr>
              <a:t>, C. and Resell, C. (2022). Protecting Android users from 0-Day attacks. [online] Google. Available at: https://blog.google/threat-analysis-group/protecting-android-users-from-0-day-attacks/ [Accessed 10 Dec. 2022].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100" dirty="0" err="1">
                <a:solidFill>
                  <a:schemeClr val="bg1"/>
                </a:solidFill>
              </a:rPr>
              <a:t>Danchev</a:t>
            </a:r>
            <a:r>
              <a:rPr lang="en-US" sz="1100" dirty="0">
                <a:solidFill>
                  <a:schemeClr val="bg1"/>
                </a:solidFill>
              </a:rPr>
              <a:t>, D. (2022). Predator Surveillance Software May Not Be Lawful at All | </a:t>
            </a:r>
            <a:r>
              <a:rPr lang="en-US" sz="1100" dirty="0" err="1">
                <a:solidFill>
                  <a:schemeClr val="bg1"/>
                </a:solidFill>
              </a:rPr>
              <a:t>WhoisXML</a:t>
            </a:r>
            <a:r>
              <a:rPr lang="en-US" sz="1100" dirty="0">
                <a:solidFill>
                  <a:schemeClr val="bg1"/>
                </a:solidFill>
              </a:rPr>
              <a:t> API. [online] main.whoisxmlapi.com. Available at: https://main.whoisxmlapi.com/threat-reports/predator-surveillance-software-may-not-be-lawful-at-all?mc=socialmedia [Accessed 11 Dec. 2022].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‌</a:t>
            </a:r>
            <a:r>
              <a:rPr lang="en-US" sz="1100" dirty="0" err="1">
                <a:solidFill>
                  <a:schemeClr val="bg1"/>
                </a:solidFill>
              </a:rPr>
              <a:t>RealTime</a:t>
            </a:r>
            <a:r>
              <a:rPr lang="en-US" sz="1100" dirty="0">
                <a:solidFill>
                  <a:schemeClr val="bg1"/>
                </a:solidFill>
              </a:rPr>
              <a:t> Cyber (2022). Predator Spyware, the Pegasus Competitor Explained - Technical. [online] www.youtube.com. Available at: https://www.youtube.com/watch?v=QA-GuTeUPos [Accessed 11 Dec. 2022].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‌Greg (2022). What Is Predator Spyware? How to Check Your Device | </a:t>
            </a:r>
            <a:r>
              <a:rPr lang="en-US" sz="1100" dirty="0" err="1">
                <a:solidFill>
                  <a:schemeClr val="bg1"/>
                </a:solidFill>
              </a:rPr>
              <a:t>ExpressVPN</a:t>
            </a:r>
            <a:r>
              <a:rPr lang="en-US" sz="1100" dirty="0">
                <a:solidFill>
                  <a:schemeClr val="bg1"/>
                </a:solidFill>
              </a:rPr>
              <a:t> Blog. [online] </a:t>
            </a:r>
            <a:r>
              <a:rPr lang="en-US" sz="1100" dirty="0" err="1">
                <a:solidFill>
                  <a:schemeClr val="bg1"/>
                </a:solidFill>
              </a:rPr>
              <a:t>ExpressVPN</a:t>
            </a:r>
            <a:r>
              <a:rPr lang="en-US" sz="1100" dirty="0">
                <a:solidFill>
                  <a:schemeClr val="bg1"/>
                </a:solidFill>
              </a:rPr>
              <a:t> Blog. Available at: https://www.expressvpn.com/blog/how-to-detect-predator-spyware/ [Accessed 11 Dec. 2022].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‌Read the </a:t>
            </a:r>
            <a:r>
              <a:rPr lang="en-US" sz="1100" dirty="0" err="1">
                <a:solidFill>
                  <a:schemeClr val="bg1"/>
                </a:solidFill>
              </a:rPr>
              <a:t>Intellexa</a:t>
            </a:r>
            <a:r>
              <a:rPr lang="en-US" sz="1100" dirty="0">
                <a:solidFill>
                  <a:schemeClr val="bg1"/>
                </a:solidFill>
              </a:rPr>
              <a:t> Pitch on Its Spyware Tool. (2022). The New York Times. [online] 8 Dec. Available at: https://www.nytimes.com/interactive/2022/12/08/us/politics/intellexa-commercial-proposal.html?searchResult [Accessed 11 Dec. 2022].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‌</a:t>
            </a:r>
            <a:r>
              <a:rPr lang="en-US" sz="1100" dirty="0" err="1">
                <a:solidFill>
                  <a:schemeClr val="bg1"/>
                </a:solidFill>
              </a:rPr>
              <a:t>Dvilyanski</a:t>
            </a:r>
            <a:r>
              <a:rPr lang="en-US" sz="1100" dirty="0">
                <a:solidFill>
                  <a:schemeClr val="bg1"/>
                </a:solidFill>
              </a:rPr>
              <a:t>, M., </a:t>
            </a:r>
            <a:r>
              <a:rPr lang="en-US" sz="1100" dirty="0" err="1">
                <a:solidFill>
                  <a:schemeClr val="bg1"/>
                </a:solidFill>
              </a:rPr>
              <a:t>Agranovich</a:t>
            </a:r>
            <a:r>
              <a:rPr lang="en-US" sz="1100" dirty="0">
                <a:solidFill>
                  <a:schemeClr val="bg1"/>
                </a:solidFill>
              </a:rPr>
              <a:t>, D. and </a:t>
            </a:r>
            <a:r>
              <a:rPr lang="en-US" sz="1100" dirty="0" err="1">
                <a:solidFill>
                  <a:schemeClr val="bg1"/>
                </a:solidFill>
              </a:rPr>
              <a:t>Gleicher</a:t>
            </a:r>
            <a:r>
              <a:rPr lang="en-US" sz="1100" dirty="0">
                <a:solidFill>
                  <a:schemeClr val="bg1"/>
                </a:solidFill>
              </a:rPr>
              <a:t>, N. (2021). Threat Report on the Surveillance-for-Hire Industry. [online] Meta. Available at: https://about.fb.com/wp-content/uploads/2021/12/Threat-Report-on-the-Surveillance-for-Hire-Industry.pdf [Accessed 11 Dec. 2022].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‌</a:t>
            </a:r>
            <a:r>
              <a:rPr lang="en-US" sz="1100" dirty="0" err="1">
                <a:solidFill>
                  <a:schemeClr val="bg1"/>
                </a:solidFill>
              </a:rPr>
              <a:t>Gritzalis</a:t>
            </a:r>
            <a:r>
              <a:rPr lang="en-US" sz="1100" dirty="0">
                <a:solidFill>
                  <a:schemeClr val="bg1"/>
                </a:solidFill>
              </a:rPr>
              <a:t>, D. (2022). Cyberspace: A merciless digital universe. Dell Technologies Forums 2022, 3 November, Athens Conservatoire, Athens.</a:t>
            </a:r>
          </a:p>
          <a:p>
            <a:pPr marL="114300" indent="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</a:pPr>
            <a:r>
              <a:rPr lang="en-US" sz="1100" dirty="0">
                <a:solidFill>
                  <a:schemeClr val="bg1"/>
                </a:solidFill>
              </a:rPr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137879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-229" y="2988"/>
            <a:ext cx="9143771" cy="72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l" sz="3900" dirty="0">
                <a:solidFill>
                  <a:schemeClr val="bg1"/>
                </a:solidFill>
                <a:latin typeface="+mj-lt"/>
              </a:rPr>
              <a:t>Predator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698785" y="857957"/>
            <a:ext cx="7745739" cy="329635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lvl="1" indent="-285750" algn="l">
              <a:buSzPts val="1800"/>
              <a:buFont typeface="Wingdings" panose="05000000000000000000" pitchFamily="2" charset="2"/>
              <a:buChar char="Ø"/>
            </a:pPr>
            <a:r>
              <a:rPr lang="el" sz="1400" dirty="0">
                <a:solidFill>
                  <a:schemeClr val="bg1"/>
                </a:solidFill>
              </a:rPr>
              <a:t>Mercenary </a:t>
            </a:r>
            <a:r>
              <a:rPr lang="en-US" sz="1400" dirty="0">
                <a:solidFill>
                  <a:schemeClr val="bg1"/>
                </a:solidFill>
              </a:rPr>
              <a:t>spyware-for-hire</a:t>
            </a:r>
            <a:r>
              <a:rPr lang="el" sz="1400" dirty="0">
                <a:solidFill>
                  <a:schemeClr val="bg1"/>
                </a:solidFill>
              </a:rPr>
              <a:t> developed by </a:t>
            </a:r>
            <a:r>
              <a:rPr lang="en-US" sz="1400" dirty="0" err="1">
                <a:solidFill>
                  <a:schemeClr val="bg1"/>
                </a:solidFill>
              </a:rPr>
              <a:t>Cytrox</a:t>
            </a:r>
            <a:r>
              <a:rPr lang="el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(commercial surveillance company), sold for 13.600.000€</a:t>
            </a:r>
            <a:r>
              <a:rPr lang="el-GR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 algn="l"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Remote and stealthy data extraction from mobile devices (Full Tracking)</a:t>
            </a:r>
            <a:r>
              <a:rPr lang="el-GR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 algn="l"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One Click infection via multiple attack vectors and data extraction solutions.</a:t>
            </a:r>
          </a:p>
          <a:p>
            <a:pPr marL="742950" lvl="1" indent="-285750" algn="l"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Predator contract includes Training, Warranty and Maintenance</a:t>
            </a:r>
            <a:r>
              <a:rPr lang="el-GR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 algn="l"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Compromises the Confidentiality</a:t>
            </a:r>
            <a:r>
              <a:rPr lang="el-GR" sz="1400" dirty="0">
                <a:solidFill>
                  <a:schemeClr val="bg1"/>
                </a:solidFill>
              </a:rPr>
              <a:t>,</a:t>
            </a:r>
            <a:r>
              <a:rPr lang="en-US" sz="1400" dirty="0">
                <a:solidFill>
                  <a:schemeClr val="bg1"/>
                </a:solidFill>
              </a:rPr>
              <a:t> Integrity and Availability (C.I.A.) of a device</a:t>
            </a:r>
            <a:r>
              <a:rPr lang="el-GR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 algn="l">
              <a:spcBef>
                <a:spcPts val="800"/>
              </a:spcBef>
              <a:buSzPts val="1800"/>
              <a:buFont typeface="Wingdings" panose="05000000000000000000" pitchFamily="2" charset="2"/>
              <a:buChar char="Ø"/>
            </a:pPr>
            <a:r>
              <a:rPr lang="el" sz="1400" dirty="0">
                <a:solidFill>
                  <a:schemeClr val="bg1"/>
                </a:solidFill>
              </a:rPr>
              <a:t>Target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l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journalists, dissidents, critics of authoritarian regimes, families of opposition and human rights activists</a:t>
            </a:r>
            <a:r>
              <a:rPr lang="el-GR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 algn="l">
              <a:spcBef>
                <a:spcPts val="8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Has political motives (government-backed actors)</a:t>
            </a:r>
            <a:r>
              <a:rPr lang="el-GR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 algn="l">
              <a:spcBef>
                <a:spcPts val="8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Customized for different OS and different versions of same OS</a:t>
            </a:r>
            <a:r>
              <a:rPr lang="el-GR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 algn="l">
              <a:spcBef>
                <a:spcPts val="800"/>
              </a:spcBef>
              <a:buSzPts val="1800"/>
              <a:buFont typeface="Wingdings" panose="05000000000000000000" pitchFamily="2" charset="2"/>
              <a:buChar char="Ø"/>
            </a:pPr>
            <a:r>
              <a:rPr lang="el" sz="1400" dirty="0">
                <a:solidFill>
                  <a:schemeClr val="bg1"/>
                </a:solidFill>
              </a:rPr>
              <a:t>Can coexist with Pegasus spyware.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 algn="l">
              <a:spcBef>
                <a:spcPts val="8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Geographical limitations (only inside the country for local SIM cards).</a:t>
            </a:r>
          </a:p>
          <a:p>
            <a:pPr marL="457200" lvl="1" indent="0" algn="l">
              <a:lnSpc>
                <a:spcPct val="120000"/>
              </a:lnSpc>
              <a:spcBef>
                <a:spcPts val="800"/>
              </a:spcBef>
              <a:buSzPts val="1800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3C41D-6E38-64D1-F1FD-63BC46A72BBA}"/>
              </a:ext>
            </a:extLst>
          </p:cNvPr>
          <p:cNvSpPr txBox="1"/>
          <p:nvPr/>
        </p:nvSpPr>
        <p:spPr>
          <a:xfrm>
            <a:off x="1300904" y="4716989"/>
            <a:ext cx="6541502" cy="24468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100" i="1" dirty="0">
                <a:solidFill>
                  <a:schemeClr val="bg1"/>
                </a:solidFill>
              </a:rPr>
              <a:t>This technical analysis is based on Ayman Nour’s and an Egyptian exiled journalist’s smartphones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ctrTitle"/>
          </p:nvPr>
        </p:nvSpPr>
        <p:spPr>
          <a:xfrm>
            <a:off x="-229" y="2988"/>
            <a:ext cx="9143771" cy="72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 sz="3900" dirty="0">
                <a:solidFill>
                  <a:schemeClr val="bg1"/>
                </a:solidFill>
              </a:rPr>
              <a:t>Stage 1: Phishing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190C0-521A-FD08-C3D4-537E04D70E4F}"/>
              </a:ext>
            </a:extLst>
          </p:cNvPr>
          <p:cNvSpPr txBox="1"/>
          <p:nvPr/>
        </p:nvSpPr>
        <p:spPr>
          <a:xfrm>
            <a:off x="811870" y="732559"/>
            <a:ext cx="6912764" cy="1384995"/>
          </a:xfrm>
          <a:prstGeom prst="rect">
            <a:avLst/>
          </a:prstGeom>
          <a:solidFill>
            <a:schemeClr val="tx1"/>
          </a:solidFill>
          <a:effectLst>
            <a:glow rad="63500">
              <a:srgbClr val="92D050"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Reconnaissance (least visible to targets)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Automate data collection from across the internet.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Pull information about targets from all available online records.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Impersonate someone of a high profile with OSINT.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of </a:t>
            </a:r>
            <a:r>
              <a:rPr lang="en-US" dirty="0" err="1">
                <a:solidFill>
                  <a:schemeClr val="bg1"/>
                </a:solidFill>
              </a:rPr>
              <a:t>Surveillanceware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Fake accounts on social media (search profile interactions, interests, connections)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66461-2C05-EB0E-DE92-849C5004A064}"/>
              </a:ext>
            </a:extLst>
          </p:cNvPr>
          <p:cNvSpPr txBox="1"/>
          <p:nvPr/>
        </p:nvSpPr>
        <p:spPr>
          <a:xfrm>
            <a:off x="811870" y="2199440"/>
            <a:ext cx="6912764" cy="1600438"/>
          </a:xfrm>
          <a:prstGeom prst="rect">
            <a:avLst/>
          </a:prstGeom>
          <a:solidFill>
            <a:schemeClr val="tx1"/>
          </a:solidFill>
          <a:effectLst>
            <a:glow rad="63500">
              <a:srgbClr val="92D050"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Engagement (most visible to targets and most critical to spot to prevent compromise)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 trust, solicit information, and trick targets into clicking on links or downloading files.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Single click links hidden in pictures sent on Social Media apps (ex. WhatsApp).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 engineering tactics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Impersonation and mimicking of URL shortener services and legitimate websites.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of country-specific links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42692-C2E1-B735-1545-FB8E5B1D1862}"/>
              </a:ext>
            </a:extLst>
          </p:cNvPr>
          <p:cNvSpPr txBox="1"/>
          <p:nvPr/>
        </p:nvSpPr>
        <p:spPr>
          <a:xfrm>
            <a:off x="811870" y="3881764"/>
            <a:ext cx="6912764" cy="1169551"/>
          </a:xfrm>
          <a:prstGeom prst="rect">
            <a:avLst/>
          </a:prstGeom>
          <a:solidFill>
            <a:schemeClr val="tx1"/>
          </a:solidFill>
          <a:effectLst>
            <a:glow rad="63500">
              <a:srgbClr val="92D050"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Exploitation (hacking for hire)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Phishing domains and then redirections to legitimate websites.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Typosquatting</a:t>
            </a:r>
            <a:r>
              <a:rPr lang="en-US" dirty="0">
                <a:solidFill>
                  <a:schemeClr val="bg1"/>
                </a:solidFill>
              </a:rPr>
              <a:t> of known domains (Command and Control Server Domains).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Spoofing of domains of legitimate organizations.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of custom-built exploits or purchase them from other vendors.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B7345B-54F4-3D40-CE7A-FD335033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55" y="509189"/>
            <a:ext cx="2456175" cy="1198648"/>
          </a:xfrm>
          <a:prstGeom prst="rect">
            <a:avLst/>
          </a:prstGeom>
          <a:effectLst>
            <a:glow rad="63500">
              <a:srgbClr val="92D050">
                <a:alpha val="40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1C660E-12F5-3024-641C-232ED7DB8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575" y="4004870"/>
            <a:ext cx="1674466" cy="923338"/>
          </a:xfrm>
          <a:prstGeom prst="rect">
            <a:avLst/>
          </a:prstGeom>
          <a:effectLst>
            <a:glow rad="63500">
              <a:srgbClr val="92D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54549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ctrTitle"/>
          </p:nvPr>
        </p:nvSpPr>
        <p:spPr>
          <a:xfrm>
            <a:off x="-229" y="2988"/>
            <a:ext cx="9143771" cy="72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l" sz="3900" dirty="0">
                <a:solidFill>
                  <a:schemeClr val="bg1"/>
                </a:solidFill>
              </a:rPr>
              <a:t>Stage 2: 0-day Exploits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91;p14">
            <a:extLst>
              <a:ext uri="{FF2B5EF4-FFF2-40B4-BE49-F238E27FC236}">
                <a16:creationId xmlns:a16="http://schemas.microsoft.com/office/drawing/2014/main" id="{F0836BDA-1C52-2395-C030-7B55F3439E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8785" y="1021986"/>
            <a:ext cx="7745739" cy="149216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" lvl="0" indent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bg1"/>
                </a:solidFill>
              </a:rPr>
              <a:t>0-day Vulnerabilities</a:t>
            </a:r>
          </a:p>
          <a:p>
            <a:pPr marL="4000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Redirecting to </a:t>
            </a:r>
            <a:r>
              <a:rPr lang="en-US" sz="1400" dirty="0" err="1">
                <a:solidFill>
                  <a:schemeClr val="bg1"/>
                </a:solidFill>
              </a:rPr>
              <a:t>SBrowser</a:t>
            </a:r>
            <a:r>
              <a:rPr lang="en-US" sz="1400" dirty="0">
                <a:solidFill>
                  <a:schemeClr val="bg1"/>
                </a:solidFill>
              </a:rPr>
              <a:t> from Chrome (CVE-2021-38000 - Chrome)</a:t>
            </a:r>
          </a:p>
          <a:p>
            <a:pPr marL="4000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Chrome sandbox escape (CVE-2021-37973 - Chrome, CVE-2021-37976 - Chrome)</a:t>
            </a:r>
          </a:p>
          <a:p>
            <a:pPr marL="4000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Full Android 0-day exploit chain (CVE-2021-38003 - Chrome, CVE-2021-1048 - Android)</a:t>
            </a:r>
          </a:p>
        </p:txBody>
      </p:sp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D6AC19DE-63BE-018B-70A9-9D96FBD1E89F}"/>
              </a:ext>
            </a:extLst>
          </p:cNvPr>
          <p:cNvSpPr txBox="1">
            <a:spLocks/>
          </p:cNvSpPr>
          <p:nvPr/>
        </p:nvSpPr>
        <p:spPr>
          <a:xfrm>
            <a:off x="698785" y="2803573"/>
            <a:ext cx="7745739" cy="162612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bg1"/>
                </a:solidFill>
              </a:rPr>
              <a:t>N-day Exploits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Used alongside 0-day vulnerabilities.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Exploited the timeframe of critical bugs that were patched, but not flagged as security issues.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As well as the full deployment of these patches in the Android Ecosystem.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ctrTitle"/>
          </p:nvPr>
        </p:nvSpPr>
        <p:spPr>
          <a:xfrm>
            <a:off x="-229" y="2988"/>
            <a:ext cx="9143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 sz="3900" dirty="0">
                <a:solidFill>
                  <a:schemeClr val="bg1"/>
                </a:solidFill>
              </a:rPr>
              <a:t>Stage 3: Initialization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34669725-5AF1-4D03-4160-0DD352FF2A8E}"/>
              </a:ext>
            </a:extLst>
          </p:cNvPr>
          <p:cNvSpPr txBox="1">
            <a:spLocks/>
          </p:cNvSpPr>
          <p:nvPr/>
        </p:nvSpPr>
        <p:spPr>
          <a:xfrm>
            <a:off x="699130" y="1079922"/>
            <a:ext cx="7745739" cy="298365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Executable binary (64-bit Mach-O for iOS) expects 2 arguments - a kernel process task port and a </a:t>
            </a:r>
            <a:r>
              <a:rPr lang="en-US" sz="1400" dirty="0" err="1">
                <a:solidFill>
                  <a:schemeClr val="bg1"/>
                </a:solidFill>
              </a:rPr>
              <a:t>pid</a:t>
            </a:r>
            <a:r>
              <a:rPr lang="en-US" sz="1400" dirty="0">
                <a:solidFill>
                  <a:schemeClr val="bg1"/>
                </a:solidFill>
              </a:rPr>
              <a:t> value.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Main function calls </a:t>
            </a:r>
            <a:r>
              <a:rPr lang="en-US" sz="1400" dirty="0" err="1">
                <a:solidFill>
                  <a:schemeClr val="bg1"/>
                </a:solidFill>
              </a:rPr>
              <a:t>kmem_init</a:t>
            </a:r>
            <a:r>
              <a:rPr lang="en-US" sz="1400" dirty="0">
                <a:solidFill>
                  <a:schemeClr val="bg1"/>
                </a:solidFill>
              </a:rPr>
              <a:t> function with these values.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Proceeds to enable Predator stage 1 for continued execution.	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Arguments passed to shared constants SHMEMFD_VSS and SHMEMFD_VSS (Android).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</a:rPr>
              <a:t>startPy</a:t>
            </a:r>
            <a:r>
              <a:rPr lang="en-US" sz="1400" dirty="0">
                <a:solidFill>
                  <a:schemeClr val="bg1"/>
                </a:solidFill>
              </a:rPr>
              <a:t> function loads a bundled Python 2.7 runtime.</a:t>
            </a:r>
          </a:p>
          <a:p>
            <a:pPr marL="939800" lvl="1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predutils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predconfig</a:t>
            </a:r>
            <a:r>
              <a:rPr lang="en-US" sz="1400" dirty="0">
                <a:solidFill>
                  <a:schemeClr val="bg1"/>
                </a:solidFill>
              </a:rPr>
              <a:t> at runtime (iOS)</a:t>
            </a:r>
          </a:p>
          <a:p>
            <a:pPr marL="939800" lvl="1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injector, pc2, recorder, and </a:t>
            </a:r>
            <a:r>
              <a:rPr lang="en-US" sz="1400" dirty="0" err="1">
                <a:solidFill>
                  <a:schemeClr val="bg1"/>
                </a:solidFill>
              </a:rPr>
              <a:t>voip_recorder</a:t>
            </a:r>
            <a:r>
              <a:rPr lang="en-US" sz="1400" dirty="0">
                <a:solidFill>
                  <a:schemeClr val="bg1"/>
                </a:solidFill>
              </a:rPr>
              <a:t> (Android)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Loads a frozen Python module (Loader) - Imports the Predator config from the interpreter’s </a:t>
            </a:r>
            <a:r>
              <a:rPr lang="en-US" sz="1400" dirty="0" err="1">
                <a:solidFill>
                  <a:schemeClr val="bg1"/>
                </a:solidFill>
              </a:rPr>
              <a:t>predconfig</a:t>
            </a:r>
            <a:r>
              <a:rPr lang="en-US" sz="1400" dirty="0">
                <a:solidFill>
                  <a:schemeClr val="bg1"/>
                </a:solidFill>
              </a:rPr>
              <a:t> module.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-225" y="3007"/>
            <a:ext cx="9143700" cy="102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l" sz="3900" dirty="0">
                <a:solidFill>
                  <a:schemeClr val="bg1"/>
                </a:solidFill>
              </a:rPr>
              <a:t>Stage 3: Initialization</a:t>
            </a:r>
            <a:endParaRPr sz="39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l" sz="2400" dirty="0">
                <a:solidFill>
                  <a:schemeClr val="bg1"/>
                </a:solidFill>
              </a:rPr>
              <a:t>(iOS specific)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75" y="3399860"/>
            <a:ext cx="3487697" cy="1696915"/>
          </a:xfrm>
          <a:prstGeom prst="rect">
            <a:avLst/>
          </a:prstGeom>
          <a:noFill/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</p:pic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84" y="3399860"/>
            <a:ext cx="3487697" cy="1696915"/>
          </a:xfrm>
          <a:prstGeom prst="rect">
            <a:avLst/>
          </a:prstGeom>
          <a:noFill/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</p:pic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EDD69C92-7D07-B0E2-156B-8D4F25C1E8EE}"/>
              </a:ext>
            </a:extLst>
          </p:cNvPr>
          <p:cNvSpPr txBox="1">
            <a:spLocks/>
          </p:cNvSpPr>
          <p:nvPr/>
        </p:nvSpPr>
        <p:spPr>
          <a:xfrm>
            <a:off x="698755" y="1149361"/>
            <a:ext cx="7745739" cy="206510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Loads another frozen Python module (</a:t>
            </a:r>
            <a:r>
              <a:rPr lang="en-US" sz="1400" dirty="0" err="1">
                <a:solidFill>
                  <a:schemeClr val="bg1"/>
                </a:solidFill>
              </a:rPr>
              <a:t>km_ios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lvl="1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Provides kernel memory management helper functions</a:t>
            </a:r>
          </a:p>
          <a:p>
            <a:pPr lvl="1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Additional Predator module capabilities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_check function</a:t>
            </a:r>
          </a:p>
          <a:p>
            <a:pPr lvl="1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Queries phone’s number and current locale country code (</a:t>
            </a:r>
            <a:r>
              <a:rPr lang="en-US" sz="1400" dirty="0" err="1">
                <a:solidFill>
                  <a:schemeClr val="bg1"/>
                </a:solidFill>
              </a:rPr>
              <a:t>CTSettingCopyMyPhoneNumber</a:t>
            </a:r>
            <a:r>
              <a:rPr lang="en-US" sz="1400" dirty="0">
                <a:solidFill>
                  <a:schemeClr val="bg1"/>
                </a:solidFill>
              </a:rPr>
              <a:t> - May no longer work in recent iOS).</a:t>
            </a:r>
          </a:p>
          <a:p>
            <a:pPr lvl="1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Checks country code or phone number (Terminates for Israel).</a:t>
            </a:r>
          </a:p>
          <a:p>
            <a:pPr marL="114300" indent="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300" y="0"/>
            <a:ext cx="9143700" cy="66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l" sz="3900" dirty="0">
                <a:solidFill>
                  <a:schemeClr val="bg1"/>
                </a:solidFill>
              </a:rPr>
              <a:t>Stage </a:t>
            </a:r>
            <a:r>
              <a:rPr lang="en-US" sz="3900" dirty="0">
                <a:solidFill>
                  <a:schemeClr val="bg1"/>
                </a:solidFill>
              </a:rPr>
              <a:t>4</a:t>
            </a:r>
            <a:r>
              <a:rPr lang="el" sz="3900" dirty="0">
                <a:solidFill>
                  <a:schemeClr val="bg1"/>
                </a:solidFill>
              </a:rPr>
              <a:t>: </a:t>
            </a:r>
            <a:r>
              <a:rPr lang="en-US" sz="3900" dirty="0">
                <a:solidFill>
                  <a:schemeClr val="bg1"/>
                </a:solidFill>
              </a:rPr>
              <a:t>Loader</a:t>
            </a:r>
            <a:endParaRPr sz="39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ED5E3-2B74-551F-5C15-A19F7ABE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999" y="3264946"/>
            <a:ext cx="3873870" cy="1782732"/>
          </a:xfrm>
          <a:prstGeom prst="rect">
            <a:avLst/>
          </a:prstGeom>
          <a:effectLst>
            <a:glow rad="63500">
              <a:srgbClr val="92D050">
                <a:alpha val="40000"/>
              </a:srgbClr>
            </a:glow>
          </a:effectLst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04D88F91-B42E-2B5F-D75E-704545C286CC}"/>
              </a:ext>
            </a:extLst>
          </p:cNvPr>
          <p:cNvSpPr txBox="1">
            <a:spLocks/>
          </p:cNvSpPr>
          <p:nvPr/>
        </p:nvSpPr>
        <p:spPr>
          <a:xfrm>
            <a:off x="699130" y="888305"/>
            <a:ext cx="7745739" cy="223472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Predator was mentioned on previous loader files (</a:t>
            </a:r>
            <a:r>
              <a:rPr lang="en-US" sz="1400" dirty="0" err="1">
                <a:solidFill>
                  <a:schemeClr val="bg1"/>
                </a:solidFill>
              </a:rPr>
              <a:t>src</a:t>
            </a:r>
            <a:r>
              <a:rPr lang="en-US" sz="1400" dirty="0">
                <a:solidFill>
                  <a:schemeClr val="bg1"/>
                </a:solidFill>
              </a:rPr>
              <a:t>/loader2.py, </a:t>
            </a:r>
            <a:r>
              <a:rPr lang="en-US" sz="1400" dirty="0" err="1">
                <a:solidFill>
                  <a:schemeClr val="bg1"/>
                </a:solidFill>
              </a:rPr>
              <a:t>src</a:t>
            </a:r>
            <a:r>
              <a:rPr lang="en-US" sz="1400" dirty="0">
                <a:solidFill>
                  <a:schemeClr val="bg1"/>
                </a:solidFill>
              </a:rPr>
              <a:t>/loader_real.py, </a:t>
            </a:r>
            <a:r>
              <a:rPr lang="en-US" sz="1400" dirty="0" err="1">
                <a:solidFill>
                  <a:schemeClr val="bg1"/>
                </a:solidFill>
              </a:rPr>
              <a:t>src</a:t>
            </a:r>
            <a:r>
              <a:rPr lang="en-US" sz="1400" dirty="0">
                <a:solidFill>
                  <a:schemeClr val="bg1"/>
                </a:solidFill>
              </a:rPr>
              <a:t>/loaderBackup03).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iOS loader wipes the device’s crash logs by removing their related files.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Downloads a configuration file and additional stages of the spyware from the server (https://bity[.]ws and https://egyqaz[.]com - Android).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ALIEN, a malware that loads Predator</a:t>
            </a:r>
          </a:p>
          <a:p>
            <a:pPr lvl="1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Resides inside multiple privileged processes.</a:t>
            </a:r>
          </a:p>
          <a:p>
            <a:pPr lvl="1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Receives commands from Predator over IPC.</a:t>
            </a:r>
          </a:p>
          <a:p>
            <a:pPr marL="114300" indent="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E179AF-6E00-663D-18AF-820FC4B9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0" y="3260660"/>
            <a:ext cx="2741449" cy="1778447"/>
          </a:xfrm>
          <a:prstGeom prst="rect">
            <a:avLst/>
          </a:prstGeom>
          <a:effectLst>
            <a:glow rad="63500">
              <a:srgbClr val="92D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85370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-225" y="3008"/>
            <a:ext cx="9143700" cy="71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 sz="3900" dirty="0">
                <a:solidFill>
                  <a:schemeClr val="bg1"/>
                </a:solidFill>
              </a:rPr>
              <a:t>Stage 5: Persistence (iOS)</a:t>
            </a:r>
            <a:endParaRPr sz="3900" dirty="0">
              <a:solidFill>
                <a:schemeClr val="bg1"/>
              </a:solidFill>
            </a:endParaRPr>
          </a:p>
        </p:txBody>
      </p:sp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DB70CE7F-AFB2-EF12-248F-5130AFCD5601}"/>
              </a:ext>
            </a:extLst>
          </p:cNvPr>
          <p:cNvSpPr txBox="1">
            <a:spLocks/>
          </p:cNvSpPr>
          <p:nvPr/>
        </p:nvSpPr>
        <p:spPr>
          <a:xfrm>
            <a:off x="698755" y="972712"/>
            <a:ext cx="7745739" cy="199557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Loader calls </a:t>
            </a:r>
            <a:r>
              <a:rPr lang="en-US" sz="1400" dirty="0" err="1">
                <a:solidFill>
                  <a:schemeClr val="bg1"/>
                </a:solidFill>
              </a:rPr>
              <a:t>get_configuration_persistency</a:t>
            </a:r>
            <a:r>
              <a:rPr lang="en-US" sz="1400" dirty="0">
                <a:solidFill>
                  <a:schemeClr val="bg1"/>
                </a:solidFill>
              </a:rPr>
              <a:t> function.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Downloads shortcuts automation from the spyware server to ensure persistence (Nahum).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iOS automation is triggered when certain apps are executed (Built-in and Messaging Apps).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Allows Predator to survive phone shutdown and reboot.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Predator will NOT survive factory reset.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iOS version updates will NOT be prevented.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0A987-6C33-64F4-537F-D4286B52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67" y="1970498"/>
            <a:ext cx="2009034" cy="2974414"/>
          </a:xfrm>
          <a:prstGeom prst="rect">
            <a:avLst/>
          </a:prstGeom>
          <a:effectLst>
            <a:glow rad="63500">
              <a:srgbClr val="92D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20484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-225" y="3007"/>
            <a:ext cx="9143700" cy="8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 sz="3900" dirty="0">
                <a:solidFill>
                  <a:schemeClr val="bg1"/>
                </a:solidFill>
              </a:rPr>
              <a:t>Stage 5.1: Triggering Predator</a:t>
            </a:r>
            <a:endParaRPr sz="3900" dirty="0">
              <a:solidFill>
                <a:schemeClr val="bg1"/>
              </a:solidFill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4144D90A-A1EA-6A14-00E5-FB80AB74677D}"/>
              </a:ext>
            </a:extLst>
          </p:cNvPr>
          <p:cNvSpPr txBox="1">
            <a:spLocks/>
          </p:cNvSpPr>
          <p:nvPr/>
        </p:nvSpPr>
        <p:spPr>
          <a:xfrm>
            <a:off x="698755" y="1078219"/>
            <a:ext cx="7745739" cy="215734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Checks if phone’s battery level is greater than 9%.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Downloads JavaScript code from the spyware server.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Substitutes JS code into a block of HTML contained in the shortcut.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</a:rPr>
              <a:t>make_bogus_transform</a:t>
            </a:r>
            <a:r>
              <a:rPr lang="en-US" sz="1400" dirty="0">
                <a:solidFill>
                  <a:schemeClr val="bg1"/>
                </a:solidFill>
              </a:rPr>
              <a:t> function - creates an XSLT transformation.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HTML code with the substituted JavaScript is Base64-encoded and prepended with “</a:t>
            </a:r>
            <a:r>
              <a:rPr lang="en-US" sz="1400" dirty="0" err="1">
                <a:solidFill>
                  <a:schemeClr val="bg1"/>
                </a:solidFill>
              </a:rPr>
              <a:t>data:text</a:t>
            </a:r>
            <a:r>
              <a:rPr lang="en-US" sz="1400" dirty="0">
                <a:solidFill>
                  <a:schemeClr val="bg1"/>
                </a:solidFill>
              </a:rPr>
              <a:t>/html”.</a:t>
            </a:r>
          </a:p>
          <a:p>
            <a:pPr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The automation passes this URL for rendering to </a:t>
            </a:r>
            <a:r>
              <a:rPr lang="en-US" sz="1400" dirty="0" err="1">
                <a:solidFill>
                  <a:schemeClr val="bg1"/>
                </a:solidFill>
              </a:rPr>
              <a:t>WebKit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400050" indent="-28575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E10BF-89C7-D3AC-00B6-F3D4B229C10D}"/>
              </a:ext>
            </a:extLst>
          </p:cNvPr>
          <p:cNvSpPr txBox="1"/>
          <p:nvPr/>
        </p:nvSpPr>
        <p:spPr>
          <a:xfrm>
            <a:off x="2362817" y="4681820"/>
            <a:ext cx="4417613" cy="2616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This process triggers the exploit and installs the Predator spyware</a:t>
            </a:r>
          </a:p>
        </p:txBody>
      </p:sp>
    </p:spTree>
    <p:extLst>
      <p:ext uri="{BB962C8B-B14F-4D97-AF65-F5344CB8AC3E}">
        <p14:creationId xmlns:p14="http://schemas.microsoft.com/office/powerpoint/2010/main" val="38706695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874</TotalTime>
  <Words>1646</Words>
  <Application>Microsoft Office PowerPoint</Application>
  <PresentationFormat>On-screen Show (16:9)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Simple Light</vt:lpstr>
      <vt:lpstr>Predator Software (Spyware)</vt:lpstr>
      <vt:lpstr>Predator</vt:lpstr>
      <vt:lpstr>Stage 1: Phishing</vt:lpstr>
      <vt:lpstr>Stage 2: 0-day Exploits</vt:lpstr>
      <vt:lpstr>Stage 3: Initialization</vt:lpstr>
      <vt:lpstr>Stage 3: Initialization (iOS specific)</vt:lpstr>
      <vt:lpstr>Stage 4: Loader</vt:lpstr>
      <vt:lpstr>Stage 5: Persistence (iOS)</vt:lpstr>
      <vt:lpstr>Stage 5.1: Triggering Predator</vt:lpstr>
      <vt:lpstr>Stage 5.2: Disabling automatation notifications</vt:lpstr>
      <vt:lpstr>Android Specifics</vt:lpstr>
      <vt:lpstr>Android Specifics (Recording Modules)</vt:lpstr>
      <vt:lpstr>Detection and Prevention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VASILEIOS BOTSOS</cp:lastModifiedBy>
  <cp:revision>253</cp:revision>
  <dcterms:modified xsi:type="dcterms:W3CDTF">2023-05-01T15:05:50Z</dcterms:modified>
</cp:coreProperties>
</file>