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8" r:id="rId3"/>
    <p:sldId id="279" r:id="rId4"/>
    <p:sldId id="257" r:id="rId5"/>
    <p:sldId id="258" r:id="rId6"/>
    <p:sldId id="259" r:id="rId7"/>
    <p:sldId id="280" r:id="rId8"/>
    <p:sldId id="261" r:id="rId9"/>
    <p:sldId id="262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7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4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188B78-13D7-4D8F-9174-C7FB0D8F828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DFFEBB-0F5D-4109-9147-C00120EC9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</a:t>
            </a:r>
            <a:r>
              <a:rPr lang="ru-RU" dirty="0" smtClean="0"/>
              <a:t> классификация событий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 суточных данных сейсмических станций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973669"/>
            <a:ext cx="9688945" cy="706964"/>
          </a:xfrm>
        </p:spPr>
        <p:txBody>
          <a:bodyPr/>
          <a:lstStyle/>
          <a:p>
            <a:r>
              <a:rPr lang="ru-RU" dirty="0" smtClean="0"/>
              <a:t>Визуализация данных средствами </a:t>
            </a:r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297723"/>
            <a:ext cx="10677538" cy="4462585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визуализации и отображения метаданных средствами фреймворка </a:t>
            </a:r>
            <a:r>
              <a:rPr lang="en-US" dirty="0" err="1" smtClean="0"/>
              <a:t>ObsPy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Амплитуда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Время</a:t>
            </a:r>
            <a:endParaRPr lang="en-US" dirty="0"/>
          </a:p>
          <a:p>
            <a:r>
              <a:rPr lang="ru-RU" dirty="0" smtClean="0"/>
              <a:t>Метаданные: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40" y="2922953"/>
            <a:ext cx="7562850" cy="1336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5100782"/>
            <a:ext cx="6562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выполнения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 ходу работы было реализовано:</a:t>
            </a:r>
          </a:p>
          <a:p>
            <a:r>
              <a:rPr lang="ru-RU" dirty="0" smtClean="0"/>
              <a:t>1. Сбор необходимой информации</a:t>
            </a:r>
          </a:p>
          <a:p>
            <a:r>
              <a:rPr lang="ru-RU" dirty="0" smtClean="0"/>
              <a:t>2. Сортировка данных для выполнения задачи</a:t>
            </a:r>
          </a:p>
          <a:p>
            <a:r>
              <a:rPr lang="ru-RU" dirty="0" smtClean="0"/>
              <a:t>3. Предварительная обработка данных</a:t>
            </a:r>
          </a:p>
          <a:p>
            <a:r>
              <a:rPr lang="ru-RU" dirty="0" smtClean="0"/>
              <a:t>4. Разметка данных</a:t>
            </a:r>
          </a:p>
          <a:p>
            <a:r>
              <a:rPr lang="ru-RU" dirty="0" smtClean="0"/>
              <a:t>5. Выделение дополнительных признаков</a:t>
            </a:r>
          </a:p>
          <a:p>
            <a:r>
              <a:rPr lang="ru-RU" dirty="0" smtClean="0"/>
              <a:t>7. Проверка модели </a:t>
            </a:r>
            <a:r>
              <a:rPr lang="en-US" dirty="0" smtClean="0"/>
              <a:t>Conv1D</a:t>
            </a:r>
            <a:endParaRPr lang="ru-RU" dirty="0" smtClean="0"/>
          </a:p>
          <a:p>
            <a:r>
              <a:rPr lang="ru-RU" dirty="0" smtClean="0"/>
              <a:t>8. Реализация мультиклассовой классификации на основе алгоритма </a:t>
            </a:r>
            <a:r>
              <a:rPr lang="en-US" dirty="0" smtClean="0"/>
              <a:t>Random Forest classifier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819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5" y="2318327"/>
            <a:ext cx="11305309" cy="42856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. </a:t>
            </a:r>
            <a:r>
              <a:rPr lang="en-US" dirty="0">
                <a:solidFill>
                  <a:srgbClr val="FF0000"/>
                </a:solidFill>
              </a:rPr>
              <a:t>class </a:t>
            </a:r>
            <a:r>
              <a:rPr lang="en-US" dirty="0" err="1">
                <a:solidFill>
                  <a:srgbClr val="FF0000"/>
                </a:solidFill>
              </a:rPr>
              <a:t>NewInputData</a:t>
            </a:r>
            <a:r>
              <a:rPr lang="en-US" dirty="0"/>
              <a:t> - </a:t>
            </a:r>
            <a:r>
              <a:rPr lang="ru-RU" dirty="0"/>
              <a:t> </a:t>
            </a:r>
            <a:r>
              <a:rPr lang="ru-RU" dirty="0" smtClean="0"/>
              <a:t>«хранилище данных» для</a:t>
            </a:r>
            <a:r>
              <a:rPr lang="en-US" dirty="0"/>
              <a:t> </a:t>
            </a:r>
            <a:r>
              <a:rPr lang="en-US" dirty="0" err="1" smtClean="0"/>
              <a:t>ObsPy</a:t>
            </a:r>
            <a:r>
              <a:rPr lang="ru-RU" dirty="0" smtClean="0"/>
              <a:t>, при чтении нового объекта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pks</a:t>
            </a:r>
            <a:r>
              <a:rPr lang="en-US" dirty="0"/>
              <a:t> - </a:t>
            </a:r>
            <a:r>
              <a:rPr lang="ru-RU" dirty="0" smtClean="0"/>
              <a:t>чтение файлов формата </a:t>
            </a:r>
            <a:r>
              <a:rPr lang="en-US" dirty="0" smtClean="0"/>
              <a:t>PKS</a:t>
            </a:r>
            <a:r>
              <a:rPr lang="ru-RU" dirty="0" smtClean="0"/>
              <a:t>, конвертирование в формат</a:t>
            </a:r>
            <a:r>
              <a:rPr lang="en-US" dirty="0" smtClean="0"/>
              <a:t> Pandas</a:t>
            </a:r>
            <a:r>
              <a:rPr lang="ru-RU" dirty="0" smtClean="0"/>
              <a:t> </a:t>
            </a:r>
            <a:r>
              <a:rPr lang="en-US" dirty="0" err="1" smtClean="0"/>
              <a:t>DataFrame</a:t>
            </a:r>
            <a:r>
              <a:rPr lang="ru-RU" dirty="0" smtClean="0"/>
              <a:t> и сортировка содержимого по имени станции, типу события и времени.</a:t>
            </a:r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station_dict</a:t>
            </a:r>
            <a:r>
              <a:rPr lang="en-US" dirty="0"/>
              <a:t> - </a:t>
            </a:r>
            <a:r>
              <a:rPr lang="ru-RU" dirty="0" smtClean="0"/>
              <a:t>чтение заголовков файлов для сортировки их по пренадлежности к конкретной станции</a:t>
            </a:r>
            <a:endParaRPr lang="en-US" dirty="0"/>
          </a:p>
          <a:p>
            <a:r>
              <a:rPr lang="en-US" dirty="0" smtClean="0"/>
              <a:t>4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station_search</a:t>
            </a:r>
            <a:r>
              <a:rPr lang="en-US" dirty="0"/>
              <a:t> - </a:t>
            </a:r>
            <a:r>
              <a:rPr lang="ru-RU" dirty="0" smtClean="0"/>
              <a:t>составление словаря, где ключ - имя станции, а значение – имя </a:t>
            </a:r>
            <a:r>
              <a:rPr lang="en-US" dirty="0" smtClean="0"/>
              <a:t>PKS</a:t>
            </a:r>
            <a:r>
              <a:rPr lang="ru-RU" dirty="0" smtClean="0"/>
              <a:t> файлов с информацией о соответствующих событиях </a:t>
            </a:r>
          </a:p>
          <a:p>
            <a:r>
              <a:rPr lang="en-US" dirty="0" smtClean="0"/>
              <a:t>5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header_parser</a:t>
            </a:r>
            <a:r>
              <a:rPr lang="en-US" dirty="0"/>
              <a:t> - </a:t>
            </a:r>
            <a:r>
              <a:rPr lang="ru-RU" dirty="0" smtClean="0"/>
              <a:t>чтение информации из </a:t>
            </a:r>
            <a:r>
              <a:rPr lang="en-US" dirty="0" smtClean="0"/>
              <a:t>ASC</a:t>
            </a:r>
            <a:r>
              <a:rPr lang="ru-RU" dirty="0" smtClean="0"/>
              <a:t> файлов с загрузкой в </a:t>
            </a:r>
            <a:r>
              <a:rPr lang="en-US" dirty="0" smtClean="0"/>
              <a:t>class </a:t>
            </a:r>
            <a:r>
              <a:rPr lang="en-US" dirty="0" err="1" smtClean="0"/>
              <a:t>NewInputData</a:t>
            </a:r>
            <a:endParaRPr lang="en-US" dirty="0"/>
          </a:p>
          <a:p>
            <a:r>
              <a:rPr lang="en-US" dirty="0" smtClean="0"/>
              <a:t>6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create_stream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- </a:t>
            </a:r>
            <a:r>
              <a:rPr lang="ru-RU" dirty="0" smtClean="0"/>
              <a:t>визуализация средствами </a:t>
            </a:r>
            <a:r>
              <a:rPr lang="en-US" dirty="0" err="1" smtClean="0"/>
              <a:t>ObsPy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asc_reader</a:t>
            </a:r>
            <a:r>
              <a:rPr lang="en-US" dirty="0"/>
              <a:t> - </a:t>
            </a:r>
            <a:r>
              <a:rPr lang="ru-RU" dirty="0" smtClean="0"/>
              <a:t>запуск</a:t>
            </a:r>
            <a:r>
              <a:rPr lang="en-US" dirty="0" smtClean="0"/>
              <a:t> </a:t>
            </a:r>
            <a:r>
              <a:rPr lang="ru-RU" dirty="0" smtClean="0"/>
              <a:t>процесса чтения содержимого </a:t>
            </a:r>
            <a:r>
              <a:rPr lang="en-US" dirty="0" smtClean="0"/>
              <a:t>ASC</a:t>
            </a:r>
            <a:r>
              <a:rPr lang="ru-RU" dirty="0" smtClean="0"/>
              <a:t> файлов</a:t>
            </a:r>
            <a:endParaRPr lang="en-US" dirty="0"/>
          </a:p>
          <a:p>
            <a:r>
              <a:rPr lang="en-US" dirty="0" smtClean="0"/>
              <a:t>8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catalog</a:t>
            </a:r>
            <a:r>
              <a:rPr lang="en-US" dirty="0"/>
              <a:t> - </a:t>
            </a:r>
            <a:r>
              <a:rPr lang="ru-RU" dirty="0" smtClean="0"/>
              <a:t>загрузка каталога землетрясений и конвертирование в </a:t>
            </a:r>
            <a:r>
              <a:rPr lang="en-US" dirty="0" err="1" smtClean="0"/>
              <a:t>DataFrame</a:t>
            </a:r>
            <a:endParaRPr lang="en-US" dirty="0"/>
          </a:p>
          <a:p>
            <a:r>
              <a:rPr lang="en-US" dirty="0" smtClean="0"/>
              <a:t>9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detrend</a:t>
            </a:r>
            <a:r>
              <a:rPr lang="en-US" dirty="0"/>
              <a:t> - </a:t>
            </a:r>
            <a:r>
              <a:rPr lang="ru-RU" dirty="0" smtClean="0"/>
              <a:t>вспомогательная функция для удаления тренда из данных</a:t>
            </a:r>
            <a:endParaRPr lang="en-US" dirty="0"/>
          </a:p>
          <a:p>
            <a:r>
              <a:rPr lang="en-US" dirty="0" smtClean="0"/>
              <a:t>10</a:t>
            </a:r>
            <a:r>
              <a:rPr lang="en-US" dirty="0"/>
              <a:t>. 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nearest</a:t>
            </a:r>
            <a:r>
              <a:rPr lang="en-US" dirty="0"/>
              <a:t> - </a:t>
            </a:r>
            <a:r>
              <a:rPr lang="ru-RU" dirty="0" smtClean="0"/>
              <a:t>вспомогатльная функция поиска ближайшей метки времени в данных, ко времени регистрации события прибором 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функция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starting_up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– </a:t>
            </a:r>
            <a:r>
              <a:rPr lang="ru-RU" dirty="0" smtClean="0"/>
              <a:t>основная функция запуска сбора и предобработки данных. </a:t>
            </a:r>
          </a:p>
          <a:p>
            <a:r>
              <a:rPr lang="ru-RU" dirty="0" smtClean="0"/>
              <a:t>Включает в себя:</a:t>
            </a:r>
          </a:p>
          <a:p>
            <a:r>
              <a:rPr lang="ru-RU" dirty="0" smtClean="0"/>
              <a:t>1. Поочередный опрос файлов, относительно заданной станции, времени и измерительного канала</a:t>
            </a:r>
          </a:p>
          <a:p>
            <a:r>
              <a:rPr lang="ru-RU" dirty="0" smtClean="0"/>
              <a:t>2. Конвертация в </a:t>
            </a:r>
            <a:r>
              <a:rPr lang="en-US" dirty="0" err="1" smtClean="0"/>
              <a:t>DataFrame</a:t>
            </a:r>
            <a:endParaRPr lang="ru-RU" dirty="0" smtClean="0"/>
          </a:p>
          <a:p>
            <a:r>
              <a:rPr lang="ru-RU" dirty="0" smtClean="0"/>
              <a:t>3. Интерполяцию меток времени</a:t>
            </a:r>
          </a:p>
          <a:p>
            <a:r>
              <a:rPr lang="ru-RU" dirty="0" smtClean="0"/>
              <a:t>4. Фильтрацию сигнала фильтром Беттерворта, с полосой пропускания низких частот</a:t>
            </a:r>
          </a:p>
          <a:p>
            <a:r>
              <a:rPr lang="ru-RU" dirty="0"/>
              <a:t>5</a:t>
            </a:r>
            <a:r>
              <a:rPr lang="ru-RU" dirty="0" smtClean="0"/>
              <a:t>. Формирование словаря меток событий </a:t>
            </a:r>
            <a:r>
              <a:rPr lang="en-US" dirty="0" smtClean="0"/>
              <a:t>P, S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Free_of_event</a:t>
            </a:r>
            <a:r>
              <a:rPr lang="ru-RU" dirty="0" smtClean="0"/>
              <a:t>(шум) </a:t>
            </a:r>
          </a:p>
          <a:p>
            <a:r>
              <a:rPr lang="ru-RU" dirty="0" smtClean="0"/>
              <a:t>6. Сохранение размеченного набора данных в </a:t>
            </a:r>
            <a:r>
              <a:rPr lang="en-US" dirty="0" smtClean="0"/>
              <a:t>CSV</a:t>
            </a:r>
            <a:r>
              <a:rPr lang="ru-RU" dirty="0" smtClean="0"/>
              <a:t> файл единым временным рядом</a:t>
            </a:r>
          </a:p>
          <a:p>
            <a:r>
              <a:rPr lang="ru-RU" dirty="0" smtClean="0"/>
              <a:t>7. Логирование каждого шага преобразования данных, для возможности контроля подготовки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лога обработки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2" y="2309090"/>
            <a:ext cx="12118108" cy="4442691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 Лог, отражающий процесс загрузки, считывание событий из </a:t>
            </a:r>
            <a:r>
              <a:rPr lang="en-US" dirty="0" smtClean="0"/>
              <a:t>PKS </a:t>
            </a:r>
            <a:r>
              <a:rPr lang="ru-RU" dirty="0" smtClean="0"/>
              <a:t>файла и проверка несовпадения времени регистрации прибором с ближайшей временной меткой данных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2" y="2955635"/>
            <a:ext cx="5301672" cy="3713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233" y="2955635"/>
            <a:ext cx="3629025" cy="36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9" y="973669"/>
            <a:ext cx="10002982" cy="706964"/>
          </a:xfrm>
        </p:spPr>
        <p:txBody>
          <a:bodyPr/>
          <a:lstStyle/>
          <a:p>
            <a:r>
              <a:rPr lang="ru-RU" dirty="0" smtClean="0"/>
              <a:t>Визуализация процесса обработки шаг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8327"/>
            <a:ext cx="8825659" cy="42856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Отображение оригинального временного </a:t>
            </a:r>
            <a:r>
              <a:rPr lang="ru-RU" dirty="0" smtClean="0"/>
              <a:t>ряда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                                              </a:t>
            </a:r>
            <a:r>
              <a:rPr lang="ru-RU" sz="1400" dirty="0" smtClean="0"/>
              <a:t>Индекс </a:t>
            </a:r>
            <a:r>
              <a:rPr lang="en-US" sz="1400" dirty="0" err="1" smtClean="0"/>
              <a:t>DataFrame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04" y="2672195"/>
            <a:ext cx="9216158" cy="34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55" y="973669"/>
            <a:ext cx="9910617" cy="706964"/>
          </a:xfrm>
        </p:spPr>
        <p:txBody>
          <a:bodyPr/>
          <a:lstStyle/>
          <a:p>
            <a:r>
              <a:rPr lang="ru-RU" dirty="0"/>
              <a:t>Визуализация процесса </a:t>
            </a:r>
            <a:r>
              <a:rPr lang="ru-RU" dirty="0" smtClean="0"/>
              <a:t>обработки шаг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2909"/>
            <a:ext cx="8825659" cy="4513029"/>
          </a:xfrm>
        </p:spPr>
        <p:txBody>
          <a:bodyPr/>
          <a:lstStyle/>
          <a:p>
            <a:r>
              <a:rPr lang="ru-RU" dirty="0" smtClean="0"/>
              <a:t>Отфильтрованные данные с указанием меток </a:t>
            </a:r>
            <a:r>
              <a:rPr lang="ru-RU" dirty="0" smtClean="0"/>
              <a:t>событий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</a:t>
            </a:r>
            <a:r>
              <a:rPr lang="ru-RU" sz="1400" dirty="0" smtClean="0"/>
              <a:t>Индекс </a:t>
            </a:r>
            <a:r>
              <a:rPr lang="en-US" sz="1400" dirty="0" err="1" smtClean="0"/>
              <a:t>DataFrame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9" y="2595034"/>
            <a:ext cx="10266592" cy="371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финальной обработки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2603500"/>
            <a:ext cx="11536217" cy="3416300"/>
          </a:xfrm>
        </p:spPr>
        <p:txBody>
          <a:bodyPr/>
          <a:lstStyle/>
          <a:p>
            <a:r>
              <a:rPr lang="ru-RU" dirty="0" smtClean="0"/>
              <a:t>Финальный шаг обработки включает в себя компоновку всех данных в один временной ряд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2964873"/>
            <a:ext cx="11683999" cy="37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36" y="973669"/>
            <a:ext cx="9735128" cy="706964"/>
          </a:xfrm>
        </p:spPr>
        <p:txBody>
          <a:bodyPr/>
          <a:lstStyle/>
          <a:p>
            <a:r>
              <a:rPr lang="ru-RU" dirty="0" smtClean="0"/>
              <a:t>Информация об обработанных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98137" cy="3416300"/>
          </a:xfrm>
        </p:spPr>
        <p:txBody>
          <a:bodyPr/>
          <a:lstStyle/>
          <a:p>
            <a:r>
              <a:rPr lang="ru-RU" dirty="0" smtClean="0"/>
              <a:t>1. Результат обработки включает в себя одномерный массив, формы (343229,), с шагом 0.025 секунды.</a:t>
            </a:r>
          </a:p>
          <a:p>
            <a:r>
              <a:rPr lang="ru-RU" dirty="0" smtClean="0"/>
              <a:t>2. Каждая временная метка события, при оценке, двигалась строго вправо к ближайшему индексу данных, чтоб избежать пропуска важного признака вступления волны.</a:t>
            </a:r>
          </a:p>
          <a:p>
            <a:endParaRPr lang="ru-RU" dirty="0"/>
          </a:p>
          <a:p>
            <a:r>
              <a:rPr lang="ru-RU" dirty="0"/>
              <a:t>т</a:t>
            </a:r>
            <a:r>
              <a:rPr lang="ru-RU" dirty="0" smtClean="0"/>
              <a:t>аким образом удалось избежать ресэмплинга временного ряда</a:t>
            </a:r>
          </a:p>
          <a:p>
            <a:r>
              <a:rPr lang="ru-RU" dirty="0" smtClean="0"/>
              <a:t>2. В качестве привязки меток к датасету взяты индексы, для равномерности общего временного ряда.</a:t>
            </a:r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896446"/>
            <a:ext cx="3600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Одномерная свёрточная сеть.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2281381"/>
            <a:ext cx="11998035" cy="4560887"/>
          </a:xfrm>
        </p:spPr>
        <p:txBody>
          <a:bodyPr/>
          <a:lstStyle/>
          <a:p>
            <a:r>
              <a:rPr lang="ru-RU" dirty="0" smtClean="0"/>
              <a:t>В качестве эксперимента проверен способ классификация на базе одномерной свёрточной сети </a:t>
            </a:r>
            <a:r>
              <a:rPr lang="en-US" dirty="0" smtClean="0"/>
              <a:t>Conv1D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При использовании обработанного датасета, без выделения дополнительных</a:t>
            </a:r>
            <a:r>
              <a:rPr lang="ru-RU" dirty="0"/>
              <a:t> </a:t>
            </a:r>
            <a:r>
              <a:rPr lang="ru-RU" dirty="0" smtClean="0"/>
              <a:t>признаков </a:t>
            </a:r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Результат сети неудовлетворительный: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3318596"/>
            <a:ext cx="777240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9" y="5403994"/>
            <a:ext cx="68389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2313353"/>
            <a:ext cx="11957538" cy="4544645"/>
          </a:xfrm>
        </p:spPr>
        <p:txBody>
          <a:bodyPr/>
          <a:lstStyle/>
          <a:p>
            <a:r>
              <a:rPr lang="ru-RU" dirty="0" smtClean="0"/>
              <a:t>Сейсмические волны – категория волн, переносящих энергию упругих колебаний в горных породах. Источником может быть взрыв, вибрация, удар или же сейсмическое явление, которые будут рассмотренны в данной работе.</a:t>
            </a:r>
          </a:p>
          <a:p>
            <a:r>
              <a:rPr lang="ru-RU" dirty="0" smtClean="0"/>
              <a:t>Существет два главных типа волн – </a:t>
            </a:r>
            <a:r>
              <a:rPr lang="en-US" dirty="0" smtClean="0"/>
              <a:t>P</a:t>
            </a:r>
            <a:r>
              <a:rPr lang="ru-RU" dirty="0" smtClean="0"/>
              <a:t>, продольные волны, и </a:t>
            </a:r>
            <a:r>
              <a:rPr lang="en-US" dirty="0" smtClean="0"/>
              <a:t>S – </a:t>
            </a:r>
            <a:r>
              <a:rPr lang="ru-RU" dirty="0" smtClean="0"/>
              <a:t>поперечные. Скорость распространения </a:t>
            </a:r>
            <a:r>
              <a:rPr lang="en-US" dirty="0" smtClean="0"/>
              <a:t>P </a:t>
            </a:r>
            <a:r>
              <a:rPr lang="ru-RU" dirty="0" smtClean="0"/>
              <a:t>волн в два раза быстрее, чем </a:t>
            </a:r>
            <a:r>
              <a:rPr lang="en-US" dirty="0" smtClean="0"/>
              <a:t>S</a:t>
            </a:r>
            <a:r>
              <a:rPr lang="ru-RU" dirty="0" smtClean="0"/>
              <a:t>. И, в отличии от </a:t>
            </a:r>
            <a:r>
              <a:rPr lang="en-US" dirty="0" smtClean="0"/>
              <a:t>S</a:t>
            </a:r>
            <a:r>
              <a:rPr lang="ru-RU" dirty="0" smtClean="0"/>
              <a:t>, могут распространяться в любой среде.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04" y="3868614"/>
            <a:ext cx="6134100" cy="29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Conv1D </a:t>
            </a:r>
            <a:r>
              <a:rPr lang="ru-RU" dirty="0" smtClean="0"/>
              <a:t>результат и вывод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318327"/>
            <a:ext cx="11748655" cy="4414981"/>
          </a:xfrm>
        </p:spPr>
        <p:txBody>
          <a:bodyPr>
            <a:normAutofit/>
          </a:bodyPr>
          <a:lstStyle/>
          <a:p>
            <a:r>
              <a:rPr lang="ru-RU" dirty="0" smtClean="0"/>
              <a:t>Низкий результат классификации, полученный с помощью одномерной свёрточной, сети обусловлен недостаточным разнообразием признаков.</a:t>
            </a:r>
          </a:p>
          <a:p>
            <a:r>
              <a:rPr lang="ru-RU" dirty="0" smtClean="0"/>
              <a:t>Однако, выделение дополнительных признаков снижает общее количество точек выборки, что </a:t>
            </a:r>
            <a:r>
              <a:rPr lang="ru-RU" dirty="0" smtClean="0"/>
              <a:t>также </a:t>
            </a:r>
            <a:r>
              <a:rPr lang="ru-RU" dirty="0" smtClean="0"/>
              <a:t>не даёт ощутимого прироста.</a:t>
            </a:r>
          </a:p>
          <a:p>
            <a:r>
              <a:rPr lang="ru-RU" dirty="0" smtClean="0"/>
              <a:t>После разделения выборки на три класса, что привело к формам </a:t>
            </a:r>
            <a:r>
              <a:rPr lang="en-US" dirty="0"/>
              <a:t>((116033,), (73483,), (153684</a:t>
            </a:r>
            <a:r>
              <a:rPr lang="en-US" dirty="0" smtClean="0"/>
              <a:t>,))</a:t>
            </a:r>
            <a:r>
              <a:rPr lang="ru-RU" dirty="0" smtClean="0"/>
              <a:t>, для каждого типа событий, возникла необходимость ограничить количество точек по минимальному значению, чтоб были соблюдены условия </a:t>
            </a:r>
            <a:r>
              <a:rPr lang="en-US" dirty="0" err="1" smtClean="0"/>
              <a:t>input_shape</a:t>
            </a:r>
            <a:r>
              <a:rPr lang="en-US" dirty="0" smtClean="0"/>
              <a:t> </a:t>
            </a:r>
            <a:r>
              <a:rPr lang="ru-RU" dirty="0" smtClean="0"/>
              <a:t>сети.</a:t>
            </a:r>
          </a:p>
          <a:p>
            <a:r>
              <a:rPr lang="ru-RU" dirty="0" smtClean="0"/>
              <a:t>Заполнение нулями до максимума не рассматривалось, так как на малом наборе данных окажет сильное влияние.</a:t>
            </a:r>
          </a:p>
          <a:p>
            <a:r>
              <a:rPr lang="ru-RU" dirty="0" smtClean="0"/>
              <a:t>Финальная форма данных перед подачей в сеть была: </a:t>
            </a:r>
            <a:r>
              <a:rPr lang="en-US" dirty="0"/>
              <a:t>((73483, 1, 3), (73483, 3</a:t>
            </a:r>
            <a:r>
              <a:rPr lang="en-US" dirty="0" smtClean="0"/>
              <a:t>))</a:t>
            </a:r>
            <a:r>
              <a:rPr lang="ru-RU" dirty="0" smtClean="0"/>
              <a:t>, для </a:t>
            </a:r>
            <a:r>
              <a:rPr lang="en-US" dirty="0" smtClean="0"/>
              <a:t>X</a:t>
            </a:r>
            <a:r>
              <a:rPr lang="ru-RU" dirty="0" smtClean="0"/>
              <a:t> и</a:t>
            </a:r>
            <a:r>
              <a:rPr lang="en-US" dirty="0" smtClean="0"/>
              <a:t> y</a:t>
            </a:r>
            <a:r>
              <a:rPr lang="ru-RU" dirty="0" smtClean="0"/>
              <a:t> соответственно.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2" y="2318327"/>
            <a:ext cx="12025744" cy="4414982"/>
          </a:xfrm>
        </p:spPr>
        <p:txBody>
          <a:bodyPr/>
          <a:lstStyle/>
          <a:p>
            <a:r>
              <a:rPr lang="ru-RU" dirty="0" smtClean="0"/>
              <a:t>Следующим подходом, ввиду малого количества данных, взят алгоритм </a:t>
            </a:r>
            <a:r>
              <a:rPr lang="en-US" dirty="0" err="1" smtClean="0"/>
              <a:t>RandomForest</a:t>
            </a:r>
            <a:r>
              <a:rPr lang="en-US" dirty="0" smtClean="0"/>
              <a:t> Classifier</a:t>
            </a:r>
            <a:endParaRPr lang="ru-RU" dirty="0" smtClean="0"/>
          </a:p>
          <a:p>
            <a:r>
              <a:rPr lang="ru-RU" dirty="0" smtClean="0"/>
              <a:t>Для выделения дополнительных признаков использован модуль </a:t>
            </a:r>
            <a:r>
              <a:rPr lang="en-US" dirty="0" err="1" smtClean="0"/>
              <a:t>TSFresh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Согласно внутренней логике алгоритм </a:t>
            </a:r>
            <a:r>
              <a:rPr lang="en-US" dirty="0" err="1" smtClean="0"/>
              <a:t>TSFresh</a:t>
            </a:r>
            <a:r>
              <a:rPr lang="en-US" dirty="0" smtClean="0"/>
              <a:t> </a:t>
            </a:r>
            <a:r>
              <a:rPr lang="ru-RU" dirty="0" smtClean="0"/>
              <a:t>выделяет признаки из трендов, следуя </a:t>
            </a:r>
            <a:r>
              <a:rPr lang="en-US" dirty="0" smtClean="0"/>
              <a:t>ID</a:t>
            </a:r>
            <a:r>
              <a:rPr lang="ru-RU" dirty="0" smtClean="0"/>
              <a:t> каждого из них. Перед этим подготовленный датасет был разбит на 90 частей с индивидуальными </a:t>
            </a:r>
            <a:r>
              <a:rPr lang="en-US" dirty="0" smtClean="0"/>
              <a:t>ID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Принцип разделения следующий:  30 файлов для станции </a:t>
            </a:r>
            <a:r>
              <a:rPr lang="en-US" dirty="0" smtClean="0"/>
              <a:t>PET</a:t>
            </a:r>
            <a:r>
              <a:rPr lang="ru-RU" dirty="0"/>
              <a:t>,</a:t>
            </a:r>
            <a:r>
              <a:rPr lang="ru-RU" dirty="0" smtClean="0"/>
              <a:t> три типа событий – </a:t>
            </a:r>
            <a:r>
              <a:rPr lang="en-US" dirty="0" smtClean="0"/>
              <a:t>P,</a:t>
            </a:r>
            <a:r>
              <a:rPr lang="ru-RU" dirty="0" smtClean="0"/>
              <a:t>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free</a:t>
            </a:r>
            <a:r>
              <a:rPr lang="ru-RU" dirty="0" smtClean="0"/>
              <a:t>. Результирующий датасет, после преобразования – (90,16)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" y="4451927"/>
            <a:ext cx="5865091" cy="22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0618"/>
            <a:ext cx="8825659" cy="3729182"/>
          </a:xfrm>
        </p:spPr>
        <p:txBody>
          <a:bodyPr/>
          <a:lstStyle/>
          <a:p>
            <a:r>
              <a:rPr lang="ru-RU" dirty="0" smtClean="0"/>
              <a:t>Результат классификатора </a:t>
            </a:r>
            <a:r>
              <a:rPr lang="en-US" dirty="0" err="1" smtClean="0"/>
              <a:t>RandomForest</a:t>
            </a:r>
            <a:r>
              <a:rPr lang="ru-RU" dirty="0" smtClean="0"/>
              <a:t>. Среднее значение = 85%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" y="3390900"/>
            <a:ext cx="9791700" cy="346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4581910"/>
            <a:ext cx="7143750" cy="204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3" y="2638857"/>
            <a:ext cx="114776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46" y="2438400"/>
            <a:ext cx="11647054" cy="3581400"/>
          </a:xfrm>
        </p:spPr>
        <p:txBody>
          <a:bodyPr/>
          <a:lstStyle/>
          <a:p>
            <a:r>
              <a:rPr lang="ru-RU" dirty="0" smtClean="0"/>
              <a:t>Согласно результату многклассовой классификации на основе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ru-RU" dirty="0" smtClean="0"/>
              <a:t>можно заметить, что:</a:t>
            </a:r>
          </a:p>
          <a:p>
            <a:r>
              <a:rPr lang="ru-RU" dirty="0" smtClean="0"/>
              <a:t>1. При достаточно неплохом среднем результате, заметен «перекос» на классификации событий </a:t>
            </a:r>
            <a:r>
              <a:rPr lang="en-US" dirty="0" smtClean="0"/>
              <a:t>S</a:t>
            </a:r>
            <a:r>
              <a:rPr lang="ru-RU" dirty="0" smtClean="0"/>
              <a:t>. Обусловлено это отсутвием баланса в данных. Количество точек выборки для классов </a:t>
            </a:r>
            <a:r>
              <a:rPr lang="en-US" dirty="0"/>
              <a:t>((116033,), (73483,), (153684</a:t>
            </a:r>
            <a:r>
              <a:rPr lang="en-US" dirty="0" smtClean="0"/>
              <a:t>,))</a:t>
            </a:r>
            <a:r>
              <a:rPr lang="ru-RU" dirty="0" smtClean="0"/>
              <a:t> для </a:t>
            </a:r>
            <a:r>
              <a:rPr lang="en-US" dirty="0" smtClean="0"/>
              <a:t>S, P</a:t>
            </a:r>
            <a:r>
              <a:rPr lang="ru-RU" dirty="0" smtClean="0"/>
              <a:t> и </a:t>
            </a:r>
            <a:r>
              <a:rPr lang="en-US" dirty="0" err="1" smtClean="0"/>
              <a:t>free_of_event</a:t>
            </a:r>
            <a:r>
              <a:rPr lang="ru-RU" dirty="0" smtClean="0"/>
              <a:t> соответственно.</a:t>
            </a:r>
          </a:p>
          <a:p>
            <a:r>
              <a:rPr lang="ru-RU" dirty="0" smtClean="0"/>
              <a:t>2. При увеличении объёма данных проблема разбалансировки классов может быть решена и результат значительно улучшен. </a:t>
            </a:r>
          </a:p>
          <a:p>
            <a:r>
              <a:rPr lang="ru-RU" dirty="0" smtClean="0"/>
              <a:t>3. При аналогичном тесте на бинарной классификации значение </a:t>
            </a:r>
            <a:r>
              <a:rPr lang="en-US" dirty="0" smtClean="0"/>
              <a:t>accuracy </a:t>
            </a:r>
            <a:r>
              <a:rPr lang="ru-RU" dirty="0" smtClean="0"/>
              <a:t>доходило до 97%. Без учета шумовой составляющей </a:t>
            </a:r>
            <a:r>
              <a:rPr lang="en-US" dirty="0" err="1" smtClean="0"/>
              <a:t>free_of_event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2603500"/>
            <a:ext cx="11517745" cy="404668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Во фреймворке </a:t>
            </a:r>
            <a:r>
              <a:rPr lang="en-US" dirty="0" err="1" smtClean="0"/>
              <a:t>ObsPy</a:t>
            </a:r>
            <a:r>
              <a:rPr lang="ru-RU" dirty="0" smtClean="0"/>
              <a:t>, который был использован для первичной визуализации и хранения структуры метаданных, реализован принцип определения триггеров волн, по принципу </a:t>
            </a:r>
            <a:r>
              <a:rPr lang="en-US" dirty="0" smtClean="0"/>
              <a:t>LTA/STA </a:t>
            </a:r>
            <a:r>
              <a:rPr lang="ru-RU" dirty="0" smtClean="0"/>
              <a:t>окон. По этому методу осуществляется движение по временному ряду со сравнением парамтеров среднего и, тем самым, определяется момент вступления. Однако метод </a:t>
            </a:r>
            <a:r>
              <a:rPr lang="en-US" dirty="0" smtClean="0"/>
              <a:t>ML</a:t>
            </a:r>
            <a:r>
              <a:rPr lang="ru-RU" dirty="0" smtClean="0"/>
              <a:t>, примененный в данной работе, может стать одним из вариантов оперативного решения проблемы автоматического детектирования слабых землетрясений в суточных данных, так как способен выделять более сложные зависимости, нежели сравнение параметров среднего значения.</a:t>
            </a:r>
          </a:p>
          <a:p>
            <a:r>
              <a:rPr lang="ru-RU" dirty="0" smtClean="0"/>
              <a:t>В представленных данных станции </a:t>
            </a:r>
            <a:r>
              <a:rPr lang="en-US" dirty="0" smtClean="0"/>
              <a:t>PET</a:t>
            </a:r>
            <a:r>
              <a:rPr lang="ru-RU" dirty="0" smtClean="0"/>
              <a:t> и</a:t>
            </a:r>
            <a:r>
              <a:rPr lang="en-US" dirty="0" smtClean="0"/>
              <a:t> IVS</a:t>
            </a:r>
            <a:r>
              <a:rPr lang="ru-RU" dirty="0" smtClean="0"/>
              <a:t> имеют разную частоту дискретизации </a:t>
            </a:r>
            <a:r>
              <a:rPr lang="ru-RU" dirty="0" smtClean="0"/>
              <a:t>(</a:t>
            </a:r>
            <a:r>
              <a:rPr lang="en-US" dirty="0" smtClean="0"/>
              <a:t>4</a:t>
            </a:r>
            <a:r>
              <a:rPr lang="ru-RU" dirty="0" smtClean="0"/>
              <a:t>0Гц </a:t>
            </a:r>
            <a:r>
              <a:rPr lang="ru-RU" dirty="0" smtClean="0"/>
              <a:t>и </a:t>
            </a:r>
            <a:r>
              <a:rPr lang="en-US" dirty="0" smtClean="0"/>
              <a:t>10</a:t>
            </a:r>
            <a:r>
              <a:rPr lang="ru-RU" dirty="0" smtClean="0"/>
              <a:t>0Гц </a:t>
            </a:r>
            <a:r>
              <a:rPr lang="ru-RU" dirty="0" smtClean="0"/>
              <a:t>соответственно). Тем самым усложняется задача обработки. Поскольку используется цифровой фильтр Баттерворта, то и верхняя граница полосы пропускания соответствует значнию частоты Найквиста, а это, как известно 0,5 частоты дискретизации. Таким образом при низкочастотном характере землетрясений, в диапазона 5-30Гц, проблема идентичной фильтрации будет сильно влиять на процесс. Исходя из этого работа выполнена только на анализе данных станции </a:t>
            </a:r>
            <a:r>
              <a:rPr lang="en-US" dirty="0" smtClean="0"/>
              <a:t>PET </a:t>
            </a:r>
            <a:r>
              <a:rPr lang="en-US" dirty="0" smtClean="0"/>
              <a:t>(</a:t>
            </a:r>
            <a:r>
              <a:rPr lang="ru-RU" dirty="0"/>
              <a:t>4</a:t>
            </a:r>
            <a:r>
              <a:rPr lang="en-US" dirty="0" smtClean="0"/>
              <a:t>0</a:t>
            </a:r>
            <a:r>
              <a:rPr lang="ru-RU" dirty="0" smtClean="0"/>
              <a:t>Гц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Однозначно можно сделать вывод, что при увеличении объёма данных и должной балансировке результат классификации может быть значительно улучшен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</a:t>
            </a:r>
            <a:r>
              <a:rPr lang="ru-RU" dirty="0" smtClean="0"/>
              <a:t> в 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Увеличением данных для обучения модели и усовершенствованием обработки данных можно добиться значительно роста показателей качества модели.</a:t>
            </a:r>
          </a:p>
          <a:p>
            <a:r>
              <a:rPr lang="ru-RU" dirty="0" smtClean="0"/>
              <a:t>Однозначно подобный подход к классификации может быть применен на практике, в том числе на потоковых данных.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5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Файл </a:t>
            </a:r>
            <a:r>
              <a:rPr lang="en-US" dirty="0" smtClean="0"/>
              <a:t>HTML c </a:t>
            </a:r>
            <a:r>
              <a:rPr lang="ru-RU" dirty="0" smtClean="0"/>
              <a:t>кодом предобработки данных</a:t>
            </a:r>
          </a:p>
          <a:p>
            <a:r>
              <a:rPr lang="ru-RU" dirty="0" smtClean="0"/>
              <a:t>2. Файл </a:t>
            </a:r>
            <a:r>
              <a:rPr lang="en-US" dirty="0" smtClean="0"/>
              <a:t>HTML </a:t>
            </a:r>
            <a:r>
              <a:rPr lang="ru-RU" dirty="0" smtClean="0"/>
              <a:t>с </a:t>
            </a:r>
            <a:r>
              <a:rPr lang="en-US" dirty="0" err="1" smtClean="0"/>
              <a:t>TSFresh</a:t>
            </a:r>
            <a:r>
              <a:rPr lang="ru-RU" dirty="0" smtClean="0"/>
              <a:t>, </a:t>
            </a:r>
            <a:r>
              <a:rPr lang="en-US" dirty="0" smtClean="0"/>
              <a:t>Conv1d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Четкое определение времени подхода волн к конкретным станциям помогает быстро локализовать координаты эпицентра  методом триангуляции, что, в случае эпицентра в море, может помочь правильно расчитать вероятности возникновения волны цунами и определить время подхода к береговой линии.</a:t>
            </a:r>
          </a:p>
          <a:p>
            <a:r>
              <a:rPr lang="ru-RU" dirty="0" smtClean="0"/>
              <a:t>2. Дрожания, возникающие в постройке вулкана, зачастую носят характер незначительных, но часто повторяющихся событий. Анализ подобных состояний и поиск закономерностей в них, позволяет увеличить долю успешных прогнозов.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остановка задачи: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1. Общая картина:</a:t>
            </a:r>
          </a:p>
          <a:p>
            <a:r>
              <a:rPr lang="ru-RU" dirty="0" smtClean="0"/>
              <a:t>Имеющиеся данные сейсмических станций имеют достаточно высокую ступень «зашумленности» сигналов, что усложняет поиск и определение момента события, по вступлению продольной (</a:t>
            </a:r>
            <a:r>
              <a:rPr lang="en-US" dirty="0" smtClean="0"/>
              <a:t>P</a:t>
            </a:r>
            <a:r>
              <a:rPr lang="ru-RU" dirty="0" smtClean="0"/>
              <a:t>) и поперечной (</a:t>
            </a:r>
            <a:r>
              <a:rPr lang="en-US" dirty="0" smtClean="0"/>
              <a:t>S</a:t>
            </a:r>
            <a:r>
              <a:rPr lang="ru-RU" dirty="0" smtClean="0"/>
              <a:t>) волн. </a:t>
            </a:r>
          </a:p>
          <a:p>
            <a:r>
              <a:rPr lang="ru-RU" dirty="0" smtClean="0"/>
              <a:t>2. Задача: </a:t>
            </a:r>
          </a:p>
          <a:p>
            <a:r>
              <a:rPr lang="ru-RU" dirty="0" smtClean="0"/>
              <a:t>На основе суточных данных, полученых с сейсмических станций </a:t>
            </a:r>
            <a:r>
              <a:rPr lang="en-US" dirty="0" smtClean="0"/>
              <a:t>PET</a:t>
            </a:r>
            <a:r>
              <a:rPr lang="ru-RU" dirty="0" smtClean="0"/>
              <a:t> и</a:t>
            </a:r>
            <a:r>
              <a:rPr lang="en-US" dirty="0" smtClean="0"/>
              <a:t> IVS</a:t>
            </a:r>
            <a:r>
              <a:rPr lang="ru-RU" dirty="0" smtClean="0"/>
              <a:t>, реализвать алгоритм </a:t>
            </a:r>
            <a:r>
              <a:rPr lang="en-US" dirty="0" smtClean="0"/>
              <a:t>ML</a:t>
            </a:r>
            <a:r>
              <a:rPr lang="ru-RU" dirty="0" smtClean="0"/>
              <a:t> для классификации </a:t>
            </a:r>
            <a:r>
              <a:rPr lang="ru-RU" dirty="0" smtClean="0"/>
              <a:t>событий – определение </a:t>
            </a:r>
            <a:r>
              <a:rPr lang="en-US" dirty="0" smtClean="0"/>
              <a:t>P</a:t>
            </a:r>
            <a:r>
              <a:rPr lang="ru-RU" dirty="0" smtClean="0"/>
              <a:t> или</a:t>
            </a:r>
            <a:r>
              <a:rPr lang="en-US" dirty="0" smtClean="0"/>
              <a:t> S</a:t>
            </a:r>
            <a:r>
              <a:rPr lang="ru-RU" dirty="0" smtClean="0"/>
              <a:t> волн.</a:t>
            </a:r>
            <a:endParaRPr lang="ru-RU" dirty="0" smtClean="0"/>
          </a:p>
          <a:p>
            <a:r>
              <a:rPr lang="ru-RU" dirty="0" smtClean="0"/>
              <a:t>3. Критерий оценки модели:</a:t>
            </a:r>
          </a:p>
          <a:p>
            <a:r>
              <a:rPr lang="ru-RU" dirty="0" smtClean="0"/>
              <a:t>В качестве критерия оценки качества работы модели будем использовать </a:t>
            </a:r>
            <a:r>
              <a:rPr lang="en-US" dirty="0" smtClean="0"/>
              <a:t>Confusion matrix</a:t>
            </a:r>
            <a:r>
              <a:rPr lang="ru-RU" dirty="0" smtClean="0"/>
              <a:t> и </a:t>
            </a:r>
            <a:r>
              <a:rPr lang="en-US" dirty="0" smtClean="0"/>
              <a:t>ROC-AUC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так как позволяет удобно оценить точность и полноту работы </a:t>
            </a:r>
            <a:r>
              <a:rPr lang="ru-RU" dirty="0" smtClean="0"/>
              <a:t>классификатора. </a:t>
            </a:r>
            <a:r>
              <a:rPr lang="ru-RU" dirty="0" smtClean="0"/>
              <a:t>Как правило </a:t>
            </a:r>
            <a:r>
              <a:rPr lang="en-US" dirty="0" smtClean="0"/>
              <a:t>ROC-AUC</a:t>
            </a:r>
            <a:r>
              <a:rPr lang="ru-RU" dirty="0" smtClean="0"/>
              <a:t> используется для оценки качества бинарной классификации, как, например, в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ru-RU" dirty="0" smtClean="0"/>
              <a:t>. Библиотека </a:t>
            </a:r>
            <a:r>
              <a:rPr lang="en-US" dirty="0" err="1" smtClean="0"/>
              <a:t>Yellowbrick</a:t>
            </a:r>
            <a:r>
              <a:rPr lang="en-US" dirty="0" smtClean="0"/>
              <a:t> </a:t>
            </a:r>
            <a:r>
              <a:rPr lang="ru-RU" dirty="0" smtClean="0"/>
              <a:t>позволяет построить мультиклассовую классификацию по принципу «один против оставшихся»</a:t>
            </a:r>
            <a:r>
              <a:rPr lang="en-US" dirty="0" smtClean="0"/>
              <a:t> (</a:t>
            </a:r>
            <a:r>
              <a:rPr lang="en-US" dirty="0" err="1" smtClean="0"/>
              <a:t>microscore</a:t>
            </a:r>
            <a:r>
              <a:rPr lang="en-US" dirty="0" smtClean="0"/>
              <a:t>)</a:t>
            </a:r>
            <a:r>
              <a:rPr lang="ru-RU" dirty="0" smtClean="0"/>
              <a:t> или же «один против всех» (</a:t>
            </a:r>
            <a:r>
              <a:rPr lang="en-US" dirty="0" smtClean="0"/>
              <a:t>macro score</a:t>
            </a:r>
            <a:r>
              <a:rPr lang="ru-RU" dirty="0" smtClean="0"/>
              <a:t>).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936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В качестве допущений:</a:t>
            </a:r>
          </a:p>
          <a:p>
            <a:r>
              <a:rPr lang="ru-RU" sz="1600" dirty="0" smtClean="0"/>
              <a:t>1. Не принимаем во внимание затухание волн при их распространении в среде, чувствительность измерительных приборов и скорость распространения.</a:t>
            </a:r>
          </a:p>
          <a:p>
            <a:r>
              <a:rPr lang="ru-RU" sz="1600" dirty="0" smtClean="0"/>
              <a:t>2. Для повышения качества выборки и увеличения количества признаков считаем, что событие не ограничено строго первоначальным моментом, соотвествующим времени регистрации прибора, поэтому задаём моменты вступления «окнами» равной длины, захватывая предшествующую часть с шумом, для чёткой определения границы «шум-событие».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40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качестве данных использованы:</a:t>
            </a:r>
          </a:p>
          <a:p>
            <a:r>
              <a:rPr lang="ru-RU" dirty="0" smtClean="0"/>
              <a:t>1. Суточные записи сейсмических станций, в формате файлов:</a:t>
            </a:r>
          </a:p>
          <a:p>
            <a:r>
              <a:rPr lang="ru-RU" u="sng" dirty="0" smtClean="0"/>
              <a:t>2019091. </a:t>
            </a:r>
            <a:r>
              <a:rPr lang="en-US" u="sng" dirty="0" smtClean="0"/>
              <a:t>PET.IU.10.BH1.MSD.ASC</a:t>
            </a:r>
            <a:r>
              <a:rPr lang="ru-RU" dirty="0" smtClean="0"/>
              <a:t>, где</a:t>
            </a:r>
          </a:p>
          <a:p>
            <a:r>
              <a:rPr lang="ru-RU" u="sng" dirty="0" smtClean="0"/>
              <a:t>2019091</a:t>
            </a:r>
            <a:r>
              <a:rPr lang="ru-RU" dirty="0" smtClean="0"/>
              <a:t> – дата в формате </a:t>
            </a:r>
            <a:r>
              <a:rPr lang="en-US" dirty="0" smtClean="0"/>
              <a:t>day of year</a:t>
            </a:r>
          </a:p>
          <a:p>
            <a:r>
              <a:rPr lang="en-US" u="sng" dirty="0" smtClean="0"/>
              <a:t>PET</a:t>
            </a:r>
            <a:r>
              <a:rPr lang="en-US" dirty="0" smtClean="0"/>
              <a:t> – </a:t>
            </a:r>
            <a:r>
              <a:rPr lang="ru-RU" dirty="0" smtClean="0"/>
              <a:t>наименование станции</a:t>
            </a:r>
          </a:p>
          <a:p>
            <a:r>
              <a:rPr lang="en-US" u="sng" dirty="0" smtClean="0"/>
              <a:t>IU</a:t>
            </a:r>
            <a:r>
              <a:rPr lang="en-US" dirty="0" smtClean="0"/>
              <a:t> – </a:t>
            </a:r>
            <a:r>
              <a:rPr lang="ru-RU" dirty="0" smtClean="0"/>
              <a:t>код сети</a:t>
            </a:r>
          </a:p>
          <a:p>
            <a:r>
              <a:rPr lang="en-US" u="sng" dirty="0" smtClean="0"/>
              <a:t>BH1</a:t>
            </a:r>
            <a:r>
              <a:rPr lang="en-US" dirty="0" smtClean="0"/>
              <a:t> – </a:t>
            </a:r>
            <a:r>
              <a:rPr lang="ru-RU" dirty="0" smtClean="0"/>
              <a:t>канал (делятся, как восток-запад</a:t>
            </a:r>
            <a:r>
              <a:rPr lang="en-US" dirty="0" smtClean="0"/>
              <a:t>, </a:t>
            </a:r>
            <a:r>
              <a:rPr lang="ru-RU" dirty="0" smtClean="0"/>
              <a:t>север-юг</a:t>
            </a:r>
            <a:r>
              <a:rPr lang="en-US" dirty="0" smtClean="0"/>
              <a:t> </a:t>
            </a:r>
            <a:r>
              <a:rPr lang="ru-RU" dirty="0" smtClean="0"/>
              <a:t>и вертикальная составляющая)</a:t>
            </a:r>
          </a:p>
          <a:p>
            <a:r>
              <a:rPr lang="ru-RU" dirty="0" smtClean="0"/>
              <a:t>Каталог событий в файлах </a:t>
            </a:r>
            <a:r>
              <a:rPr lang="en-US" dirty="0" smtClean="0"/>
              <a:t>.PKS</a:t>
            </a:r>
            <a:r>
              <a:rPr lang="ru-RU" dirty="0" smtClean="0"/>
              <a:t>, содержащий информацию о времени регистрации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Объём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Общий объём данных:</a:t>
            </a:r>
          </a:p>
          <a:p>
            <a:r>
              <a:rPr lang="ru-RU" dirty="0" smtClean="0"/>
              <a:t>1. Суточные записи станций в формате </a:t>
            </a:r>
            <a:r>
              <a:rPr lang="en-US" dirty="0" smtClean="0"/>
              <a:t>MSD.ASC</a:t>
            </a:r>
            <a:r>
              <a:rPr lang="ru-RU" dirty="0" smtClean="0"/>
              <a:t>: 60 файлов, за 10 суток наблюдений. Из них 30 файлов станция </a:t>
            </a:r>
            <a:r>
              <a:rPr lang="en-US" dirty="0" smtClean="0"/>
              <a:t>PET</a:t>
            </a:r>
            <a:r>
              <a:rPr lang="ru-RU" dirty="0" smtClean="0"/>
              <a:t>, 30 файлов станция </a:t>
            </a:r>
            <a:r>
              <a:rPr lang="en-US" dirty="0" smtClean="0"/>
              <a:t>IVS.</a:t>
            </a:r>
            <a:endParaRPr lang="ru-RU" dirty="0" smtClean="0"/>
          </a:p>
          <a:p>
            <a:r>
              <a:rPr lang="ru-RU" dirty="0" smtClean="0"/>
              <a:t>2. Каждая запись, на каждую дату, представлена 3 каналами.</a:t>
            </a:r>
          </a:p>
          <a:p>
            <a:r>
              <a:rPr lang="ru-RU" dirty="0" smtClean="0"/>
              <a:t>* восток-запад</a:t>
            </a:r>
          </a:p>
          <a:p>
            <a:r>
              <a:rPr lang="ru-RU" dirty="0" smtClean="0"/>
              <a:t>* север-юг</a:t>
            </a:r>
          </a:p>
          <a:p>
            <a:r>
              <a:rPr lang="ru-RU" dirty="0"/>
              <a:t>*</a:t>
            </a:r>
            <a:r>
              <a:rPr lang="ru-RU" dirty="0" smtClean="0"/>
              <a:t> вертикальная составляющая</a:t>
            </a:r>
          </a:p>
          <a:p>
            <a:r>
              <a:rPr lang="ru-RU" dirty="0" smtClean="0"/>
              <a:t>3. 676 </a:t>
            </a:r>
            <a:r>
              <a:rPr lang="en-US" dirty="0" smtClean="0"/>
              <a:t>.PKS</a:t>
            </a:r>
            <a:r>
              <a:rPr lang="ru-RU" dirty="0" smtClean="0"/>
              <a:t> файлов с информацией со станций, с указанием типа события и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69620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4" y="973669"/>
            <a:ext cx="9149340" cy="706964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r>
              <a:rPr lang="en-US" dirty="0" smtClean="0"/>
              <a:t> .ASC </a:t>
            </a:r>
            <a:r>
              <a:rPr lang="ru-RU" dirty="0" smtClean="0"/>
              <a:t>файла с данными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.</a:t>
            </a:r>
            <a:r>
              <a:rPr lang="en-US" dirty="0" smtClean="0"/>
              <a:t>ASC</a:t>
            </a:r>
            <a:r>
              <a:rPr lang="ru-RU" dirty="0" smtClean="0"/>
              <a:t> файл помимо данных об амплитуде </a:t>
            </a:r>
            <a:r>
              <a:rPr lang="ru-RU" dirty="0" smtClean="0"/>
              <a:t>также </a:t>
            </a:r>
            <a:r>
              <a:rPr lang="ru-RU" dirty="0" smtClean="0"/>
              <a:t>содрежит метаданные о конкретной записи. </a:t>
            </a:r>
          </a:p>
          <a:p>
            <a:r>
              <a:rPr lang="ru-RU" dirty="0" smtClean="0"/>
              <a:t>1. Координаты события и чувствительность прибора</a:t>
            </a:r>
          </a:p>
          <a:p>
            <a:endParaRPr lang="ru-RU" dirty="0" smtClean="0"/>
          </a:p>
          <a:p>
            <a:r>
              <a:rPr lang="ru-RU" dirty="0"/>
              <a:t>2</a:t>
            </a:r>
            <a:r>
              <a:rPr lang="ru-RU" dirty="0" smtClean="0"/>
              <a:t>. Частота дискретизации</a:t>
            </a:r>
          </a:p>
          <a:p>
            <a:r>
              <a:rPr lang="ru-RU" dirty="0"/>
              <a:t>3</a:t>
            </a:r>
            <a:r>
              <a:rPr lang="ru-RU" dirty="0" smtClean="0"/>
              <a:t>. Время начала/конца записи (позволяет интерполировать временные метки) </a:t>
            </a:r>
          </a:p>
          <a:p>
            <a:endParaRPr lang="ru-RU" dirty="0" smtClean="0"/>
          </a:p>
          <a:p>
            <a:r>
              <a:rPr lang="ru-RU" dirty="0" smtClean="0"/>
              <a:t>4. Общая информация для корректной визуализации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72" y="3742531"/>
            <a:ext cx="4838700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72" y="5157787"/>
            <a:ext cx="3609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604214"/>
            <a:ext cx="9679709" cy="1039858"/>
          </a:xfrm>
        </p:spPr>
        <p:txBody>
          <a:bodyPr/>
          <a:lstStyle/>
          <a:p>
            <a:r>
              <a:rPr lang="ru-RU" dirty="0" smtClean="0"/>
              <a:t>Содержания файла с фикасацией времени регистрации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файл</a:t>
            </a:r>
            <a:r>
              <a:rPr lang="en-US" dirty="0" smtClean="0"/>
              <a:t> .PKS </a:t>
            </a:r>
            <a:r>
              <a:rPr lang="ru-RU" dirty="0" smtClean="0"/>
              <a:t>содержит следующую информацию</a:t>
            </a:r>
          </a:p>
          <a:p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наборе данных, как в примере выше,</a:t>
            </a:r>
            <a:r>
              <a:rPr lang="en-US" dirty="0" smtClean="0"/>
              <a:t> </a:t>
            </a:r>
            <a:r>
              <a:rPr lang="ru-RU" dirty="0" smtClean="0"/>
              <a:t>для решения задачи важны:</a:t>
            </a:r>
          </a:p>
          <a:p>
            <a:r>
              <a:rPr lang="en-US" dirty="0" smtClean="0"/>
              <a:t>1. #TKLY</a:t>
            </a:r>
            <a:r>
              <a:rPr lang="ru-RU" dirty="0" smtClean="0"/>
              <a:t>, где Т – регистрация времени</a:t>
            </a:r>
            <a:r>
              <a:rPr lang="en-US" dirty="0" smtClean="0"/>
              <a:t>, KLY</a:t>
            </a:r>
            <a:r>
              <a:rPr lang="ru-RU" dirty="0" smtClean="0"/>
              <a:t> – наименование станции, по которой выполняется сортировка. В данном случае </a:t>
            </a:r>
            <a:r>
              <a:rPr lang="en-US" dirty="0" smtClean="0"/>
              <a:t>PET</a:t>
            </a:r>
            <a:r>
              <a:rPr lang="ru-RU" dirty="0" smtClean="0"/>
              <a:t> или</a:t>
            </a:r>
            <a:r>
              <a:rPr lang="en-US" dirty="0" smtClean="0"/>
              <a:t> IVS</a:t>
            </a:r>
            <a:endParaRPr lang="ru-RU" dirty="0" smtClean="0"/>
          </a:p>
          <a:p>
            <a:r>
              <a:rPr lang="ru-RU" dirty="0" smtClean="0"/>
              <a:t>2. Данные о времени регистрации события указанной станцией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38" y="2942359"/>
            <a:ext cx="8020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653</TotalTime>
  <Words>1540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ML классификация событий </vt:lpstr>
      <vt:lpstr>Описание проблемы:</vt:lpstr>
      <vt:lpstr>Описание проблемы:</vt:lpstr>
      <vt:lpstr>Постановка задачи:</vt:lpstr>
      <vt:lpstr>Допущения:</vt:lpstr>
      <vt:lpstr>Данные</vt:lpstr>
      <vt:lpstr>Объём данных</vt:lpstr>
      <vt:lpstr>Содержание .ASC файла с данными</vt:lpstr>
      <vt:lpstr>Содержания файла с фикасацией времени регистрации</vt:lpstr>
      <vt:lpstr>Визуализация данных средствами ObsPy</vt:lpstr>
      <vt:lpstr>Ход выполнения работы</vt:lpstr>
      <vt:lpstr>Вспомогательные функции</vt:lpstr>
      <vt:lpstr>Основная функция preprocessing</vt:lpstr>
      <vt:lpstr>Пример лога обработки данных</vt:lpstr>
      <vt:lpstr>Визуализация процесса обработки шаг 1</vt:lpstr>
      <vt:lpstr>Визуализация процесса обработки шаг 2</vt:lpstr>
      <vt:lpstr>Визуализация финальной обработки</vt:lpstr>
      <vt:lpstr>Информация об обработанных данных</vt:lpstr>
      <vt:lpstr>Одномерная свёрточная сеть.</vt:lpstr>
      <vt:lpstr>Conv1D результат и вывод</vt:lpstr>
      <vt:lpstr>Алгоритм RandomForest</vt:lpstr>
      <vt:lpstr>RandomForest Classifier</vt:lpstr>
      <vt:lpstr>Оценка RandomForest</vt:lpstr>
      <vt:lpstr>Заключение</vt:lpstr>
      <vt:lpstr>ML в Production</vt:lpstr>
      <vt:lpstr>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Chebrov Vladimir</dc:creator>
  <cp:lastModifiedBy>GTPP</cp:lastModifiedBy>
  <cp:revision>43</cp:revision>
  <dcterms:created xsi:type="dcterms:W3CDTF">2021-07-31T05:53:00Z</dcterms:created>
  <dcterms:modified xsi:type="dcterms:W3CDTF">2021-08-04T14:00:55Z</dcterms:modified>
</cp:coreProperties>
</file>