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notesMaster+xml" PartName="/ppt/notesMasters/notesMaster1.xml"/>
  <Override ContentType="application/vnd.openxmlformats-officedocument.presentationml.notesSlide+xml" PartName="/ppt/notesSlides/notesSlide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notesMasterIdLst>
    <p:notesMasterId r:id="rId19"/>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x="18288000" cy="10287000"/>
  <p:notesSz cx="6858000" cy="9144000"/>
  <p:embeddedFontLst>
    <p:embeddedFont>
      <p:font typeface="Arimo Bold" charset="1" panose="020B0704020202020204"/>
      <p:regular r:id="rId22"/>
    </p:embeddedFont>
    <p:embeddedFont>
      <p:font typeface="Trebuchet MS" charset="1" panose="020B0603020202020204"/>
      <p:regular r:id="rId23"/>
    </p:embeddedFont>
    <p:embeddedFont>
      <p:font typeface="Gill Sans Light" charset="1" panose="020B0302020104020203"/>
      <p:regular r:id="rId24"/>
    </p:embeddedFont>
    <p:embeddedFont>
      <p:font typeface="Arial" charset="1" panose="020B0502020202020204"/>
      <p:regular r:id="rId25"/>
    </p:embeddedFont>
    <p:embeddedFont>
      <p:font typeface="Times New Roman" charset="1" panose="02030502070405020303"/>
      <p:regular r:id="rId26"/>
    </p:embeddedFont>
    <p:embeddedFont>
      <p:font typeface="Montserrat" charset="1" panose="00000500000000000000"/>
      <p:regular r:id="rId2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notesMasters/notesMaster1.xml" Type="http://schemas.openxmlformats.org/officeDocument/2006/relationships/notesMaster"/><Relationship Id="rId2" Target="presProps.xml" Type="http://schemas.openxmlformats.org/officeDocument/2006/relationships/presProps"/><Relationship Id="rId20" Target="theme/theme2.xml" Type="http://schemas.openxmlformats.org/officeDocument/2006/relationships/theme"/><Relationship Id="rId21" Target="notesSlides/notesSlide1.xml" Type="http://schemas.openxmlformats.org/officeDocument/2006/relationships/notesSlide"/><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27" Target="fonts/font27.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notesMasters/_rels/notesMaster1.xml.rels><?xml version="1.0" encoding="UTF-8" standalone="yes"?><Relationships xmlns="http://schemas.openxmlformats.org/package/2006/relationships"><Relationship Id="rId1" Target="../theme/theme2.xml" Type="http://schemas.openxmlformats.org/officeDocument/2006/relationships/theme"/></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1.7.2013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xml" Type="http://schemas.openxmlformats.org/officeDocument/2006/relationships/slide"/></Relationships>
</file>

<file path=ppt/notesSlides/notesSlide1.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1.7.2013</a:t>
            </a:r>
          </a:p>
          <a:p>
            <a:r>
              <a:rPr lang="en-US"/>
              <a:t/>
            </a:r>
          </a:p>
          <a:p>
            <a:r>
              <a:rPr lang="en-US"/>
              <a:t>1</a:t>
            </a:r>
          </a:p>
          <a:p>
            <a:r>
              <a:rPr lang="en-US"/>
              <a:t/>
            </a:r>
          </a:p>
          <a:p>
            <a:r>
              <a:rPr lang="en-US"/>
              <a:t>‹#›</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xml" Type="http://schemas.openxmlformats.org/officeDocument/2006/relationships/notesSlide"/><Relationship Id="rId3" Target="../media/image1.png" Type="http://schemas.openxmlformats.org/officeDocument/2006/relationships/image"/><Relationship Id="rId4" Target="../media/image2.svg" Type="http://schemas.openxmlformats.org/officeDocument/2006/relationships/image"/><Relationship Id="rId5" Target="../media/image3.png" Type="http://schemas.openxmlformats.org/officeDocument/2006/relationships/image"/><Relationship Id="rId6" Target="../media/image4.svg" Type="http://schemas.openxmlformats.org/officeDocument/2006/relationships/image"/><Relationship Id="rId7" Target="../media/image5.png" Type="http://schemas.openxmlformats.org/officeDocument/2006/relationships/image"/><Relationship Id="rId8" Target="../media/image6.svg" Type="http://schemas.openxmlformats.org/officeDocument/2006/relationships/image"/><Relationship Id="rId9" Target="../media/image7.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4.png" Type="http://schemas.openxmlformats.org/officeDocument/2006/relationships/image"/><Relationship Id="rId11" Target="../media/image25.jpeg" Type="http://schemas.openxmlformats.org/officeDocument/2006/relationships/image"/><Relationship Id="rId2" Target="../media/image8.png" Type="http://schemas.openxmlformats.org/officeDocument/2006/relationships/image"/><Relationship Id="rId3" Target="../media/image9.svg" Type="http://schemas.openxmlformats.org/officeDocument/2006/relationships/image"/><Relationship Id="rId4" Target="../media/image11.png" Type="http://schemas.openxmlformats.org/officeDocument/2006/relationships/image"/><Relationship Id="rId5" Target="../media/image12.svg" Type="http://schemas.openxmlformats.org/officeDocument/2006/relationships/image"/><Relationship Id="rId6" Target="../media/image16.png" Type="http://schemas.openxmlformats.org/officeDocument/2006/relationships/image"/><Relationship Id="rId7" Target="../media/image17.svg" Type="http://schemas.openxmlformats.org/officeDocument/2006/relationships/image"/><Relationship Id="rId8" Target="../media/image13.png" Type="http://schemas.openxmlformats.org/officeDocument/2006/relationships/image"/><Relationship Id="rId9" Target="../media/image14.sv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 Id="rId3" Target="../media/image9.svg" Type="http://schemas.openxmlformats.org/officeDocument/2006/relationships/image"/><Relationship Id="rId4" Target="../media/image26.jpe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 Id="rId3" Target="../media/image9.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 Id="rId3" Target="../media/image9.svg" Type="http://schemas.openxmlformats.org/officeDocument/2006/relationships/image"/><Relationship Id="rId4" Target="../media/image10.jpe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 Id="rId3" Target="../media/image9.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7.svg" Type="http://schemas.openxmlformats.org/officeDocument/2006/relationships/image"/><Relationship Id="rId11" Target="../media/image7.png" Type="http://schemas.openxmlformats.org/officeDocument/2006/relationships/image"/><Relationship Id="rId2" Target="../media/image8.png" Type="http://schemas.openxmlformats.org/officeDocument/2006/relationships/image"/><Relationship Id="rId3" Target="../media/image9.svg" Type="http://schemas.openxmlformats.org/officeDocument/2006/relationships/image"/><Relationship Id="rId4" Target="../media/image11.png" Type="http://schemas.openxmlformats.org/officeDocument/2006/relationships/image"/><Relationship Id="rId5" Target="../media/image12.svg" Type="http://schemas.openxmlformats.org/officeDocument/2006/relationships/image"/><Relationship Id="rId6" Target="../media/image13.png" Type="http://schemas.openxmlformats.org/officeDocument/2006/relationships/image"/><Relationship Id="rId7" Target="../media/image14.svg" Type="http://schemas.openxmlformats.org/officeDocument/2006/relationships/image"/><Relationship Id="rId8" Target="../media/image15.png" Type="http://schemas.openxmlformats.org/officeDocument/2006/relationships/image"/><Relationship Id="rId9" Target="../media/image16.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7.svg" Type="http://schemas.openxmlformats.org/officeDocument/2006/relationships/image"/><Relationship Id="rId11" Target="../media/image7.png" Type="http://schemas.openxmlformats.org/officeDocument/2006/relationships/image"/><Relationship Id="rId2" Target="../media/image8.png" Type="http://schemas.openxmlformats.org/officeDocument/2006/relationships/image"/><Relationship Id="rId3" Target="../media/image9.svg" Type="http://schemas.openxmlformats.org/officeDocument/2006/relationships/image"/><Relationship Id="rId4" Target="../media/image11.png" Type="http://schemas.openxmlformats.org/officeDocument/2006/relationships/image"/><Relationship Id="rId5" Target="../media/image12.svg" Type="http://schemas.openxmlformats.org/officeDocument/2006/relationships/image"/><Relationship Id="rId6" Target="../media/image13.png" Type="http://schemas.openxmlformats.org/officeDocument/2006/relationships/image"/><Relationship Id="rId7" Target="../media/image14.svg" Type="http://schemas.openxmlformats.org/officeDocument/2006/relationships/image"/><Relationship Id="rId8" Target="../media/image18.png" Type="http://schemas.openxmlformats.org/officeDocument/2006/relationships/image"/><Relationship Id="rId9" Target="../media/image16.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9.png" Type="http://schemas.openxmlformats.org/officeDocument/2006/relationships/image"/><Relationship Id="rId11" Target="../media/image20.jpeg" Type="http://schemas.openxmlformats.org/officeDocument/2006/relationships/image"/><Relationship Id="rId2" Target="../media/image8.png" Type="http://schemas.openxmlformats.org/officeDocument/2006/relationships/image"/><Relationship Id="rId3" Target="../media/image9.svg" Type="http://schemas.openxmlformats.org/officeDocument/2006/relationships/image"/><Relationship Id="rId4" Target="../media/image11.png" Type="http://schemas.openxmlformats.org/officeDocument/2006/relationships/image"/><Relationship Id="rId5" Target="../media/image12.svg" Type="http://schemas.openxmlformats.org/officeDocument/2006/relationships/image"/><Relationship Id="rId6" Target="../media/image16.png" Type="http://schemas.openxmlformats.org/officeDocument/2006/relationships/image"/><Relationship Id="rId7" Target="../media/image17.svg" Type="http://schemas.openxmlformats.org/officeDocument/2006/relationships/image"/><Relationship Id="rId8" Target="../media/image13.png" Type="http://schemas.openxmlformats.org/officeDocument/2006/relationships/image"/><Relationship Id="rId9" Target="../media/image14.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4.svg" Type="http://schemas.openxmlformats.org/officeDocument/2006/relationships/image"/><Relationship Id="rId11" Target="../media/image7.png" Type="http://schemas.openxmlformats.org/officeDocument/2006/relationships/image"/><Relationship Id="rId2" Target="../media/image8.png" Type="http://schemas.openxmlformats.org/officeDocument/2006/relationships/image"/><Relationship Id="rId3" Target="../media/image9.svg" Type="http://schemas.openxmlformats.org/officeDocument/2006/relationships/image"/><Relationship Id="rId4" Target="../media/image21.jpeg" Type="http://schemas.openxmlformats.org/officeDocument/2006/relationships/image"/><Relationship Id="rId5" Target="../media/image11.png" Type="http://schemas.openxmlformats.org/officeDocument/2006/relationships/image"/><Relationship Id="rId6" Target="../media/image12.svg" Type="http://schemas.openxmlformats.org/officeDocument/2006/relationships/image"/><Relationship Id="rId7" Target="../media/image22.png" Type="http://schemas.openxmlformats.org/officeDocument/2006/relationships/image"/><Relationship Id="rId8" Target="../media/image23.svg" Type="http://schemas.openxmlformats.org/officeDocument/2006/relationships/image"/><Relationship Id="rId9" Target="../media/image13.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 Id="rId3" Target="../media/image9.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 Id="rId3" Target="../media/image14.svg" Type="http://schemas.openxmlformats.org/officeDocument/2006/relationships/image"/><Relationship Id="rId4" Target="../media/image24.png" Type="http://schemas.openxmlformats.org/officeDocument/2006/relationships/image"/><Relationship Id="rId5" Target="../media/image11.png" Type="http://schemas.openxmlformats.org/officeDocument/2006/relationships/image"/><Relationship Id="rId6" Target="../media/image12.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1B212C"/>
        </a:solidFill>
      </p:bgPr>
    </p:bg>
    <p:spTree>
      <p:nvGrpSpPr>
        <p:cNvPr id="1" name=""/>
        <p:cNvGrpSpPr/>
        <p:nvPr/>
      </p:nvGrpSpPr>
      <p:grpSpPr>
        <a:xfrm>
          <a:off x="0" y="0"/>
          <a:ext cx="0" cy="0"/>
          <a:chOff x="0" y="0"/>
          <a:chExt cx="0" cy="0"/>
        </a:xfrm>
      </p:grpSpPr>
      <p:sp>
        <p:nvSpPr>
          <p:cNvPr name="Freeform 2" id="2"/>
          <p:cNvSpPr/>
          <p:nvPr/>
        </p:nvSpPr>
        <p:spPr>
          <a:xfrm flipH="false" flipV="false" rot="0">
            <a:off x="1314448" y="1485900"/>
            <a:ext cx="2614612" cy="2000250"/>
          </a:xfrm>
          <a:custGeom>
            <a:avLst/>
            <a:gdLst/>
            <a:ahLst/>
            <a:cxnLst/>
            <a:rect r="r" b="b" t="t" l="l"/>
            <a:pathLst>
              <a:path h="2000250" w="2614612">
                <a:moveTo>
                  <a:pt x="0" y="0"/>
                </a:moveTo>
                <a:lnTo>
                  <a:pt x="2614612" y="0"/>
                </a:lnTo>
                <a:lnTo>
                  <a:pt x="2614612" y="2000250"/>
                </a:lnTo>
                <a:lnTo>
                  <a:pt x="0" y="2000250"/>
                </a:lnTo>
                <a:lnTo>
                  <a:pt x="0" y="0"/>
                </a:lnTo>
                <a:close/>
              </a:path>
            </a:pathLst>
          </a:custGeom>
          <a:blipFill>
            <a:blip r:embed="rId3">
              <a:extLst>
                <a:ext uri="{96DAC541-7B7A-43D3-8B79-37D633B846F1}">
                  <asvg:svgBlip xmlns:asvg="http://schemas.microsoft.com/office/drawing/2016/SVG/main" r:embed="rId4"/>
                </a:ext>
              </a:extLst>
            </a:blip>
            <a:stretch>
              <a:fillRect l="-91" t="0" r="-91" b="0"/>
            </a:stretch>
          </a:blipFill>
        </p:spPr>
      </p:sp>
      <p:sp>
        <p:nvSpPr>
          <p:cNvPr name="Freeform 3" id="3"/>
          <p:cNvSpPr/>
          <p:nvPr/>
        </p:nvSpPr>
        <p:spPr>
          <a:xfrm flipH="false" flipV="false" rot="0">
            <a:off x="5629275" y="1785938"/>
            <a:ext cx="2500312" cy="2157412"/>
          </a:xfrm>
          <a:custGeom>
            <a:avLst/>
            <a:gdLst/>
            <a:ahLst/>
            <a:cxnLst/>
            <a:rect r="r" b="b" t="t" l="l"/>
            <a:pathLst>
              <a:path h="2157412" w="2500312">
                <a:moveTo>
                  <a:pt x="0" y="0"/>
                </a:moveTo>
                <a:lnTo>
                  <a:pt x="2500312" y="0"/>
                </a:lnTo>
                <a:lnTo>
                  <a:pt x="2500312" y="2157412"/>
                </a:lnTo>
                <a:lnTo>
                  <a:pt x="0" y="215741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4" id="4"/>
          <p:cNvSpPr/>
          <p:nvPr/>
        </p:nvSpPr>
        <p:spPr>
          <a:xfrm flipH="false" flipV="false" rot="0">
            <a:off x="5700712" y="8001000"/>
            <a:ext cx="1085850" cy="905447"/>
          </a:xfrm>
          <a:custGeom>
            <a:avLst/>
            <a:gdLst/>
            <a:ahLst/>
            <a:cxnLst/>
            <a:rect r="r" b="b" t="t" l="l"/>
            <a:pathLst>
              <a:path h="905447" w="1085850">
                <a:moveTo>
                  <a:pt x="0" y="0"/>
                </a:moveTo>
                <a:lnTo>
                  <a:pt x="1085850" y="0"/>
                </a:lnTo>
                <a:lnTo>
                  <a:pt x="1085850" y="905447"/>
                </a:lnTo>
                <a:lnTo>
                  <a:pt x="0" y="905447"/>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5" id="5"/>
          <p:cNvSpPr txBox="true"/>
          <p:nvPr/>
        </p:nvSpPr>
        <p:spPr>
          <a:xfrm rot="0">
            <a:off x="720090" y="205460"/>
            <a:ext cx="14973300" cy="1999950"/>
          </a:xfrm>
          <a:prstGeom prst="rect">
            <a:avLst/>
          </a:prstGeom>
        </p:spPr>
        <p:txBody>
          <a:bodyPr anchor="t" rtlCol="false" tIns="0" lIns="0" bIns="0" rIns="0">
            <a:spAutoFit/>
          </a:bodyPr>
          <a:lstStyle/>
          <a:p>
            <a:pPr algn="l">
              <a:lnSpc>
                <a:spcPts val="5184"/>
              </a:lnSpc>
            </a:pPr>
            <a:r>
              <a:rPr lang="en-US" sz="4800" b="true">
                <a:solidFill>
                  <a:srgbClr val="FFFFFF"/>
                </a:solidFill>
                <a:latin typeface="Arimo Bold"/>
                <a:ea typeface="Arimo Bold"/>
                <a:cs typeface="Arimo Bold"/>
                <a:sym typeface="Arimo Bold"/>
              </a:rPr>
              <a:t>EMPLOYEE DATA ANALYSIS USING EXCEL </a:t>
            </a:r>
          </a:p>
          <a:p>
            <a:pPr algn="l">
              <a:lnSpc>
                <a:spcPts val="5184"/>
              </a:lnSpc>
            </a:pPr>
          </a:p>
        </p:txBody>
      </p:sp>
      <p:sp>
        <p:nvSpPr>
          <p:cNvPr name="TextBox 6" id="6"/>
          <p:cNvSpPr txBox="true"/>
          <p:nvPr/>
        </p:nvSpPr>
        <p:spPr>
          <a:xfrm rot="0">
            <a:off x="720090" y="1186384"/>
            <a:ext cx="1216350" cy="282525"/>
          </a:xfrm>
          <a:prstGeom prst="rect">
            <a:avLst/>
          </a:prstGeom>
        </p:spPr>
        <p:txBody>
          <a:bodyPr anchor="t" rtlCol="false" tIns="0" lIns="0" bIns="0" rIns="0">
            <a:spAutoFit/>
          </a:bodyPr>
          <a:lstStyle/>
          <a:p>
            <a:pPr algn="r">
              <a:lnSpc>
                <a:spcPts val="1980"/>
              </a:lnSpc>
            </a:pPr>
            <a:r>
              <a:rPr lang="en-US" sz="1650">
                <a:solidFill>
                  <a:srgbClr val="2D936B"/>
                </a:solidFill>
                <a:latin typeface="Trebuchet MS"/>
                <a:ea typeface="Trebuchet MS"/>
                <a:cs typeface="Trebuchet MS"/>
                <a:sym typeface="Trebuchet MS"/>
              </a:rPr>
              <a:t>‹#›</a:t>
            </a:r>
          </a:p>
        </p:txBody>
      </p:sp>
      <p:grpSp>
        <p:nvGrpSpPr>
          <p:cNvPr name="Group 7" id="7"/>
          <p:cNvGrpSpPr/>
          <p:nvPr/>
        </p:nvGrpSpPr>
        <p:grpSpPr>
          <a:xfrm rot="0">
            <a:off x="1014412" y="9701212"/>
            <a:ext cx="3214688" cy="300038"/>
            <a:chOff x="0" y="0"/>
            <a:chExt cx="4286251" cy="400051"/>
          </a:xfrm>
        </p:grpSpPr>
        <p:sp>
          <p:nvSpPr>
            <p:cNvPr name="Freeform 8" id="8"/>
            <p:cNvSpPr/>
            <p:nvPr/>
          </p:nvSpPr>
          <p:spPr>
            <a:xfrm flipH="false" flipV="false" rot="0">
              <a:off x="0" y="0"/>
              <a:ext cx="4286250" cy="400050"/>
            </a:xfrm>
            <a:custGeom>
              <a:avLst/>
              <a:gdLst/>
              <a:ahLst/>
              <a:cxnLst/>
              <a:rect r="r" b="b" t="t" l="l"/>
              <a:pathLst>
                <a:path h="400050" w="4286250">
                  <a:moveTo>
                    <a:pt x="0" y="0"/>
                  </a:moveTo>
                  <a:lnTo>
                    <a:pt x="4286250" y="0"/>
                  </a:lnTo>
                  <a:lnTo>
                    <a:pt x="4286250" y="400050"/>
                  </a:lnTo>
                  <a:lnTo>
                    <a:pt x="0" y="400050"/>
                  </a:lnTo>
                  <a:lnTo>
                    <a:pt x="0" y="0"/>
                  </a:lnTo>
                  <a:close/>
                </a:path>
              </a:pathLst>
            </a:custGeom>
            <a:blipFill>
              <a:blip r:embed="rId9"/>
              <a:stretch>
                <a:fillRect l="-66666" t="0" r="-66666" b="0"/>
              </a:stretch>
            </a:blipFill>
          </p:spPr>
        </p:sp>
      </p:grpSp>
      <p:grpSp>
        <p:nvGrpSpPr>
          <p:cNvPr name="Group 9" id="9"/>
          <p:cNvGrpSpPr/>
          <p:nvPr/>
        </p:nvGrpSpPr>
        <p:grpSpPr>
          <a:xfrm rot="0">
            <a:off x="1534502" y="4483116"/>
            <a:ext cx="16397954" cy="2933209"/>
            <a:chOff x="0" y="0"/>
            <a:chExt cx="21863938" cy="3910945"/>
          </a:xfrm>
        </p:grpSpPr>
        <p:sp>
          <p:nvSpPr>
            <p:cNvPr name="Freeform 10" id="10"/>
            <p:cNvSpPr/>
            <p:nvPr/>
          </p:nvSpPr>
          <p:spPr>
            <a:xfrm flipH="false" flipV="false" rot="0">
              <a:off x="0" y="0"/>
              <a:ext cx="21863938" cy="3910965"/>
            </a:xfrm>
            <a:custGeom>
              <a:avLst/>
              <a:gdLst/>
              <a:ahLst/>
              <a:cxnLst/>
              <a:rect r="r" b="b" t="t" l="l"/>
              <a:pathLst>
                <a:path h="3910965" w="21863938">
                  <a:moveTo>
                    <a:pt x="0" y="0"/>
                  </a:moveTo>
                  <a:lnTo>
                    <a:pt x="21863938" y="0"/>
                  </a:lnTo>
                  <a:lnTo>
                    <a:pt x="21863938" y="3910965"/>
                  </a:lnTo>
                  <a:lnTo>
                    <a:pt x="0" y="3910965"/>
                  </a:lnTo>
                  <a:close/>
                </a:path>
              </a:pathLst>
            </a:custGeom>
            <a:solidFill>
              <a:srgbClr val="FFFFFF"/>
            </a:solidFill>
          </p:spPr>
        </p:sp>
      </p:grpSp>
      <p:sp>
        <p:nvSpPr>
          <p:cNvPr name="TextBox 11" id="11"/>
          <p:cNvSpPr txBox="true"/>
          <p:nvPr/>
        </p:nvSpPr>
        <p:spPr>
          <a:xfrm rot="0">
            <a:off x="2171240" y="4555738"/>
            <a:ext cx="15761216" cy="2691918"/>
          </a:xfrm>
          <a:prstGeom prst="rect">
            <a:avLst/>
          </a:prstGeom>
        </p:spPr>
        <p:txBody>
          <a:bodyPr anchor="t" rtlCol="false" tIns="0" lIns="0" bIns="0" rIns="0">
            <a:spAutoFit/>
          </a:bodyPr>
          <a:lstStyle/>
          <a:p>
            <a:pPr algn="l">
              <a:lnSpc>
                <a:spcPts val="4178"/>
              </a:lnSpc>
            </a:pPr>
            <a:r>
              <a:rPr lang="en-US" sz="3481">
                <a:solidFill>
                  <a:srgbClr val="1B212C"/>
                </a:solidFill>
                <a:latin typeface="Gill Sans Light"/>
                <a:ea typeface="Gill Sans Light"/>
                <a:cs typeface="Gill Sans Light"/>
                <a:sym typeface="Gill Sans Light"/>
              </a:rPr>
              <a:t>STUDENT NAME: V C SUDHARSAN </a:t>
            </a:r>
          </a:p>
          <a:p>
            <a:pPr algn="l">
              <a:lnSpc>
                <a:spcPts val="4178"/>
              </a:lnSpc>
            </a:pPr>
            <a:r>
              <a:rPr lang="en-US" sz="3481">
                <a:solidFill>
                  <a:srgbClr val="1B212C"/>
                </a:solidFill>
                <a:latin typeface="Gill Sans Light"/>
                <a:ea typeface="Gill Sans Light"/>
                <a:cs typeface="Gill Sans Light"/>
                <a:sym typeface="Gill Sans Light"/>
              </a:rPr>
              <a:t>REGISTER NO:  413ABFD6E2DA5DC973844F697B68F266</a:t>
            </a:r>
          </a:p>
          <a:p>
            <a:pPr algn="l">
              <a:lnSpc>
                <a:spcPts val="4178"/>
              </a:lnSpc>
            </a:pPr>
            <a:r>
              <a:rPr lang="en-US" sz="3481">
                <a:solidFill>
                  <a:srgbClr val="1B212C"/>
                </a:solidFill>
                <a:latin typeface="Arial"/>
                <a:ea typeface="Arial"/>
                <a:cs typeface="Arial"/>
                <a:sym typeface="Arial"/>
              </a:rPr>
              <a:t>DEPARTMENT: COMMERCE </a:t>
            </a:r>
          </a:p>
          <a:p>
            <a:pPr algn="l">
              <a:lnSpc>
                <a:spcPts val="4178"/>
              </a:lnSpc>
            </a:pPr>
            <a:r>
              <a:rPr lang="en-US" sz="3481">
                <a:solidFill>
                  <a:srgbClr val="1B212C"/>
                </a:solidFill>
                <a:latin typeface="Gill Sans Light"/>
                <a:ea typeface="Gill Sans Light"/>
                <a:cs typeface="Gill Sans Light"/>
                <a:sym typeface="Gill Sans Light"/>
              </a:rPr>
              <a:t>COLLEGE: DRBCCC HINDU COLLEGE</a:t>
            </a:r>
          </a:p>
          <a:p>
            <a:pPr algn="l">
              <a:lnSpc>
                <a:spcPts val="4178"/>
              </a:lnSpc>
            </a:pPr>
            <a:r>
              <a:rPr lang="en-US" sz="3481">
                <a:solidFill>
                  <a:srgbClr val="1B212C"/>
                </a:solidFill>
                <a:latin typeface="Gill Sans Light"/>
                <a:ea typeface="Gill Sans Light"/>
                <a:cs typeface="Gill Sans Light"/>
                <a:sym typeface="Gill Sans Light"/>
              </a:rPr>
              <a:t>           </a:t>
            </a:r>
          </a:p>
        </p:txBody>
      </p:sp>
    </p:spTree>
  </p:cSld>
  <p:clrMapOvr>
    <a:masterClrMapping/>
  </p:clrMapOvr>
</p:sld>
</file>

<file path=ppt/slides/slide10.xml><?xml version="1.0" encoding="utf-8"?>
<p:sld xmlns:p="http://schemas.openxmlformats.org/presentationml/2006/main" xmlns:a="http://schemas.openxmlformats.org/drawingml/2006/main">
  <p:cSld>
    <p:bg>
      <p:bgPr>
        <a:solidFill>
          <a:srgbClr val="1B212C"/>
        </a:solidFill>
      </p:bgPr>
    </p:bg>
    <p:spTree>
      <p:nvGrpSpPr>
        <p:cNvPr id="1" name=""/>
        <p:cNvGrpSpPr/>
        <p:nvPr/>
      </p:nvGrpSpPr>
      <p:grpSpPr>
        <a:xfrm>
          <a:off x="0" y="0"/>
          <a:ext cx="0" cy="0"/>
          <a:chOff x="0" y="0"/>
          <a:chExt cx="0" cy="0"/>
        </a:xfrm>
      </p:grpSpPr>
      <p:grpSp>
        <p:nvGrpSpPr>
          <p:cNvPr name="Group 2" id="2"/>
          <p:cNvGrpSpPr/>
          <p:nvPr/>
        </p:nvGrpSpPr>
        <p:grpSpPr>
          <a:xfrm rot="11323">
            <a:off x="2142704" y="2746819"/>
            <a:ext cx="14487528" cy="28575"/>
            <a:chOff x="0" y="0"/>
            <a:chExt cx="19316704" cy="38100"/>
          </a:xfrm>
        </p:grpSpPr>
        <p:sp>
          <p:nvSpPr>
            <p:cNvPr name="Freeform 3" id="3"/>
            <p:cNvSpPr/>
            <p:nvPr/>
          </p:nvSpPr>
          <p:spPr>
            <a:xfrm flipH="false" flipV="false" rot="0">
              <a:off x="0" y="0"/>
              <a:ext cx="19316700" cy="38100"/>
            </a:xfrm>
            <a:custGeom>
              <a:avLst/>
              <a:gdLst/>
              <a:ahLst/>
              <a:cxnLst/>
              <a:rect r="r" b="b" t="t" l="l"/>
              <a:pathLst>
                <a:path h="38100" w="19316700">
                  <a:moveTo>
                    <a:pt x="19050" y="0"/>
                  </a:moveTo>
                  <a:lnTo>
                    <a:pt x="19297650" y="0"/>
                  </a:lnTo>
                  <a:cubicBezTo>
                    <a:pt x="19308190" y="0"/>
                    <a:pt x="19316700" y="8509"/>
                    <a:pt x="19316700" y="19050"/>
                  </a:cubicBezTo>
                  <a:cubicBezTo>
                    <a:pt x="19316700" y="29591"/>
                    <a:pt x="19308190" y="38100"/>
                    <a:pt x="19297650" y="38100"/>
                  </a:cubicBezTo>
                  <a:lnTo>
                    <a:pt x="19050" y="38100"/>
                  </a:lnTo>
                  <a:cubicBezTo>
                    <a:pt x="8509" y="38100"/>
                    <a:pt x="0" y="29591"/>
                    <a:pt x="0" y="19050"/>
                  </a:cubicBezTo>
                  <a:cubicBezTo>
                    <a:pt x="0" y="8509"/>
                    <a:pt x="8509" y="0"/>
                    <a:pt x="19050" y="0"/>
                  </a:cubicBezTo>
                  <a:close/>
                </a:path>
              </a:pathLst>
            </a:custGeom>
            <a:solidFill>
              <a:srgbClr val="0145AC"/>
            </a:solidFill>
          </p:spPr>
        </p:sp>
      </p:grpSp>
      <p:sp>
        <p:nvSpPr>
          <p:cNvPr name="TextBox 4" id="4"/>
          <p:cNvSpPr txBox="true"/>
          <p:nvPr/>
        </p:nvSpPr>
        <p:spPr>
          <a:xfrm rot="0">
            <a:off x="2388141" y="1735435"/>
            <a:ext cx="8618250" cy="584875"/>
          </a:xfrm>
          <a:prstGeom prst="rect">
            <a:avLst/>
          </a:prstGeom>
        </p:spPr>
        <p:txBody>
          <a:bodyPr anchor="t" rtlCol="false" tIns="0" lIns="0" bIns="0" rIns="0">
            <a:spAutoFit/>
          </a:bodyPr>
          <a:lstStyle/>
          <a:p>
            <a:pPr algn="l">
              <a:lnSpc>
                <a:spcPts val="6998"/>
              </a:lnSpc>
            </a:pPr>
            <a:r>
              <a:rPr lang="en-US" b="true" sz="6480" u="sng">
                <a:solidFill>
                  <a:srgbClr val="FFFFFF"/>
                </a:solidFill>
                <a:latin typeface="Arimo Bold"/>
                <a:ea typeface="Arimo Bold"/>
                <a:cs typeface="Arimo Bold"/>
                <a:sym typeface="Arimo Bold"/>
              </a:rPr>
              <a:t>SUMMARY:</a:t>
            </a:r>
          </a:p>
          <a:p>
            <a:pPr algn="l">
              <a:lnSpc>
                <a:spcPts val="6998"/>
              </a:lnSpc>
            </a:pPr>
          </a:p>
        </p:txBody>
      </p:sp>
      <p:sp>
        <p:nvSpPr>
          <p:cNvPr name="TextBox 5" id="5"/>
          <p:cNvSpPr txBox="true"/>
          <p:nvPr/>
        </p:nvSpPr>
        <p:spPr>
          <a:xfrm rot="0">
            <a:off x="2095248" y="2748657"/>
            <a:ext cx="16276350" cy="3958675"/>
          </a:xfrm>
          <a:prstGeom prst="rect">
            <a:avLst/>
          </a:prstGeom>
        </p:spPr>
        <p:txBody>
          <a:bodyPr anchor="t" rtlCol="false" tIns="0" lIns="0" bIns="0" rIns="0">
            <a:spAutoFit/>
          </a:bodyPr>
          <a:lstStyle/>
          <a:p>
            <a:pPr algn="l">
              <a:lnSpc>
                <a:spcPts val="3120"/>
              </a:lnSpc>
            </a:pPr>
          </a:p>
          <a:p>
            <a:pPr algn="l" marL="887038" indent="-295679" lvl="2">
              <a:lnSpc>
                <a:spcPts val="5875"/>
              </a:lnSpc>
              <a:buFont typeface="Arial"/>
              <a:buChar char="⚬"/>
            </a:pPr>
            <a:r>
              <a:rPr lang="en-US" sz="4079">
                <a:solidFill>
                  <a:srgbClr val="FFFFFF"/>
                </a:solidFill>
                <a:latin typeface="Trebuchet MS"/>
                <a:ea typeface="Trebuchet MS"/>
                <a:cs typeface="Trebuchet MS"/>
                <a:sym typeface="Trebuchet MS"/>
              </a:rPr>
              <a:t>● TO FIND THE SALARY OF THE EMPLOYEE BY USING THE EXCEL</a:t>
            </a:r>
          </a:p>
          <a:p>
            <a:pPr algn="l" marL="887038" indent="-295679" lvl="2">
              <a:lnSpc>
                <a:spcPts val="5875"/>
              </a:lnSpc>
              <a:buFont typeface="Arial"/>
              <a:buChar char="⚬"/>
            </a:pPr>
            <a:r>
              <a:rPr lang="en-US" sz="4079">
                <a:solidFill>
                  <a:srgbClr val="FFFFFF"/>
                </a:solidFill>
                <a:latin typeface="Trebuchet MS"/>
                <a:ea typeface="Trebuchet MS"/>
                <a:cs typeface="Trebuchet MS"/>
                <a:sym typeface="Trebuchet MS"/>
              </a:rPr>
              <a:t>●THE RESULTS SHOWN IN THE GRAPH.</a:t>
            </a:r>
          </a:p>
          <a:p>
            <a:pPr algn="l" marL="887038" indent="-295679" lvl="2">
              <a:lnSpc>
                <a:spcPts val="3120"/>
              </a:lnSpc>
            </a:pP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1B212C"/>
        </a:solidFill>
      </p:bgPr>
    </p:bg>
    <p:spTree>
      <p:nvGrpSpPr>
        <p:cNvPr id="1" name=""/>
        <p:cNvGrpSpPr/>
        <p:nvPr/>
      </p:nvGrpSpPr>
      <p:grpSpPr>
        <a:xfrm>
          <a:off x="0" y="0"/>
          <a:ext cx="0" cy="0"/>
          <a:chOff x="0" y="0"/>
          <a:chExt cx="0" cy="0"/>
        </a:xfrm>
      </p:grpSpPr>
      <p:sp>
        <p:nvSpPr>
          <p:cNvPr name="Freeform 2" id="2"/>
          <p:cNvSpPr/>
          <p:nvPr/>
        </p:nvSpPr>
        <p:spPr>
          <a:xfrm flipH="false" flipV="false" rot="0">
            <a:off x="0" y="761984"/>
            <a:ext cx="2075648" cy="2032526"/>
          </a:xfrm>
          <a:custGeom>
            <a:avLst/>
            <a:gdLst/>
            <a:ahLst/>
            <a:cxnLst/>
            <a:rect r="r" b="b" t="t" l="l"/>
            <a:pathLst>
              <a:path h="2032526" w="2075648">
                <a:moveTo>
                  <a:pt x="0" y="0"/>
                </a:moveTo>
                <a:lnTo>
                  <a:pt x="2075648" y="0"/>
                </a:lnTo>
                <a:lnTo>
                  <a:pt x="2075648" y="2032526"/>
                </a:lnTo>
                <a:lnTo>
                  <a:pt x="0" y="2032526"/>
                </a:lnTo>
                <a:lnTo>
                  <a:pt x="0" y="0"/>
                </a:lnTo>
                <a:close/>
              </a:path>
            </a:pathLst>
          </a:custGeom>
          <a:blipFill>
            <a:blip r:embed="rId2">
              <a:extLst>
                <a:ext uri="{96DAC541-7B7A-43D3-8B79-37D633B846F1}">
                  <asvg:svgBlip xmlns:asvg="http://schemas.microsoft.com/office/drawing/2016/SVG/main" r:embed="rId3"/>
                </a:ext>
              </a:extLst>
            </a:blip>
            <a:stretch>
              <a:fillRect l="0" t="-123" r="0" b="-123"/>
            </a:stretch>
          </a:blipFill>
        </p:spPr>
      </p:sp>
      <p:sp>
        <p:nvSpPr>
          <p:cNvPr name="Freeform 3" id="3"/>
          <p:cNvSpPr/>
          <p:nvPr/>
        </p:nvSpPr>
        <p:spPr>
          <a:xfrm flipH="false" flipV="false" rot="0">
            <a:off x="17258727" y="9148762"/>
            <a:ext cx="685800" cy="685800"/>
          </a:xfrm>
          <a:custGeom>
            <a:avLst/>
            <a:gdLst/>
            <a:ahLst/>
            <a:cxnLst/>
            <a:rect r="r" b="b" t="t" l="l"/>
            <a:pathLst>
              <a:path h="685800" w="685800">
                <a:moveTo>
                  <a:pt x="0" y="0"/>
                </a:moveTo>
                <a:lnTo>
                  <a:pt x="685800" y="0"/>
                </a:lnTo>
                <a:lnTo>
                  <a:pt x="685800" y="685800"/>
                </a:lnTo>
                <a:lnTo>
                  <a:pt x="0" y="685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6230600" y="903921"/>
            <a:ext cx="471488" cy="485775"/>
          </a:xfrm>
          <a:custGeom>
            <a:avLst/>
            <a:gdLst/>
            <a:ahLst/>
            <a:cxnLst/>
            <a:rect r="r" b="b" t="t" l="l"/>
            <a:pathLst>
              <a:path h="485775" w="471488">
                <a:moveTo>
                  <a:pt x="0" y="0"/>
                </a:moveTo>
                <a:lnTo>
                  <a:pt x="471488" y="0"/>
                </a:lnTo>
                <a:lnTo>
                  <a:pt x="471488" y="485775"/>
                </a:lnTo>
                <a:lnTo>
                  <a:pt x="0" y="48577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7983102" y="9967912"/>
            <a:ext cx="271462" cy="271462"/>
          </a:xfrm>
          <a:custGeom>
            <a:avLst/>
            <a:gdLst/>
            <a:ahLst/>
            <a:cxnLst/>
            <a:rect r="r" b="b" t="t" l="l"/>
            <a:pathLst>
              <a:path h="271462" w="271462">
                <a:moveTo>
                  <a:pt x="0" y="0"/>
                </a:moveTo>
                <a:lnTo>
                  <a:pt x="271462" y="0"/>
                </a:lnTo>
                <a:lnTo>
                  <a:pt x="271462" y="271462"/>
                </a:lnTo>
                <a:lnTo>
                  <a:pt x="0" y="271462"/>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grpSp>
        <p:nvGrpSpPr>
          <p:cNvPr name="Group 6" id="6"/>
          <p:cNvGrpSpPr/>
          <p:nvPr/>
        </p:nvGrpSpPr>
        <p:grpSpPr>
          <a:xfrm rot="0">
            <a:off x="2500312" y="9701212"/>
            <a:ext cx="114300" cy="266700"/>
            <a:chOff x="0" y="0"/>
            <a:chExt cx="152400" cy="355600"/>
          </a:xfrm>
        </p:grpSpPr>
        <p:sp>
          <p:nvSpPr>
            <p:cNvPr name="Freeform 7" id="7"/>
            <p:cNvSpPr/>
            <p:nvPr/>
          </p:nvSpPr>
          <p:spPr>
            <a:xfrm flipH="false" flipV="false" rot="0">
              <a:off x="0" y="0"/>
              <a:ext cx="152400" cy="355600"/>
            </a:xfrm>
            <a:custGeom>
              <a:avLst/>
              <a:gdLst/>
              <a:ahLst/>
              <a:cxnLst/>
              <a:rect r="r" b="b" t="t" l="l"/>
              <a:pathLst>
                <a:path h="355600" w="152400">
                  <a:moveTo>
                    <a:pt x="0" y="0"/>
                  </a:moveTo>
                  <a:lnTo>
                    <a:pt x="152400" y="0"/>
                  </a:lnTo>
                  <a:lnTo>
                    <a:pt x="152400" y="355600"/>
                  </a:lnTo>
                  <a:lnTo>
                    <a:pt x="0" y="355600"/>
                  </a:lnTo>
                  <a:lnTo>
                    <a:pt x="0" y="0"/>
                  </a:lnTo>
                  <a:close/>
                </a:path>
              </a:pathLst>
            </a:custGeom>
            <a:blipFill>
              <a:blip r:embed="rId10"/>
              <a:stretch>
                <a:fillRect l="-66666" t="0" r="-66666" b="0"/>
              </a:stretch>
            </a:blipFill>
          </p:spPr>
        </p:sp>
      </p:grpSp>
      <p:sp>
        <p:nvSpPr>
          <p:cNvPr name="TextBox 8" id="8"/>
          <p:cNvSpPr txBox="true"/>
          <p:nvPr/>
        </p:nvSpPr>
        <p:spPr>
          <a:xfrm rot="0">
            <a:off x="1132998" y="610541"/>
            <a:ext cx="4696200" cy="723625"/>
          </a:xfrm>
          <a:prstGeom prst="rect">
            <a:avLst/>
          </a:prstGeom>
        </p:spPr>
        <p:txBody>
          <a:bodyPr anchor="t" rtlCol="false" tIns="0" lIns="0" bIns="0" rIns="0">
            <a:spAutoFit/>
          </a:bodyPr>
          <a:lstStyle/>
          <a:p>
            <a:pPr algn="l">
              <a:lnSpc>
                <a:spcPts val="5759"/>
              </a:lnSpc>
            </a:pPr>
            <a:r>
              <a:rPr lang="en-US" sz="4800" u="sng">
                <a:solidFill>
                  <a:srgbClr val="FFFFFF"/>
                </a:solidFill>
                <a:latin typeface="Montserrat"/>
                <a:ea typeface="Montserrat"/>
                <a:cs typeface="Montserrat"/>
                <a:sym typeface="Montserrat"/>
              </a:rPr>
              <a:t>RESULTS: </a:t>
            </a:r>
          </a:p>
        </p:txBody>
      </p:sp>
      <p:sp>
        <p:nvSpPr>
          <p:cNvPr name="TextBox 9" id="9"/>
          <p:cNvSpPr txBox="true"/>
          <p:nvPr/>
        </p:nvSpPr>
        <p:spPr>
          <a:xfrm rot="0">
            <a:off x="16915827" y="9697930"/>
            <a:ext cx="342900" cy="299625"/>
          </a:xfrm>
          <a:prstGeom prst="rect">
            <a:avLst/>
          </a:prstGeom>
        </p:spPr>
        <p:txBody>
          <a:bodyPr anchor="t" rtlCol="false" tIns="0" lIns="0" bIns="0" rIns="0">
            <a:spAutoFit/>
          </a:bodyPr>
          <a:lstStyle/>
          <a:p>
            <a:pPr algn="l">
              <a:lnSpc>
                <a:spcPts val="1980"/>
              </a:lnSpc>
            </a:pPr>
            <a:r>
              <a:rPr lang="en-US" sz="1650">
                <a:solidFill>
                  <a:srgbClr val="2D936B"/>
                </a:solidFill>
                <a:latin typeface="Trebuchet MS"/>
                <a:ea typeface="Trebuchet MS"/>
                <a:cs typeface="Trebuchet MS"/>
                <a:sym typeface="Trebuchet MS"/>
              </a:rPr>
              <a:t>‹#›</a:t>
            </a:r>
          </a:p>
        </p:txBody>
      </p:sp>
      <p:grpSp>
        <p:nvGrpSpPr>
          <p:cNvPr name="Group 10" id="10"/>
          <p:cNvGrpSpPr/>
          <p:nvPr/>
        </p:nvGrpSpPr>
        <p:grpSpPr>
          <a:xfrm rot="0">
            <a:off x="4765505" y="1389696"/>
            <a:ext cx="10675685" cy="8311517"/>
            <a:chOff x="0" y="0"/>
            <a:chExt cx="14234247" cy="11082023"/>
          </a:xfrm>
        </p:grpSpPr>
        <p:sp>
          <p:nvSpPr>
            <p:cNvPr name="Freeform 11" id="11"/>
            <p:cNvSpPr/>
            <p:nvPr/>
          </p:nvSpPr>
          <p:spPr>
            <a:xfrm flipH="false" flipV="false" rot="0">
              <a:off x="0" y="0"/>
              <a:ext cx="14234288" cy="11082020"/>
            </a:xfrm>
            <a:custGeom>
              <a:avLst/>
              <a:gdLst/>
              <a:ahLst/>
              <a:cxnLst/>
              <a:rect r="r" b="b" t="t" l="l"/>
              <a:pathLst>
                <a:path h="11082020" w="14234288">
                  <a:moveTo>
                    <a:pt x="0" y="0"/>
                  </a:moveTo>
                  <a:lnTo>
                    <a:pt x="14234288" y="0"/>
                  </a:lnTo>
                  <a:lnTo>
                    <a:pt x="14234288" y="11082020"/>
                  </a:lnTo>
                  <a:lnTo>
                    <a:pt x="0" y="11082020"/>
                  </a:lnTo>
                  <a:lnTo>
                    <a:pt x="0" y="0"/>
                  </a:lnTo>
                  <a:close/>
                </a:path>
              </a:pathLst>
            </a:custGeom>
            <a:blipFill>
              <a:blip r:embed="rId11"/>
              <a:stretch>
                <a:fillRect l="-3951" t="0" r="-3951" b="0"/>
              </a:stretch>
            </a:blipFill>
          </p:spPr>
        </p:sp>
      </p:gr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1B212C"/>
        </a:solidFill>
      </p:bgPr>
    </p:bg>
    <p:spTree>
      <p:nvGrpSpPr>
        <p:cNvPr id="1" name=""/>
        <p:cNvGrpSpPr/>
        <p:nvPr/>
      </p:nvGrpSpPr>
      <p:grpSpPr>
        <a:xfrm>
          <a:off x="0" y="0"/>
          <a:ext cx="0" cy="0"/>
          <a:chOff x="0" y="0"/>
          <a:chExt cx="0" cy="0"/>
        </a:xfrm>
      </p:grpSpPr>
      <p:sp>
        <p:nvSpPr>
          <p:cNvPr name="Freeform 2" id="2"/>
          <p:cNvSpPr/>
          <p:nvPr/>
        </p:nvSpPr>
        <p:spPr>
          <a:xfrm flipH="false" flipV="false" rot="0">
            <a:off x="0" y="761984"/>
            <a:ext cx="2075648" cy="2032526"/>
          </a:xfrm>
          <a:custGeom>
            <a:avLst/>
            <a:gdLst/>
            <a:ahLst/>
            <a:cxnLst/>
            <a:rect r="r" b="b" t="t" l="l"/>
            <a:pathLst>
              <a:path h="2032526" w="2075648">
                <a:moveTo>
                  <a:pt x="0" y="0"/>
                </a:moveTo>
                <a:lnTo>
                  <a:pt x="2075648" y="0"/>
                </a:lnTo>
                <a:lnTo>
                  <a:pt x="2075648" y="2032526"/>
                </a:lnTo>
                <a:lnTo>
                  <a:pt x="0" y="2032526"/>
                </a:lnTo>
                <a:lnTo>
                  <a:pt x="0" y="0"/>
                </a:lnTo>
                <a:close/>
              </a:path>
            </a:pathLst>
          </a:custGeom>
          <a:blipFill>
            <a:blip r:embed="rId2">
              <a:extLst>
                <a:ext uri="{96DAC541-7B7A-43D3-8B79-37D633B846F1}">
                  <asvg:svgBlip xmlns:asvg="http://schemas.microsoft.com/office/drawing/2016/SVG/main" r:embed="rId3"/>
                </a:ext>
              </a:extLst>
            </a:blip>
            <a:stretch>
              <a:fillRect l="0" t="-123" r="0" b="-123"/>
            </a:stretch>
          </a:blipFill>
        </p:spPr>
      </p:sp>
      <p:sp>
        <p:nvSpPr>
          <p:cNvPr name="TextBox 3" id="3"/>
          <p:cNvSpPr txBox="true"/>
          <p:nvPr/>
        </p:nvSpPr>
        <p:spPr>
          <a:xfrm rot="0">
            <a:off x="2686425" y="966550"/>
            <a:ext cx="13894950" cy="1603600"/>
          </a:xfrm>
          <a:prstGeom prst="rect">
            <a:avLst/>
          </a:prstGeom>
        </p:spPr>
        <p:txBody>
          <a:bodyPr anchor="t" rtlCol="false" tIns="0" lIns="0" bIns="0" rIns="0">
            <a:spAutoFit/>
          </a:bodyPr>
          <a:lstStyle/>
          <a:p>
            <a:pPr algn="l">
              <a:lnSpc>
                <a:spcPts val="5184"/>
              </a:lnSpc>
            </a:pPr>
            <a:r>
              <a:rPr lang="en-US" sz="4800">
                <a:solidFill>
                  <a:srgbClr val="FFFFFF"/>
                </a:solidFill>
                <a:latin typeface="Montserrat"/>
                <a:ea typeface="Montserrat"/>
                <a:cs typeface="Montserrat"/>
                <a:sym typeface="Montserrat"/>
              </a:rPr>
              <a:t>RESULT:</a:t>
            </a:r>
          </a:p>
        </p:txBody>
      </p:sp>
      <p:grpSp>
        <p:nvGrpSpPr>
          <p:cNvPr name="Group 4" id="4"/>
          <p:cNvGrpSpPr/>
          <p:nvPr/>
        </p:nvGrpSpPr>
        <p:grpSpPr>
          <a:xfrm rot="0">
            <a:off x="3204757" y="1701675"/>
            <a:ext cx="12858287" cy="8216409"/>
            <a:chOff x="0" y="0"/>
            <a:chExt cx="17144383" cy="10955212"/>
          </a:xfrm>
        </p:grpSpPr>
        <p:sp>
          <p:nvSpPr>
            <p:cNvPr name="Freeform 5" id="5"/>
            <p:cNvSpPr/>
            <p:nvPr/>
          </p:nvSpPr>
          <p:spPr>
            <a:xfrm flipH="false" flipV="false" rot="0">
              <a:off x="0" y="0"/>
              <a:ext cx="17144364" cy="10955274"/>
            </a:xfrm>
            <a:custGeom>
              <a:avLst/>
              <a:gdLst/>
              <a:ahLst/>
              <a:cxnLst/>
              <a:rect r="r" b="b" t="t" l="l"/>
              <a:pathLst>
                <a:path h="10955274" w="17144364">
                  <a:moveTo>
                    <a:pt x="0" y="0"/>
                  </a:moveTo>
                  <a:lnTo>
                    <a:pt x="17144364" y="0"/>
                  </a:lnTo>
                  <a:lnTo>
                    <a:pt x="17144364" y="10955274"/>
                  </a:lnTo>
                  <a:lnTo>
                    <a:pt x="0" y="10955274"/>
                  </a:lnTo>
                  <a:lnTo>
                    <a:pt x="0" y="0"/>
                  </a:lnTo>
                  <a:close/>
                </a:path>
              </a:pathLst>
            </a:custGeom>
            <a:blipFill>
              <a:blip r:embed="rId4"/>
              <a:stretch>
                <a:fillRect l="0" t="-5524" r="0" b="-5523"/>
              </a:stretch>
            </a:blipFill>
          </p:spPr>
        </p:sp>
      </p:gr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1B212C"/>
        </a:solidFill>
      </p:bgPr>
    </p:bg>
    <p:spTree>
      <p:nvGrpSpPr>
        <p:cNvPr id="1" name=""/>
        <p:cNvGrpSpPr/>
        <p:nvPr/>
      </p:nvGrpSpPr>
      <p:grpSpPr>
        <a:xfrm>
          <a:off x="0" y="0"/>
          <a:ext cx="0" cy="0"/>
          <a:chOff x="0" y="0"/>
          <a:chExt cx="0" cy="0"/>
        </a:xfrm>
      </p:grpSpPr>
      <p:sp>
        <p:nvSpPr>
          <p:cNvPr name="Freeform 2" id="2"/>
          <p:cNvSpPr/>
          <p:nvPr/>
        </p:nvSpPr>
        <p:spPr>
          <a:xfrm flipH="false" flipV="false" rot="0">
            <a:off x="0" y="761984"/>
            <a:ext cx="2075648" cy="2032526"/>
          </a:xfrm>
          <a:custGeom>
            <a:avLst/>
            <a:gdLst/>
            <a:ahLst/>
            <a:cxnLst/>
            <a:rect r="r" b="b" t="t" l="l"/>
            <a:pathLst>
              <a:path h="2032526" w="2075648">
                <a:moveTo>
                  <a:pt x="0" y="0"/>
                </a:moveTo>
                <a:lnTo>
                  <a:pt x="2075648" y="0"/>
                </a:lnTo>
                <a:lnTo>
                  <a:pt x="2075648" y="2032526"/>
                </a:lnTo>
                <a:lnTo>
                  <a:pt x="0" y="2032526"/>
                </a:lnTo>
                <a:lnTo>
                  <a:pt x="0" y="0"/>
                </a:lnTo>
                <a:close/>
              </a:path>
            </a:pathLst>
          </a:custGeom>
          <a:blipFill>
            <a:blip r:embed="rId2">
              <a:extLst>
                <a:ext uri="{96DAC541-7B7A-43D3-8B79-37D633B846F1}">
                  <asvg:svgBlip xmlns:asvg="http://schemas.microsoft.com/office/drawing/2016/SVG/main" r:embed="rId3"/>
                </a:ext>
              </a:extLst>
            </a:blip>
            <a:stretch>
              <a:fillRect l="0" t="-123" r="0" b="-123"/>
            </a:stretch>
          </a:blipFill>
        </p:spPr>
      </p:sp>
      <p:sp>
        <p:nvSpPr>
          <p:cNvPr name="TextBox 3" id="3"/>
          <p:cNvSpPr txBox="true"/>
          <p:nvPr/>
        </p:nvSpPr>
        <p:spPr>
          <a:xfrm rot="0">
            <a:off x="2563878" y="1517312"/>
            <a:ext cx="13657350" cy="5101150"/>
          </a:xfrm>
          <a:prstGeom prst="rect">
            <a:avLst/>
          </a:prstGeom>
        </p:spPr>
        <p:txBody>
          <a:bodyPr anchor="t" rtlCol="false" tIns="0" lIns="0" bIns="0" rIns="0">
            <a:spAutoFit/>
          </a:bodyPr>
          <a:lstStyle/>
          <a:p>
            <a:pPr algn="l">
              <a:lnSpc>
                <a:spcPts val="7128"/>
              </a:lnSpc>
            </a:pPr>
            <a:r>
              <a:rPr lang="en-US" sz="6600" u="sng">
                <a:solidFill>
                  <a:srgbClr val="FFFFFF"/>
                </a:solidFill>
                <a:latin typeface="Times New Roman"/>
                <a:ea typeface="Times New Roman"/>
                <a:cs typeface="Times New Roman"/>
                <a:sym typeface="Times New Roman"/>
              </a:rPr>
              <a:t>CONCLUSION:</a:t>
            </a:r>
          </a:p>
          <a:p>
            <a:pPr algn="l">
              <a:lnSpc>
                <a:spcPts val="5184"/>
              </a:lnSpc>
            </a:pPr>
          </a:p>
          <a:p>
            <a:pPr algn="l">
              <a:lnSpc>
                <a:spcPts val="5184"/>
              </a:lnSpc>
            </a:pPr>
            <a:r>
              <a:rPr lang="en-US" sz="4800">
                <a:solidFill>
                  <a:srgbClr val="FFFFFF"/>
                </a:solidFill>
                <a:latin typeface="Times New Roman"/>
                <a:ea typeface="Times New Roman"/>
                <a:cs typeface="Times New Roman"/>
                <a:sym typeface="Times New Roman"/>
              </a:rPr>
              <a:t>IN THIS SALARY ANALYSIS THE SOME</a:t>
            </a:r>
          </a:p>
          <a:p>
            <a:pPr algn="l">
              <a:lnSpc>
                <a:spcPts val="5184"/>
              </a:lnSpc>
            </a:pPr>
            <a:r>
              <a:rPr lang="en-US" sz="4800">
                <a:solidFill>
                  <a:srgbClr val="FFFFFF"/>
                </a:solidFill>
                <a:latin typeface="Times New Roman"/>
                <a:ea typeface="Times New Roman"/>
                <a:cs typeface="Times New Roman"/>
                <a:sym typeface="Times New Roman"/>
              </a:rPr>
              <a:t>OF EMPLOYEES ARE GET HIGHER </a:t>
            </a:r>
          </a:p>
          <a:p>
            <a:pPr algn="l">
              <a:lnSpc>
                <a:spcPts val="5184"/>
              </a:lnSpc>
            </a:pPr>
            <a:r>
              <a:rPr lang="en-US" sz="4800">
                <a:solidFill>
                  <a:srgbClr val="FFFFFF"/>
                </a:solidFill>
                <a:latin typeface="Times New Roman"/>
                <a:ea typeface="Times New Roman"/>
                <a:cs typeface="Times New Roman"/>
                <a:sym typeface="Times New Roman"/>
              </a:rPr>
              <a:t>SALARY IN THE DEPARTMENT OF </a:t>
            </a:r>
          </a:p>
          <a:p>
            <a:pPr algn="l">
              <a:lnSpc>
                <a:spcPts val="5184"/>
              </a:lnSpc>
            </a:pPr>
            <a:r>
              <a:rPr lang="en-US" sz="4800">
                <a:solidFill>
                  <a:srgbClr val="FFFFFF"/>
                </a:solidFill>
                <a:latin typeface="Times New Roman"/>
                <a:ea typeface="Times New Roman"/>
                <a:cs typeface="Times New Roman"/>
                <a:sym typeface="Times New Roman"/>
              </a:rPr>
              <a:t>QUALITY AND SALES.</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1B212C"/>
        </a:solidFill>
      </p:bgPr>
    </p:bg>
    <p:spTree>
      <p:nvGrpSpPr>
        <p:cNvPr id="1" name=""/>
        <p:cNvGrpSpPr/>
        <p:nvPr/>
      </p:nvGrpSpPr>
      <p:grpSpPr>
        <a:xfrm>
          <a:off x="0" y="0"/>
          <a:ext cx="0" cy="0"/>
          <a:chOff x="0" y="0"/>
          <a:chExt cx="0" cy="0"/>
        </a:xfrm>
      </p:grpSpPr>
      <p:sp>
        <p:nvSpPr>
          <p:cNvPr name="Freeform 2" id="2"/>
          <p:cNvSpPr/>
          <p:nvPr/>
        </p:nvSpPr>
        <p:spPr>
          <a:xfrm flipH="false" flipV="false" rot="0">
            <a:off x="0" y="761984"/>
            <a:ext cx="2075648" cy="2032526"/>
          </a:xfrm>
          <a:custGeom>
            <a:avLst/>
            <a:gdLst/>
            <a:ahLst/>
            <a:cxnLst/>
            <a:rect r="r" b="b" t="t" l="l"/>
            <a:pathLst>
              <a:path h="2032526" w="2075648">
                <a:moveTo>
                  <a:pt x="0" y="0"/>
                </a:moveTo>
                <a:lnTo>
                  <a:pt x="2075648" y="0"/>
                </a:lnTo>
                <a:lnTo>
                  <a:pt x="2075648" y="2032526"/>
                </a:lnTo>
                <a:lnTo>
                  <a:pt x="0" y="2032526"/>
                </a:lnTo>
                <a:lnTo>
                  <a:pt x="0" y="0"/>
                </a:lnTo>
                <a:close/>
              </a:path>
            </a:pathLst>
          </a:custGeom>
          <a:blipFill>
            <a:blip r:embed="rId2">
              <a:extLst>
                <a:ext uri="{96DAC541-7B7A-43D3-8B79-37D633B846F1}">
                  <asvg:svgBlip xmlns:asvg="http://schemas.microsoft.com/office/drawing/2016/SVG/main" r:embed="rId3"/>
                </a:ext>
              </a:extLst>
            </a:blip>
            <a:stretch>
              <a:fillRect l="0" t="-123" r="0" b="-123"/>
            </a:stretch>
          </a:blipFill>
        </p:spPr>
      </p:sp>
      <p:sp>
        <p:nvSpPr>
          <p:cNvPr name="TextBox 3" id="3"/>
          <p:cNvSpPr txBox="true"/>
          <p:nvPr/>
        </p:nvSpPr>
        <p:spPr>
          <a:xfrm rot="0">
            <a:off x="2595000" y="556350"/>
            <a:ext cx="14077800" cy="1237350"/>
          </a:xfrm>
          <a:prstGeom prst="rect">
            <a:avLst/>
          </a:prstGeom>
        </p:spPr>
        <p:txBody>
          <a:bodyPr anchor="t" rtlCol="false" tIns="0" lIns="0" bIns="0" rIns="0">
            <a:spAutoFit/>
          </a:bodyPr>
          <a:lstStyle/>
          <a:p>
            <a:pPr algn="l">
              <a:lnSpc>
                <a:spcPts val="7650"/>
              </a:lnSpc>
            </a:pPr>
            <a:r>
              <a:rPr lang="en-US" sz="6375" u="sng">
                <a:solidFill>
                  <a:srgbClr val="1B212C"/>
                </a:solidFill>
                <a:latin typeface="Gill Sans Light"/>
                <a:ea typeface="Gill Sans Light"/>
                <a:cs typeface="Gill Sans Light"/>
                <a:sym typeface="Gill Sans Light"/>
              </a:rPr>
              <a:t>PROJECT TITLE</a:t>
            </a:r>
          </a:p>
        </p:txBody>
      </p:sp>
      <p:sp>
        <p:nvSpPr>
          <p:cNvPr name="TextBox 4" id="4"/>
          <p:cNvSpPr txBox="true"/>
          <p:nvPr/>
        </p:nvSpPr>
        <p:spPr>
          <a:xfrm rot="0">
            <a:off x="1463025" y="2903200"/>
            <a:ext cx="13161900" cy="2238700"/>
          </a:xfrm>
          <a:prstGeom prst="rect">
            <a:avLst/>
          </a:prstGeom>
        </p:spPr>
        <p:txBody>
          <a:bodyPr anchor="t" rtlCol="false" tIns="0" lIns="0" bIns="0" rIns="0">
            <a:spAutoFit/>
          </a:bodyPr>
          <a:lstStyle/>
          <a:p>
            <a:pPr algn="l">
              <a:lnSpc>
                <a:spcPts val="7920"/>
              </a:lnSpc>
            </a:pPr>
            <a:r>
              <a:rPr lang="en-US" sz="6600" b="true">
                <a:solidFill>
                  <a:srgbClr val="D9D9D9"/>
                </a:solidFill>
                <a:latin typeface="Arimo Bold"/>
                <a:ea typeface="Arimo Bold"/>
                <a:cs typeface="Arimo Bold"/>
                <a:sym typeface="Arimo Bold"/>
              </a:rPr>
              <a:t>Employee Salary Analysis using Excel.</a:t>
            </a:r>
          </a:p>
        </p:txBody>
      </p:sp>
      <p:grpSp>
        <p:nvGrpSpPr>
          <p:cNvPr name="Group 5" id="5"/>
          <p:cNvGrpSpPr/>
          <p:nvPr/>
        </p:nvGrpSpPr>
        <p:grpSpPr>
          <a:xfrm rot="0">
            <a:off x="10730837" y="4268390"/>
            <a:ext cx="6185563" cy="4375546"/>
            <a:chOff x="0" y="0"/>
            <a:chExt cx="8247417" cy="5834061"/>
          </a:xfrm>
        </p:grpSpPr>
        <p:sp>
          <p:nvSpPr>
            <p:cNvPr name="Freeform 6" id="6"/>
            <p:cNvSpPr/>
            <p:nvPr/>
          </p:nvSpPr>
          <p:spPr>
            <a:xfrm flipH="false" flipV="false" rot="0">
              <a:off x="0" y="0"/>
              <a:ext cx="8247380" cy="5833999"/>
            </a:xfrm>
            <a:custGeom>
              <a:avLst/>
              <a:gdLst/>
              <a:ahLst/>
              <a:cxnLst/>
              <a:rect r="r" b="b" t="t" l="l"/>
              <a:pathLst>
                <a:path h="5833999" w="8247380">
                  <a:moveTo>
                    <a:pt x="0" y="0"/>
                  </a:moveTo>
                  <a:lnTo>
                    <a:pt x="8247380" y="0"/>
                  </a:lnTo>
                  <a:lnTo>
                    <a:pt x="8247380" y="5833999"/>
                  </a:lnTo>
                  <a:lnTo>
                    <a:pt x="0" y="5833999"/>
                  </a:lnTo>
                  <a:lnTo>
                    <a:pt x="0" y="0"/>
                  </a:lnTo>
                  <a:close/>
                </a:path>
              </a:pathLst>
            </a:custGeom>
            <a:blipFill>
              <a:blip r:embed="rId4"/>
              <a:stretch>
                <a:fillRect l="0" t="-2918" r="0" b="-2919"/>
              </a:stretch>
            </a:blipFill>
          </p:spPr>
        </p:sp>
      </p:gr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1B212C"/>
        </a:solidFill>
      </p:bgPr>
    </p:bg>
    <p:spTree>
      <p:nvGrpSpPr>
        <p:cNvPr id="1" name=""/>
        <p:cNvGrpSpPr/>
        <p:nvPr/>
      </p:nvGrpSpPr>
      <p:grpSpPr>
        <a:xfrm>
          <a:off x="0" y="0"/>
          <a:ext cx="0" cy="0"/>
          <a:chOff x="0" y="0"/>
          <a:chExt cx="0" cy="0"/>
        </a:xfrm>
      </p:grpSpPr>
      <p:sp>
        <p:nvSpPr>
          <p:cNvPr name="Freeform 2" id="2"/>
          <p:cNvSpPr/>
          <p:nvPr/>
        </p:nvSpPr>
        <p:spPr>
          <a:xfrm flipH="false" flipV="false" rot="0">
            <a:off x="0" y="761984"/>
            <a:ext cx="2075648" cy="2032526"/>
          </a:xfrm>
          <a:custGeom>
            <a:avLst/>
            <a:gdLst/>
            <a:ahLst/>
            <a:cxnLst/>
            <a:rect r="r" b="b" t="t" l="l"/>
            <a:pathLst>
              <a:path h="2032526" w="2075648">
                <a:moveTo>
                  <a:pt x="0" y="0"/>
                </a:moveTo>
                <a:lnTo>
                  <a:pt x="2075648" y="0"/>
                </a:lnTo>
                <a:lnTo>
                  <a:pt x="2075648" y="2032526"/>
                </a:lnTo>
                <a:lnTo>
                  <a:pt x="0" y="2032526"/>
                </a:lnTo>
                <a:lnTo>
                  <a:pt x="0" y="0"/>
                </a:lnTo>
                <a:close/>
              </a:path>
            </a:pathLst>
          </a:custGeom>
          <a:blipFill>
            <a:blip r:embed="rId2">
              <a:extLst>
                <a:ext uri="{96DAC541-7B7A-43D3-8B79-37D633B846F1}">
                  <asvg:svgBlip xmlns:asvg="http://schemas.microsoft.com/office/drawing/2016/SVG/main" r:embed="rId3"/>
                </a:ext>
              </a:extLst>
            </a:blip>
            <a:stretch>
              <a:fillRect l="0" t="-123" r="0" b="-123"/>
            </a:stretch>
          </a:blipFill>
        </p:spPr>
      </p:sp>
      <p:sp>
        <p:nvSpPr>
          <p:cNvPr name="TextBox 3" id="3"/>
          <p:cNvSpPr txBox="true"/>
          <p:nvPr/>
        </p:nvSpPr>
        <p:spPr>
          <a:xfrm rot="0">
            <a:off x="2391681" y="1636823"/>
            <a:ext cx="14404950" cy="933175"/>
          </a:xfrm>
          <a:prstGeom prst="rect">
            <a:avLst/>
          </a:prstGeom>
        </p:spPr>
        <p:txBody>
          <a:bodyPr anchor="t" rtlCol="false" tIns="0" lIns="0" bIns="0" rIns="0">
            <a:spAutoFit/>
          </a:bodyPr>
          <a:lstStyle/>
          <a:p>
            <a:pPr algn="l">
              <a:lnSpc>
                <a:spcPts val="5759"/>
              </a:lnSpc>
            </a:pPr>
            <a:r>
              <a:rPr lang="en-US" sz="4800" u="sng">
                <a:solidFill>
                  <a:srgbClr val="1B212C"/>
                </a:solidFill>
                <a:latin typeface="Gill Sans Light"/>
                <a:ea typeface="Gill Sans Light"/>
                <a:cs typeface="Gill Sans Light"/>
                <a:sym typeface="Gill Sans Light"/>
              </a:rPr>
              <a:t>AGENDA:</a:t>
            </a:r>
          </a:p>
        </p:txBody>
      </p:sp>
      <p:sp>
        <p:nvSpPr>
          <p:cNvPr name="TextBox 4" id="4"/>
          <p:cNvSpPr txBox="true"/>
          <p:nvPr/>
        </p:nvSpPr>
        <p:spPr>
          <a:xfrm rot="0">
            <a:off x="5338462" y="2854906"/>
            <a:ext cx="7360950" cy="7161475"/>
          </a:xfrm>
          <a:prstGeom prst="rect">
            <a:avLst/>
          </a:prstGeom>
        </p:spPr>
        <p:txBody>
          <a:bodyPr anchor="t" rtlCol="false" tIns="0" lIns="0" bIns="0" rIns="0">
            <a:spAutoFit/>
          </a:bodyPr>
          <a:lstStyle/>
          <a:p>
            <a:pPr algn="l">
              <a:lnSpc>
                <a:spcPts val="3240"/>
              </a:lnSpc>
            </a:pPr>
          </a:p>
          <a:p>
            <a:pPr algn="l" marL="753427" indent="-251142" lvl="2">
              <a:lnSpc>
                <a:spcPts val="5040"/>
              </a:lnSpc>
              <a:buAutoNum type="arabicPeriod" startAt="1"/>
            </a:pPr>
            <a:r>
              <a:rPr lang="en-US" sz="4200">
                <a:solidFill>
                  <a:srgbClr val="FFFFFF"/>
                </a:solidFill>
                <a:latin typeface="Times New Roman"/>
                <a:ea typeface="Times New Roman"/>
                <a:cs typeface="Times New Roman"/>
                <a:sym typeface="Times New Roman"/>
              </a:rPr>
              <a:t>Problem Statement</a:t>
            </a:r>
          </a:p>
          <a:p>
            <a:pPr algn="l" marL="753427" indent="-251142" lvl="2">
              <a:lnSpc>
                <a:spcPts val="5040"/>
              </a:lnSpc>
              <a:buAutoNum type="arabicPeriod" startAt="1"/>
            </a:pPr>
            <a:r>
              <a:rPr lang="en-US" sz="4200">
                <a:solidFill>
                  <a:srgbClr val="FFFFFF"/>
                </a:solidFill>
                <a:latin typeface="Times New Roman"/>
                <a:ea typeface="Times New Roman"/>
                <a:cs typeface="Times New Roman"/>
                <a:sym typeface="Times New Roman"/>
              </a:rPr>
              <a:t>Project Overview</a:t>
            </a:r>
          </a:p>
          <a:p>
            <a:pPr algn="l" marL="753427" indent="-251142" lvl="2">
              <a:lnSpc>
                <a:spcPts val="5040"/>
              </a:lnSpc>
              <a:buAutoNum type="arabicPeriod" startAt="1"/>
            </a:pPr>
            <a:r>
              <a:rPr lang="en-US" sz="4200">
                <a:solidFill>
                  <a:srgbClr val="FFFFFF"/>
                </a:solidFill>
                <a:latin typeface="Times New Roman"/>
                <a:ea typeface="Times New Roman"/>
                <a:cs typeface="Times New Roman"/>
                <a:sym typeface="Times New Roman"/>
              </a:rPr>
              <a:t>End Users</a:t>
            </a:r>
          </a:p>
          <a:p>
            <a:pPr algn="l" marL="753427" indent="-251142" lvl="2">
              <a:lnSpc>
                <a:spcPts val="5040"/>
              </a:lnSpc>
              <a:buAutoNum type="arabicPeriod" startAt="1"/>
            </a:pPr>
            <a:r>
              <a:rPr lang="en-US" sz="4200">
                <a:solidFill>
                  <a:srgbClr val="FFFFFF"/>
                </a:solidFill>
                <a:latin typeface="Times New Roman"/>
                <a:ea typeface="Times New Roman"/>
                <a:cs typeface="Times New Roman"/>
                <a:sym typeface="Times New Roman"/>
              </a:rPr>
              <a:t>Our Solution and Proposition</a:t>
            </a:r>
          </a:p>
          <a:p>
            <a:pPr algn="l" marL="753427" indent="-251142" lvl="2">
              <a:lnSpc>
                <a:spcPts val="5040"/>
              </a:lnSpc>
              <a:buAutoNum type="arabicPeriod" startAt="1"/>
            </a:pPr>
            <a:r>
              <a:rPr lang="en-US" sz="4200">
                <a:solidFill>
                  <a:srgbClr val="FFFFFF"/>
                </a:solidFill>
                <a:latin typeface="Times New Roman"/>
                <a:ea typeface="Times New Roman"/>
                <a:cs typeface="Times New Roman"/>
                <a:sym typeface="Times New Roman"/>
              </a:rPr>
              <a:t>Dataset Description</a:t>
            </a:r>
          </a:p>
          <a:p>
            <a:pPr algn="l" marL="753427" indent="-251142" lvl="2">
              <a:lnSpc>
                <a:spcPts val="5040"/>
              </a:lnSpc>
              <a:buAutoNum type="arabicPeriod" startAt="1"/>
            </a:pPr>
            <a:r>
              <a:rPr lang="en-US" sz="4200">
                <a:solidFill>
                  <a:srgbClr val="FFFFFF"/>
                </a:solidFill>
                <a:latin typeface="Times New Roman"/>
                <a:ea typeface="Times New Roman"/>
                <a:cs typeface="Times New Roman"/>
                <a:sym typeface="Times New Roman"/>
              </a:rPr>
              <a:t>Modelling Approach</a:t>
            </a:r>
          </a:p>
          <a:p>
            <a:pPr algn="l" marL="753427" indent="-251142" lvl="2">
              <a:lnSpc>
                <a:spcPts val="5040"/>
              </a:lnSpc>
              <a:buAutoNum type="arabicPeriod" startAt="1"/>
            </a:pPr>
            <a:r>
              <a:rPr lang="en-US" sz="4200">
                <a:solidFill>
                  <a:srgbClr val="FFFFFF"/>
                </a:solidFill>
                <a:latin typeface="Times New Roman"/>
                <a:ea typeface="Times New Roman"/>
                <a:cs typeface="Times New Roman"/>
                <a:sym typeface="Times New Roman"/>
              </a:rPr>
              <a:t>Results and Discussion</a:t>
            </a:r>
          </a:p>
          <a:p>
            <a:pPr algn="l" marL="753427" indent="-251142" lvl="2">
              <a:lnSpc>
                <a:spcPts val="5040"/>
              </a:lnSpc>
              <a:buAutoNum type="arabicPeriod" startAt="1"/>
            </a:pPr>
            <a:r>
              <a:rPr lang="en-US" sz="4200">
                <a:solidFill>
                  <a:srgbClr val="FFFFFF"/>
                </a:solidFill>
                <a:latin typeface="Times New Roman"/>
                <a:ea typeface="Times New Roman"/>
                <a:cs typeface="Times New Roman"/>
                <a:sym typeface="Times New Roman"/>
              </a:rPr>
              <a:t>Conclusion</a:t>
            </a:r>
          </a:p>
          <a:p>
            <a:pPr algn="l" marL="753427" indent="-251142" lvl="2">
              <a:lnSpc>
                <a:spcPts val="3240"/>
              </a:lnSpc>
            </a:pP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1B212C"/>
        </a:solidFill>
      </p:bgPr>
    </p:bg>
    <p:spTree>
      <p:nvGrpSpPr>
        <p:cNvPr id="1" name=""/>
        <p:cNvGrpSpPr/>
        <p:nvPr/>
      </p:nvGrpSpPr>
      <p:grpSpPr>
        <a:xfrm>
          <a:off x="0" y="0"/>
          <a:ext cx="0" cy="0"/>
          <a:chOff x="0" y="0"/>
          <a:chExt cx="0" cy="0"/>
        </a:xfrm>
      </p:grpSpPr>
      <p:sp>
        <p:nvSpPr>
          <p:cNvPr name="Freeform 2" id="2"/>
          <p:cNvSpPr/>
          <p:nvPr/>
        </p:nvSpPr>
        <p:spPr>
          <a:xfrm flipH="false" flipV="false" rot="0">
            <a:off x="0" y="761984"/>
            <a:ext cx="2075648" cy="2032526"/>
          </a:xfrm>
          <a:custGeom>
            <a:avLst/>
            <a:gdLst/>
            <a:ahLst/>
            <a:cxnLst/>
            <a:rect r="r" b="b" t="t" l="l"/>
            <a:pathLst>
              <a:path h="2032526" w="2075648">
                <a:moveTo>
                  <a:pt x="0" y="0"/>
                </a:moveTo>
                <a:lnTo>
                  <a:pt x="2075648" y="0"/>
                </a:lnTo>
                <a:lnTo>
                  <a:pt x="2075648" y="2032526"/>
                </a:lnTo>
                <a:lnTo>
                  <a:pt x="0" y="2032526"/>
                </a:lnTo>
                <a:lnTo>
                  <a:pt x="0" y="0"/>
                </a:lnTo>
                <a:close/>
              </a:path>
            </a:pathLst>
          </a:custGeom>
          <a:blipFill>
            <a:blip r:embed="rId2">
              <a:extLst>
                <a:ext uri="{96DAC541-7B7A-43D3-8B79-37D633B846F1}">
                  <asvg:svgBlip xmlns:asvg="http://schemas.microsoft.com/office/drawing/2016/SVG/main" r:embed="rId3"/>
                </a:ext>
              </a:extLst>
            </a:blip>
            <a:stretch>
              <a:fillRect l="0" t="-123" r="0" b="-123"/>
            </a:stretch>
          </a:blipFill>
        </p:spPr>
      </p:sp>
      <p:sp>
        <p:nvSpPr>
          <p:cNvPr name="Freeform 3" id="3"/>
          <p:cNvSpPr/>
          <p:nvPr/>
        </p:nvSpPr>
        <p:spPr>
          <a:xfrm flipH="false" flipV="false" rot="0">
            <a:off x="14285118" y="6615112"/>
            <a:ext cx="685800" cy="685800"/>
          </a:xfrm>
          <a:custGeom>
            <a:avLst/>
            <a:gdLst/>
            <a:ahLst/>
            <a:cxnLst/>
            <a:rect r="r" b="b" t="t" l="l"/>
            <a:pathLst>
              <a:path h="685800" w="685800">
                <a:moveTo>
                  <a:pt x="0" y="0"/>
                </a:moveTo>
                <a:lnTo>
                  <a:pt x="685800" y="0"/>
                </a:lnTo>
                <a:lnTo>
                  <a:pt x="685800" y="685800"/>
                </a:lnTo>
                <a:lnTo>
                  <a:pt x="0" y="685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4285118" y="7415212"/>
            <a:ext cx="271462" cy="271462"/>
          </a:xfrm>
          <a:custGeom>
            <a:avLst/>
            <a:gdLst/>
            <a:ahLst/>
            <a:cxnLst/>
            <a:rect r="r" b="b" t="t" l="l"/>
            <a:pathLst>
              <a:path h="271462" w="271462">
                <a:moveTo>
                  <a:pt x="0" y="0"/>
                </a:moveTo>
                <a:lnTo>
                  <a:pt x="271462" y="0"/>
                </a:lnTo>
                <a:lnTo>
                  <a:pt x="271462" y="271462"/>
                </a:lnTo>
                <a:lnTo>
                  <a:pt x="0" y="2714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5" id="5"/>
          <p:cNvGrpSpPr/>
          <p:nvPr/>
        </p:nvGrpSpPr>
        <p:grpSpPr>
          <a:xfrm rot="0">
            <a:off x="12242006" y="2971800"/>
            <a:ext cx="4143376" cy="4886325"/>
            <a:chOff x="0" y="0"/>
            <a:chExt cx="5524501" cy="6515100"/>
          </a:xfrm>
        </p:grpSpPr>
        <p:sp>
          <p:nvSpPr>
            <p:cNvPr name="Freeform 6" id="6"/>
            <p:cNvSpPr/>
            <p:nvPr/>
          </p:nvSpPr>
          <p:spPr>
            <a:xfrm flipH="false" flipV="false" rot="0">
              <a:off x="0" y="0"/>
              <a:ext cx="5524500" cy="6515100"/>
            </a:xfrm>
            <a:custGeom>
              <a:avLst/>
              <a:gdLst/>
              <a:ahLst/>
              <a:cxnLst/>
              <a:rect r="r" b="b" t="t" l="l"/>
              <a:pathLst>
                <a:path h="6515100" w="5524500">
                  <a:moveTo>
                    <a:pt x="0" y="0"/>
                  </a:moveTo>
                  <a:lnTo>
                    <a:pt x="5524500" y="0"/>
                  </a:lnTo>
                  <a:lnTo>
                    <a:pt x="5524500" y="6515100"/>
                  </a:lnTo>
                  <a:lnTo>
                    <a:pt x="0" y="6515100"/>
                  </a:lnTo>
                  <a:lnTo>
                    <a:pt x="0" y="0"/>
                  </a:lnTo>
                  <a:close/>
                </a:path>
              </a:pathLst>
            </a:custGeom>
            <a:blipFill>
              <a:blip r:embed="rId8"/>
              <a:stretch>
                <a:fillRect l="-42" t="0" r="-42" b="0"/>
              </a:stretch>
            </a:blipFill>
          </p:spPr>
        </p:sp>
      </p:grpSp>
      <p:sp>
        <p:nvSpPr>
          <p:cNvPr name="Freeform 7" id="7"/>
          <p:cNvSpPr/>
          <p:nvPr/>
        </p:nvSpPr>
        <p:spPr>
          <a:xfrm flipH="false" flipV="false" rot="0">
            <a:off x="12006262" y="1625738"/>
            <a:ext cx="471488" cy="485775"/>
          </a:xfrm>
          <a:custGeom>
            <a:avLst/>
            <a:gdLst/>
            <a:ahLst/>
            <a:cxnLst/>
            <a:rect r="r" b="b" t="t" l="l"/>
            <a:pathLst>
              <a:path h="485775" w="471488">
                <a:moveTo>
                  <a:pt x="0" y="0"/>
                </a:moveTo>
                <a:lnTo>
                  <a:pt x="471488" y="0"/>
                </a:lnTo>
                <a:lnTo>
                  <a:pt x="471488" y="485775"/>
                </a:lnTo>
                <a:lnTo>
                  <a:pt x="0" y="485775"/>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TextBox 8" id="8"/>
          <p:cNvSpPr txBox="true"/>
          <p:nvPr/>
        </p:nvSpPr>
        <p:spPr>
          <a:xfrm rot="0">
            <a:off x="2621756" y="1254506"/>
            <a:ext cx="8782224" cy="7797037"/>
          </a:xfrm>
          <a:prstGeom prst="rect">
            <a:avLst/>
          </a:prstGeom>
        </p:spPr>
        <p:txBody>
          <a:bodyPr anchor="t" rtlCol="false" tIns="0" lIns="0" bIns="0" rIns="0">
            <a:spAutoFit/>
          </a:bodyPr>
          <a:lstStyle/>
          <a:p>
            <a:pPr algn="l">
              <a:lnSpc>
                <a:spcPts val="5853"/>
              </a:lnSpc>
            </a:pPr>
            <a:r>
              <a:rPr lang="en-US" sz="4877" u="sng">
                <a:solidFill>
                  <a:srgbClr val="FFFFFF"/>
                </a:solidFill>
                <a:latin typeface="Montserrat"/>
                <a:ea typeface="Montserrat"/>
                <a:cs typeface="Montserrat"/>
                <a:sym typeface="Montserrat"/>
              </a:rPr>
              <a:t>PROBLEM STATEMENT</a:t>
            </a:r>
          </a:p>
          <a:p>
            <a:pPr algn="l">
              <a:lnSpc>
                <a:spcPts val="6910"/>
              </a:lnSpc>
            </a:pPr>
          </a:p>
          <a:p>
            <a:pPr algn="l">
              <a:lnSpc>
                <a:spcPts val="4552"/>
              </a:lnSpc>
            </a:pPr>
            <a:r>
              <a:rPr lang="en-US" sz="3794">
                <a:solidFill>
                  <a:srgbClr val="FFFFFF"/>
                </a:solidFill>
                <a:latin typeface="Montserrat"/>
                <a:ea typeface="Montserrat"/>
                <a:cs typeface="Montserrat"/>
                <a:sym typeface="Montserrat"/>
              </a:rPr>
              <a:t> ANALYZING EMPLOYEE SALARIES HELPS ENSURE FAIR COMPENSATION, IDENTIFY WAGE DISPARITIES, AND ALIGN PAY STRUCTURES WITH INDUSTRY STANDARDS. IT ALSO AIDS IN BUDGETING AND FINANCIAL PLANNING, ENSURING THAT SALARY EXPENSES ARE SUSTAINABLE. </a:t>
            </a:r>
          </a:p>
        </p:txBody>
      </p:sp>
      <p:grpSp>
        <p:nvGrpSpPr>
          <p:cNvPr name="Group 9" id="9"/>
          <p:cNvGrpSpPr/>
          <p:nvPr/>
        </p:nvGrpSpPr>
        <p:grpSpPr>
          <a:xfrm rot="0">
            <a:off x="1014412" y="9701212"/>
            <a:ext cx="3214688" cy="300038"/>
            <a:chOff x="0" y="0"/>
            <a:chExt cx="4286251" cy="400051"/>
          </a:xfrm>
        </p:grpSpPr>
        <p:sp>
          <p:nvSpPr>
            <p:cNvPr name="Freeform 10" id="10"/>
            <p:cNvSpPr/>
            <p:nvPr/>
          </p:nvSpPr>
          <p:spPr>
            <a:xfrm flipH="false" flipV="false" rot="0">
              <a:off x="0" y="0"/>
              <a:ext cx="4286250" cy="400050"/>
            </a:xfrm>
            <a:custGeom>
              <a:avLst/>
              <a:gdLst/>
              <a:ahLst/>
              <a:cxnLst/>
              <a:rect r="r" b="b" t="t" l="l"/>
              <a:pathLst>
                <a:path h="400050" w="4286250">
                  <a:moveTo>
                    <a:pt x="0" y="0"/>
                  </a:moveTo>
                  <a:lnTo>
                    <a:pt x="4286250" y="0"/>
                  </a:lnTo>
                  <a:lnTo>
                    <a:pt x="4286250" y="400050"/>
                  </a:lnTo>
                  <a:lnTo>
                    <a:pt x="0" y="400050"/>
                  </a:lnTo>
                  <a:lnTo>
                    <a:pt x="0" y="0"/>
                  </a:lnTo>
                  <a:close/>
                </a:path>
              </a:pathLst>
            </a:custGeom>
            <a:blipFill>
              <a:blip r:embed="rId11"/>
              <a:stretch>
                <a:fillRect l="-66666" t="0" r="-66666" b="0"/>
              </a:stretch>
            </a:blipFill>
          </p:spPr>
        </p:sp>
      </p:gr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1B212C"/>
        </a:solidFill>
      </p:bgPr>
    </p:bg>
    <p:spTree>
      <p:nvGrpSpPr>
        <p:cNvPr id="1" name=""/>
        <p:cNvGrpSpPr/>
        <p:nvPr/>
      </p:nvGrpSpPr>
      <p:grpSpPr>
        <a:xfrm>
          <a:off x="0" y="0"/>
          <a:ext cx="0" cy="0"/>
          <a:chOff x="0" y="0"/>
          <a:chExt cx="0" cy="0"/>
        </a:xfrm>
      </p:grpSpPr>
      <p:sp>
        <p:nvSpPr>
          <p:cNvPr name="Freeform 2" id="2"/>
          <p:cNvSpPr/>
          <p:nvPr/>
        </p:nvSpPr>
        <p:spPr>
          <a:xfrm flipH="false" flipV="false" rot="0">
            <a:off x="0" y="761984"/>
            <a:ext cx="2075648" cy="2032526"/>
          </a:xfrm>
          <a:custGeom>
            <a:avLst/>
            <a:gdLst/>
            <a:ahLst/>
            <a:cxnLst/>
            <a:rect r="r" b="b" t="t" l="l"/>
            <a:pathLst>
              <a:path h="2032526" w="2075648">
                <a:moveTo>
                  <a:pt x="0" y="0"/>
                </a:moveTo>
                <a:lnTo>
                  <a:pt x="2075648" y="0"/>
                </a:lnTo>
                <a:lnTo>
                  <a:pt x="2075648" y="2032526"/>
                </a:lnTo>
                <a:lnTo>
                  <a:pt x="0" y="2032526"/>
                </a:lnTo>
                <a:lnTo>
                  <a:pt x="0" y="0"/>
                </a:lnTo>
                <a:close/>
              </a:path>
            </a:pathLst>
          </a:custGeom>
          <a:blipFill>
            <a:blip r:embed="rId2">
              <a:extLst>
                <a:ext uri="{96DAC541-7B7A-43D3-8B79-37D633B846F1}">
                  <asvg:svgBlip xmlns:asvg="http://schemas.microsoft.com/office/drawing/2016/SVG/main" r:embed="rId3"/>
                </a:ext>
              </a:extLst>
            </a:blip>
            <a:stretch>
              <a:fillRect l="0" t="-123" r="0" b="-123"/>
            </a:stretch>
          </a:blipFill>
        </p:spPr>
      </p:sp>
      <p:sp>
        <p:nvSpPr>
          <p:cNvPr name="Freeform 3" id="3"/>
          <p:cNvSpPr/>
          <p:nvPr/>
        </p:nvSpPr>
        <p:spPr>
          <a:xfrm flipH="false" flipV="false" rot="0">
            <a:off x="13947457" y="6632972"/>
            <a:ext cx="685800" cy="685800"/>
          </a:xfrm>
          <a:custGeom>
            <a:avLst/>
            <a:gdLst/>
            <a:ahLst/>
            <a:cxnLst/>
            <a:rect r="r" b="b" t="t" l="l"/>
            <a:pathLst>
              <a:path h="685800" w="685800">
                <a:moveTo>
                  <a:pt x="0" y="0"/>
                </a:moveTo>
                <a:lnTo>
                  <a:pt x="685800" y="0"/>
                </a:lnTo>
                <a:lnTo>
                  <a:pt x="685800" y="685800"/>
                </a:lnTo>
                <a:lnTo>
                  <a:pt x="0" y="685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3947457" y="7433072"/>
            <a:ext cx="271462" cy="271462"/>
          </a:xfrm>
          <a:custGeom>
            <a:avLst/>
            <a:gdLst/>
            <a:ahLst/>
            <a:cxnLst/>
            <a:rect r="r" b="b" t="t" l="l"/>
            <a:pathLst>
              <a:path h="271462" w="271462">
                <a:moveTo>
                  <a:pt x="0" y="0"/>
                </a:moveTo>
                <a:lnTo>
                  <a:pt x="271462" y="0"/>
                </a:lnTo>
                <a:lnTo>
                  <a:pt x="271462" y="271462"/>
                </a:lnTo>
                <a:lnTo>
                  <a:pt x="0" y="2714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5" id="5"/>
          <p:cNvGrpSpPr/>
          <p:nvPr/>
        </p:nvGrpSpPr>
        <p:grpSpPr>
          <a:xfrm rot="0">
            <a:off x="12904470" y="2561034"/>
            <a:ext cx="5300662" cy="5715000"/>
            <a:chOff x="0" y="0"/>
            <a:chExt cx="7067549" cy="7620000"/>
          </a:xfrm>
        </p:grpSpPr>
        <p:sp>
          <p:nvSpPr>
            <p:cNvPr name="Freeform 6" id="6"/>
            <p:cNvSpPr/>
            <p:nvPr/>
          </p:nvSpPr>
          <p:spPr>
            <a:xfrm flipH="false" flipV="false" rot="0">
              <a:off x="0" y="0"/>
              <a:ext cx="7067550" cy="7620000"/>
            </a:xfrm>
            <a:custGeom>
              <a:avLst/>
              <a:gdLst/>
              <a:ahLst/>
              <a:cxnLst/>
              <a:rect r="r" b="b" t="t" l="l"/>
              <a:pathLst>
                <a:path h="7620000" w="7067550">
                  <a:moveTo>
                    <a:pt x="0" y="0"/>
                  </a:moveTo>
                  <a:lnTo>
                    <a:pt x="7067550" y="0"/>
                  </a:lnTo>
                  <a:lnTo>
                    <a:pt x="7067550" y="7620000"/>
                  </a:lnTo>
                  <a:lnTo>
                    <a:pt x="0" y="7620000"/>
                  </a:lnTo>
                  <a:lnTo>
                    <a:pt x="0" y="0"/>
                  </a:lnTo>
                  <a:close/>
                </a:path>
              </a:pathLst>
            </a:custGeom>
            <a:blipFill>
              <a:blip r:embed="rId8"/>
              <a:stretch>
                <a:fillRect l="0" t="0" r="0" b="0"/>
              </a:stretch>
            </a:blipFill>
          </p:spPr>
        </p:sp>
      </p:grpSp>
      <p:sp>
        <p:nvSpPr>
          <p:cNvPr name="Freeform 7" id="7"/>
          <p:cNvSpPr/>
          <p:nvPr/>
        </p:nvSpPr>
        <p:spPr>
          <a:xfrm flipH="false" flipV="false" rot="0">
            <a:off x="12432982" y="1267300"/>
            <a:ext cx="471488" cy="485775"/>
          </a:xfrm>
          <a:custGeom>
            <a:avLst/>
            <a:gdLst/>
            <a:ahLst/>
            <a:cxnLst/>
            <a:rect r="r" b="b" t="t" l="l"/>
            <a:pathLst>
              <a:path h="485775" w="471488">
                <a:moveTo>
                  <a:pt x="0" y="0"/>
                </a:moveTo>
                <a:lnTo>
                  <a:pt x="471488" y="0"/>
                </a:lnTo>
                <a:lnTo>
                  <a:pt x="471488" y="485775"/>
                </a:lnTo>
                <a:lnTo>
                  <a:pt x="0" y="485775"/>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TextBox 8" id="8"/>
          <p:cNvSpPr txBox="true"/>
          <p:nvPr/>
        </p:nvSpPr>
        <p:spPr>
          <a:xfrm rot="0">
            <a:off x="2621756" y="1414662"/>
            <a:ext cx="9438838" cy="8286550"/>
          </a:xfrm>
          <a:prstGeom prst="rect">
            <a:avLst/>
          </a:prstGeom>
        </p:spPr>
        <p:txBody>
          <a:bodyPr anchor="t" rtlCol="false" tIns="0" lIns="0" bIns="0" rIns="0">
            <a:spAutoFit/>
          </a:bodyPr>
          <a:lstStyle/>
          <a:p>
            <a:pPr algn="l">
              <a:lnSpc>
                <a:spcPts val="6783"/>
              </a:lnSpc>
            </a:pPr>
            <a:r>
              <a:rPr lang="en-US" sz="5653" u="sng">
                <a:solidFill>
                  <a:srgbClr val="FFFFFF"/>
                </a:solidFill>
                <a:latin typeface="Montserrat"/>
                <a:ea typeface="Montserrat"/>
                <a:cs typeface="Montserrat"/>
                <a:sym typeface="Montserrat"/>
              </a:rPr>
              <a:t>PROJECT	OVERVIEW</a:t>
            </a:r>
          </a:p>
          <a:p>
            <a:pPr algn="l">
              <a:lnSpc>
                <a:spcPts val="6650"/>
              </a:lnSpc>
            </a:pPr>
          </a:p>
          <a:p>
            <a:pPr algn="l">
              <a:lnSpc>
                <a:spcPts val="3192"/>
              </a:lnSpc>
            </a:pPr>
            <a:r>
              <a:rPr lang="en-US" sz="2660">
                <a:solidFill>
                  <a:srgbClr val="FFFFFF"/>
                </a:solidFill>
                <a:latin typeface="Montserrat"/>
                <a:ea typeface="Montserrat"/>
                <a:cs typeface="Montserrat"/>
                <a:sym typeface="Montserrat"/>
              </a:rPr>
              <a:t>THE EMPLOYEE SALARY ANALYSIS PROJECT AIMS TO EVALUATE AND OPTIMIZE EMPLOYEE COMPENSATION WITHIN THE ORGANIZATION. THIS INVOLVES COLLECTING, CLEANING, AND ANALYZING SALARY DATA TO IDENTIFY TRENDS, DISPARITIES, AND CORRELATIONS WITH FACTORS SUCH AS JOB ROLES, PERFORMANCE, AND EXPERIENCE. THE ANALYSIS WILL HELP ENSURE COMPETITIVE AND FAIR COMPENSATION, INFORM HR POLICIES, AND SUPPORT BUDGET PLANNING. THE PROJECT WILL CONCLUDE WITH ACTIONABLE INSIGHTS AND RECOMMENDATIONS FOR SALARY ADJUSTMENTS.</a:t>
            </a:r>
          </a:p>
          <a:p>
            <a:pPr algn="l">
              <a:lnSpc>
                <a:spcPts val="3192"/>
              </a:lnSpc>
            </a:pPr>
          </a:p>
          <a:p>
            <a:pPr algn="l">
              <a:lnSpc>
                <a:spcPts val="1915"/>
              </a:lnSpc>
            </a:pPr>
          </a:p>
          <a:p>
            <a:pPr algn="l">
              <a:lnSpc>
                <a:spcPts val="1915"/>
              </a:lnSpc>
            </a:pPr>
          </a:p>
          <a:p>
            <a:pPr algn="l">
              <a:lnSpc>
                <a:spcPts val="1915"/>
              </a:lnSpc>
            </a:pPr>
          </a:p>
          <a:p>
            <a:pPr algn="l">
              <a:lnSpc>
                <a:spcPts val="1915"/>
              </a:lnSpc>
            </a:pPr>
          </a:p>
          <a:p>
            <a:pPr algn="l">
              <a:lnSpc>
                <a:spcPts val="3192"/>
              </a:lnSpc>
            </a:pPr>
          </a:p>
        </p:txBody>
      </p:sp>
      <p:grpSp>
        <p:nvGrpSpPr>
          <p:cNvPr name="Group 9" id="9"/>
          <p:cNvGrpSpPr/>
          <p:nvPr/>
        </p:nvGrpSpPr>
        <p:grpSpPr>
          <a:xfrm rot="0">
            <a:off x="1014412" y="9701212"/>
            <a:ext cx="3214688" cy="300038"/>
            <a:chOff x="0" y="0"/>
            <a:chExt cx="4286251" cy="400051"/>
          </a:xfrm>
        </p:grpSpPr>
        <p:sp>
          <p:nvSpPr>
            <p:cNvPr name="Freeform 10" id="10"/>
            <p:cNvSpPr/>
            <p:nvPr/>
          </p:nvSpPr>
          <p:spPr>
            <a:xfrm flipH="false" flipV="false" rot="0">
              <a:off x="0" y="0"/>
              <a:ext cx="4286250" cy="400050"/>
            </a:xfrm>
            <a:custGeom>
              <a:avLst/>
              <a:gdLst/>
              <a:ahLst/>
              <a:cxnLst/>
              <a:rect r="r" b="b" t="t" l="l"/>
              <a:pathLst>
                <a:path h="400050" w="4286250">
                  <a:moveTo>
                    <a:pt x="0" y="0"/>
                  </a:moveTo>
                  <a:lnTo>
                    <a:pt x="4286250" y="0"/>
                  </a:lnTo>
                  <a:lnTo>
                    <a:pt x="4286250" y="400050"/>
                  </a:lnTo>
                  <a:lnTo>
                    <a:pt x="0" y="400050"/>
                  </a:lnTo>
                  <a:lnTo>
                    <a:pt x="0" y="0"/>
                  </a:lnTo>
                  <a:close/>
                </a:path>
              </a:pathLst>
            </a:custGeom>
            <a:blipFill>
              <a:blip r:embed="rId11"/>
              <a:stretch>
                <a:fillRect l="-66666" t="0" r="-66666" b="0"/>
              </a:stretch>
            </a:blipFill>
          </p:spPr>
        </p:sp>
      </p:gr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1B212C"/>
        </a:solidFill>
      </p:bgPr>
    </p:bg>
    <p:spTree>
      <p:nvGrpSpPr>
        <p:cNvPr id="1" name=""/>
        <p:cNvGrpSpPr/>
        <p:nvPr/>
      </p:nvGrpSpPr>
      <p:grpSpPr>
        <a:xfrm>
          <a:off x="0" y="0"/>
          <a:ext cx="0" cy="0"/>
          <a:chOff x="0" y="0"/>
          <a:chExt cx="0" cy="0"/>
        </a:xfrm>
      </p:grpSpPr>
      <p:sp>
        <p:nvSpPr>
          <p:cNvPr name="Freeform 2" id="2"/>
          <p:cNvSpPr/>
          <p:nvPr/>
        </p:nvSpPr>
        <p:spPr>
          <a:xfrm flipH="false" flipV="false" rot="0">
            <a:off x="0" y="761984"/>
            <a:ext cx="2075648" cy="2032526"/>
          </a:xfrm>
          <a:custGeom>
            <a:avLst/>
            <a:gdLst/>
            <a:ahLst/>
            <a:cxnLst/>
            <a:rect r="r" b="b" t="t" l="l"/>
            <a:pathLst>
              <a:path h="2032526" w="2075648">
                <a:moveTo>
                  <a:pt x="0" y="0"/>
                </a:moveTo>
                <a:lnTo>
                  <a:pt x="2075648" y="0"/>
                </a:lnTo>
                <a:lnTo>
                  <a:pt x="2075648" y="2032526"/>
                </a:lnTo>
                <a:lnTo>
                  <a:pt x="0" y="2032526"/>
                </a:lnTo>
                <a:lnTo>
                  <a:pt x="0" y="0"/>
                </a:lnTo>
                <a:close/>
              </a:path>
            </a:pathLst>
          </a:custGeom>
          <a:blipFill>
            <a:blip r:embed="rId2">
              <a:extLst>
                <a:ext uri="{96DAC541-7B7A-43D3-8B79-37D633B846F1}">
                  <asvg:svgBlip xmlns:asvg="http://schemas.microsoft.com/office/drawing/2016/SVG/main" r:embed="rId3"/>
                </a:ext>
              </a:extLst>
            </a:blip>
            <a:stretch>
              <a:fillRect l="0" t="-123" r="0" b="-123"/>
            </a:stretch>
          </a:blipFill>
        </p:spPr>
      </p:sp>
      <p:sp>
        <p:nvSpPr>
          <p:cNvPr name="Freeform 3" id="3"/>
          <p:cNvSpPr/>
          <p:nvPr/>
        </p:nvSpPr>
        <p:spPr>
          <a:xfrm flipH="false" flipV="false" rot="0">
            <a:off x="14030325" y="8043862"/>
            <a:ext cx="685800" cy="685800"/>
          </a:xfrm>
          <a:custGeom>
            <a:avLst/>
            <a:gdLst/>
            <a:ahLst/>
            <a:cxnLst/>
            <a:rect r="r" b="b" t="t" l="l"/>
            <a:pathLst>
              <a:path h="685800" w="685800">
                <a:moveTo>
                  <a:pt x="0" y="0"/>
                </a:moveTo>
                <a:lnTo>
                  <a:pt x="685800" y="0"/>
                </a:lnTo>
                <a:lnTo>
                  <a:pt x="685800" y="685800"/>
                </a:lnTo>
                <a:lnTo>
                  <a:pt x="0" y="685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2001500" y="1726308"/>
            <a:ext cx="471488" cy="485775"/>
          </a:xfrm>
          <a:custGeom>
            <a:avLst/>
            <a:gdLst/>
            <a:ahLst/>
            <a:cxnLst/>
            <a:rect r="r" b="b" t="t" l="l"/>
            <a:pathLst>
              <a:path h="485775" w="471488">
                <a:moveTo>
                  <a:pt x="0" y="0"/>
                </a:moveTo>
                <a:lnTo>
                  <a:pt x="471488" y="0"/>
                </a:lnTo>
                <a:lnTo>
                  <a:pt x="471488" y="485775"/>
                </a:lnTo>
                <a:lnTo>
                  <a:pt x="0" y="48577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4030325" y="8843962"/>
            <a:ext cx="271462" cy="271462"/>
          </a:xfrm>
          <a:custGeom>
            <a:avLst/>
            <a:gdLst/>
            <a:ahLst/>
            <a:cxnLst/>
            <a:rect r="r" b="b" t="t" l="l"/>
            <a:pathLst>
              <a:path h="271462" w="271462">
                <a:moveTo>
                  <a:pt x="0" y="0"/>
                </a:moveTo>
                <a:lnTo>
                  <a:pt x="271462" y="0"/>
                </a:lnTo>
                <a:lnTo>
                  <a:pt x="271462" y="271462"/>
                </a:lnTo>
                <a:lnTo>
                  <a:pt x="0" y="271462"/>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6" id="6"/>
          <p:cNvSpPr txBox="true"/>
          <p:nvPr/>
        </p:nvSpPr>
        <p:spPr>
          <a:xfrm rot="0">
            <a:off x="2281474" y="1842560"/>
            <a:ext cx="10723500" cy="6613200"/>
          </a:xfrm>
          <a:prstGeom prst="rect">
            <a:avLst/>
          </a:prstGeom>
        </p:spPr>
        <p:txBody>
          <a:bodyPr anchor="t" rtlCol="false" tIns="0" lIns="0" bIns="0" rIns="0">
            <a:spAutoFit/>
          </a:bodyPr>
          <a:lstStyle/>
          <a:p>
            <a:pPr algn="l">
              <a:lnSpc>
                <a:spcPts val="5759"/>
              </a:lnSpc>
            </a:pPr>
            <a:r>
              <a:rPr lang="en-US" sz="4800">
                <a:solidFill>
                  <a:srgbClr val="FFFFFF"/>
                </a:solidFill>
                <a:latin typeface="Montserrat"/>
                <a:ea typeface="Montserrat"/>
                <a:cs typeface="Montserrat"/>
                <a:sym typeface="Montserrat"/>
              </a:rPr>
              <a:t>WHO ARE THE END USERS?</a:t>
            </a:r>
          </a:p>
          <a:p>
            <a:pPr algn="l">
              <a:lnSpc>
                <a:spcPts val="5759"/>
              </a:lnSpc>
            </a:pPr>
          </a:p>
          <a:p>
            <a:pPr algn="l">
              <a:lnSpc>
                <a:spcPts val="5759"/>
              </a:lnSpc>
            </a:pPr>
            <a:r>
              <a:rPr lang="en-US" sz="4800">
                <a:solidFill>
                  <a:srgbClr val="FFFFFF"/>
                </a:solidFill>
                <a:latin typeface="Montserrat"/>
                <a:ea typeface="Montserrat"/>
                <a:cs typeface="Montserrat"/>
                <a:sym typeface="Montserrat"/>
              </a:rPr>
              <a:t>-HUMAN RESOURCES(HR)</a:t>
            </a:r>
          </a:p>
          <a:p>
            <a:pPr algn="l">
              <a:lnSpc>
                <a:spcPts val="5759"/>
              </a:lnSpc>
            </a:pPr>
            <a:r>
              <a:rPr lang="en-US" sz="4800">
                <a:solidFill>
                  <a:srgbClr val="FFFFFF"/>
                </a:solidFill>
                <a:latin typeface="Montserrat"/>
                <a:ea typeface="Montserrat"/>
                <a:cs typeface="Montserrat"/>
                <a:sym typeface="Montserrat"/>
              </a:rPr>
              <a:t>-MANAGEMENT &amp; EXECUTIVES</a:t>
            </a:r>
          </a:p>
          <a:p>
            <a:pPr algn="l">
              <a:lnSpc>
                <a:spcPts val="5759"/>
              </a:lnSpc>
            </a:pPr>
            <a:r>
              <a:rPr lang="en-US" sz="4800">
                <a:solidFill>
                  <a:srgbClr val="FFFFFF"/>
                </a:solidFill>
                <a:latin typeface="Montserrat"/>
                <a:ea typeface="Montserrat"/>
                <a:cs typeface="Montserrat"/>
                <a:sym typeface="Montserrat"/>
              </a:rPr>
              <a:t>-FINANCE DEPARTMENT</a:t>
            </a:r>
          </a:p>
          <a:p>
            <a:pPr algn="l">
              <a:lnSpc>
                <a:spcPts val="5759"/>
              </a:lnSpc>
            </a:pPr>
            <a:r>
              <a:rPr lang="en-US" sz="4800">
                <a:solidFill>
                  <a:srgbClr val="FFFFFF"/>
                </a:solidFill>
                <a:latin typeface="Montserrat"/>
                <a:ea typeface="Montserrat"/>
                <a:cs typeface="Montserrat"/>
                <a:sym typeface="Montserrat"/>
              </a:rPr>
              <a:t>-TEAM LEADER</a:t>
            </a:r>
          </a:p>
          <a:p>
            <a:pPr algn="l">
              <a:lnSpc>
                <a:spcPts val="5759"/>
              </a:lnSpc>
            </a:pPr>
            <a:r>
              <a:rPr lang="en-US" sz="4800">
                <a:solidFill>
                  <a:srgbClr val="FFFFFF"/>
                </a:solidFill>
                <a:latin typeface="Montserrat"/>
                <a:ea typeface="Montserrat"/>
                <a:cs typeface="Montserrat"/>
                <a:sym typeface="Montserrat"/>
              </a:rPr>
              <a:t>-EMPLOYEES</a:t>
            </a:r>
          </a:p>
          <a:p>
            <a:pPr algn="l">
              <a:lnSpc>
                <a:spcPts val="5759"/>
              </a:lnSpc>
            </a:pPr>
          </a:p>
          <a:p>
            <a:pPr algn="l">
              <a:lnSpc>
                <a:spcPts val="5759"/>
              </a:lnSpc>
            </a:pPr>
          </a:p>
        </p:txBody>
      </p:sp>
      <p:grpSp>
        <p:nvGrpSpPr>
          <p:cNvPr name="Group 7" id="7"/>
          <p:cNvGrpSpPr/>
          <p:nvPr/>
        </p:nvGrpSpPr>
        <p:grpSpPr>
          <a:xfrm rot="0">
            <a:off x="1085850" y="9258300"/>
            <a:ext cx="3271838" cy="728662"/>
            <a:chOff x="0" y="0"/>
            <a:chExt cx="4362451" cy="971549"/>
          </a:xfrm>
        </p:grpSpPr>
        <p:sp>
          <p:nvSpPr>
            <p:cNvPr name="Freeform 8" id="8"/>
            <p:cNvSpPr/>
            <p:nvPr/>
          </p:nvSpPr>
          <p:spPr>
            <a:xfrm flipH="false" flipV="false" rot="0">
              <a:off x="0" y="0"/>
              <a:ext cx="4362450" cy="971550"/>
            </a:xfrm>
            <a:custGeom>
              <a:avLst/>
              <a:gdLst/>
              <a:ahLst/>
              <a:cxnLst/>
              <a:rect r="r" b="b" t="t" l="l"/>
              <a:pathLst>
                <a:path h="971550" w="4362450">
                  <a:moveTo>
                    <a:pt x="0" y="0"/>
                  </a:moveTo>
                  <a:lnTo>
                    <a:pt x="4362450" y="0"/>
                  </a:lnTo>
                  <a:lnTo>
                    <a:pt x="4362450" y="971550"/>
                  </a:lnTo>
                  <a:lnTo>
                    <a:pt x="0" y="971550"/>
                  </a:lnTo>
                  <a:lnTo>
                    <a:pt x="0" y="0"/>
                  </a:lnTo>
                  <a:close/>
                </a:path>
              </a:pathLst>
            </a:custGeom>
            <a:blipFill>
              <a:blip r:embed="rId10"/>
              <a:stretch>
                <a:fillRect l="0" t="0" r="0" b="0"/>
              </a:stretch>
            </a:blipFill>
          </p:spPr>
        </p:sp>
      </p:grpSp>
      <p:grpSp>
        <p:nvGrpSpPr>
          <p:cNvPr name="Group 9" id="9"/>
          <p:cNvGrpSpPr/>
          <p:nvPr/>
        </p:nvGrpSpPr>
        <p:grpSpPr>
          <a:xfrm rot="0">
            <a:off x="10485238" y="5204222"/>
            <a:ext cx="5900738" cy="3629025"/>
            <a:chOff x="0" y="0"/>
            <a:chExt cx="7867651" cy="4838700"/>
          </a:xfrm>
        </p:grpSpPr>
        <p:sp>
          <p:nvSpPr>
            <p:cNvPr name="Freeform 10" id="10"/>
            <p:cNvSpPr/>
            <p:nvPr/>
          </p:nvSpPr>
          <p:spPr>
            <a:xfrm flipH="false" flipV="false" rot="0">
              <a:off x="0" y="0"/>
              <a:ext cx="7867650" cy="4838700"/>
            </a:xfrm>
            <a:custGeom>
              <a:avLst/>
              <a:gdLst/>
              <a:ahLst/>
              <a:cxnLst/>
              <a:rect r="r" b="b" t="t" l="l"/>
              <a:pathLst>
                <a:path h="4838700" w="7867650">
                  <a:moveTo>
                    <a:pt x="0" y="0"/>
                  </a:moveTo>
                  <a:lnTo>
                    <a:pt x="7867650" y="0"/>
                  </a:lnTo>
                  <a:lnTo>
                    <a:pt x="7867650" y="4838700"/>
                  </a:lnTo>
                  <a:lnTo>
                    <a:pt x="0" y="4838700"/>
                  </a:lnTo>
                  <a:lnTo>
                    <a:pt x="0" y="0"/>
                  </a:lnTo>
                  <a:close/>
                </a:path>
              </a:pathLst>
            </a:custGeom>
            <a:blipFill>
              <a:blip r:embed="rId11"/>
              <a:stretch>
                <a:fillRect l="0" t="0" r="0" b="0"/>
              </a:stretch>
            </a:blipFill>
          </p:spPr>
        </p:sp>
      </p:gr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1B212C"/>
        </a:solidFill>
      </p:bgPr>
    </p:bg>
    <p:spTree>
      <p:nvGrpSpPr>
        <p:cNvPr id="1" name=""/>
        <p:cNvGrpSpPr/>
        <p:nvPr/>
      </p:nvGrpSpPr>
      <p:grpSpPr>
        <a:xfrm>
          <a:off x="0" y="0"/>
          <a:ext cx="0" cy="0"/>
          <a:chOff x="0" y="0"/>
          <a:chExt cx="0" cy="0"/>
        </a:xfrm>
      </p:grpSpPr>
      <p:sp>
        <p:nvSpPr>
          <p:cNvPr name="Freeform 2" id="2"/>
          <p:cNvSpPr/>
          <p:nvPr/>
        </p:nvSpPr>
        <p:spPr>
          <a:xfrm flipH="false" flipV="false" rot="0">
            <a:off x="0" y="761984"/>
            <a:ext cx="2075648" cy="2032526"/>
          </a:xfrm>
          <a:custGeom>
            <a:avLst/>
            <a:gdLst/>
            <a:ahLst/>
            <a:cxnLst/>
            <a:rect r="r" b="b" t="t" l="l"/>
            <a:pathLst>
              <a:path h="2032526" w="2075648">
                <a:moveTo>
                  <a:pt x="0" y="0"/>
                </a:moveTo>
                <a:lnTo>
                  <a:pt x="2075648" y="0"/>
                </a:lnTo>
                <a:lnTo>
                  <a:pt x="2075648" y="2032526"/>
                </a:lnTo>
                <a:lnTo>
                  <a:pt x="0" y="2032526"/>
                </a:lnTo>
                <a:lnTo>
                  <a:pt x="0" y="0"/>
                </a:lnTo>
                <a:close/>
              </a:path>
            </a:pathLst>
          </a:custGeom>
          <a:blipFill>
            <a:blip r:embed="rId2">
              <a:extLst>
                <a:ext uri="{96DAC541-7B7A-43D3-8B79-37D633B846F1}">
                  <asvg:svgBlip xmlns:asvg="http://schemas.microsoft.com/office/drawing/2016/SVG/main" r:embed="rId3"/>
                </a:ext>
              </a:extLst>
            </a:blip>
            <a:stretch>
              <a:fillRect l="0" t="-123" r="0" b="-123"/>
            </a:stretch>
          </a:blipFill>
        </p:spPr>
      </p:sp>
      <p:grpSp>
        <p:nvGrpSpPr>
          <p:cNvPr name="Group 3" id="3"/>
          <p:cNvGrpSpPr/>
          <p:nvPr/>
        </p:nvGrpSpPr>
        <p:grpSpPr>
          <a:xfrm rot="0">
            <a:off x="666153" y="3309331"/>
            <a:ext cx="3911202" cy="4661296"/>
            <a:chOff x="0" y="0"/>
            <a:chExt cx="5214936" cy="6215061"/>
          </a:xfrm>
        </p:grpSpPr>
        <p:sp>
          <p:nvSpPr>
            <p:cNvPr name="Freeform 4" id="4"/>
            <p:cNvSpPr/>
            <p:nvPr/>
          </p:nvSpPr>
          <p:spPr>
            <a:xfrm flipH="false" flipV="false" rot="0">
              <a:off x="0" y="0"/>
              <a:ext cx="5214874" cy="6215126"/>
            </a:xfrm>
            <a:custGeom>
              <a:avLst/>
              <a:gdLst/>
              <a:ahLst/>
              <a:cxnLst/>
              <a:rect r="r" b="b" t="t" l="l"/>
              <a:pathLst>
                <a:path h="6215126" w="5214874">
                  <a:moveTo>
                    <a:pt x="0" y="0"/>
                  </a:moveTo>
                  <a:lnTo>
                    <a:pt x="5214874" y="0"/>
                  </a:lnTo>
                  <a:lnTo>
                    <a:pt x="5214874" y="6215126"/>
                  </a:lnTo>
                  <a:lnTo>
                    <a:pt x="0" y="6215126"/>
                  </a:lnTo>
                  <a:lnTo>
                    <a:pt x="0" y="0"/>
                  </a:lnTo>
                  <a:close/>
                </a:path>
              </a:pathLst>
            </a:custGeom>
            <a:blipFill>
              <a:blip r:embed="rId4"/>
              <a:stretch>
                <a:fillRect l="0" t="-586" r="-1" b="-585"/>
              </a:stretch>
            </a:blipFill>
          </p:spPr>
        </p:sp>
      </p:grpSp>
      <p:sp>
        <p:nvSpPr>
          <p:cNvPr name="Freeform 5" id="5"/>
          <p:cNvSpPr/>
          <p:nvPr/>
        </p:nvSpPr>
        <p:spPr>
          <a:xfrm flipH="false" flipV="false" rot="0">
            <a:off x="14030325" y="8043862"/>
            <a:ext cx="685800" cy="685800"/>
          </a:xfrm>
          <a:custGeom>
            <a:avLst/>
            <a:gdLst/>
            <a:ahLst/>
            <a:cxnLst/>
            <a:rect r="r" b="b" t="t" l="l"/>
            <a:pathLst>
              <a:path h="685800" w="685800">
                <a:moveTo>
                  <a:pt x="0" y="0"/>
                </a:moveTo>
                <a:lnTo>
                  <a:pt x="685800" y="0"/>
                </a:lnTo>
                <a:lnTo>
                  <a:pt x="685800" y="685800"/>
                </a:lnTo>
                <a:lnTo>
                  <a:pt x="0" y="68580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6" id="6"/>
          <p:cNvSpPr/>
          <p:nvPr/>
        </p:nvSpPr>
        <p:spPr>
          <a:xfrm flipH="false" flipV="false" rot="0">
            <a:off x="10044125" y="2214086"/>
            <a:ext cx="1653731" cy="329089"/>
          </a:xfrm>
          <a:custGeom>
            <a:avLst/>
            <a:gdLst/>
            <a:ahLst/>
            <a:cxnLst/>
            <a:rect r="r" b="b" t="t" l="l"/>
            <a:pathLst>
              <a:path h="329089" w="1653731">
                <a:moveTo>
                  <a:pt x="0" y="0"/>
                </a:moveTo>
                <a:lnTo>
                  <a:pt x="1653731" y="0"/>
                </a:lnTo>
                <a:lnTo>
                  <a:pt x="1653731" y="329089"/>
                </a:lnTo>
                <a:lnTo>
                  <a:pt x="0" y="329089"/>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7" id="7"/>
          <p:cNvSpPr/>
          <p:nvPr/>
        </p:nvSpPr>
        <p:spPr>
          <a:xfrm flipH="false" flipV="false" rot="0">
            <a:off x="14030325" y="8843962"/>
            <a:ext cx="271462" cy="271462"/>
          </a:xfrm>
          <a:custGeom>
            <a:avLst/>
            <a:gdLst/>
            <a:ahLst/>
            <a:cxnLst/>
            <a:rect r="r" b="b" t="t" l="l"/>
            <a:pathLst>
              <a:path h="271462" w="271462">
                <a:moveTo>
                  <a:pt x="0" y="0"/>
                </a:moveTo>
                <a:lnTo>
                  <a:pt x="271462" y="0"/>
                </a:lnTo>
                <a:lnTo>
                  <a:pt x="271462" y="271462"/>
                </a:lnTo>
                <a:lnTo>
                  <a:pt x="0" y="271462"/>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TextBox 8" id="8"/>
          <p:cNvSpPr txBox="true"/>
          <p:nvPr/>
        </p:nvSpPr>
        <p:spPr>
          <a:xfrm rot="0">
            <a:off x="1921866" y="1603982"/>
            <a:ext cx="17898235" cy="7654318"/>
          </a:xfrm>
          <a:prstGeom prst="rect">
            <a:avLst/>
          </a:prstGeom>
        </p:spPr>
        <p:txBody>
          <a:bodyPr anchor="t" rtlCol="false" tIns="0" lIns="0" bIns="0" rIns="0">
            <a:spAutoFit/>
          </a:bodyPr>
          <a:lstStyle/>
          <a:p>
            <a:pPr algn="l">
              <a:lnSpc>
                <a:spcPts val="6273"/>
              </a:lnSpc>
            </a:pPr>
            <a:r>
              <a:rPr lang="en-US" sz="5228">
                <a:solidFill>
                  <a:srgbClr val="FFFFFF"/>
                </a:solidFill>
                <a:latin typeface="Montserrat"/>
                <a:ea typeface="Montserrat"/>
                <a:cs typeface="Montserrat"/>
                <a:sym typeface="Montserrat"/>
              </a:rPr>
              <a:t>OUR SOLUTION AND ITS VALUE PROPOSITION</a:t>
            </a:r>
          </a:p>
          <a:p>
            <a:pPr algn="l">
              <a:lnSpc>
                <a:spcPts val="6273"/>
              </a:lnSpc>
            </a:pPr>
          </a:p>
          <a:p>
            <a:pPr algn="l">
              <a:lnSpc>
                <a:spcPts val="4880"/>
              </a:lnSpc>
            </a:pPr>
            <a:r>
              <a:rPr lang="en-US" sz="4066">
                <a:solidFill>
                  <a:srgbClr val="FFFFFF"/>
                </a:solidFill>
                <a:latin typeface="Montserrat"/>
                <a:ea typeface="Montserrat"/>
                <a:cs typeface="Montserrat"/>
                <a:sym typeface="Montserrat"/>
              </a:rPr>
              <a:t>                      CONDITIONAL FORMATTING-SALARY</a:t>
            </a:r>
          </a:p>
          <a:p>
            <a:pPr algn="l">
              <a:lnSpc>
                <a:spcPts val="4880"/>
              </a:lnSpc>
            </a:pPr>
            <a:r>
              <a:rPr lang="en-US" sz="4066">
                <a:solidFill>
                  <a:srgbClr val="FFFFFF"/>
                </a:solidFill>
                <a:latin typeface="Montserrat"/>
                <a:ea typeface="Montserrat"/>
                <a:cs typeface="Montserrat"/>
                <a:sym typeface="Montserrat"/>
              </a:rPr>
              <a:t>                      FILTER-REMOVE</a:t>
            </a:r>
          </a:p>
          <a:p>
            <a:pPr algn="l">
              <a:lnSpc>
                <a:spcPts val="4880"/>
              </a:lnSpc>
            </a:pPr>
            <a:r>
              <a:rPr lang="en-US" sz="4066">
                <a:solidFill>
                  <a:srgbClr val="FFFFFF"/>
                </a:solidFill>
                <a:latin typeface="Montserrat"/>
                <a:ea typeface="Montserrat"/>
                <a:cs typeface="Montserrat"/>
                <a:sym typeface="Montserrat"/>
              </a:rPr>
              <a:t>                      FORMULA-PERFROMANCE</a:t>
            </a:r>
          </a:p>
          <a:p>
            <a:pPr algn="l">
              <a:lnSpc>
                <a:spcPts val="4880"/>
              </a:lnSpc>
            </a:pPr>
            <a:r>
              <a:rPr lang="en-US" sz="4066">
                <a:solidFill>
                  <a:srgbClr val="FFFFFF"/>
                </a:solidFill>
                <a:latin typeface="Montserrat"/>
                <a:ea typeface="Montserrat"/>
                <a:cs typeface="Montserrat"/>
                <a:sym typeface="Montserrat"/>
              </a:rPr>
              <a:t>                      GRAPH- DATA VISUALIZTION</a:t>
            </a:r>
          </a:p>
          <a:p>
            <a:pPr algn="l">
              <a:lnSpc>
                <a:spcPts val="4880"/>
              </a:lnSpc>
            </a:pPr>
          </a:p>
          <a:p>
            <a:pPr algn="l">
              <a:lnSpc>
                <a:spcPts val="6273"/>
              </a:lnSpc>
            </a:pPr>
          </a:p>
          <a:p>
            <a:pPr algn="l">
              <a:lnSpc>
                <a:spcPts val="6273"/>
              </a:lnSpc>
            </a:pPr>
          </a:p>
          <a:p>
            <a:pPr algn="l">
              <a:lnSpc>
                <a:spcPts val="6273"/>
              </a:lnSpc>
            </a:pPr>
          </a:p>
          <a:p>
            <a:pPr algn="l">
              <a:lnSpc>
                <a:spcPts val="4880"/>
              </a:lnSpc>
            </a:pPr>
          </a:p>
        </p:txBody>
      </p:sp>
      <p:grpSp>
        <p:nvGrpSpPr>
          <p:cNvPr name="Group 9" id="9"/>
          <p:cNvGrpSpPr/>
          <p:nvPr/>
        </p:nvGrpSpPr>
        <p:grpSpPr>
          <a:xfrm rot="0">
            <a:off x="1014412" y="9701212"/>
            <a:ext cx="3214688" cy="300038"/>
            <a:chOff x="0" y="0"/>
            <a:chExt cx="4286251" cy="400051"/>
          </a:xfrm>
        </p:grpSpPr>
        <p:sp>
          <p:nvSpPr>
            <p:cNvPr name="Freeform 10" id="10"/>
            <p:cNvSpPr/>
            <p:nvPr/>
          </p:nvSpPr>
          <p:spPr>
            <a:xfrm flipH="false" flipV="false" rot="0">
              <a:off x="0" y="0"/>
              <a:ext cx="4286250" cy="400050"/>
            </a:xfrm>
            <a:custGeom>
              <a:avLst/>
              <a:gdLst/>
              <a:ahLst/>
              <a:cxnLst/>
              <a:rect r="r" b="b" t="t" l="l"/>
              <a:pathLst>
                <a:path h="400050" w="4286250">
                  <a:moveTo>
                    <a:pt x="0" y="0"/>
                  </a:moveTo>
                  <a:lnTo>
                    <a:pt x="4286250" y="0"/>
                  </a:lnTo>
                  <a:lnTo>
                    <a:pt x="4286250" y="400050"/>
                  </a:lnTo>
                  <a:lnTo>
                    <a:pt x="0" y="400050"/>
                  </a:lnTo>
                  <a:lnTo>
                    <a:pt x="0" y="0"/>
                  </a:lnTo>
                  <a:close/>
                </a:path>
              </a:pathLst>
            </a:custGeom>
            <a:blipFill>
              <a:blip r:embed="rId11"/>
              <a:stretch>
                <a:fillRect l="-66666" t="0" r="-66666" b="0"/>
              </a:stretch>
            </a:blipFill>
          </p:spPr>
        </p:sp>
      </p:gr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1B212C"/>
        </a:solidFill>
      </p:bgPr>
    </p:bg>
    <p:spTree>
      <p:nvGrpSpPr>
        <p:cNvPr id="1" name=""/>
        <p:cNvGrpSpPr/>
        <p:nvPr/>
      </p:nvGrpSpPr>
      <p:grpSpPr>
        <a:xfrm>
          <a:off x="0" y="0"/>
          <a:ext cx="0" cy="0"/>
          <a:chOff x="0" y="0"/>
          <a:chExt cx="0" cy="0"/>
        </a:xfrm>
      </p:grpSpPr>
      <p:sp>
        <p:nvSpPr>
          <p:cNvPr name="Freeform 2" id="2"/>
          <p:cNvSpPr/>
          <p:nvPr/>
        </p:nvSpPr>
        <p:spPr>
          <a:xfrm flipH="false" flipV="false" rot="0">
            <a:off x="0" y="761984"/>
            <a:ext cx="2075648" cy="2032526"/>
          </a:xfrm>
          <a:custGeom>
            <a:avLst/>
            <a:gdLst/>
            <a:ahLst/>
            <a:cxnLst/>
            <a:rect r="r" b="b" t="t" l="l"/>
            <a:pathLst>
              <a:path h="2032526" w="2075648">
                <a:moveTo>
                  <a:pt x="0" y="0"/>
                </a:moveTo>
                <a:lnTo>
                  <a:pt x="2075648" y="0"/>
                </a:lnTo>
                <a:lnTo>
                  <a:pt x="2075648" y="2032526"/>
                </a:lnTo>
                <a:lnTo>
                  <a:pt x="0" y="2032526"/>
                </a:lnTo>
                <a:lnTo>
                  <a:pt x="0" y="0"/>
                </a:lnTo>
                <a:close/>
              </a:path>
            </a:pathLst>
          </a:custGeom>
          <a:blipFill>
            <a:blip r:embed="rId2">
              <a:extLst>
                <a:ext uri="{96DAC541-7B7A-43D3-8B79-37D633B846F1}">
                  <asvg:svgBlip xmlns:asvg="http://schemas.microsoft.com/office/drawing/2016/SVG/main" r:embed="rId3"/>
                </a:ext>
              </a:extLst>
            </a:blip>
            <a:stretch>
              <a:fillRect l="0" t="-123" r="0" b="-123"/>
            </a:stretch>
          </a:blipFill>
        </p:spPr>
      </p:sp>
      <p:sp>
        <p:nvSpPr>
          <p:cNvPr name="TextBox 3" id="3"/>
          <p:cNvSpPr txBox="true"/>
          <p:nvPr/>
        </p:nvSpPr>
        <p:spPr>
          <a:xfrm rot="0">
            <a:off x="3059654" y="2117983"/>
            <a:ext cx="16057650" cy="8123500"/>
          </a:xfrm>
          <a:prstGeom prst="rect">
            <a:avLst/>
          </a:prstGeom>
        </p:spPr>
        <p:txBody>
          <a:bodyPr anchor="t" rtlCol="false" tIns="0" lIns="0" bIns="0" rIns="0">
            <a:spAutoFit/>
          </a:bodyPr>
          <a:lstStyle/>
          <a:p>
            <a:pPr algn="l">
              <a:lnSpc>
                <a:spcPts val="3888"/>
              </a:lnSpc>
            </a:pPr>
            <a:r>
              <a:rPr lang="en-US" sz="3600">
                <a:solidFill>
                  <a:srgbClr val="FFFFFF"/>
                </a:solidFill>
                <a:latin typeface="Montserrat"/>
                <a:ea typeface="Montserrat"/>
                <a:cs typeface="Montserrat"/>
                <a:sym typeface="Montserrat"/>
              </a:rPr>
              <a:t>DATASET DESCRIPTION</a:t>
            </a:r>
          </a:p>
          <a:p>
            <a:pPr algn="l">
              <a:lnSpc>
                <a:spcPts val="3888"/>
              </a:lnSpc>
            </a:pPr>
          </a:p>
          <a:p>
            <a:pPr algn="l">
              <a:lnSpc>
                <a:spcPts val="3888"/>
              </a:lnSpc>
            </a:pPr>
            <a:r>
              <a:rPr lang="en-US" sz="3600">
                <a:solidFill>
                  <a:srgbClr val="FFFFFF"/>
                </a:solidFill>
                <a:latin typeface="Montserrat"/>
                <a:ea typeface="Montserrat"/>
                <a:cs typeface="Montserrat"/>
                <a:sym typeface="Montserrat"/>
              </a:rPr>
              <a:t>EMPLOYEE DETAILS-KAGGLE.COM</a:t>
            </a:r>
          </a:p>
          <a:p>
            <a:pPr algn="l">
              <a:lnSpc>
                <a:spcPts val="3888"/>
              </a:lnSpc>
            </a:pPr>
            <a:r>
              <a:rPr lang="en-US" sz="3600">
                <a:solidFill>
                  <a:srgbClr val="FFFFFF"/>
                </a:solidFill>
                <a:latin typeface="Montserrat"/>
                <a:ea typeface="Montserrat"/>
                <a:cs typeface="Montserrat"/>
                <a:sym typeface="Montserrat"/>
              </a:rPr>
              <a:t>30-FEATURES</a:t>
            </a:r>
          </a:p>
          <a:p>
            <a:pPr algn="l">
              <a:lnSpc>
                <a:spcPts val="3888"/>
              </a:lnSpc>
            </a:pPr>
            <a:r>
              <a:rPr lang="en-US" sz="3600">
                <a:solidFill>
                  <a:srgbClr val="FFFFFF"/>
                </a:solidFill>
                <a:latin typeface="Montserrat"/>
                <a:ea typeface="Montserrat"/>
                <a:cs typeface="Montserrat"/>
                <a:sym typeface="Montserrat"/>
              </a:rPr>
              <a:t>11-FEATURES</a:t>
            </a:r>
          </a:p>
          <a:p>
            <a:pPr algn="l">
              <a:lnSpc>
                <a:spcPts val="3888"/>
              </a:lnSpc>
            </a:pPr>
            <a:r>
              <a:rPr lang="en-US" sz="3600">
                <a:solidFill>
                  <a:srgbClr val="FFFFFF"/>
                </a:solidFill>
                <a:latin typeface="Montserrat"/>
                <a:ea typeface="Montserrat"/>
                <a:cs typeface="Montserrat"/>
                <a:sym typeface="Montserrat"/>
              </a:rPr>
              <a:t>NAME-TEXT</a:t>
            </a:r>
          </a:p>
          <a:p>
            <a:pPr algn="l">
              <a:lnSpc>
                <a:spcPts val="3888"/>
              </a:lnSpc>
            </a:pPr>
            <a:r>
              <a:rPr lang="en-US" sz="3600">
                <a:solidFill>
                  <a:srgbClr val="FFFFFF"/>
                </a:solidFill>
                <a:latin typeface="Montserrat"/>
                <a:ea typeface="Montserrat"/>
                <a:cs typeface="Montserrat"/>
                <a:sym typeface="Montserrat"/>
              </a:rPr>
              <a:t>JOINING YEAR-NUMBERS</a:t>
            </a:r>
          </a:p>
          <a:p>
            <a:pPr algn="l">
              <a:lnSpc>
                <a:spcPts val="3888"/>
              </a:lnSpc>
            </a:pPr>
            <a:r>
              <a:rPr lang="en-US" sz="3600">
                <a:solidFill>
                  <a:srgbClr val="FFFFFF"/>
                </a:solidFill>
                <a:latin typeface="Montserrat"/>
                <a:ea typeface="Montserrat"/>
                <a:cs typeface="Montserrat"/>
                <a:sym typeface="Montserrat"/>
              </a:rPr>
              <a:t>GENDER-MALE OR FEMALE</a:t>
            </a:r>
          </a:p>
          <a:p>
            <a:pPr algn="l">
              <a:lnSpc>
                <a:spcPts val="3888"/>
              </a:lnSpc>
            </a:pPr>
            <a:r>
              <a:rPr lang="en-US" sz="3600">
                <a:solidFill>
                  <a:srgbClr val="FFFFFF"/>
                </a:solidFill>
                <a:latin typeface="Montserrat"/>
                <a:ea typeface="Montserrat"/>
                <a:cs typeface="Montserrat"/>
                <a:sym typeface="Montserrat"/>
              </a:rPr>
              <a:t>AGE-NUMBERS</a:t>
            </a:r>
          </a:p>
          <a:p>
            <a:pPr algn="l">
              <a:lnSpc>
                <a:spcPts val="3888"/>
              </a:lnSpc>
            </a:pPr>
            <a:r>
              <a:rPr lang="en-US" sz="3600">
                <a:solidFill>
                  <a:srgbClr val="FFFFFF"/>
                </a:solidFill>
                <a:latin typeface="Montserrat"/>
                <a:ea typeface="Montserrat"/>
                <a:cs typeface="Montserrat"/>
                <a:sym typeface="Montserrat"/>
              </a:rPr>
              <a:t>SALARY-NUMBERS</a:t>
            </a:r>
          </a:p>
          <a:p>
            <a:pPr algn="l">
              <a:lnSpc>
                <a:spcPts val="3888"/>
              </a:lnSpc>
            </a:pPr>
            <a:r>
              <a:rPr lang="en-US" sz="3600">
                <a:solidFill>
                  <a:srgbClr val="FFFFFF"/>
                </a:solidFill>
                <a:latin typeface="Montserrat"/>
                <a:ea typeface="Montserrat"/>
                <a:cs typeface="Montserrat"/>
                <a:sym typeface="Montserrat"/>
              </a:rPr>
              <a:t>WORK LOCATION-TEXT</a:t>
            </a:r>
          </a:p>
          <a:p>
            <a:pPr algn="l">
              <a:lnSpc>
                <a:spcPts val="3888"/>
              </a:lnSpc>
            </a:pPr>
            <a:r>
              <a:rPr lang="en-US" sz="3600">
                <a:solidFill>
                  <a:srgbClr val="FFFFFF"/>
                </a:solidFill>
                <a:latin typeface="Montserrat"/>
                <a:ea typeface="Montserrat"/>
                <a:cs typeface="Montserrat"/>
                <a:sym typeface="Montserrat"/>
              </a:rPr>
              <a:t>EMPLOYEE RATING-NUMBERS</a:t>
            </a:r>
          </a:p>
          <a:p>
            <a:pPr algn="l">
              <a:lnSpc>
                <a:spcPts val="3888"/>
              </a:lnSpc>
            </a:pPr>
            <a:r>
              <a:rPr lang="en-US" sz="3600">
                <a:solidFill>
                  <a:srgbClr val="FFFFFF"/>
                </a:solidFill>
                <a:latin typeface="Montserrat"/>
                <a:ea typeface="Montserrat"/>
                <a:cs typeface="Montserrat"/>
                <a:sym typeface="Montserrat"/>
              </a:rPr>
              <a:t>PERFORMANCE-TEXT</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1B212C"/>
        </a:solidFill>
      </p:bgPr>
    </p:bg>
    <p:spTree>
      <p:nvGrpSpPr>
        <p:cNvPr id="1" name=""/>
        <p:cNvGrpSpPr/>
        <p:nvPr/>
      </p:nvGrpSpPr>
      <p:grpSpPr>
        <a:xfrm>
          <a:off x="0" y="0"/>
          <a:ext cx="0" cy="0"/>
          <a:chOff x="0" y="0"/>
          <a:chExt cx="0" cy="0"/>
        </a:xfrm>
      </p:grpSpPr>
      <p:sp>
        <p:nvSpPr>
          <p:cNvPr name="Freeform 2" id="2"/>
          <p:cNvSpPr/>
          <p:nvPr/>
        </p:nvSpPr>
        <p:spPr>
          <a:xfrm flipH="false" flipV="false" rot="0">
            <a:off x="14030325" y="8843962"/>
            <a:ext cx="271462" cy="271462"/>
          </a:xfrm>
          <a:custGeom>
            <a:avLst/>
            <a:gdLst/>
            <a:ahLst/>
            <a:cxnLst/>
            <a:rect r="r" b="b" t="t" l="l"/>
            <a:pathLst>
              <a:path h="271462" w="271462">
                <a:moveTo>
                  <a:pt x="0" y="0"/>
                </a:moveTo>
                <a:lnTo>
                  <a:pt x="271462" y="0"/>
                </a:lnTo>
                <a:lnTo>
                  <a:pt x="271462" y="271462"/>
                </a:lnTo>
                <a:lnTo>
                  <a:pt x="0" y="27146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2500312" y="9701212"/>
            <a:ext cx="114300" cy="266700"/>
            <a:chOff x="0" y="0"/>
            <a:chExt cx="152400" cy="355600"/>
          </a:xfrm>
        </p:grpSpPr>
        <p:sp>
          <p:nvSpPr>
            <p:cNvPr name="Freeform 4" id="4"/>
            <p:cNvSpPr/>
            <p:nvPr/>
          </p:nvSpPr>
          <p:spPr>
            <a:xfrm flipH="false" flipV="false" rot="0">
              <a:off x="0" y="0"/>
              <a:ext cx="152400" cy="355600"/>
            </a:xfrm>
            <a:custGeom>
              <a:avLst/>
              <a:gdLst/>
              <a:ahLst/>
              <a:cxnLst/>
              <a:rect r="r" b="b" t="t" l="l"/>
              <a:pathLst>
                <a:path h="355600" w="152400">
                  <a:moveTo>
                    <a:pt x="0" y="0"/>
                  </a:moveTo>
                  <a:lnTo>
                    <a:pt x="152400" y="0"/>
                  </a:lnTo>
                  <a:lnTo>
                    <a:pt x="152400" y="355600"/>
                  </a:lnTo>
                  <a:lnTo>
                    <a:pt x="0" y="355600"/>
                  </a:lnTo>
                  <a:lnTo>
                    <a:pt x="0" y="0"/>
                  </a:lnTo>
                  <a:close/>
                </a:path>
              </a:pathLst>
            </a:custGeom>
            <a:blipFill>
              <a:blip r:embed="rId4"/>
              <a:stretch>
                <a:fillRect l="-66666" t="0" r="-66666" b="0"/>
              </a:stretch>
            </a:blipFill>
          </p:spPr>
        </p:sp>
      </p:grpSp>
      <p:sp>
        <p:nvSpPr>
          <p:cNvPr name="TextBox 5" id="5"/>
          <p:cNvSpPr txBox="true"/>
          <p:nvPr/>
        </p:nvSpPr>
        <p:spPr>
          <a:xfrm rot="0">
            <a:off x="16915827" y="9697930"/>
            <a:ext cx="342900" cy="299625"/>
          </a:xfrm>
          <a:prstGeom prst="rect">
            <a:avLst/>
          </a:prstGeom>
        </p:spPr>
        <p:txBody>
          <a:bodyPr anchor="t" rtlCol="false" tIns="0" lIns="0" bIns="0" rIns="0">
            <a:spAutoFit/>
          </a:bodyPr>
          <a:lstStyle/>
          <a:p>
            <a:pPr algn="l">
              <a:lnSpc>
                <a:spcPts val="1980"/>
              </a:lnSpc>
            </a:pPr>
            <a:r>
              <a:rPr lang="en-US" sz="1650">
                <a:solidFill>
                  <a:srgbClr val="2D936B"/>
                </a:solidFill>
                <a:latin typeface="Trebuchet MS"/>
                <a:ea typeface="Trebuchet MS"/>
                <a:cs typeface="Trebuchet MS"/>
                <a:sym typeface="Trebuchet MS"/>
              </a:rPr>
              <a:t>‹#›</a:t>
            </a:r>
          </a:p>
        </p:txBody>
      </p:sp>
      <p:sp>
        <p:nvSpPr>
          <p:cNvPr name="TextBox 6" id="6"/>
          <p:cNvSpPr txBox="true"/>
          <p:nvPr/>
        </p:nvSpPr>
        <p:spPr>
          <a:xfrm rot="0">
            <a:off x="2955130" y="182585"/>
            <a:ext cx="12377700" cy="9506350"/>
          </a:xfrm>
          <a:prstGeom prst="rect">
            <a:avLst/>
          </a:prstGeom>
        </p:spPr>
        <p:txBody>
          <a:bodyPr anchor="t" rtlCol="false" tIns="0" lIns="0" bIns="0" rIns="0">
            <a:spAutoFit/>
          </a:bodyPr>
          <a:lstStyle/>
          <a:p>
            <a:pPr algn="l">
              <a:lnSpc>
                <a:spcPts val="8640"/>
              </a:lnSpc>
            </a:pPr>
            <a:r>
              <a:rPr lang="en-US" sz="7200" b="true">
                <a:solidFill>
                  <a:srgbClr val="FFFFFF"/>
                </a:solidFill>
                <a:latin typeface="Arimo Bold"/>
                <a:ea typeface="Arimo Bold"/>
                <a:cs typeface="Arimo Bold"/>
                <a:sym typeface="Arimo Bold"/>
              </a:rPr>
              <a:t>MODELLING</a:t>
            </a:r>
          </a:p>
          <a:p>
            <a:pPr algn="l">
              <a:lnSpc>
                <a:spcPts val="3240"/>
              </a:lnSpc>
            </a:pPr>
          </a:p>
          <a:p>
            <a:pPr algn="l">
              <a:lnSpc>
                <a:spcPts val="5040"/>
              </a:lnSpc>
            </a:pPr>
            <a:r>
              <a:rPr lang="en-US" b="true" sz="4200" u="sng">
                <a:solidFill>
                  <a:srgbClr val="FFFFFF"/>
                </a:solidFill>
                <a:latin typeface="Arimo Bold"/>
                <a:ea typeface="Arimo Bold"/>
                <a:cs typeface="Arimo Bold"/>
                <a:sym typeface="Arimo Bold"/>
              </a:rPr>
              <a:t>DATA COLLECTION:</a:t>
            </a:r>
          </a:p>
          <a:p>
            <a:pPr algn="l">
              <a:lnSpc>
                <a:spcPts val="5040"/>
              </a:lnSpc>
            </a:pPr>
            <a:r>
              <a:rPr lang="en-US" sz="4200">
                <a:solidFill>
                  <a:srgbClr val="FFFFFF"/>
                </a:solidFill>
                <a:latin typeface="Trebuchet MS"/>
                <a:ea typeface="Trebuchet MS"/>
                <a:cs typeface="Trebuchet MS"/>
                <a:sym typeface="Trebuchet MS"/>
              </a:rPr>
              <a:t>●COLLECTED FROM KAGGLE.</a:t>
            </a:r>
          </a:p>
          <a:p>
            <a:pPr algn="l">
              <a:lnSpc>
                <a:spcPts val="3240"/>
              </a:lnSpc>
            </a:pPr>
          </a:p>
          <a:p>
            <a:pPr algn="l">
              <a:lnSpc>
                <a:spcPts val="5040"/>
              </a:lnSpc>
            </a:pPr>
            <a:r>
              <a:rPr lang="en-US" b="true" sz="4200" u="sng">
                <a:solidFill>
                  <a:srgbClr val="FFFFFF"/>
                </a:solidFill>
                <a:latin typeface="Arimo Bold"/>
                <a:ea typeface="Arimo Bold"/>
                <a:cs typeface="Arimo Bold"/>
                <a:sym typeface="Arimo Bold"/>
              </a:rPr>
              <a:t>FEATURE COLLECTION:</a:t>
            </a:r>
          </a:p>
          <a:p>
            <a:pPr algn="l">
              <a:lnSpc>
                <a:spcPts val="5040"/>
              </a:lnSpc>
            </a:pPr>
            <a:r>
              <a:rPr lang="en-US" sz="4200">
                <a:solidFill>
                  <a:srgbClr val="FFFFFF"/>
                </a:solidFill>
                <a:latin typeface="Gill Sans Light"/>
                <a:ea typeface="Gill Sans Light"/>
                <a:cs typeface="Gill Sans Light"/>
                <a:sym typeface="Gill Sans Light"/>
              </a:rPr>
              <a:t>●CONDITIONAL FORMATTING</a:t>
            </a:r>
          </a:p>
          <a:p>
            <a:pPr algn="l">
              <a:lnSpc>
                <a:spcPts val="5040"/>
              </a:lnSpc>
            </a:pPr>
            <a:r>
              <a:rPr lang="en-US" sz="4200">
                <a:solidFill>
                  <a:srgbClr val="FFFFFF"/>
                </a:solidFill>
                <a:latin typeface="Trebuchet MS"/>
                <a:ea typeface="Trebuchet MS"/>
                <a:cs typeface="Trebuchet MS"/>
                <a:sym typeface="Trebuchet MS"/>
              </a:rPr>
              <a:t>● SYMBOLS</a:t>
            </a:r>
          </a:p>
          <a:p>
            <a:pPr algn="l">
              <a:lnSpc>
                <a:spcPts val="5040"/>
              </a:lnSpc>
            </a:pPr>
            <a:r>
              <a:rPr lang="en-US" sz="4200">
                <a:solidFill>
                  <a:srgbClr val="FFFFFF"/>
                </a:solidFill>
                <a:latin typeface="Trebuchet MS"/>
                <a:ea typeface="Trebuchet MS"/>
                <a:cs typeface="Trebuchet MS"/>
                <a:sym typeface="Trebuchet MS"/>
              </a:rPr>
              <a:t>●MERGE&amp;CENTER</a:t>
            </a:r>
          </a:p>
          <a:p>
            <a:pPr algn="l">
              <a:lnSpc>
                <a:spcPts val="3240"/>
              </a:lnSpc>
            </a:pPr>
          </a:p>
          <a:p>
            <a:pPr algn="l">
              <a:lnSpc>
                <a:spcPts val="5040"/>
              </a:lnSpc>
            </a:pPr>
            <a:r>
              <a:rPr lang="en-US" b="true" sz="4200" u="sng">
                <a:solidFill>
                  <a:srgbClr val="FFFFFF"/>
                </a:solidFill>
                <a:latin typeface="Arimo Bold"/>
                <a:ea typeface="Arimo Bold"/>
                <a:cs typeface="Arimo Bold"/>
                <a:sym typeface="Arimo Bold"/>
              </a:rPr>
              <a:t>PERFORMANCE LEVEL:</a:t>
            </a:r>
          </a:p>
          <a:p>
            <a:pPr algn="l">
              <a:lnSpc>
                <a:spcPts val="5040"/>
              </a:lnSpc>
            </a:pPr>
            <a:r>
              <a:rPr lang="en-US" sz="4200">
                <a:solidFill>
                  <a:srgbClr val="FFFFFF"/>
                </a:solidFill>
                <a:latin typeface="Trebuchet MS"/>
                <a:ea typeface="Trebuchet MS"/>
                <a:cs typeface="Trebuchet MS"/>
                <a:sym typeface="Trebuchet MS"/>
              </a:rPr>
              <a:t>●WITH USING EMPLOYEE RATING COLUNM TO GET PERFORMANCE LEVEL.</a:t>
            </a:r>
          </a:p>
          <a:p>
            <a:pPr algn="l">
              <a:lnSpc>
                <a:spcPts val="3240"/>
              </a:lnSpc>
            </a:pPr>
          </a:p>
        </p:txBody>
      </p:sp>
      <p:sp>
        <p:nvSpPr>
          <p:cNvPr name="Freeform 7" id="7"/>
          <p:cNvSpPr/>
          <p:nvPr/>
        </p:nvSpPr>
        <p:spPr>
          <a:xfrm flipH="false" flipV="false" rot="0">
            <a:off x="15087600" y="787712"/>
            <a:ext cx="685800" cy="685800"/>
          </a:xfrm>
          <a:custGeom>
            <a:avLst/>
            <a:gdLst/>
            <a:ahLst/>
            <a:cxnLst/>
            <a:rect r="r" b="b" t="t" l="l"/>
            <a:pathLst>
              <a:path h="685800" w="685800">
                <a:moveTo>
                  <a:pt x="0" y="0"/>
                </a:moveTo>
                <a:lnTo>
                  <a:pt x="685800" y="0"/>
                </a:lnTo>
                <a:lnTo>
                  <a:pt x="685800" y="685800"/>
                </a:lnTo>
                <a:lnTo>
                  <a:pt x="0" y="68580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DAGQV4LrOdo</dc:identifier>
  <dcterms:modified xsi:type="dcterms:W3CDTF">2011-08-01T06:04:30Z</dcterms:modified>
  <cp:revision>1</cp:revision>
  <dc:title>Y.ELANGOVAN (NM PPT PROJECT).pptx_20240909_185831_0000.pptx</dc:title>
</cp:coreProperties>
</file>