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74" r:id="rId4"/>
    <p:sldId id="262" r:id="rId5"/>
    <p:sldId id="258" r:id="rId6"/>
    <p:sldId id="275" r:id="rId7"/>
    <p:sldId id="276" r:id="rId8"/>
    <p:sldId id="259" r:id="rId9"/>
    <p:sldId id="260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5" r:id="rId19"/>
    <p:sldId id="285" r:id="rId20"/>
    <p:sldId id="286" r:id="rId21"/>
    <p:sldId id="287" r:id="rId22"/>
    <p:sldId id="288" r:id="rId23"/>
    <p:sldId id="289" r:id="rId24"/>
    <p:sldId id="26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4218-20B1-4C72-8BDC-7733D34416D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95F98-C6BC-43B1-B9F1-23F78FC7CD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29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0A311-D436-432E-B022-A72D3984E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5B55-B49B-4BAA-AC30-29D39B447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F04EA-9816-470F-BFB8-8D020F59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8149-18E6-4C45-A94E-1C38CAC23C8A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26824C-9BDF-43D4-9602-A46B0F8E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4D54FF-4E16-486E-A2AB-8A68369D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0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E6A1-A7AF-4A8A-8D26-E57EE1AB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5F35F3-295D-4BA4-9971-D4DEF8A89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ECB394-02A8-4968-831E-C09DBA68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22B-F858-4AD3-AA17-13E502B63D5A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F7E20-0B06-45C1-9F31-E71EC5F3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98355-78AB-4923-9F3A-72D913F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D15D51-B536-4650-92EE-510BFB16F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FCD2E3-A4CC-465C-A1D6-A816B80F3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E5A593-F3E3-462A-A761-60F97135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446F-2D83-4392-BF8F-E2E00E8CF74A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8E5B1-623B-4B9F-B5B7-1208858E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C62314-8D79-4A35-AD50-67CE3D31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6BEC-B191-4C18-AC0D-7243D779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5667D-7E7D-42C7-AF6C-1185F2BF5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B2E50-1B3E-4E41-8781-366DD885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AC72-254C-436D-A5A9-46C126A1358E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4CA22-903E-4057-81A6-BF585C5D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7794EE-966D-4E13-9EC6-E9B7022A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62E9E-480D-4771-A481-818FBD1C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7FA98C-B67F-49E3-8CFE-D0D4FEAD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A2AC86-192A-46F5-B13F-ADA5F0F3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BF98-1825-4200-9C30-2BC530001C8C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30F07B-DFFF-4D32-981C-E6CF4C0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6A1D0-F677-4A50-BE79-2765E6B8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7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3DAB0-0009-4FE3-9212-AA6E2328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9BEA8-634C-4279-AA3F-2C0E33912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8C5EC9-4C51-4180-93BA-6F00901D4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892B71-918D-4AAC-8513-7C80EBC3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FF6-D2BC-4999-B487-6413C7CD9785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6CE99-DC30-47B7-8F20-C8C145AC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86B42-2698-4180-A620-73FF9CDD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D0964-641B-4326-A872-E95120BC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0BE95A-3090-445F-BE64-A3F12EB7F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0E6105-DB94-4313-99B4-280050D16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A76B4C-848E-453D-A07D-DB6B144F3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6874E0-51BA-4F7A-B893-6C05F1CED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5AE295-3355-45EA-B4E6-FF5859D4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68F2-2439-448E-96D1-62C498130EE6}" type="datetime1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9571FB-A6B4-42ED-8789-390F7F3D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621152-0C13-45C4-A7B0-11936A7F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2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341D5-593C-4967-9AEF-6612D457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B0E66F-CEBD-4E11-A0FA-18A0A6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2CCB-2E38-4BA6-A61A-4BD053F0E9FB}" type="datetime1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E99622-D184-4137-94C8-3139FD25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AD1A2B-59E7-4801-BB1F-011989BF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6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B73876-2A34-4D2E-BD53-913C4D20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9F0C-B0BE-4EC8-A5F7-20548B576621}" type="datetime1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6B7A02-0CE2-4C5A-ABC2-5ADF7F9D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FCDEF-64E2-47D6-A682-2C1D1159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08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93C04-03E1-4E30-B353-CFAAA310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465B4D-5A83-4AA4-943A-7C4102CD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28A333-BE46-487B-AFDE-3CCCC7B3A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893F01-8351-44BA-BAFB-68E8351F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3377-FB03-46AD-A60D-F294353CCD24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D52EA8-84C4-49A3-861D-8D226580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3CE843-9866-4055-82C2-C9358CB4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6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61C05-BDAD-42FE-A8A4-5145BEFD6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1EAFFC-9B2D-45E9-8915-DDEF5C076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234348-20A0-4B97-9D8B-81026BE95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81CD0E-7448-4180-BCC6-D739B042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B71C-D789-4F51-B5F0-544399709FB9}" type="datetime1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44213-7DB0-4CCD-9143-E9BE446A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9CB0E0-7043-4EE8-B7DB-9440533D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81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2BDE1-1255-488A-A026-8C1B2857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54034-6FA4-4CE7-8814-D8EF44BB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551A4-C757-4088-9337-80B856BBE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D6DD-EB4B-4333-AA9A-CDD7584867D1}" type="datetime1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602D39-8E5A-40E9-900A-8BE1C524D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A3064B-E08F-47FD-95E9-6C7C6DA3D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41E7-4905-4B83-81D9-658BC237C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17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CCC65-E55A-4464-8F23-2469BE51A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2235200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b="0" i="0" dirty="0">
                <a:solidFill>
                  <a:srgbClr val="373A3C"/>
                </a:solidFill>
                <a:effectLst/>
                <a:latin typeface="-apple-system"/>
              </a:rPr>
              <a:t>Разработка пользовательского ресурса хронологических событий</a:t>
            </a:r>
            <a:endParaRPr lang="ru-RU" sz="4800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8642C2E4-8B0D-44BD-98C4-F9A9BE8649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261" y="458418"/>
            <a:ext cx="861695" cy="9220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47623E-B128-49AC-9292-C820AAC762C9}"/>
              </a:ext>
            </a:extLst>
          </p:cNvPr>
          <p:cNvSpPr/>
          <p:nvPr/>
        </p:nvSpPr>
        <p:spPr>
          <a:xfrm>
            <a:off x="2134956" y="458418"/>
            <a:ext cx="7934036" cy="11567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0070" algn="ctr">
              <a:lnSpc>
                <a:spcPts val="1095"/>
              </a:lnSpc>
              <a:spcAft>
                <a:spcPts val="0"/>
              </a:spcAft>
            </a:pPr>
            <a:r>
              <a:rPr lang="ru-RU" sz="1200" b="1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</a:t>
            </a:r>
            <a:r>
              <a:rPr lang="ru-RU" sz="1200" b="1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науки</a:t>
            </a:r>
            <a:r>
              <a:rPr lang="ru-RU" sz="1200" b="1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1200" b="1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</a:t>
            </a:r>
            <a:r>
              <a:rPr lang="ru-RU" sz="1200" b="1" spc="-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</a:t>
            </a:r>
            <a:r>
              <a:rPr lang="ru-RU" sz="1200" b="1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Российской</a:t>
            </a:r>
            <a:r>
              <a:rPr lang="ru-RU" sz="1200" b="1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Федерации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6350" marR="1243965" indent="641350" algn="ctr">
              <a:spcAft>
                <a:spcPts val="0"/>
              </a:spcAft>
            </a:pPr>
            <a:r>
              <a:rPr lang="ru-RU" sz="1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Калужский </a:t>
            </a:r>
            <a:r>
              <a:rPr lang="ru-RU" sz="12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филиал</a:t>
            </a:r>
            <a:r>
              <a:rPr lang="ru-RU" sz="1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федерального</a:t>
            </a:r>
            <a:r>
              <a:rPr lang="ru-RU" sz="12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государственного бюджетного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685" marR="114935" algn="ctr">
              <a:spcAft>
                <a:spcPts val="0"/>
              </a:spcAft>
            </a:pPr>
            <a:r>
              <a:rPr lang="ru-RU" sz="1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образовательного</a:t>
            </a:r>
            <a:r>
              <a:rPr lang="ru-RU" sz="12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учреждения</a:t>
            </a:r>
            <a:r>
              <a:rPr lang="ru-RU" sz="12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</a:t>
            </a:r>
            <a:r>
              <a:rPr lang="ru-RU" sz="12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685" marR="125095" algn="ctr">
              <a:spcBef>
                <a:spcPts val="20"/>
              </a:spcBef>
              <a:spcAft>
                <a:spcPts val="0"/>
              </a:spcAft>
            </a:pP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«Московский</a:t>
            </a:r>
            <a:r>
              <a:rPr lang="ru-RU" sz="1200" b="1" i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государственный</a:t>
            </a:r>
            <a:r>
              <a:rPr lang="ru-RU" sz="1200" b="1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технический</a:t>
            </a:r>
            <a:r>
              <a:rPr lang="ru-RU" sz="1200" b="1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</a:t>
            </a:r>
            <a:r>
              <a:rPr lang="ru-RU" sz="12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имени</a:t>
            </a:r>
            <a:r>
              <a:rPr lang="ru-RU" sz="1200" b="1" i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Н.Э.</a:t>
            </a:r>
            <a:r>
              <a:rPr lang="ru-RU" sz="1200" b="1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Баумана</a:t>
            </a:r>
            <a:r>
              <a:rPr lang="ru-RU" sz="1200" b="1" i="1" spc="-2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(национальный</a:t>
            </a:r>
            <a:r>
              <a:rPr lang="ru-RU" sz="1200" b="1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исследовательский</a:t>
            </a:r>
            <a:r>
              <a:rPr lang="ru-RU" sz="1200" b="1" i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университет)»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(КФ</a:t>
            </a:r>
            <a:r>
              <a:rPr lang="ru-RU" sz="1200" b="1" i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МГТУ</a:t>
            </a:r>
            <a:r>
              <a:rPr lang="ru-RU" sz="1200" b="1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им.</a:t>
            </a:r>
            <a:r>
              <a:rPr lang="ru-RU" sz="1200" b="1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Н.Э.</a:t>
            </a:r>
            <a:r>
              <a:rPr lang="ru-RU" sz="1200" b="1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Баумана)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AD9C9-BC99-4CFC-A624-4847FBCEB8B3}"/>
              </a:ext>
            </a:extLst>
          </p:cNvPr>
          <p:cNvSpPr txBox="1"/>
          <p:nvPr/>
        </p:nvSpPr>
        <p:spPr>
          <a:xfrm>
            <a:off x="2586181" y="5403365"/>
            <a:ext cx="990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 		         Студент группы ИУК2-72Б 	Дементьев В.Д.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168264-B1DC-4018-87ED-31A29FD6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26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55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Архитектурная схема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36694A-2CAE-421A-88B0-6201D512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6" y="938798"/>
            <a:ext cx="10012828" cy="582533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689B18-C18C-47D0-B357-CE97C65F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8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55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Схема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3A889C-31DB-413E-9010-F02A48DC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49" y="1050369"/>
            <a:ext cx="7359976" cy="574456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096E6B-E212-40C2-A0EB-614F6C30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23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55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8C351C-0A85-4561-9166-834B21101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" y="1801023"/>
            <a:ext cx="12059920" cy="325595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C8B6E0-AB1D-4AED-AA37-3E2D8AA7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168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55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IDEF </a:t>
            </a:r>
            <a:r>
              <a:rPr lang="ru-RU" dirty="0"/>
              <a:t>диаграммы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F6FD43-9790-49F9-BBFE-CB6A0AB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050369"/>
            <a:ext cx="12049760" cy="525302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D60560A-92F0-420A-97C7-DE4CB574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2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155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состояний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8AC7EB-96AA-4F67-8E84-4EDCA4653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01" y="1005840"/>
            <a:ext cx="5806597" cy="575462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8BAA59-6FD8-4B47-A24D-C80E72AA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57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149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Диаграмма процесса авторизации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D964A2-DC71-449D-84FD-75592FAD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8" y="1261268"/>
            <a:ext cx="11261124" cy="554930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FB8C7FE-4D9B-41B9-A1F6-8B6D5533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9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05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работы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C2779-3EE2-4F53-AAFD-0A393606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8" y="681037"/>
            <a:ext cx="9185424" cy="610716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E71D962-10E8-4256-9E77-AE57C7E0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6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05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Схема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68C66-7F4E-492C-8385-9CECD137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" y="1261268"/>
            <a:ext cx="12043719" cy="476182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26EA7C8-1DF8-4EBE-BB01-663D393A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8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67E6-AA30-4C1D-8C27-B6AB2C80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B3E96-C829-4C11-8D42-1AA11F22442D}"/>
              </a:ext>
            </a:extLst>
          </p:cNvPr>
          <p:cNvSpPr txBox="1"/>
          <p:nvPr/>
        </p:nvSpPr>
        <p:spPr>
          <a:xfrm>
            <a:off x="213064" y="151907"/>
            <a:ext cx="244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Технологическая часть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D7E9E61-9BF0-4891-B2F6-7F6F5D3DD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48" y="1825625"/>
            <a:ext cx="7686304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3E5F9C-5B06-4E39-BD23-B846158DBB2A}"/>
              </a:ext>
            </a:extLst>
          </p:cNvPr>
          <p:cNvSpPr txBox="1"/>
          <p:nvPr/>
        </p:nvSpPr>
        <p:spPr>
          <a:xfrm>
            <a:off x="4503256" y="61755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 страница приложения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326762-B322-4B9A-8AC2-3108DF55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76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67E6-AA30-4C1D-8C27-B6AB2C80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B3E96-C829-4C11-8D42-1AA11F22442D}"/>
              </a:ext>
            </a:extLst>
          </p:cNvPr>
          <p:cNvSpPr txBox="1"/>
          <p:nvPr/>
        </p:nvSpPr>
        <p:spPr>
          <a:xfrm>
            <a:off x="213064" y="151907"/>
            <a:ext cx="244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Технологическая часть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E5F9C-5B06-4E39-BD23-B846158DBB2A}"/>
              </a:ext>
            </a:extLst>
          </p:cNvPr>
          <p:cNvSpPr txBox="1"/>
          <p:nvPr/>
        </p:nvSpPr>
        <p:spPr>
          <a:xfrm>
            <a:off x="4503256" y="6175548"/>
            <a:ext cx="328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создания хронологий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14575F-A5B4-4BFF-82A1-023A9FCDE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540" y="1135978"/>
            <a:ext cx="5642918" cy="503957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05203C4-9906-4535-ABDA-E4DA4F40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5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4FC087-CC2C-447D-899F-64BE3200E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9798"/>
            <a:ext cx="11638625" cy="648069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</a:pPr>
            <a:r>
              <a:rPr lang="ru-RU" sz="2000" b="1" dirty="0"/>
              <a:t>Цель:</a:t>
            </a:r>
            <a:r>
              <a:rPr lang="ru-RU" sz="2000" dirty="0"/>
              <a:t> Целью данной разработки является оптимизация процесса создания и редактирования хронологий событий по различным тематическим направлениям, а также повышение удобства управления событиями, хранения мультимедийной информации и персонального хранения данных.</a:t>
            </a:r>
          </a:p>
          <a:p>
            <a:pPr algn="l"/>
            <a:r>
              <a:rPr lang="ru-RU" sz="2000" b="1" dirty="0"/>
              <a:t>	</a:t>
            </a:r>
          </a:p>
          <a:p>
            <a:pPr algn="l"/>
            <a:r>
              <a:rPr lang="ru-RU" sz="2000" b="1" dirty="0"/>
              <a:t>Задачи: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Провести обзор и анализ аналогичных решений, представленных на рынке, для выявления их преимуществ и недостатков в контексте заявленных ключевых особенностей.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Определить набор функций, которые обеспечат удобное создание и управление хронологиями событий с учетом мультимедийного контента (фото, видео, документы).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Разработать безопасный механизм авторизации и регистрации пользователей, обеспечивающий доступ к персонализированному профилю и защите пользовательских данных.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Создать интерфейс для удобного добавления, просмотра и редактирования событий с возможностью указания точной даты и времени.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Разработать систему хранения хронологий в профиле пользователя для обеспечения быстрого доступа к сохраненным данным.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Реализовать полноэкранный режим просмотра хронологии с доступом к каждому событию и его материалам.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dirty="0"/>
              <a:t>Разработать функционал для изменения последовательности событий, добавления новых и редактирования существующих записей.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E1D6423-277C-4630-9B3A-82C3B19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1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67E6-AA30-4C1D-8C27-B6AB2C80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B3E96-C829-4C11-8D42-1AA11F22442D}"/>
              </a:ext>
            </a:extLst>
          </p:cNvPr>
          <p:cNvSpPr txBox="1"/>
          <p:nvPr/>
        </p:nvSpPr>
        <p:spPr>
          <a:xfrm>
            <a:off x="213064" y="151907"/>
            <a:ext cx="244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Технологическая часть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E5F9C-5B06-4E39-BD23-B846158DBB2A}"/>
              </a:ext>
            </a:extLst>
          </p:cNvPr>
          <p:cNvSpPr txBox="1"/>
          <p:nvPr/>
        </p:nvSpPr>
        <p:spPr>
          <a:xfrm>
            <a:off x="4503256" y="6175548"/>
            <a:ext cx="339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редактора хронологий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40A8224-7B19-494C-9777-2EF02255E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35" y="1104994"/>
            <a:ext cx="5829330" cy="5070554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7322A5-32A6-4A3F-B907-B36D9D6C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15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67E6-AA30-4C1D-8C27-B6AB2C80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B3E96-C829-4C11-8D42-1AA11F22442D}"/>
              </a:ext>
            </a:extLst>
          </p:cNvPr>
          <p:cNvSpPr txBox="1"/>
          <p:nvPr/>
        </p:nvSpPr>
        <p:spPr>
          <a:xfrm>
            <a:off x="213064" y="151907"/>
            <a:ext cx="244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Технологическая часть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E5F9C-5B06-4E39-BD23-B846158DBB2A}"/>
              </a:ext>
            </a:extLst>
          </p:cNvPr>
          <p:cNvSpPr txBox="1"/>
          <p:nvPr/>
        </p:nvSpPr>
        <p:spPr>
          <a:xfrm>
            <a:off x="4503256" y="6175548"/>
            <a:ext cx="343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просмотра хронологий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581128D-1227-4514-A4C6-17DF18B31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930" y="1825625"/>
            <a:ext cx="6240140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7BFCB34-60B1-4E2A-9B25-C3AEA386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24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67E6-AA30-4C1D-8C27-B6AB2C80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B3E96-C829-4C11-8D42-1AA11F22442D}"/>
              </a:ext>
            </a:extLst>
          </p:cNvPr>
          <p:cNvSpPr txBox="1"/>
          <p:nvPr/>
        </p:nvSpPr>
        <p:spPr>
          <a:xfrm>
            <a:off x="213064" y="151907"/>
            <a:ext cx="244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Технологическая часть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E5F9C-5B06-4E39-BD23-B846158DBB2A}"/>
              </a:ext>
            </a:extLst>
          </p:cNvPr>
          <p:cNvSpPr txBox="1"/>
          <p:nvPr/>
        </p:nvSpPr>
        <p:spPr>
          <a:xfrm>
            <a:off x="4503256" y="6175548"/>
            <a:ext cx="34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избранных хронологий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B3B1B1A-B5A9-4383-AAAB-86AEBD01F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48" y="1825625"/>
            <a:ext cx="7686304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BC8B02C-A3C8-49A7-82AE-1BE72456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8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A67E6-AA30-4C1D-8C27-B6AB2C80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Интерфейс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B3E96-C829-4C11-8D42-1AA11F22442D}"/>
              </a:ext>
            </a:extLst>
          </p:cNvPr>
          <p:cNvSpPr txBox="1"/>
          <p:nvPr/>
        </p:nvSpPr>
        <p:spPr>
          <a:xfrm>
            <a:off x="213064" y="151907"/>
            <a:ext cx="244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Технологическая часть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E5F9C-5B06-4E39-BD23-B846158DBB2A}"/>
              </a:ext>
            </a:extLst>
          </p:cNvPr>
          <p:cNvSpPr txBox="1"/>
          <p:nvPr/>
        </p:nvSpPr>
        <p:spPr>
          <a:xfrm>
            <a:off x="4503256" y="6175548"/>
            <a:ext cx="343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удаленных хронологий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2BE7037-7B4D-4598-8286-13C439A8C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48" y="1825625"/>
            <a:ext cx="7686304" cy="4351338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F79628F-6ABD-40E6-9756-8D4FAC91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4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0AB73-C14C-43E8-8070-29E3CBE1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</a:t>
            </a:r>
            <a:r>
              <a:rPr lang="en-US" sz="6000" dirty="0"/>
              <a:t> </a:t>
            </a:r>
            <a:r>
              <a:rPr lang="ru-RU" sz="6000" dirty="0"/>
              <a:t>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E71F2B8-1441-478D-9B04-E5A67D7B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97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195DA-8625-41BB-BAA4-63205C4E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Область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33A906-76E7-41F8-820E-E7EB1E795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Предметная область разрабатываемого проекта охватывает вопросы представления временных данных и управления хронологией событий в цифровом формате. В контексте этого проекта под хронологией понимается упорядоченная последовательность событий, представленных в форме, которая позволяет легко прослеживать развитие событий во времени.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Основные сферы применения хронологических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ресурсов: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</a:rPr>
              <a:t>Личная хронология и архивирование.</a:t>
            </a:r>
            <a:endParaRPr lang="ru-RU" sz="28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</a:rPr>
              <a:t>Управление проектами и корпоративная хронология.</a:t>
            </a:r>
            <a:endParaRPr lang="ru-RU" sz="2800" b="1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</a:rPr>
              <a:t>Исторические и образовательные проекты.</a:t>
            </a:r>
            <a:endParaRPr lang="ru-RU" sz="28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ru-RU" sz="2800" dirty="0">
                <a:effectLst/>
                <a:ea typeface="Calibri" panose="020F0502020204030204" pitchFamily="34" charset="0"/>
              </a:rPr>
              <a:t>Юридические и медицинские записи</a:t>
            </a:r>
            <a:r>
              <a:rPr lang="ru-RU" sz="28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CD7C2-3934-4288-848F-2CF51F064E38}"/>
              </a:ext>
            </a:extLst>
          </p:cNvPr>
          <p:cNvSpPr txBox="1"/>
          <p:nvPr/>
        </p:nvSpPr>
        <p:spPr>
          <a:xfrm>
            <a:off x="426129" y="230188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Исследовательская часть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C26033-CCD6-4042-982E-17666F33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2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17D4A-78CA-4959-97F1-434EA705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Функциональные требования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446F6-1954-40E2-8336-B4A4BE7DBB21}"/>
              </a:ext>
            </a:extLst>
          </p:cNvPr>
          <p:cNvSpPr txBox="1"/>
          <p:nvPr/>
        </p:nvSpPr>
        <p:spPr>
          <a:xfrm>
            <a:off x="497150" y="311705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Исследовательская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DFA575-57AC-4A6F-AC14-A52F3FAE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-RU" sz="2800" dirty="0">
                <a:effectLst/>
                <a:ea typeface="SimSun" panose="02010600030101010101" pitchFamily="2" charset="-122"/>
              </a:rPr>
              <a:t>Разрабатываемый веб-ресурс включает следующие функциональные возможности:</a:t>
            </a:r>
          </a:p>
          <a:p>
            <a:pPr marL="342900" lvl="0" indent="-3429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SimSun" panose="02010600030101010101" pitchFamily="2" charset="-122"/>
              </a:rPr>
              <a:t>Авторизация и регистрация пользователей.</a:t>
            </a:r>
          </a:p>
          <a:p>
            <a:pPr marL="342900" lvl="0" indent="-3429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SimSun" panose="02010600030101010101" pitchFamily="2" charset="-122"/>
              </a:rPr>
              <a:t>Создание хронологий событий.</a:t>
            </a:r>
          </a:p>
          <a:p>
            <a:pPr marL="342900" lvl="0" indent="-3429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SimSun" panose="02010600030101010101" pitchFamily="2" charset="-122"/>
              </a:rPr>
              <a:t>Добавление к событиям файлов различных форматов.</a:t>
            </a:r>
          </a:p>
          <a:p>
            <a:pPr marL="342900" lvl="0" indent="-3429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SimSun" panose="02010600030101010101" pitchFamily="2" charset="-122"/>
              </a:rPr>
              <a:t>Просмотр хронологий на полный экран с возможностью масштабирования представления.</a:t>
            </a:r>
          </a:p>
          <a:p>
            <a:pPr marL="342900" lvl="0" indent="-3429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SimSun" panose="02010600030101010101" pitchFamily="2" charset="-122"/>
              </a:rPr>
              <a:t>Редактирование хронологий: добавление новых событий и изменение ранее созданных.</a:t>
            </a:r>
          </a:p>
          <a:p>
            <a:pPr marL="342900" lvl="0" indent="-342900" algn="just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ru-RU" sz="2800" dirty="0">
                <a:effectLst/>
                <a:ea typeface="SimSun" panose="02010600030101010101" pitchFamily="2" charset="-122"/>
              </a:rPr>
              <a:t>Сохранение хронологий в профиле пользователя.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4BAEAE-3AB0-4A6A-BF79-9A9117E2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35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082E650-590B-4B81-B37B-6B64EBD8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71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Сравнительный анализ существующих решений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7966C-FAD1-4FF2-A904-D58C559766FE}"/>
              </a:ext>
            </a:extLst>
          </p:cNvPr>
          <p:cNvSpPr txBox="1"/>
          <p:nvPr/>
        </p:nvSpPr>
        <p:spPr>
          <a:xfrm>
            <a:off x="497150" y="311705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Исследовательская часть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68E7B0C-DC8E-4388-8709-52A80A995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82052"/>
              </p:ext>
            </p:extLst>
          </p:nvPr>
        </p:nvGraphicFramePr>
        <p:xfrm>
          <a:off x="2898931" y="1825626"/>
          <a:ext cx="6394138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304">
                  <a:extLst>
                    <a:ext uri="{9D8B030D-6E8A-4147-A177-3AD203B41FA5}">
                      <a16:colId xmlns:a16="http://schemas.microsoft.com/office/drawing/2014/main" val="2067411018"/>
                    </a:ext>
                  </a:extLst>
                </a:gridCol>
                <a:gridCol w="1335580">
                  <a:extLst>
                    <a:ext uri="{9D8B030D-6E8A-4147-A177-3AD203B41FA5}">
                      <a16:colId xmlns:a16="http://schemas.microsoft.com/office/drawing/2014/main" val="1161607654"/>
                    </a:ext>
                  </a:extLst>
                </a:gridCol>
                <a:gridCol w="1318054">
                  <a:extLst>
                    <a:ext uri="{9D8B030D-6E8A-4147-A177-3AD203B41FA5}">
                      <a16:colId xmlns:a16="http://schemas.microsoft.com/office/drawing/2014/main" val="1536932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8429866"/>
                    </a:ext>
                  </a:extLst>
                </a:gridCol>
              </a:tblGrid>
              <a:tr h="5929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Критерий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ru-RU" sz="1200">
                          <a:effectLst/>
                        </a:rPr>
                        <a:t>решение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Picnote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MindLog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err="1">
                          <a:effectLst/>
                        </a:rPr>
                        <a:t>Journey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917296140"/>
                  </a:ext>
                </a:extLst>
              </a:tr>
              <a:tr h="592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Поддержка хронологической ленты событий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984352484"/>
                  </a:ext>
                </a:extLst>
              </a:tr>
              <a:tr h="7938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Разделение хронологий по предметным областям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507598147"/>
                  </a:ext>
                </a:extLst>
              </a:tr>
              <a:tr h="592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Поддержка прикрепления документов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3217106794"/>
                  </a:ext>
                </a:extLst>
              </a:tr>
              <a:tr h="592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Гибкость выбора даты и времени для события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2971976104"/>
                  </a:ext>
                </a:extLst>
              </a:tr>
              <a:tr h="592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Условия хранения данных и доступ к ним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+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339492299"/>
                  </a:ext>
                </a:extLst>
              </a:tr>
              <a:tr h="5929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Поддержка мультимедийного контента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>
                          <a:effectLst/>
                        </a:rPr>
                        <a:t>-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500" dirty="0">
                          <a:effectLst/>
                        </a:rPr>
                        <a:t>+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65" marR="60365" marT="0" marB="0"/>
                </a:tc>
                <a:extLst>
                  <a:ext uri="{0D108BD9-81ED-4DB2-BD59-A6C34878D82A}">
                    <a16:rowId xmlns:a16="http://schemas.microsoft.com/office/drawing/2014/main" val="1416832427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9E59C8-8DF0-426E-A856-DBB4ACEA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17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17D4A-78CA-4959-97F1-434EA705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446F6-1954-40E2-8336-B4A4BE7DBB21}"/>
              </a:ext>
            </a:extLst>
          </p:cNvPr>
          <p:cNvSpPr txBox="1"/>
          <p:nvPr/>
        </p:nvSpPr>
        <p:spPr>
          <a:xfrm>
            <a:off x="497150" y="311705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Исследовательская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DFA575-57AC-4A6F-AC14-A52F3FAE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 разработки обусловлена отсутствием комплексных решений, которые бы предлагали как удобное визуальное представление, так и гибкость управления хронологиями событий. Также, текущая тенденция к цифровому архивированию информации требует разработки решений, которые могут обеспечить надёжное хранение и доступ к данным.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Предлагаемый ресурс объединяет функции, которых недостает большинству аналогов, и включает возможности для создания хронологий, которые можно легко адаптировать как для личных, так и для профессиональных задач. Данный ресурс предлагает комплексное решение для организации событий, поддерживая мультимедийные вложения и индивидуальные профили пользователей с возможностью редактирования. Такой подход позволяет использовать разрабатываемую платформу как универсальный инструмент для хранения, анализа и структурирования временных данных, подходящий для широкого круга пользователей.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773AE-16F9-4D81-BFC0-4BBA2B54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0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17D4A-78CA-4959-97F1-434EA705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Средства реализации разрабатываемого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446F6-1954-40E2-8336-B4A4BE7DBB21}"/>
              </a:ext>
            </a:extLst>
          </p:cNvPr>
          <p:cNvSpPr txBox="1"/>
          <p:nvPr/>
        </p:nvSpPr>
        <p:spPr>
          <a:xfrm>
            <a:off x="497150" y="311705"/>
            <a:ext cx="26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Исследовательская часть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DFA575-57AC-4A6F-AC14-A52F3FAE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Для реализации проекта были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выбраны следующие средства и инструменты:</a:t>
            </a:r>
          </a:p>
          <a:p>
            <a:pPr marL="342900" indent="-342900" algn="just">
              <a:buAutoNum type="arabicPeriod"/>
            </a:pPr>
            <a:r>
              <a:rPr lang="ru-RU" sz="2400" dirty="0" err="1">
                <a:effectLst/>
                <a:ea typeface="Times New Roman" panose="02020603050405020304" pitchFamily="18" charset="0"/>
              </a:rPr>
              <a:t>React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— JavaScript-библиотека с открытым исходным кодом для разработки пользовательских интерфейсов.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— это объектно-реляционная система управления базами данных (СУБД) с открытым исходным кодом. Она помогает хранить и организовывать информацию.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sz="2400" dirty="0" err="1">
                <a:effectLst/>
                <a:ea typeface="Times New Roman" panose="02020603050405020304" pitchFamily="18" charset="0"/>
              </a:rPr>
              <a:t>Sequelize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— это инструмент для организации взаимодействия между платформой Node.js и реляционными базами данных без использования специального языка запросов SQL.</a:t>
            </a:r>
          </a:p>
          <a:p>
            <a:pPr marL="342900" indent="-342900" algn="just"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JSON Web </a:t>
            </a:r>
            <a:r>
              <a:rPr lang="ru-RU" sz="2400" dirty="0" err="1">
                <a:effectLst/>
                <a:ea typeface="Times New Roman" panose="02020603050405020304" pitchFamily="18" charset="0"/>
              </a:rPr>
              <a:t>Token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 (JWT) — это открытый стандарт для создания токенов доступа, основанный на формате JSON. Как правило, используется для передачи данных для аутентификации в клиент-серверных приложениях.</a:t>
            </a:r>
            <a:endParaRPr lang="ru-RU" sz="2400" dirty="0"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Express — это быстрый, гибкий и минималистичный веб-фреймворк для приложений Node.js, который облегчает создание веб-приложений и API.</a:t>
            </a: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47CFA2-92D8-4092-A94F-EC733DF0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3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DAF3D-2659-45FB-895D-C56E15F4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71"/>
            <a:ext cx="10515600" cy="96940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Основные компоненты системы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E4458-E5F5-4D2F-A55C-DF2CF208BEB4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D9827-FBA4-49AD-9721-DFEB3D7A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950"/>
            <a:ext cx="10515600" cy="515834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240"/>
              </a:spcBef>
              <a:spcAft>
                <a:spcPts val="240"/>
              </a:spcAft>
              <a:buNone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Компоненты системы:</a:t>
            </a:r>
          </a:p>
          <a:p>
            <a:pPr marL="342900" lvl="0" indent="-342900" algn="just">
              <a:lnSpc>
                <a:spcPct val="150000"/>
              </a:lnSpc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Клиентская часть (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 клиентская часть представляет собой интерфейс, с которым взаимодействует пользователь. Она отвечает за отображение данных, отправку запросов к серверу и обработку ответов. Пользовательский интерфейс (UI) включает в себя все элементы управления, которые позволяют пользователям регистрироваться, авторизовываться, создавать, просматривать и редактировать хронологии событий.</a:t>
            </a:r>
          </a:p>
          <a:p>
            <a:pPr marL="342900" lvl="0" indent="-342900" algn="just">
              <a:lnSpc>
                <a:spcPct val="150000"/>
              </a:lnSpc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(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): серверная часть обеспечивает основную логику приложения, обработку запросов от клиентов, управление данными и взаимодействие с базой данных. Сервер принимает запросы от клиентской части (например, создание нового события), обрабатывает их и отправляет ответы обратно клиенту.</a:t>
            </a:r>
          </a:p>
          <a:p>
            <a:pPr marL="342900" lvl="0" indent="-342900" algn="just">
              <a:lnSpc>
                <a:spcPct val="150000"/>
              </a:lnSpc>
              <a:spcBef>
                <a:spcPts val="240"/>
              </a:spcBef>
              <a:spcAft>
                <a:spcPts val="240"/>
              </a:spcAft>
              <a:buFont typeface="+mj-lt"/>
              <a:buAutoNum type="arabicPeriod"/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База данных: база данных используется для хранения всех данных, связанных с системой, включая информацию о пользователях, хронологиях событий и мультимедийных материалах.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FE3E01-0C5D-4A28-B26E-3B5D7F4B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7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08F31-BC3E-4366-984A-A0927C91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6744"/>
            <a:ext cx="10515600" cy="5137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Общая схема клиентской и серверной части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8F804-A47C-4D0A-BB0F-B35FD3C6DA40}"/>
              </a:ext>
            </a:extLst>
          </p:cNvPr>
          <p:cNvSpPr txBox="1"/>
          <p:nvPr/>
        </p:nvSpPr>
        <p:spPr>
          <a:xfrm>
            <a:off x="497150" y="311705"/>
            <a:ext cx="239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Конструкторская часть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D6EF93-4B61-43E8-8833-D716A6F7F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449" y="126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C7CE233-A432-42F0-BC44-E2DD2B833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98709"/>
              </p:ext>
            </p:extLst>
          </p:nvPr>
        </p:nvGraphicFramePr>
        <p:xfrm>
          <a:off x="2573724" y="1643647"/>
          <a:ext cx="5927725" cy="433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3" imgW="6191314" imgH="4524443" progId="Visio.Drawing.15">
                  <p:embed/>
                </p:oleObj>
              </mc:Choice>
              <mc:Fallback>
                <p:oleObj name="Visio" r:id="rId3" imgW="6191314" imgH="452444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724" y="1643647"/>
                        <a:ext cx="5927725" cy="433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7783F69-23A1-4EFF-8B6C-D1D01C7F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41E7-4905-4B83-81D9-658BC237C51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07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909</Words>
  <Application>Microsoft Office PowerPoint</Application>
  <PresentationFormat>Широкоэкранный</PresentationFormat>
  <Paragraphs>144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Times New Roman</vt:lpstr>
      <vt:lpstr>Тема Office</vt:lpstr>
      <vt:lpstr>Visio</vt:lpstr>
      <vt:lpstr>Разработка пользовательского ресурса хронологических событий</vt:lpstr>
      <vt:lpstr>Презентация PowerPoint</vt:lpstr>
      <vt:lpstr>Область применения</vt:lpstr>
      <vt:lpstr>Функциональные требования</vt:lpstr>
      <vt:lpstr>Сравнительный анализ существующих решений</vt:lpstr>
      <vt:lpstr>Актуальность разработки</vt:lpstr>
      <vt:lpstr>Средства реализации разрабатываемого проекта</vt:lpstr>
      <vt:lpstr>Основные компоненты системы</vt:lpstr>
      <vt:lpstr>Общая схема клиентской и серверной части</vt:lpstr>
      <vt:lpstr>Архитектурная схема</vt:lpstr>
      <vt:lpstr>Схема базы данных</vt:lpstr>
      <vt:lpstr>Диаграмма прецедентов</vt:lpstr>
      <vt:lpstr>IDEF диаграммы</vt:lpstr>
      <vt:lpstr>Диаграмма состояний</vt:lpstr>
      <vt:lpstr>Диаграмма процесса авторизации</vt:lpstr>
      <vt:lpstr>Алгоритм работы системы</vt:lpstr>
      <vt:lpstr>Схема разработки</vt:lpstr>
      <vt:lpstr>Интерфейс пользователя</vt:lpstr>
      <vt:lpstr>Интерфейс пользователя</vt:lpstr>
      <vt:lpstr>Интерфейс пользователя</vt:lpstr>
      <vt:lpstr>Интерфейс пользователя</vt:lpstr>
      <vt:lpstr>Интерфейс пользователя</vt:lpstr>
      <vt:lpstr>Интерфейс пользователя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геоинформационной системы сетей энергоснабжения</dc:title>
  <dc:creator>Maksim Shiling</dc:creator>
  <cp:lastModifiedBy>Вадим Дементьев</cp:lastModifiedBy>
  <cp:revision>70</cp:revision>
  <dcterms:created xsi:type="dcterms:W3CDTF">2024-12-18T19:24:46Z</dcterms:created>
  <dcterms:modified xsi:type="dcterms:W3CDTF">2024-12-25T09:30:42Z</dcterms:modified>
</cp:coreProperties>
</file>