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1" r:id="rId6"/>
    <p:sldId id="263" r:id="rId7"/>
    <p:sldId id="270" r:id="rId8"/>
    <p:sldId id="271" r:id="rId9"/>
    <p:sldId id="272" r:id="rId10"/>
    <p:sldId id="273" r:id="rId11"/>
    <p:sldId id="269" r:id="rId12"/>
    <p:sldId id="260" r:id="rId13"/>
  </p:sldIdLst>
  <p:sldSz cx="9753600" cy="7315200"/>
  <p:notesSz cx="6858000" cy="9144000"/>
  <p:embeddedFontLst>
    <p:embeddedFont>
      <p:font typeface="Glacial Indifference" panose="020B0604020202020204" charset="0"/>
      <p:regular r:id="rId15"/>
    </p:embeddedFont>
    <p:embeddedFont>
      <p:font typeface="Glacial Indifference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700" autoAdjust="0"/>
  </p:normalViewPr>
  <p:slideViewPr>
    <p:cSldViewPr>
      <p:cViewPr>
        <p:scale>
          <a:sx n="50" d="100"/>
          <a:sy n="50" d="100"/>
        </p:scale>
        <p:origin x="1642" y="7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46A8C-F44F-4F89-BD5E-EC75C95F0CD6}" type="datetimeFigureOut">
              <a:rPr lang="en-US" smtClean="0"/>
              <a:t>12/30/2023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42596-6599-47C5-8E0F-AF4FF22D3B0E}" type="slidenum">
              <a:rPr lang="en-US" smtClean="0"/>
              <a:t>‹#›</a:t>
            </a:fld>
            <a:endParaRPr lang="en-US"/>
          </a:p>
        </p:txBody>
      </p:sp>
    </p:spTree>
    <p:extLst>
      <p:ext uri="{BB962C8B-B14F-4D97-AF65-F5344CB8AC3E}">
        <p14:creationId xmlns:p14="http://schemas.microsoft.com/office/powerpoint/2010/main" val="4133149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E42596-6599-47C5-8E0F-AF4FF22D3B0E}" type="slidenum">
              <a:rPr lang="en-US" smtClean="0"/>
              <a:t>1</a:t>
            </a:fld>
            <a:endParaRPr lang="en-US"/>
          </a:p>
        </p:txBody>
      </p:sp>
    </p:spTree>
    <p:extLst>
      <p:ext uri="{BB962C8B-B14F-4D97-AF65-F5344CB8AC3E}">
        <p14:creationId xmlns:p14="http://schemas.microsoft.com/office/powerpoint/2010/main" val="55857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codelearn.io/sharing/lap-trinh-game-breakout-trong-java" TargetMode="External"/><Relationship Id="rId2" Type="http://schemas.openxmlformats.org/officeDocument/2006/relationships/hyperlink" Target="https://copyassignment.com/brick-breaker-game-in-java/"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sp>
        <p:nvSpPr>
          <p:cNvPr id="2" name="AutoShape 2"/>
          <p:cNvSpPr/>
          <p:nvPr/>
        </p:nvSpPr>
        <p:spPr>
          <a:xfrm>
            <a:off x="4876800" y="-9316"/>
            <a:ext cx="4962649" cy="7330783"/>
          </a:xfrm>
          <a:prstGeom prst="rect">
            <a:avLst/>
          </a:prstGeom>
          <a:solidFill>
            <a:srgbClr val="C1DBDA"/>
          </a:solidFill>
        </p:spPr>
      </p:sp>
      <p:sp>
        <p:nvSpPr>
          <p:cNvPr id="3" name="AutoShape 3"/>
          <p:cNvSpPr/>
          <p:nvPr/>
        </p:nvSpPr>
        <p:spPr>
          <a:xfrm>
            <a:off x="-2" y="-6343"/>
            <a:ext cx="7358126" cy="6578333"/>
          </a:xfrm>
          <a:prstGeom prst="rect">
            <a:avLst/>
          </a:prstGeom>
          <a:solidFill>
            <a:srgbClr val="F4F8F3"/>
          </a:solidFill>
        </p:spPr>
      </p:sp>
      <p:sp>
        <p:nvSpPr>
          <p:cNvPr id="6" name="TextBox 6"/>
          <p:cNvSpPr txBox="1"/>
          <p:nvPr/>
        </p:nvSpPr>
        <p:spPr>
          <a:xfrm>
            <a:off x="-2601963" y="1264651"/>
            <a:ext cx="3911311" cy="312261"/>
          </a:xfrm>
          <a:prstGeom prst="rect">
            <a:avLst/>
          </a:prstGeom>
        </p:spPr>
        <p:txBody>
          <a:bodyPr lIns="0" tIns="0" rIns="0" bIns="0" rtlCol="0" anchor="t">
            <a:spAutoFit/>
          </a:bodyPr>
          <a:lstStyle/>
          <a:p>
            <a:pPr>
              <a:lnSpc>
                <a:spcPts val="2372"/>
              </a:lnSpc>
            </a:pPr>
            <a:r>
              <a:rPr lang="en-US" sz="2100" b="1" spc="210">
                <a:solidFill>
                  <a:srgbClr val="628474"/>
                </a:solidFill>
                <a:latin typeface="Arial" panose="020B0604020202020204" pitchFamily="34" charset="0"/>
                <a:cs typeface="Arial" panose="020B0604020202020204" pitchFamily="34" charset="0"/>
              </a:rPr>
              <a:t>LẬP TRÌNH JAVA</a:t>
            </a:r>
          </a:p>
        </p:txBody>
      </p:sp>
      <p:sp>
        <p:nvSpPr>
          <p:cNvPr id="7" name="TextBox 7"/>
          <p:cNvSpPr txBox="1"/>
          <p:nvPr/>
        </p:nvSpPr>
        <p:spPr>
          <a:xfrm>
            <a:off x="-3810000" y="1869347"/>
            <a:ext cx="5858603" cy="3014917"/>
          </a:xfrm>
          <a:prstGeom prst="rect">
            <a:avLst/>
          </a:prstGeom>
        </p:spPr>
        <p:txBody>
          <a:bodyPr lIns="0" tIns="0" rIns="0" bIns="0" rtlCol="0" anchor="t">
            <a:spAutoFit/>
          </a:bodyPr>
          <a:lstStyle/>
          <a:p>
            <a:pPr>
              <a:lnSpc>
                <a:spcPts val="7600"/>
              </a:lnSpc>
            </a:pPr>
            <a:r>
              <a:rPr lang="en-US" sz="8000" spc="-80">
                <a:solidFill>
                  <a:srgbClr val="628474"/>
                </a:solidFill>
                <a:latin typeface="Glacial Indifference Bold"/>
              </a:rPr>
              <a:t>Brick Breaker Game</a:t>
            </a:r>
          </a:p>
        </p:txBody>
      </p:sp>
      <p:grpSp>
        <p:nvGrpSpPr>
          <p:cNvPr id="12" name="Group 11">
            <a:extLst>
              <a:ext uri="{FF2B5EF4-FFF2-40B4-BE49-F238E27FC236}">
                <a16:creationId xmlns:a16="http://schemas.microsoft.com/office/drawing/2014/main" id="{F0E3E14C-5699-31AC-7027-22F937ED4CF0}"/>
              </a:ext>
            </a:extLst>
          </p:cNvPr>
          <p:cNvGrpSpPr/>
          <p:nvPr/>
        </p:nvGrpSpPr>
        <p:grpSpPr>
          <a:xfrm>
            <a:off x="-3545328" y="5018493"/>
            <a:ext cx="4672020" cy="1259205"/>
            <a:chOff x="548640" y="4992443"/>
            <a:chExt cx="4672020" cy="1259205"/>
          </a:xfrm>
        </p:grpSpPr>
        <p:sp>
          <p:nvSpPr>
            <p:cNvPr id="9" name="TextBox 8">
              <a:extLst>
                <a:ext uri="{FF2B5EF4-FFF2-40B4-BE49-F238E27FC236}">
                  <a16:creationId xmlns:a16="http://schemas.microsoft.com/office/drawing/2014/main" id="{6063E174-0A71-8453-EDC3-BCF12119E435}"/>
                </a:ext>
              </a:extLst>
            </p:cNvPr>
            <p:cNvSpPr txBox="1"/>
            <p:nvPr/>
          </p:nvSpPr>
          <p:spPr>
            <a:xfrm>
              <a:off x="548640" y="5004349"/>
              <a:ext cx="3911312" cy="1247299"/>
            </a:xfrm>
            <a:prstGeom prst="rect">
              <a:avLst/>
            </a:prstGeom>
          </p:spPr>
          <p:txBody>
            <a:bodyPr lIns="0" tIns="0" rIns="0" bIns="0" rtlCol="0" anchor="t">
              <a:spAutoFit/>
            </a:bodyPr>
            <a:lstStyle/>
            <a:p>
              <a:pPr>
                <a:lnSpc>
                  <a:spcPts val="2520"/>
                </a:lnSpc>
              </a:pPr>
              <a:r>
                <a:rPr lang="en-US" sz="1800" spc="53">
                  <a:solidFill>
                    <a:srgbClr val="628474"/>
                  </a:solidFill>
                  <a:latin typeface="Arial" panose="020B0604020202020204" pitchFamily="34" charset="0"/>
                  <a:cs typeface="Arial" panose="020B0604020202020204" pitchFamily="34" charset="0"/>
                </a:rPr>
                <a:t>Họ tên </a:t>
              </a:r>
            </a:p>
            <a:p>
              <a:pPr>
                <a:lnSpc>
                  <a:spcPts val="2520"/>
                </a:lnSpc>
              </a:pPr>
              <a:r>
                <a:rPr lang="en-US" sz="1800" spc="53">
                  <a:solidFill>
                    <a:srgbClr val="628474"/>
                  </a:solidFill>
                  <a:latin typeface="Arial" panose="020B0604020202020204" pitchFamily="34" charset="0"/>
                  <a:cs typeface="Arial" panose="020B0604020202020204" pitchFamily="34" charset="0"/>
                </a:rPr>
                <a:t>MSSV  </a:t>
              </a:r>
            </a:p>
            <a:p>
              <a:pPr>
                <a:lnSpc>
                  <a:spcPts val="2520"/>
                </a:lnSpc>
              </a:pPr>
              <a:r>
                <a:rPr lang="en-US" sz="1800" spc="53">
                  <a:solidFill>
                    <a:srgbClr val="628474"/>
                  </a:solidFill>
                  <a:latin typeface="Arial" panose="020B0604020202020204" pitchFamily="34" charset="0"/>
                  <a:cs typeface="Arial" panose="020B0604020202020204" pitchFamily="34" charset="0"/>
                </a:rPr>
                <a:t>Lớp      </a:t>
              </a:r>
            </a:p>
            <a:p>
              <a:pPr>
                <a:lnSpc>
                  <a:spcPts val="2520"/>
                </a:lnSpc>
              </a:pPr>
              <a:r>
                <a:rPr lang="en-US" sz="1800" spc="53">
                  <a:solidFill>
                    <a:srgbClr val="628474"/>
                  </a:solidFill>
                  <a:latin typeface="Arial" panose="020B0604020202020204" pitchFamily="34" charset="0"/>
                  <a:cs typeface="Arial" panose="020B0604020202020204" pitchFamily="34" charset="0"/>
                </a:rPr>
                <a:t>GVHD   </a:t>
              </a:r>
            </a:p>
          </p:txBody>
        </p:sp>
        <p:sp>
          <p:nvSpPr>
            <p:cNvPr id="10" name="TextBox 9">
              <a:extLst>
                <a:ext uri="{FF2B5EF4-FFF2-40B4-BE49-F238E27FC236}">
                  <a16:creationId xmlns:a16="http://schemas.microsoft.com/office/drawing/2014/main" id="{6299461F-FC48-7195-ACBB-969CE880C9FD}"/>
                </a:ext>
              </a:extLst>
            </p:cNvPr>
            <p:cNvSpPr txBox="1"/>
            <p:nvPr/>
          </p:nvSpPr>
          <p:spPr>
            <a:xfrm>
              <a:off x="1309348" y="4992443"/>
              <a:ext cx="3911312" cy="1259205"/>
            </a:xfrm>
            <a:prstGeom prst="rect">
              <a:avLst/>
            </a:prstGeom>
          </p:spPr>
          <p:txBody>
            <a:bodyPr lIns="0" tIns="0" rIns="0" bIns="0" rtlCol="0" anchor="t">
              <a:spAutoFit/>
            </a:bodyPr>
            <a:lstStyle/>
            <a:p>
              <a:pPr>
                <a:lnSpc>
                  <a:spcPts val="2520"/>
                </a:lnSpc>
              </a:pPr>
              <a:r>
                <a:rPr lang="en-US" sz="1800" spc="53">
                  <a:solidFill>
                    <a:srgbClr val="628474"/>
                  </a:solidFill>
                  <a:latin typeface="Arial" panose="020B0604020202020204" pitchFamily="34" charset="0"/>
                  <a:cs typeface="Arial" panose="020B0604020202020204" pitchFamily="34" charset="0"/>
                </a:rPr>
                <a:t>:    Võ Đại Hiệp</a:t>
              </a:r>
            </a:p>
            <a:p>
              <a:pPr>
                <a:lnSpc>
                  <a:spcPts val="2520"/>
                </a:lnSpc>
              </a:pPr>
              <a:r>
                <a:rPr lang="en-US" sz="1800" spc="53">
                  <a:solidFill>
                    <a:srgbClr val="628474"/>
                  </a:solidFill>
                  <a:latin typeface="Arial" panose="020B0604020202020204" pitchFamily="34" charset="0"/>
                  <a:cs typeface="Arial" panose="020B0604020202020204" pitchFamily="34" charset="0"/>
                </a:rPr>
                <a:t>:    63132946</a:t>
              </a:r>
            </a:p>
            <a:p>
              <a:pPr>
                <a:lnSpc>
                  <a:spcPts val="2520"/>
                </a:lnSpc>
              </a:pPr>
              <a:r>
                <a:rPr lang="en-US" sz="1800" spc="53">
                  <a:solidFill>
                    <a:srgbClr val="628474"/>
                  </a:solidFill>
                  <a:latin typeface="Arial" panose="020B0604020202020204" pitchFamily="34" charset="0"/>
                  <a:cs typeface="Arial" panose="020B0604020202020204" pitchFamily="34" charset="0"/>
                </a:rPr>
                <a:t>:    63.CNTT-CLC2</a:t>
              </a:r>
            </a:p>
            <a:p>
              <a:pPr>
                <a:lnSpc>
                  <a:spcPts val="2520"/>
                </a:lnSpc>
              </a:pPr>
              <a:r>
                <a:rPr lang="en-US" sz="1800" spc="53">
                  <a:solidFill>
                    <a:srgbClr val="628474"/>
                  </a:solidFill>
                  <a:latin typeface="Arial" panose="020B0604020202020204" pitchFamily="34" charset="0"/>
                  <a:cs typeface="Arial" panose="020B0604020202020204" pitchFamily="34" charset="0"/>
                </a:rPr>
                <a:t>:    Phạm Văn Nam</a:t>
              </a:r>
            </a:p>
          </p:txBody>
        </p:sp>
      </p:grpSp>
      <p:sp>
        <p:nvSpPr>
          <p:cNvPr id="11" name="Freeform 4">
            <a:extLst>
              <a:ext uri="{FF2B5EF4-FFF2-40B4-BE49-F238E27FC236}">
                <a16:creationId xmlns:a16="http://schemas.microsoft.com/office/drawing/2014/main" id="{AED7367D-23D8-FE90-ABEA-7D89877F8205}"/>
              </a:ext>
            </a:extLst>
          </p:cNvPr>
          <p:cNvSpPr/>
          <p:nvPr/>
        </p:nvSpPr>
        <p:spPr>
          <a:xfrm>
            <a:off x="10097462" y="685800"/>
            <a:ext cx="4180482" cy="5839280"/>
          </a:xfrm>
          <a:custGeom>
            <a:avLst/>
            <a:gdLst/>
            <a:ahLst/>
            <a:cxnLst/>
            <a:rect l="l" t="t" r="r" b="b"/>
            <a:pathLst>
              <a:path w="4180482" h="5839280">
                <a:moveTo>
                  <a:pt x="0" y="0"/>
                </a:moveTo>
                <a:lnTo>
                  <a:pt x="4180482" y="0"/>
                </a:lnTo>
                <a:lnTo>
                  <a:pt x="4180482" y="5839280"/>
                </a:lnTo>
                <a:lnTo>
                  <a:pt x="0" y="5839280"/>
                </a:lnTo>
                <a:lnTo>
                  <a:pt x="0" y="0"/>
                </a:lnTo>
                <a:close/>
              </a:path>
            </a:pathLst>
          </a:custGeom>
          <a:blipFill>
            <a:blip r:embed="rId3"/>
            <a:stretch>
              <a:fillRect l="-61853"/>
            </a:stretch>
          </a:blipFill>
        </p:spPr>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71875E-6 1.45833E-6 L -0.53629 0.00716 " pathEditMode="relative" rAng="0" ptsTypes="AA">
                                      <p:cBhvr>
                                        <p:cTn id="6" dur="2000" fill="hold"/>
                                        <p:tgtEl>
                                          <p:spTgt spid="11"/>
                                        </p:tgtEl>
                                        <p:attrNameLst>
                                          <p:attrName>ppt_x</p:attrName>
                                          <p:attrName>ppt_y</p:attrName>
                                        </p:attrNameLst>
                                      </p:cBhvr>
                                      <p:rCtr x="-26823" y="347"/>
                                    </p:animMotion>
                                  </p:childTnLst>
                                </p:cTn>
                              </p:par>
                              <p:par>
                                <p:cTn id="7" presetID="63" presetClass="path" presetSubtype="0" accel="50000" decel="50000" fill="hold" grpId="0" nodeType="withEffect">
                                  <p:stCondLst>
                                    <p:cond delay="0"/>
                                  </p:stCondLst>
                                  <p:childTnLst>
                                    <p:animMotion origin="layout" path="M -0.13689 0.00369 L 0.31624 0.00369 " pathEditMode="relative" rAng="0" ptsTypes="AA">
                                      <p:cBhvr>
                                        <p:cTn id="8" dur="2000" fill="hold"/>
                                        <p:tgtEl>
                                          <p:spTgt spid="6"/>
                                        </p:tgtEl>
                                        <p:attrNameLst>
                                          <p:attrName>ppt_x</p:attrName>
                                          <p:attrName>ppt_y</p:attrName>
                                        </p:attrNameLst>
                                      </p:cBhvr>
                                      <p:rCtr x="22656" y="0"/>
                                    </p:animMotion>
                                  </p:childTnLst>
                                </p:cTn>
                              </p:par>
                              <p:par>
                                <p:cTn id="9" presetID="63" presetClass="path" presetSubtype="0" accel="50000" decel="50000" fill="hold" grpId="0" nodeType="withEffect">
                                  <p:stCondLst>
                                    <p:cond delay="0"/>
                                  </p:stCondLst>
                                  <p:childTnLst>
                                    <p:animMotion origin="layout" path="M -0.13688 0.00369 L 0.44189 0.00716 " pathEditMode="relative" rAng="0" ptsTypes="AA">
                                      <p:cBhvr>
                                        <p:cTn id="10" dur="2000" fill="hold"/>
                                        <p:tgtEl>
                                          <p:spTgt spid="7"/>
                                        </p:tgtEl>
                                        <p:attrNameLst>
                                          <p:attrName>ppt_x</p:attrName>
                                          <p:attrName>ppt_y</p:attrName>
                                        </p:attrNameLst>
                                      </p:cBhvr>
                                      <p:rCtr x="28939" y="174"/>
                                    </p:animMotion>
                                  </p:childTnLst>
                                </p:cTn>
                              </p:par>
                              <p:par>
                                <p:cTn id="11" presetID="63" presetClass="path" presetSubtype="0" accel="50000" decel="50000" fill="hold" nodeType="withEffect">
                                  <p:stCondLst>
                                    <p:cond delay="0"/>
                                  </p:stCondLst>
                                  <p:childTnLst>
                                    <p:animMotion origin="layout" path="M -0.13688 0.00369 L 0.41292 0.00933 " pathEditMode="relative" rAng="0" ptsTypes="AA">
                                      <p:cBhvr>
                                        <p:cTn id="12" dur="2000" fill="hold"/>
                                        <p:tgtEl>
                                          <p:spTgt spid="12"/>
                                        </p:tgtEl>
                                        <p:attrNameLst>
                                          <p:attrName>ppt_x</p:attrName>
                                          <p:attrName>ppt_y</p:attrName>
                                        </p:attrNameLst>
                                      </p:cBhvr>
                                      <p:rCtr x="27490" y="2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sp>
        <p:nvSpPr>
          <p:cNvPr id="2" name="AutoShape 2"/>
          <p:cNvSpPr/>
          <p:nvPr/>
        </p:nvSpPr>
        <p:spPr>
          <a:xfrm>
            <a:off x="3138147" y="-25869"/>
            <a:ext cx="6693574" cy="7353769"/>
          </a:xfrm>
          <a:prstGeom prst="rect">
            <a:avLst/>
          </a:prstGeom>
          <a:solidFill>
            <a:srgbClr val="C1DBDA"/>
          </a:solidFill>
        </p:spPr>
      </p:sp>
      <p:sp>
        <p:nvSpPr>
          <p:cNvPr id="3" name="AutoShape 3"/>
          <p:cNvSpPr/>
          <p:nvPr/>
        </p:nvSpPr>
        <p:spPr>
          <a:xfrm>
            <a:off x="548640" y="637540"/>
            <a:ext cx="8747760" cy="6040120"/>
          </a:xfrm>
          <a:prstGeom prst="rect">
            <a:avLst/>
          </a:prstGeom>
          <a:solidFill>
            <a:srgbClr val="F4F8F3"/>
          </a:solidFill>
        </p:spPr>
      </p:sp>
      <p:sp>
        <p:nvSpPr>
          <p:cNvPr id="8" name="TextBox 5">
            <a:extLst>
              <a:ext uri="{FF2B5EF4-FFF2-40B4-BE49-F238E27FC236}">
                <a16:creationId xmlns:a16="http://schemas.microsoft.com/office/drawing/2014/main" id="{3D20C6CB-F2D7-68F2-781A-7E63DEC7CFE1}"/>
              </a:ext>
            </a:extLst>
          </p:cNvPr>
          <p:cNvSpPr txBox="1"/>
          <p:nvPr/>
        </p:nvSpPr>
        <p:spPr>
          <a:xfrm>
            <a:off x="3160270" y="0"/>
            <a:ext cx="5150470" cy="662938"/>
          </a:xfrm>
          <a:prstGeom prst="rect">
            <a:avLst/>
          </a:prstGeom>
        </p:spPr>
        <p:txBody>
          <a:bodyPr wrap="square" lIns="0" tIns="0" rIns="0" bIns="0" rtlCol="0" anchor="t">
            <a:spAutoFit/>
          </a:bodyPr>
          <a:lstStyle/>
          <a:p>
            <a:pPr>
              <a:lnSpc>
                <a:spcPts val="5759"/>
              </a:lnSpc>
            </a:pPr>
            <a:r>
              <a:rPr lang="vi-VN" sz="3200" b="1" spc="144">
                <a:solidFill>
                  <a:srgbClr val="628474"/>
                </a:solidFill>
                <a:latin typeface="Arial" panose="020B0604020202020204" pitchFamily="34" charset="0"/>
                <a:cs typeface="Arial" panose="020B0604020202020204" pitchFamily="34" charset="0"/>
              </a:rPr>
              <a:t>Bắt đầu lạ</a:t>
            </a:r>
            <a:r>
              <a:rPr lang="en-US" sz="3200" b="1" spc="144">
                <a:solidFill>
                  <a:srgbClr val="628474"/>
                </a:solidFill>
                <a:latin typeface="Arial" panose="020B0604020202020204" pitchFamily="34" charset="0"/>
                <a:cs typeface="Arial" panose="020B0604020202020204" pitchFamily="34" charset="0"/>
              </a:rPr>
              <a:t>i</a:t>
            </a:r>
          </a:p>
        </p:txBody>
      </p:sp>
      <p:pic>
        <p:nvPicPr>
          <p:cNvPr id="4" name="reset">
            <a:hlinkClick r:id="" action="ppaction://media"/>
            <a:extLst>
              <a:ext uri="{FF2B5EF4-FFF2-40B4-BE49-F238E27FC236}">
                <a16:creationId xmlns:a16="http://schemas.microsoft.com/office/drawing/2014/main" id="{BE0EED44-50D4-0A2F-3128-F89089E7F52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22438" y="914400"/>
            <a:ext cx="6308725" cy="5486400"/>
          </a:xfrm>
          <a:prstGeom prst="rect">
            <a:avLst/>
          </a:prstGeom>
        </p:spPr>
      </p:pic>
    </p:spTree>
    <p:extLst>
      <p:ext uri="{BB962C8B-B14F-4D97-AF65-F5344CB8AC3E}">
        <p14:creationId xmlns:p14="http://schemas.microsoft.com/office/powerpoint/2010/main" val="2643046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7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8F3"/>
        </a:solidFill>
        <a:effectLst/>
      </p:bgPr>
    </p:bg>
    <p:spTree>
      <p:nvGrpSpPr>
        <p:cNvPr id="1" name=""/>
        <p:cNvGrpSpPr/>
        <p:nvPr/>
      </p:nvGrpSpPr>
      <p:grpSpPr>
        <a:xfrm>
          <a:off x="0" y="0"/>
          <a:ext cx="0" cy="0"/>
          <a:chOff x="0" y="0"/>
          <a:chExt cx="0" cy="0"/>
        </a:xfrm>
      </p:grpSpPr>
      <p:sp>
        <p:nvSpPr>
          <p:cNvPr id="2" name="AutoShape 2"/>
          <p:cNvSpPr/>
          <p:nvPr/>
        </p:nvSpPr>
        <p:spPr>
          <a:xfrm>
            <a:off x="-185458" y="0"/>
            <a:ext cx="10124516" cy="1532899"/>
          </a:xfrm>
          <a:prstGeom prst="rect">
            <a:avLst/>
          </a:prstGeom>
          <a:solidFill>
            <a:srgbClr val="C1DBDA"/>
          </a:solidFill>
        </p:spPr>
      </p:sp>
      <p:grpSp>
        <p:nvGrpSpPr>
          <p:cNvPr id="3" name="Group 3"/>
          <p:cNvGrpSpPr/>
          <p:nvPr/>
        </p:nvGrpSpPr>
        <p:grpSpPr>
          <a:xfrm>
            <a:off x="548640" y="0"/>
            <a:ext cx="2724026" cy="2853408"/>
            <a:chOff x="0" y="0"/>
            <a:chExt cx="3632034" cy="3804543"/>
          </a:xfrm>
        </p:grpSpPr>
        <p:sp>
          <p:nvSpPr>
            <p:cNvPr id="4" name="AutoShape 4"/>
            <p:cNvSpPr/>
            <p:nvPr/>
          </p:nvSpPr>
          <p:spPr>
            <a:xfrm>
              <a:off x="0" y="0"/>
              <a:ext cx="3632034" cy="3804543"/>
            </a:xfrm>
            <a:prstGeom prst="rect">
              <a:avLst/>
            </a:prstGeom>
            <a:solidFill>
              <a:srgbClr val="628474"/>
            </a:solidFill>
          </p:spPr>
        </p:sp>
        <p:sp>
          <p:nvSpPr>
            <p:cNvPr id="5" name="TextBox 5"/>
            <p:cNvSpPr txBox="1"/>
            <p:nvPr/>
          </p:nvSpPr>
          <p:spPr>
            <a:xfrm>
              <a:off x="448535" y="606617"/>
              <a:ext cx="2734963" cy="2579509"/>
            </a:xfrm>
            <a:prstGeom prst="rect">
              <a:avLst/>
            </a:prstGeom>
          </p:spPr>
          <p:txBody>
            <a:bodyPr lIns="0" tIns="0" rIns="0" bIns="0" rtlCol="0" anchor="t">
              <a:spAutoFit/>
            </a:bodyPr>
            <a:lstStyle/>
            <a:p>
              <a:pPr>
                <a:lnSpc>
                  <a:spcPts val="5093"/>
                </a:lnSpc>
              </a:pPr>
              <a:r>
                <a:rPr lang="vi-VN" sz="4244" b="1" spc="127">
                  <a:solidFill>
                    <a:srgbClr val="F4F8F3"/>
                  </a:solidFill>
                  <a:latin typeface="Arial" panose="020B0604020202020204" pitchFamily="34" charset="0"/>
                  <a:cs typeface="Arial" panose="020B0604020202020204" pitchFamily="34" charset="0"/>
                </a:rPr>
                <a:t>Nguồn tham khảo</a:t>
              </a:r>
              <a:endParaRPr lang="en-US" sz="4244" b="1" spc="127">
                <a:solidFill>
                  <a:srgbClr val="F4F8F3"/>
                </a:solidFill>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id="{3B6FF3B5-728E-6941-C3C3-2748448A996E}"/>
              </a:ext>
            </a:extLst>
          </p:cNvPr>
          <p:cNvSpPr txBox="1"/>
          <p:nvPr/>
        </p:nvSpPr>
        <p:spPr>
          <a:xfrm rot="16200000">
            <a:off x="-1063835" y="6287118"/>
            <a:ext cx="2984031" cy="240919"/>
          </a:xfrm>
          <a:prstGeom prst="rect">
            <a:avLst/>
          </a:prstGeom>
        </p:spPr>
        <p:txBody>
          <a:bodyPr lIns="0" tIns="0" rIns="0" bIns="0" rtlCol="0" anchor="t">
            <a:spAutoFit/>
          </a:bodyPr>
          <a:lstStyle/>
          <a:p>
            <a:pPr algn="r">
              <a:lnSpc>
                <a:spcPts val="1959"/>
              </a:lnSpc>
            </a:pPr>
            <a:r>
              <a:rPr lang="vi-VN" sz="1400" spc="84">
                <a:solidFill>
                  <a:srgbClr val="628474"/>
                </a:solidFill>
                <a:latin typeface="Glacial Indifference"/>
              </a:rPr>
              <a:t>Brick Breaker Game</a:t>
            </a:r>
            <a:endParaRPr lang="en-US" sz="1400" spc="84">
              <a:solidFill>
                <a:srgbClr val="628474"/>
              </a:solidFill>
              <a:latin typeface="Glacial Indifference"/>
            </a:endParaRPr>
          </a:p>
        </p:txBody>
      </p:sp>
      <p:sp>
        <p:nvSpPr>
          <p:cNvPr id="14" name="TextBox 13">
            <a:extLst>
              <a:ext uri="{FF2B5EF4-FFF2-40B4-BE49-F238E27FC236}">
                <a16:creationId xmlns:a16="http://schemas.microsoft.com/office/drawing/2014/main" id="{11447ACD-DDD2-F3C1-4662-4B8B2D752590}"/>
              </a:ext>
            </a:extLst>
          </p:cNvPr>
          <p:cNvSpPr txBox="1"/>
          <p:nvPr/>
        </p:nvSpPr>
        <p:spPr>
          <a:xfrm>
            <a:off x="1850972" y="3308371"/>
            <a:ext cx="6051657" cy="1167243"/>
          </a:xfrm>
          <a:prstGeom prst="rect">
            <a:avLst/>
          </a:prstGeom>
          <a:noFill/>
        </p:spPr>
        <p:txBody>
          <a:bodyPr wrap="none" rtlCol="0">
            <a:spAutoFit/>
          </a:bodyPr>
          <a:lstStyle/>
          <a:p>
            <a:pPr>
              <a:lnSpc>
                <a:spcPct val="107000"/>
              </a:lnSpc>
              <a:spcAft>
                <a:spcPts val="800"/>
              </a:spcAft>
            </a:pPr>
            <a:r>
              <a:rPr lang="vi-VN" sz="1800" u="sng" kern="10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https://copyassignment.com/brick-breaker-game-in-java/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vi-VN" sz="1800" u="sng" kern="10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https://codelearn.io/sharing/lap-trinh-game-breakout-trong-java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anim calcmode="lin" valueType="num">
                                      <p:cBhvr>
                                        <p:cTn id="1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14">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fade">
                                      <p:cBhvr>
                                        <p:cTn id="16" dur="500"/>
                                        <p:tgtEl>
                                          <p:spTgt spid="14">
                                            <p:txEl>
                                              <p:pRg st="1" end="1"/>
                                            </p:txEl>
                                          </p:spTgt>
                                        </p:tgtEl>
                                      </p:cBhvr>
                                    </p:animEffect>
                                    <p:anim calcmode="lin" valueType="num">
                                      <p:cBhvr>
                                        <p:cTn id="1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4349899" cy="7371557"/>
          </a:xfrm>
          <a:custGeom>
            <a:avLst/>
            <a:gdLst/>
            <a:ahLst/>
            <a:cxnLst/>
            <a:rect l="l" t="t" r="r" b="b"/>
            <a:pathLst>
              <a:path w="4349899" h="7371557">
                <a:moveTo>
                  <a:pt x="0" y="0"/>
                </a:moveTo>
                <a:lnTo>
                  <a:pt x="4349899" y="0"/>
                </a:lnTo>
                <a:lnTo>
                  <a:pt x="4349899" y="7371558"/>
                </a:lnTo>
                <a:lnTo>
                  <a:pt x="0" y="7371558"/>
                </a:lnTo>
                <a:lnTo>
                  <a:pt x="0" y="0"/>
                </a:lnTo>
                <a:close/>
              </a:path>
            </a:pathLst>
          </a:custGeom>
          <a:blipFill>
            <a:blip r:embed="rId2"/>
            <a:stretch>
              <a:fillRect l="-62530" r="-91826"/>
            </a:stretch>
          </a:blipFill>
        </p:spPr>
      </p:sp>
      <p:sp>
        <p:nvSpPr>
          <p:cNvPr id="3" name="Freeform 3"/>
          <p:cNvSpPr/>
          <p:nvPr/>
        </p:nvSpPr>
        <p:spPr>
          <a:xfrm>
            <a:off x="6557841" y="1258962"/>
            <a:ext cx="3195759" cy="4743931"/>
          </a:xfrm>
          <a:custGeom>
            <a:avLst/>
            <a:gdLst/>
            <a:ahLst/>
            <a:cxnLst/>
            <a:rect l="l" t="t" r="r" b="b"/>
            <a:pathLst>
              <a:path w="3195759" h="4743931">
                <a:moveTo>
                  <a:pt x="0" y="0"/>
                </a:moveTo>
                <a:lnTo>
                  <a:pt x="3195759" y="0"/>
                </a:lnTo>
                <a:lnTo>
                  <a:pt x="3195759" y="4743930"/>
                </a:lnTo>
                <a:lnTo>
                  <a:pt x="0" y="4743930"/>
                </a:lnTo>
                <a:lnTo>
                  <a:pt x="0" y="0"/>
                </a:lnTo>
                <a:close/>
              </a:path>
            </a:pathLst>
          </a:custGeom>
          <a:blipFill>
            <a:blip r:embed="rId3"/>
            <a:stretch>
              <a:fillRect l="-75027" t="-2377" r="-57545" b="-2201"/>
            </a:stretch>
          </a:blipFill>
        </p:spPr>
      </p:sp>
      <p:grpSp>
        <p:nvGrpSpPr>
          <p:cNvPr id="4" name="Group 4"/>
          <p:cNvGrpSpPr/>
          <p:nvPr/>
        </p:nvGrpSpPr>
        <p:grpSpPr>
          <a:xfrm>
            <a:off x="2364566" y="2194283"/>
            <a:ext cx="5024468" cy="2873293"/>
            <a:chOff x="0" y="0"/>
            <a:chExt cx="6699290" cy="3831058"/>
          </a:xfrm>
        </p:grpSpPr>
        <p:sp>
          <p:nvSpPr>
            <p:cNvPr id="5" name="AutoShape 5"/>
            <p:cNvSpPr/>
            <p:nvPr/>
          </p:nvSpPr>
          <p:spPr>
            <a:xfrm>
              <a:off x="0" y="0"/>
              <a:ext cx="6699290" cy="3831058"/>
            </a:xfrm>
            <a:prstGeom prst="rect">
              <a:avLst/>
            </a:prstGeom>
            <a:solidFill>
              <a:srgbClr val="628474"/>
            </a:solidFill>
          </p:spPr>
        </p:sp>
        <p:sp>
          <p:nvSpPr>
            <p:cNvPr id="6" name="TextBox 6"/>
            <p:cNvSpPr txBox="1"/>
            <p:nvPr/>
          </p:nvSpPr>
          <p:spPr>
            <a:xfrm>
              <a:off x="556648" y="992198"/>
              <a:ext cx="5585994" cy="1846660"/>
            </a:xfrm>
            <a:prstGeom prst="rect">
              <a:avLst/>
            </a:prstGeom>
          </p:spPr>
          <p:txBody>
            <a:bodyPr lIns="0" tIns="0" rIns="0" bIns="0" rtlCol="0" anchor="t">
              <a:spAutoFit/>
            </a:bodyPr>
            <a:lstStyle/>
            <a:p>
              <a:pPr algn="ctr">
                <a:lnSpc>
                  <a:spcPts val="5400"/>
                </a:lnSpc>
              </a:pPr>
              <a:r>
                <a:rPr lang="en-US" sz="4500" spc="135">
                  <a:solidFill>
                    <a:srgbClr val="F4F8F3"/>
                  </a:solidFill>
                  <a:latin typeface="Glacial Indifference Bold"/>
                </a:rPr>
                <a:t>Thank You For </a:t>
              </a:r>
              <a:r>
                <a:rPr lang="vi-VN" sz="4500" spc="135">
                  <a:solidFill>
                    <a:srgbClr val="F4F8F3"/>
                  </a:solidFill>
                  <a:latin typeface="Glacial Indifference Bold"/>
                </a:rPr>
                <a:t>L</a:t>
              </a:r>
              <a:r>
                <a:rPr lang="en-US" sz="4500" spc="135">
                  <a:solidFill>
                    <a:srgbClr val="F4F8F3"/>
                  </a:solidFill>
                  <a:latin typeface="Glacial Indifference Bold"/>
                </a:rPr>
                <a:t>istening</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8F3"/>
        </a:solidFill>
        <a:effectLst/>
      </p:bgPr>
    </p:bg>
    <p:spTree>
      <p:nvGrpSpPr>
        <p:cNvPr id="1" name=""/>
        <p:cNvGrpSpPr/>
        <p:nvPr/>
      </p:nvGrpSpPr>
      <p:grpSpPr>
        <a:xfrm>
          <a:off x="0" y="0"/>
          <a:ext cx="0" cy="0"/>
          <a:chOff x="0" y="0"/>
          <a:chExt cx="0" cy="0"/>
        </a:xfrm>
      </p:grpSpPr>
      <p:sp>
        <p:nvSpPr>
          <p:cNvPr id="2" name="AutoShape 2"/>
          <p:cNvSpPr/>
          <p:nvPr/>
        </p:nvSpPr>
        <p:spPr>
          <a:xfrm>
            <a:off x="-70396" y="-36420"/>
            <a:ext cx="3834457" cy="7428895"/>
          </a:xfrm>
          <a:prstGeom prst="rect">
            <a:avLst/>
          </a:prstGeom>
          <a:solidFill>
            <a:srgbClr val="628474"/>
          </a:solidFill>
        </p:spPr>
      </p:sp>
      <p:sp>
        <p:nvSpPr>
          <p:cNvPr id="3" name="AutoShape 3"/>
          <p:cNvSpPr/>
          <p:nvPr/>
        </p:nvSpPr>
        <p:spPr>
          <a:xfrm>
            <a:off x="304800" y="3873673"/>
            <a:ext cx="3741054" cy="3283988"/>
          </a:xfrm>
          <a:prstGeom prst="rect">
            <a:avLst/>
          </a:prstGeom>
          <a:solidFill>
            <a:srgbClr val="C1DBDA"/>
          </a:solidFill>
        </p:spPr>
      </p:sp>
      <p:sp>
        <p:nvSpPr>
          <p:cNvPr id="7" name="Freeform 7"/>
          <p:cNvSpPr/>
          <p:nvPr/>
        </p:nvSpPr>
        <p:spPr>
          <a:xfrm>
            <a:off x="135856" y="3657600"/>
            <a:ext cx="3769101" cy="3301678"/>
          </a:xfrm>
          <a:custGeom>
            <a:avLst/>
            <a:gdLst/>
            <a:ahLst/>
            <a:cxnLst/>
            <a:rect l="l" t="t" r="r" b="b"/>
            <a:pathLst>
              <a:path w="3769101" h="3301678">
                <a:moveTo>
                  <a:pt x="0" y="0"/>
                </a:moveTo>
                <a:lnTo>
                  <a:pt x="3769102" y="0"/>
                </a:lnTo>
                <a:lnTo>
                  <a:pt x="3769102" y="3301678"/>
                </a:lnTo>
                <a:lnTo>
                  <a:pt x="0" y="3301678"/>
                </a:lnTo>
                <a:lnTo>
                  <a:pt x="0" y="0"/>
                </a:lnTo>
                <a:close/>
              </a:path>
            </a:pathLst>
          </a:custGeom>
          <a:blipFill>
            <a:blip r:embed="rId2"/>
            <a:stretch>
              <a:fillRect l="-15740" r="-15740"/>
            </a:stretch>
          </a:blipFill>
        </p:spPr>
      </p:sp>
      <p:sp>
        <p:nvSpPr>
          <p:cNvPr id="8" name="TextBox 8"/>
          <p:cNvSpPr txBox="1"/>
          <p:nvPr/>
        </p:nvSpPr>
        <p:spPr>
          <a:xfrm>
            <a:off x="538997" y="721995"/>
            <a:ext cx="2736754" cy="641201"/>
          </a:xfrm>
          <a:prstGeom prst="rect">
            <a:avLst/>
          </a:prstGeom>
        </p:spPr>
        <p:txBody>
          <a:bodyPr lIns="0" tIns="0" rIns="0" bIns="0" rtlCol="0" anchor="t">
            <a:spAutoFit/>
          </a:bodyPr>
          <a:lstStyle/>
          <a:p>
            <a:pPr>
              <a:lnSpc>
                <a:spcPts val="5040"/>
              </a:lnSpc>
            </a:pPr>
            <a:r>
              <a:rPr lang="vi-VN" sz="4200" b="1" spc="126">
                <a:solidFill>
                  <a:srgbClr val="F4F8F3"/>
                </a:solidFill>
              </a:rPr>
              <a:t>Mục tiêu</a:t>
            </a:r>
            <a:endParaRPr lang="en-US" sz="4200" b="1" spc="126">
              <a:solidFill>
                <a:srgbClr val="F4F8F3"/>
              </a:solidFill>
            </a:endParaRPr>
          </a:p>
        </p:txBody>
      </p:sp>
      <p:sp>
        <p:nvSpPr>
          <p:cNvPr id="9" name="TextBox 9"/>
          <p:cNvSpPr txBox="1"/>
          <p:nvPr/>
        </p:nvSpPr>
        <p:spPr>
          <a:xfrm>
            <a:off x="6220929" y="702945"/>
            <a:ext cx="2984031" cy="240919"/>
          </a:xfrm>
          <a:prstGeom prst="rect">
            <a:avLst/>
          </a:prstGeom>
        </p:spPr>
        <p:txBody>
          <a:bodyPr lIns="0" tIns="0" rIns="0" bIns="0" rtlCol="0" anchor="t">
            <a:spAutoFit/>
          </a:bodyPr>
          <a:lstStyle/>
          <a:p>
            <a:pPr algn="r">
              <a:lnSpc>
                <a:spcPts val="1959"/>
              </a:lnSpc>
            </a:pPr>
            <a:r>
              <a:rPr lang="vi-VN" sz="1400" spc="84">
                <a:solidFill>
                  <a:srgbClr val="628474"/>
                </a:solidFill>
                <a:latin typeface="Glacial Indifference"/>
              </a:rPr>
              <a:t>Brick Breaker Game</a:t>
            </a:r>
            <a:endParaRPr lang="en-US" sz="1400" spc="84">
              <a:solidFill>
                <a:srgbClr val="628474"/>
              </a:solidFill>
              <a:latin typeface="Glacial Indifference"/>
            </a:endParaRPr>
          </a:p>
        </p:txBody>
      </p:sp>
      <p:sp>
        <p:nvSpPr>
          <p:cNvPr id="10" name="TextBox 9">
            <a:extLst>
              <a:ext uri="{FF2B5EF4-FFF2-40B4-BE49-F238E27FC236}">
                <a16:creationId xmlns:a16="http://schemas.microsoft.com/office/drawing/2014/main" id="{7FE56D92-3D88-AFDD-1BDB-FD6D80F591A4}"/>
              </a:ext>
            </a:extLst>
          </p:cNvPr>
          <p:cNvSpPr txBox="1"/>
          <p:nvPr/>
        </p:nvSpPr>
        <p:spPr>
          <a:xfrm>
            <a:off x="4139257" y="1363196"/>
            <a:ext cx="5233343" cy="5350567"/>
          </a:xfrm>
          <a:prstGeom prst="rect">
            <a:avLst/>
          </a:prstGeom>
          <a:noFill/>
        </p:spPr>
        <p:txBody>
          <a:bodyPr wrap="square" rtlCol="0">
            <a:spAutoFit/>
          </a:bodyPr>
          <a:lstStyle/>
          <a:p>
            <a:pPr lvl="0" algn="just">
              <a:lnSpc>
                <a:spcPct val="107000"/>
              </a:lnSpc>
              <a:spcAft>
                <a:spcPts val="800"/>
              </a:spcAft>
            </a:pPr>
            <a:r>
              <a:rPr lang="vi-VN" sz="1800" b="1" kern="100">
                <a:effectLst/>
                <a:latin typeface="Times New Roman" panose="02020603050405020304" pitchFamily="18" charset="0"/>
                <a:ea typeface="Calibri" panose="020F0502020204030204" pitchFamily="34" charset="0"/>
                <a:cs typeface="Times New Roman" panose="02020603050405020304" pitchFamily="18" charset="0"/>
              </a:rPr>
              <a:t>1. Tạo giao diện cho người chơi:</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Hiển thị ô màu, quả bóng và thanh chắn điều khiển trên màn hình.</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vi-VN" sz="1800" b="1" kern="100">
                <a:effectLst/>
                <a:latin typeface="Times New Roman" panose="02020603050405020304" pitchFamily="18" charset="0"/>
                <a:ea typeface="Calibri" panose="020F0502020204030204" pitchFamily="34" charset="0"/>
                <a:cs typeface="Times New Roman" panose="02020603050405020304" pitchFamily="18" charset="0"/>
              </a:rPr>
              <a:t>2. Giao tiếp với người chơi:</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Người chơi di chuyển thanh chắn bằng các nút mũi tên điều hướng hoặc dùng chuột.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Nhấn Enter khi thua hoặc thắng để bắt đầu chơi lại.</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vi-VN" sz="1800" b="1" kern="100">
                <a:effectLst/>
                <a:latin typeface="Times New Roman" panose="02020603050405020304" pitchFamily="18" charset="0"/>
                <a:ea typeface="Calibri" panose="020F0502020204030204" pitchFamily="34" charset="0"/>
                <a:cs typeface="Times New Roman" panose="02020603050405020304" pitchFamily="18" charset="0"/>
              </a:rPr>
              <a:t>3. Va Chạm và Ghi điểm:</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Xử lý va chạm giữa quả bóng và ô màu.</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Ghi điểm cho người chơi khi phá hủy đc ô màu.</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vi-VN" sz="1800" b="1" kern="100">
                <a:effectLst/>
                <a:latin typeface="Times New Roman" panose="02020603050405020304" pitchFamily="18" charset="0"/>
                <a:ea typeface="Calibri" panose="020F0502020204030204" pitchFamily="34" charset="0"/>
                <a:cs typeface="Times New Roman" panose="02020603050405020304" pitchFamily="18" charset="0"/>
              </a:rPr>
              <a:t>4. Kết thúc trò chơi:</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Hiển thị thông báo thua hoặc thắng lên màn hình.</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Có thể chơi lại khi nhấn phím Enter.</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anim calcmode="lin" valueType="num">
                                      <p:cBhvr>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1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anim calcmode="lin" valueType="num">
                                      <p:cBhvr>
                                        <p:cTn id="1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10">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anim calcmode="lin" valueType="num">
                                      <p:cBhvr>
                                        <p:cTn id="2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0">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anim calcmode="lin" valueType="num">
                                      <p:cBhvr>
                                        <p:cTn id="28"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10">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anim calcmode="lin" valueType="num">
                                      <p:cBhvr>
                                        <p:cTn id="3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10">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anim calcmode="lin" valueType="num">
                                      <p:cBhvr>
                                        <p:cTn id="38"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10">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anim calcmode="lin" valueType="num">
                                      <p:cBhvr>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10">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anim calcmode="lin" valueType="num">
                                      <p:cBhvr>
                                        <p:cTn id="48"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9" dur="500" fill="hold"/>
                                        <p:tgtEl>
                                          <p:spTgt spid="10">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anim calcmode="lin" valueType="num">
                                      <p:cBhvr>
                                        <p:cTn id="5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4" dur="500" fill="hold"/>
                                        <p:tgtEl>
                                          <p:spTgt spid="10">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10">
                                            <p:txEl>
                                              <p:pRg st="9" end="9"/>
                                            </p:txEl>
                                          </p:spTgt>
                                        </p:tgtEl>
                                        <p:attrNameLst>
                                          <p:attrName>style.visibility</p:attrName>
                                        </p:attrNameLst>
                                      </p:cBhvr>
                                      <p:to>
                                        <p:strVal val="visible"/>
                                      </p:to>
                                    </p:set>
                                    <p:animEffect transition="in" filter="fade">
                                      <p:cBhvr>
                                        <p:cTn id="57" dur="500"/>
                                        <p:tgtEl>
                                          <p:spTgt spid="10">
                                            <p:txEl>
                                              <p:pRg st="9" end="9"/>
                                            </p:txEl>
                                          </p:spTgt>
                                        </p:tgtEl>
                                      </p:cBhvr>
                                    </p:animEffect>
                                    <p:anim calcmode="lin" valueType="num">
                                      <p:cBhvr>
                                        <p:cTn id="58"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59" dur="500" fill="hold"/>
                                        <p:tgtEl>
                                          <p:spTgt spid="10">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10">
                                            <p:txEl>
                                              <p:pRg st="10" end="10"/>
                                            </p:txEl>
                                          </p:spTgt>
                                        </p:tgtEl>
                                        <p:attrNameLst>
                                          <p:attrName>style.visibility</p:attrName>
                                        </p:attrNameLst>
                                      </p:cBhvr>
                                      <p:to>
                                        <p:strVal val="visible"/>
                                      </p:to>
                                    </p:set>
                                    <p:animEffect transition="in" filter="fade">
                                      <p:cBhvr>
                                        <p:cTn id="62" dur="500"/>
                                        <p:tgtEl>
                                          <p:spTgt spid="10">
                                            <p:txEl>
                                              <p:pRg st="10" end="10"/>
                                            </p:txEl>
                                          </p:spTgt>
                                        </p:tgtEl>
                                      </p:cBhvr>
                                    </p:animEffect>
                                    <p:anim calcmode="lin" valueType="num">
                                      <p:cBhvr>
                                        <p:cTn id="63"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64" dur="500" fill="hold"/>
                                        <p:tgtEl>
                                          <p:spTgt spid="10">
                                            <p:txEl>
                                              <p:pRg st="10" end="10"/>
                                            </p:txEl>
                                          </p:spTgt>
                                        </p:tgtEl>
                                        <p:attrNameLst>
                                          <p:attrName>ppt_y</p:attrName>
                                        </p:attrNameLst>
                                      </p:cBhvr>
                                      <p:tavLst>
                                        <p:tav tm="0">
                                          <p:val>
                                            <p:strVal val="#ppt_y+.1"/>
                                          </p:val>
                                        </p:tav>
                                        <p:tav tm="100000">
                                          <p:val>
                                            <p:strVal val="#ppt_y"/>
                                          </p:val>
                                        </p:tav>
                                      </p:tavLst>
                                    </p:anim>
                                  </p:childTnLst>
                                </p:cTn>
                              </p:par>
                              <p:par>
                                <p:cTn id="65" presetID="16" presetClass="entr" presetSubtype="37" fill="hold"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arn(outVertical)">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8F3"/>
        </a:solidFill>
        <a:effectLst/>
      </p:bgPr>
    </p:bg>
    <p:spTree>
      <p:nvGrpSpPr>
        <p:cNvPr id="1" name=""/>
        <p:cNvGrpSpPr/>
        <p:nvPr/>
      </p:nvGrpSpPr>
      <p:grpSpPr>
        <a:xfrm>
          <a:off x="0" y="0"/>
          <a:ext cx="0" cy="0"/>
          <a:chOff x="0" y="0"/>
          <a:chExt cx="0" cy="0"/>
        </a:xfrm>
      </p:grpSpPr>
      <p:sp>
        <p:nvSpPr>
          <p:cNvPr id="2" name="AutoShape 2"/>
          <p:cNvSpPr/>
          <p:nvPr/>
        </p:nvSpPr>
        <p:spPr>
          <a:xfrm>
            <a:off x="-231823" y="-26475"/>
            <a:ext cx="9985423" cy="2792050"/>
          </a:xfrm>
          <a:prstGeom prst="rect">
            <a:avLst/>
          </a:prstGeom>
          <a:solidFill>
            <a:srgbClr val="C1DBDA"/>
          </a:solidFill>
        </p:spPr>
      </p:sp>
      <p:sp>
        <p:nvSpPr>
          <p:cNvPr id="3" name="AutoShape 3"/>
          <p:cNvSpPr/>
          <p:nvPr/>
        </p:nvSpPr>
        <p:spPr>
          <a:xfrm>
            <a:off x="5500368" y="2582177"/>
            <a:ext cx="4253232" cy="3756515"/>
          </a:xfrm>
          <a:prstGeom prst="rect">
            <a:avLst/>
          </a:prstGeom>
          <a:solidFill>
            <a:srgbClr val="628474"/>
          </a:solidFill>
        </p:spPr>
      </p:sp>
      <p:sp>
        <p:nvSpPr>
          <p:cNvPr id="4" name="Freeform 4"/>
          <p:cNvSpPr/>
          <p:nvPr/>
        </p:nvSpPr>
        <p:spPr>
          <a:xfrm>
            <a:off x="5961967" y="2087717"/>
            <a:ext cx="3330034" cy="3753496"/>
          </a:xfrm>
          <a:custGeom>
            <a:avLst/>
            <a:gdLst/>
            <a:ahLst/>
            <a:cxnLst/>
            <a:rect l="l" t="t" r="r" b="b"/>
            <a:pathLst>
              <a:path w="3330034" h="3753496">
                <a:moveTo>
                  <a:pt x="0" y="0"/>
                </a:moveTo>
                <a:lnTo>
                  <a:pt x="3330034" y="0"/>
                </a:lnTo>
                <a:lnTo>
                  <a:pt x="3330034" y="3753497"/>
                </a:lnTo>
                <a:lnTo>
                  <a:pt x="0" y="3753497"/>
                </a:lnTo>
                <a:lnTo>
                  <a:pt x="0" y="0"/>
                </a:lnTo>
                <a:close/>
              </a:path>
            </a:pathLst>
          </a:custGeom>
          <a:blipFill>
            <a:blip r:embed="rId2"/>
            <a:stretch>
              <a:fillRect l="-66363" t="-4230" r="-17132" b="-4230"/>
            </a:stretch>
          </a:blipFill>
        </p:spPr>
      </p:sp>
      <p:sp>
        <p:nvSpPr>
          <p:cNvPr id="5" name="TextBox 5"/>
          <p:cNvSpPr txBox="1"/>
          <p:nvPr/>
        </p:nvSpPr>
        <p:spPr>
          <a:xfrm>
            <a:off x="538996" y="731520"/>
            <a:ext cx="6166603" cy="1441741"/>
          </a:xfrm>
          <a:prstGeom prst="rect">
            <a:avLst/>
          </a:prstGeom>
        </p:spPr>
        <p:txBody>
          <a:bodyPr wrap="square" lIns="0" tIns="0" rIns="0" bIns="0" rtlCol="0" anchor="t">
            <a:spAutoFit/>
          </a:bodyPr>
          <a:lstStyle/>
          <a:p>
            <a:pPr>
              <a:lnSpc>
                <a:spcPts val="5759"/>
              </a:lnSpc>
            </a:pPr>
            <a:r>
              <a:rPr lang="en-US" sz="4800" b="1" spc="144">
                <a:solidFill>
                  <a:srgbClr val="628474"/>
                </a:solidFill>
                <a:latin typeface="Arial" panose="020B0604020202020204" pitchFamily="34" charset="0"/>
                <a:cs typeface="Arial" panose="020B0604020202020204" pitchFamily="34" charset="0"/>
              </a:rPr>
              <a:t>Các công việc cần chuẩn bị:</a:t>
            </a:r>
          </a:p>
        </p:txBody>
      </p:sp>
      <p:sp>
        <p:nvSpPr>
          <p:cNvPr id="10" name="TextBox 9">
            <a:extLst>
              <a:ext uri="{FF2B5EF4-FFF2-40B4-BE49-F238E27FC236}">
                <a16:creationId xmlns:a16="http://schemas.microsoft.com/office/drawing/2014/main" id="{39685088-D9C6-4ACF-A481-C31DF9F05C23}"/>
              </a:ext>
            </a:extLst>
          </p:cNvPr>
          <p:cNvSpPr txBox="1"/>
          <p:nvPr/>
        </p:nvSpPr>
        <p:spPr>
          <a:xfrm>
            <a:off x="6220929" y="702945"/>
            <a:ext cx="2984031" cy="240919"/>
          </a:xfrm>
          <a:prstGeom prst="rect">
            <a:avLst/>
          </a:prstGeom>
        </p:spPr>
        <p:txBody>
          <a:bodyPr lIns="0" tIns="0" rIns="0" bIns="0" rtlCol="0" anchor="t">
            <a:spAutoFit/>
          </a:bodyPr>
          <a:lstStyle/>
          <a:p>
            <a:pPr algn="r">
              <a:lnSpc>
                <a:spcPts val="1959"/>
              </a:lnSpc>
            </a:pPr>
            <a:r>
              <a:rPr lang="vi-VN" sz="1400" spc="84">
                <a:solidFill>
                  <a:srgbClr val="628474"/>
                </a:solidFill>
                <a:latin typeface="Glacial Indifference"/>
              </a:rPr>
              <a:t>Brick Breaker Game</a:t>
            </a:r>
            <a:endParaRPr lang="en-US" sz="1400" spc="84">
              <a:solidFill>
                <a:srgbClr val="628474"/>
              </a:solidFill>
              <a:latin typeface="Glacial Indifference"/>
            </a:endParaRPr>
          </a:p>
        </p:txBody>
      </p:sp>
      <p:sp>
        <p:nvSpPr>
          <p:cNvPr id="11" name="TextBox 10">
            <a:extLst>
              <a:ext uri="{FF2B5EF4-FFF2-40B4-BE49-F238E27FC236}">
                <a16:creationId xmlns:a16="http://schemas.microsoft.com/office/drawing/2014/main" id="{25197EF1-3F9F-77B5-C419-BFF10FF7DA6B}"/>
              </a:ext>
            </a:extLst>
          </p:cNvPr>
          <p:cNvSpPr txBox="1"/>
          <p:nvPr/>
        </p:nvSpPr>
        <p:spPr>
          <a:xfrm>
            <a:off x="152400" y="2765575"/>
            <a:ext cx="5347968" cy="4552657"/>
          </a:xfrm>
          <a:prstGeom prst="rect">
            <a:avLst/>
          </a:prstGeom>
          <a:noFill/>
        </p:spPr>
        <p:txBody>
          <a:bodyPr wrap="square" rtlCol="0">
            <a:spAutoFit/>
          </a:bodyPr>
          <a:lstStyle/>
          <a:p>
            <a:pPr lvl="0" algn="just">
              <a:lnSpc>
                <a:spcPct val="107000"/>
              </a:lnSpc>
              <a:spcAft>
                <a:spcPts val="800"/>
              </a:spcAft>
            </a:pPr>
            <a:r>
              <a:rPr lang="vi-VN" sz="1800" b="1" kern="100">
                <a:effectLst/>
                <a:latin typeface="Times New Roman" panose="02020603050405020304" pitchFamily="18" charset="0"/>
                <a:ea typeface="Calibri" panose="020F0502020204030204" pitchFamily="34" charset="0"/>
                <a:cs typeface="Times New Roman" panose="02020603050405020304" pitchFamily="18" charset="0"/>
              </a:rPr>
              <a:t>1. Xử lý sự kiện phím:</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Xử lý khi người dùng nhấn mũi tên hoặc nhấn Enter.</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Cập nhật trạng thái trò chơi và vẽ lại giao diện.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vi-VN" sz="1800" b="1" kern="100">
                <a:effectLst/>
                <a:latin typeface="Times New Roman" panose="02020603050405020304" pitchFamily="18" charset="0"/>
                <a:ea typeface="Calibri" panose="020F0502020204030204" pitchFamily="34" charset="0"/>
                <a:cs typeface="Times New Roman" panose="02020603050405020304" pitchFamily="18" charset="0"/>
              </a:rPr>
              <a:t>2. Xử lý sự kiện đồ họa:</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Sử dụng các JavaSwing để vẽ các đối tượng trên màn hình.</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Quản lý vẽ các ô màu, xác định va chạm và ghi điểm.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vi-VN" sz="1800" b="1" kern="100">
                <a:effectLst/>
                <a:latin typeface="Times New Roman" panose="02020603050405020304" pitchFamily="18" charset="0"/>
                <a:ea typeface="Calibri" panose="020F0502020204030204" pitchFamily="34" charset="0"/>
                <a:cs typeface="Times New Roman" panose="02020603050405020304" pitchFamily="18" charset="0"/>
              </a:rPr>
              <a:t>3. Xử lý sự kiện va chạm:</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Xác định cách quả bóng di chuyển và phản xạ khi va chạm với các đối tượng lề, ô màu và thanh chắn.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vi-VN" sz="1800" kern="100">
                <a:effectLst/>
                <a:latin typeface="Times New Roman" panose="02020603050405020304" pitchFamily="18" charset="0"/>
                <a:ea typeface="Calibri" panose="020F0502020204030204" pitchFamily="34" charset="0"/>
                <a:cs typeface="Times New Roman" panose="02020603050405020304" pitchFamily="18" charset="0"/>
              </a:rPr>
              <a:t>-  Phải đồng bộ các lớp để chúng hoạt động cùng nhau.</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anim calcmode="lin" valueType="num">
                                      <p:cBhvr>
                                        <p:cTn id="2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5" dur="500" fill="hold"/>
                                        <p:tgtEl>
                                          <p:spTgt spid="11">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50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500"/>
                                        <p:tgtEl>
                                          <p:spTgt spid="11">
                                            <p:txEl>
                                              <p:pRg st="1" end="1"/>
                                            </p:txEl>
                                          </p:spTgt>
                                        </p:tgtEl>
                                      </p:cBhvr>
                                    </p:animEffect>
                                    <p:anim calcmode="lin" valueType="num">
                                      <p:cBhvr>
                                        <p:cTn id="2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0" dur="500" fill="hold"/>
                                        <p:tgtEl>
                                          <p:spTgt spid="11">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1000"/>
                                  </p:stCondLst>
                                  <p:childTnLst>
                                    <p:set>
                                      <p:cBhvr>
                                        <p:cTn id="32" dur="1" fill="hold">
                                          <p:stCondLst>
                                            <p:cond delay="0"/>
                                          </p:stCondLst>
                                        </p:cTn>
                                        <p:tgtEl>
                                          <p:spTgt spid="11">
                                            <p:txEl>
                                              <p:pRg st="2" end="2"/>
                                            </p:txEl>
                                          </p:spTgt>
                                        </p:tgtEl>
                                        <p:attrNameLst>
                                          <p:attrName>style.visibility</p:attrName>
                                        </p:attrNameLst>
                                      </p:cBhvr>
                                      <p:to>
                                        <p:strVal val="visible"/>
                                      </p:to>
                                    </p:set>
                                    <p:animEffect transition="in" filter="fade">
                                      <p:cBhvr>
                                        <p:cTn id="33" dur="500"/>
                                        <p:tgtEl>
                                          <p:spTgt spid="11">
                                            <p:txEl>
                                              <p:pRg st="2" end="2"/>
                                            </p:txEl>
                                          </p:spTgt>
                                        </p:tgtEl>
                                      </p:cBhvr>
                                    </p:animEffect>
                                    <p:anim calcmode="lin" valueType="num">
                                      <p:cBhvr>
                                        <p:cTn id="3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5" dur="500" fill="hold"/>
                                        <p:tgtEl>
                                          <p:spTgt spid="11">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fade">
                                      <p:cBhvr>
                                        <p:cTn id="38" dur="500"/>
                                        <p:tgtEl>
                                          <p:spTgt spid="11">
                                            <p:txEl>
                                              <p:pRg st="3" end="3"/>
                                            </p:txEl>
                                          </p:spTgt>
                                        </p:tgtEl>
                                      </p:cBhvr>
                                    </p:animEffect>
                                    <p:anim calcmode="lin" valueType="num">
                                      <p:cBhvr>
                                        <p:cTn id="3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0" dur="500" fill="hold"/>
                                        <p:tgtEl>
                                          <p:spTgt spid="11">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500"/>
                                  </p:stCondLst>
                                  <p:childTnLst>
                                    <p:set>
                                      <p:cBhvr>
                                        <p:cTn id="42" dur="1" fill="hold">
                                          <p:stCondLst>
                                            <p:cond delay="0"/>
                                          </p:stCondLst>
                                        </p:cTn>
                                        <p:tgtEl>
                                          <p:spTgt spid="11">
                                            <p:txEl>
                                              <p:pRg st="4" end="4"/>
                                            </p:txEl>
                                          </p:spTgt>
                                        </p:tgtEl>
                                        <p:attrNameLst>
                                          <p:attrName>style.visibility</p:attrName>
                                        </p:attrNameLst>
                                      </p:cBhvr>
                                      <p:to>
                                        <p:strVal val="visible"/>
                                      </p:to>
                                    </p:set>
                                    <p:animEffect transition="in" filter="fade">
                                      <p:cBhvr>
                                        <p:cTn id="43" dur="500"/>
                                        <p:tgtEl>
                                          <p:spTgt spid="11">
                                            <p:txEl>
                                              <p:pRg st="4" end="4"/>
                                            </p:txEl>
                                          </p:spTgt>
                                        </p:tgtEl>
                                      </p:cBhvr>
                                    </p:animEffect>
                                    <p:anim calcmode="lin" valueType="num">
                                      <p:cBhvr>
                                        <p:cTn id="44"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5" dur="500" fill="hold"/>
                                        <p:tgtEl>
                                          <p:spTgt spid="11">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1000"/>
                                  </p:stCondLst>
                                  <p:childTnLst>
                                    <p:set>
                                      <p:cBhvr>
                                        <p:cTn id="47" dur="1" fill="hold">
                                          <p:stCondLst>
                                            <p:cond delay="0"/>
                                          </p:stCondLst>
                                        </p:cTn>
                                        <p:tgtEl>
                                          <p:spTgt spid="11">
                                            <p:txEl>
                                              <p:pRg st="5" end="5"/>
                                            </p:txEl>
                                          </p:spTgt>
                                        </p:tgtEl>
                                        <p:attrNameLst>
                                          <p:attrName>style.visibility</p:attrName>
                                        </p:attrNameLst>
                                      </p:cBhvr>
                                      <p:to>
                                        <p:strVal val="visible"/>
                                      </p:to>
                                    </p:set>
                                    <p:animEffect transition="in" filter="fade">
                                      <p:cBhvr>
                                        <p:cTn id="48" dur="500"/>
                                        <p:tgtEl>
                                          <p:spTgt spid="11">
                                            <p:txEl>
                                              <p:pRg st="5" end="5"/>
                                            </p:txEl>
                                          </p:spTgt>
                                        </p:tgtEl>
                                      </p:cBhvr>
                                    </p:animEffect>
                                    <p:anim calcmode="lin" valueType="num">
                                      <p:cBhvr>
                                        <p:cTn id="4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0" dur="500" fill="hold"/>
                                        <p:tgtEl>
                                          <p:spTgt spid="11">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animEffect transition="in" filter="fade">
                                      <p:cBhvr>
                                        <p:cTn id="53" dur="500"/>
                                        <p:tgtEl>
                                          <p:spTgt spid="11">
                                            <p:txEl>
                                              <p:pRg st="6" end="6"/>
                                            </p:txEl>
                                          </p:spTgt>
                                        </p:tgtEl>
                                      </p:cBhvr>
                                    </p:animEffect>
                                    <p:anim calcmode="lin" valueType="num">
                                      <p:cBhvr>
                                        <p:cTn id="54"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5" dur="500" fill="hold"/>
                                        <p:tgtEl>
                                          <p:spTgt spid="11">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500"/>
                                  </p:stCondLst>
                                  <p:childTnLst>
                                    <p:set>
                                      <p:cBhvr>
                                        <p:cTn id="57" dur="1" fill="hold">
                                          <p:stCondLst>
                                            <p:cond delay="0"/>
                                          </p:stCondLst>
                                        </p:cTn>
                                        <p:tgtEl>
                                          <p:spTgt spid="11">
                                            <p:txEl>
                                              <p:pRg st="7" end="7"/>
                                            </p:txEl>
                                          </p:spTgt>
                                        </p:tgtEl>
                                        <p:attrNameLst>
                                          <p:attrName>style.visibility</p:attrName>
                                        </p:attrNameLst>
                                      </p:cBhvr>
                                      <p:to>
                                        <p:strVal val="visible"/>
                                      </p:to>
                                    </p:set>
                                    <p:animEffect transition="in" filter="fade">
                                      <p:cBhvr>
                                        <p:cTn id="58" dur="500"/>
                                        <p:tgtEl>
                                          <p:spTgt spid="11">
                                            <p:txEl>
                                              <p:pRg st="7" end="7"/>
                                            </p:txEl>
                                          </p:spTgt>
                                        </p:tgtEl>
                                      </p:cBhvr>
                                    </p:animEffect>
                                    <p:anim calcmode="lin" valueType="num">
                                      <p:cBhvr>
                                        <p:cTn id="5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60" dur="500" fill="hold"/>
                                        <p:tgtEl>
                                          <p:spTgt spid="11">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1000"/>
                                  </p:stCondLst>
                                  <p:childTnLst>
                                    <p:set>
                                      <p:cBhvr>
                                        <p:cTn id="62" dur="1" fill="hold">
                                          <p:stCondLst>
                                            <p:cond delay="0"/>
                                          </p:stCondLst>
                                        </p:cTn>
                                        <p:tgtEl>
                                          <p:spTgt spid="11">
                                            <p:txEl>
                                              <p:pRg st="8" end="8"/>
                                            </p:txEl>
                                          </p:spTgt>
                                        </p:tgtEl>
                                        <p:attrNameLst>
                                          <p:attrName>style.visibility</p:attrName>
                                        </p:attrNameLst>
                                      </p:cBhvr>
                                      <p:to>
                                        <p:strVal val="visible"/>
                                      </p:to>
                                    </p:set>
                                    <p:animEffect transition="in" filter="fade">
                                      <p:cBhvr>
                                        <p:cTn id="63" dur="500"/>
                                        <p:tgtEl>
                                          <p:spTgt spid="11">
                                            <p:txEl>
                                              <p:pRg st="8" end="8"/>
                                            </p:txEl>
                                          </p:spTgt>
                                        </p:tgtEl>
                                      </p:cBhvr>
                                    </p:animEffect>
                                    <p:anim calcmode="lin" valueType="num">
                                      <p:cBhvr>
                                        <p:cTn id="64"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65" dur="500" fill="hold"/>
                                        <p:tgtEl>
                                          <p:spTgt spid="11">
                                            <p:txEl>
                                              <p:pRg st="8" end="8"/>
                                            </p:txEl>
                                          </p:spTgt>
                                        </p:tgtEl>
                                        <p:attrNameLst>
                                          <p:attrName>ppt_y</p:attrName>
                                        </p:attrNameLst>
                                      </p:cBhvr>
                                      <p:tavLst>
                                        <p:tav tm="0">
                                          <p:val>
                                            <p:strVal val="#ppt_y+.1"/>
                                          </p:val>
                                        </p:tav>
                                        <p:tav tm="100000">
                                          <p:val>
                                            <p:strVal val="#ppt_y"/>
                                          </p:val>
                                        </p:tav>
                                      </p:tavLst>
                                    </p:anim>
                                  </p:childTnLst>
                                </p:cTn>
                              </p:par>
                              <p:par>
                                <p:cTn id="66" presetID="16" presetClass="entr" presetSubtype="37" fill="hold"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barn(outVertical)">
                                      <p:cBhvr>
                                        <p:cTn id="6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8F3"/>
        </a:solidFill>
        <a:effectLst/>
      </p:bgPr>
    </p:bg>
    <p:spTree>
      <p:nvGrpSpPr>
        <p:cNvPr id="1" name=""/>
        <p:cNvGrpSpPr/>
        <p:nvPr/>
      </p:nvGrpSpPr>
      <p:grpSpPr>
        <a:xfrm>
          <a:off x="0" y="0"/>
          <a:ext cx="0" cy="0"/>
          <a:chOff x="0" y="0"/>
          <a:chExt cx="0" cy="0"/>
        </a:xfrm>
      </p:grpSpPr>
      <p:sp>
        <p:nvSpPr>
          <p:cNvPr id="2" name="AutoShape 2"/>
          <p:cNvSpPr/>
          <p:nvPr/>
        </p:nvSpPr>
        <p:spPr>
          <a:xfrm>
            <a:off x="-185458" y="0"/>
            <a:ext cx="10124516" cy="1685299"/>
          </a:xfrm>
          <a:prstGeom prst="rect">
            <a:avLst/>
          </a:prstGeom>
          <a:solidFill>
            <a:srgbClr val="C1DBDA"/>
          </a:solidFill>
        </p:spPr>
      </p:sp>
      <p:grpSp>
        <p:nvGrpSpPr>
          <p:cNvPr id="13" name="Group 12">
            <a:extLst>
              <a:ext uri="{FF2B5EF4-FFF2-40B4-BE49-F238E27FC236}">
                <a16:creationId xmlns:a16="http://schemas.microsoft.com/office/drawing/2014/main" id="{98FE64D6-ADAF-C61F-4ACB-EE04727853A9}"/>
              </a:ext>
            </a:extLst>
          </p:cNvPr>
          <p:cNvGrpSpPr/>
          <p:nvPr/>
        </p:nvGrpSpPr>
        <p:grpSpPr>
          <a:xfrm>
            <a:off x="548640" y="1095211"/>
            <a:ext cx="1891060" cy="1488664"/>
            <a:chOff x="548640" y="1095211"/>
            <a:chExt cx="1891060" cy="1488664"/>
          </a:xfrm>
        </p:grpSpPr>
        <p:sp>
          <p:nvSpPr>
            <p:cNvPr id="3" name="AutoShape 3"/>
            <p:cNvSpPr/>
            <p:nvPr/>
          </p:nvSpPr>
          <p:spPr>
            <a:xfrm>
              <a:off x="548640" y="1095211"/>
              <a:ext cx="1891060" cy="1488664"/>
            </a:xfrm>
            <a:prstGeom prst="rect">
              <a:avLst/>
            </a:prstGeom>
            <a:solidFill>
              <a:srgbClr val="628474"/>
            </a:solidFill>
          </p:spPr>
        </p:sp>
        <p:sp>
          <p:nvSpPr>
            <p:cNvPr id="4" name="Freeform 4"/>
            <p:cNvSpPr/>
            <p:nvPr/>
          </p:nvSpPr>
          <p:spPr>
            <a:xfrm>
              <a:off x="1081487" y="1525904"/>
              <a:ext cx="825366" cy="627278"/>
            </a:xfrm>
            <a:custGeom>
              <a:avLst/>
              <a:gdLst/>
              <a:ahLst/>
              <a:cxnLst/>
              <a:rect l="l" t="t" r="r" b="b"/>
              <a:pathLst>
                <a:path w="825366" h="627278">
                  <a:moveTo>
                    <a:pt x="0" y="0"/>
                  </a:moveTo>
                  <a:lnTo>
                    <a:pt x="825366" y="0"/>
                  </a:lnTo>
                  <a:lnTo>
                    <a:pt x="825366" y="627278"/>
                  </a:lnTo>
                  <a:lnTo>
                    <a:pt x="0" y="6272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9" name="TextBox 5">
            <a:extLst>
              <a:ext uri="{FF2B5EF4-FFF2-40B4-BE49-F238E27FC236}">
                <a16:creationId xmlns:a16="http://schemas.microsoft.com/office/drawing/2014/main" id="{509F4416-1CD6-3C24-9B7E-2E27639C81A3}"/>
              </a:ext>
            </a:extLst>
          </p:cNvPr>
          <p:cNvSpPr txBox="1"/>
          <p:nvPr/>
        </p:nvSpPr>
        <p:spPr>
          <a:xfrm>
            <a:off x="2667000" y="1118672"/>
            <a:ext cx="5150470" cy="1441741"/>
          </a:xfrm>
          <a:prstGeom prst="rect">
            <a:avLst/>
          </a:prstGeom>
        </p:spPr>
        <p:txBody>
          <a:bodyPr wrap="square" lIns="0" tIns="0" rIns="0" bIns="0" rtlCol="0" anchor="t">
            <a:spAutoFit/>
          </a:bodyPr>
          <a:lstStyle/>
          <a:p>
            <a:pPr>
              <a:lnSpc>
                <a:spcPts val="5759"/>
              </a:lnSpc>
            </a:pPr>
            <a:r>
              <a:rPr lang="vi-VN" sz="4800" b="1" spc="144">
                <a:solidFill>
                  <a:srgbClr val="628474"/>
                </a:solidFill>
                <a:latin typeface="Arial" panose="020B0604020202020204" pitchFamily="34" charset="0"/>
                <a:cs typeface="Arial" panose="020B0604020202020204" pitchFamily="34" charset="0"/>
              </a:rPr>
              <a:t>Các công nghệ sử dụng</a:t>
            </a:r>
            <a:endParaRPr lang="en-US" sz="4800" b="1" spc="144">
              <a:solidFill>
                <a:srgbClr val="628474"/>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50B8951-E2F4-9648-E205-785CF263296A}"/>
              </a:ext>
            </a:extLst>
          </p:cNvPr>
          <p:cNvSpPr txBox="1"/>
          <p:nvPr/>
        </p:nvSpPr>
        <p:spPr>
          <a:xfrm rot="16200000">
            <a:off x="-1063835" y="6287118"/>
            <a:ext cx="2984031" cy="240919"/>
          </a:xfrm>
          <a:prstGeom prst="rect">
            <a:avLst/>
          </a:prstGeom>
        </p:spPr>
        <p:txBody>
          <a:bodyPr lIns="0" tIns="0" rIns="0" bIns="0" rtlCol="0" anchor="t">
            <a:spAutoFit/>
          </a:bodyPr>
          <a:lstStyle/>
          <a:p>
            <a:pPr algn="r">
              <a:lnSpc>
                <a:spcPts val="1959"/>
              </a:lnSpc>
            </a:pPr>
            <a:r>
              <a:rPr lang="vi-VN" sz="1400" spc="84">
                <a:solidFill>
                  <a:srgbClr val="628474"/>
                </a:solidFill>
                <a:latin typeface="Glacial Indifference"/>
              </a:rPr>
              <a:t>Brick Breaker Game</a:t>
            </a:r>
            <a:endParaRPr lang="en-US" sz="1400" spc="84">
              <a:solidFill>
                <a:srgbClr val="628474"/>
              </a:solidFill>
              <a:latin typeface="Glacial Indifference"/>
            </a:endParaRPr>
          </a:p>
        </p:txBody>
      </p:sp>
      <p:sp>
        <p:nvSpPr>
          <p:cNvPr id="12" name="TextBox 11">
            <a:extLst>
              <a:ext uri="{FF2B5EF4-FFF2-40B4-BE49-F238E27FC236}">
                <a16:creationId xmlns:a16="http://schemas.microsoft.com/office/drawing/2014/main" id="{FC4F6FDB-BE91-0457-D840-E51E654B5DB4}"/>
              </a:ext>
            </a:extLst>
          </p:cNvPr>
          <p:cNvSpPr txBox="1"/>
          <p:nvPr/>
        </p:nvSpPr>
        <p:spPr>
          <a:xfrm>
            <a:off x="990600" y="2991106"/>
            <a:ext cx="6477000" cy="2585323"/>
          </a:xfrm>
          <a:prstGeom prst="rect">
            <a:avLst/>
          </a:prstGeom>
          <a:noFill/>
        </p:spPr>
        <p:txBody>
          <a:bodyPr wrap="square" rtlCol="0">
            <a:spAutoFit/>
          </a:bodyPr>
          <a:lstStyle/>
          <a:p>
            <a:pPr algn="just"/>
            <a:r>
              <a:rPr lang="vi-VN" b="1">
                <a:latin typeface="+mj-lt"/>
              </a:rPr>
              <a:t>Phần mềm: IntelliJ IDE</a:t>
            </a:r>
          </a:p>
          <a:p>
            <a:pPr algn="just"/>
            <a:endParaRPr lang="vi-VN">
              <a:latin typeface="+mj-lt"/>
            </a:endParaRPr>
          </a:p>
          <a:p>
            <a:pPr algn="just"/>
            <a:r>
              <a:rPr lang="vi-VN" b="1">
                <a:latin typeface="+mj-lt"/>
              </a:rPr>
              <a:t>Công nghệ: </a:t>
            </a:r>
          </a:p>
          <a:p>
            <a:pPr marL="285750" indent="-285750" algn="just">
              <a:buFont typeface="Arial" panose="020B0604020202020204" pitchFamily="34" charset="0"/>
              <a:buChar char="•"/>
            </a:pPr>
            <a:r>
              <a:rPr lang="vi-VN">
                <a:latin typeface="+mj-lt"/>
              </a:rPr>
              <a:t>Java Awt (</a:t>
            </a:r>
            <a:r>
              <a:rPr lang="vi-VN" i="0">
                <a:effectLst/>
                <a:latin typeface="+mj-lt"/>
              </a:rPr>
              <a:t>Abstract Window Toolkit): Là một bộ công cụ giao diện người dùng cơ bản cho Java. Cung cấp các lớp và phương thức để tạo ra cửa sổ, vẽ hình ảnh, và tương tác với sự kiện người dùng.</a:t>
            </a:r>
            <a:endParaRPr lang="vi-VN">
              <a:latin typeface="+mj-lt"/>
            </a:endParaRPr>
          </a:p>
          <a:p>
            <a:pPr marL="285750" indent="-285750" algn="just">
              <a:buFont typeface="Arial" panose="020B0604020202020204" pitchFamily="34" charset="0"/>
              <a:buChar char="•"/>
            </a:pPr>
            <a:r>
              <a:rPr lang="vi-VN">
                <a:latin typeface="+mj-lt"/>
              </a:rPr>
              <a:t>Java Swing: </a:t>
            </a:r>
            <a:r>
              <a:rPr lang="vi-VN" i="0">
                <a:effectLst/>
                <a:latin typeface="+mj-lt"/>
              </a:rPr>
              <a:t>được sử dụng cho các thành phần giao diện người dùng như JFrame, JPanel, và các thành phần Swing khác. </a:t>
            </a:r>
            <a:endParaRPr lang="en-US">
              <a:latin typeface="+mj-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290">
                                          <p:stCondLst>
                                            <p:cond delay="0"/>
                                          </p:stCondLst>
                                        </p:cTn>
                                        <p:tgtEl>
                                          <p:spTgt spid="9"/>
                                        </p:tgtEl>
                                      </p:cBhvr>
                                    </p:animEffect>
                                    <p:anim calcmode="lin" valueType="num">
                                      <p:cBhvr>
                                        <p:cTn id="14"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19" dur="13">
                                          <p:stCondLst>
                                            <p:cond delay="325"/>
                                          </p:stCondLst>
                                        </p:cTn>
                                        <p:tgtEl>
                                          <p:spTgt spid="9"/>
                                        </p:tgtEl>
                                      </p:cBhvr>
                                      <p:to x="100000" y="60000"/>
                                    </p:animScale>
                                    <p:animScale>
                                      <p:cBhvr>
                                        <p:cTn id="20" dur="83" decel="50000">
                                          <p:stCondLst>
                                            <p:cond delay="338"/>
                                          </p:stCondLst>
                                        </p:cTn>
                                        <p:tgtEl>
                                          <p:spTgt spid="9"/>
                                        </p:tgtEl>
                                      </p:cBhvr>
                                      <p:to x="100000" y="100000"/>
                                    </p:animScale>
                                    <p:animScale>
                                      <p:cBhvr>
                                        <p:cTn id="21" dur="13">
                                          <p:stCondLst>
                                            <p:cond delay="656"/>
                                          </p:stCondLst>
                                        </p:cTn>
                                        <p:tgtEl>
                                          <p:spTgt spid="9"/>
                                        </p:tgtEl>
                                      </p:cBhvr>
                                      <p:to x="100000" y="80000"/>
                                    </p:animScale>
                                    <p:animScale>
                                      <p:cBhvr>
                                        <p:cTn id="22" dur="83" decel="50000">
                                          <p:stCondLst>
                                            <p:cond delay="669"/>
                                          </p:stCondLst>
                                        </p:cTn>
                                        <p:tgtEl>
                                          <p:spTgt spid="9"/>
                                        </p:tgtEl>
                                      </p:cBhvr>
                                      <p:to x="100000" y="100000"/>
                                    </p:animScale>
                                    <p:animScale>
                                      <p:cBhvr>
                                        <p:cTn id="23" dur="13">
                                          <p:stCondLst>
                                            <p:cond delay="821"/>
                                          </p:stCondLst>
                                        </p:cTn>
                                        <p:tgtEl>
                                          <p:spTgt spid="9"/>
                                        </p:tgtEl>
                                      </p:cBhvr>
                                      <p:to x="100000" y="90000"/>
                                    </p:animScale>
                                    <p:animScale>
                                      <p:cBhvr>
                                        <p:cTn id="24" dur="83" decel="50000">
                                          <p:stCondLst>
                                            <p:cond delay="834"/>
                                          </p:stCondLst>
                                        </p:cTn>
                                        <p:tgtEl>
                                          <p:spTgt spid="9"/>
                                        </p:tgtEl>
                                      </p:cBhvr>
                                      <p:to x="100000" y="100000"/>
                                    </p:animScale>
                                    <p:animScale>
                                      <p:cBhvr>
                                        <p:cTn id="25" dur="13">
                                          <p:stCondLst>
                                            <p:cond delay="904"/>
                                          </p:stCondLst>
                                        </p:cTn>
                                        <p:tgtEl>
                                          <p:spTgt spid="9"/>
                                        </p:tgtEl>
                                      </p:cBhvr>
                                      <p:to x="100000" y="95000"/>
                                    </p:animScale>
                                    <p:animScale>
                                      <p:cBhvr>
                                        <p:cTn id="26" dur="83" decel="50000">
                                          <p:stCondLst>
                                            <p:cond delay="917"/>
                                          </p:stCondLst>
                                        </p:cTn>
                                        <p:tgtEl>
                                          <p:spTgt spid="9"/>
                                        </p:tgtEl>
                                      </p:cBhvr>
                                      <p:to x="100000" y="100000"/>
                                    </p:animScale>
                                  </p:childTnLst>
                                </p:cTn>
                              </p:par>
                              <p:par>
                                <p:cTn id="27" presetID="42"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500"/>
                                        <p:tgtEl>
                                          <p:spTgt spid="12">
                                            <p:txEl>
                                              <p:pRg st="0" end="0"/>
                                            </p:txEl>
                                          </p:spTgt>
                                        </p:tgtEl>
                                      </p:cBhvr>
                                    </p:animEffect>
                                    <p:anim calcmode="lin" valueType="num">
                                      <p:cBhvr>
                                        <p:cTn id="3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12">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xEl>
                                              <p:pRg st="2" end="2"/>
                                            </p:txEl>
                                          </p:spTgt>
                                        </p:tgtEl>
                                        <p:attrNameLst>
                                          <p:attrName>style.visibility</p:attrName>
                                        </p:attrNameLst>
                                      </p:cBhvr>
                                      <p:to>
                                        <p:strVal val="visible"/>
                                      </p:to>
                                    </p:set>
                                    <p:animEffect transition="in" filter="fade">
                                      <p:cBhvr>
                                        <p:cTn id="34" dur="500"/>
                                        <p:tgtEl>
                                          <p:spTgt spid="12">
                                            <p:txEl>
                                              <p:pRg st="2" end="2"/>
                                            </p:txEl>
                                          </p:spTgt>
                                        </p:tgtEl>
                                      </p:cBhvr>
                                    </p:animEffect>
                                    <p:anim calcmode="lin" valueType="num">
                                      <p:cBhvr>
                                        <p:cTn id="3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6" dur="500" fill="hold"/>
                                        <p:tgtEl>
                                          <p:spTgt spid="12">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animEffect transition="in" filter="fade">
                                      <p:cBhvr>
                                        <p:cTn id="39" dur="500"/>
                                        <p:tgtEl>
                                          <p:spTgt spid="12">
                                            <p:txEl>
                                              <p:pRg st="3" end="3"/>
                                            </p:txEl>
                                          </p:spTgt>
                                        </p:tgtEl>
                                      </p:cBhvr>
                                    </p:animEffect>
                                    <p:anim calcmode="lin" valueType="num">
                                      <p:cBhvr>
                                        <p:cTn id="40"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41" dur="500" fill="hold"/>
                                        <p:tgtEl>
                                          <p:spTgt spid="12">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xEl>
                                              <p:pRg st="4" end="4"/>
                                            </p:txEl>
                                          </p:spTgt>
                                        </p:tgtEl>
                                        <p:attrNameLst>
                                          <p:attrName>style.visibility</p:attrName>
                                        </p:attrNameLst>
                                      </p:cBhvr>
                                      <p:to>
                                        <p:strVal val="visible"/>
                                      </p:to>
                                    </p:set>
                                    <p:animEffect transition="in" filter="fade">
                                      <p:cBhvr>
                                        <p:cTn id="44" dur="500"/>
                                        <p:tgtEl>
                                          <p:spTgt spid="12">
                                            <p:txEl>
                                              <p:pRg st="4" end="4"/>
                                            </p:txEl>
                                          </p:spTgt>
                                        </p:tgtEl>
                                      </p:cBhvr>
                                    </p:animEffect>
                                    <p:anim calcmode="lin" valueType="num">
                                      <p:cBhvr>
                                        <p:cTn id="4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46" dur="5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8F3"/>
        </a:solidFill>
        <a:effectLst/>
      </p:bgPr>
    </p:bg>
    <p:spTree>
      <p:nvGrpSpPr>
        <p:cNvPr id="1" name=""/>
        <p:cNvGrpSpPr/>
        <p:nvPr/>
      </p:nvGrpSpPr>
      <p:grpSpPr>
        <a:xfrm>
          <a:off x="0" y="0"/>
          <a:ext cx="0" cy="0"/>
          <a:chOff x="0" y="0"/>
          <a:chExt cx="0" cy="0"/>
        </a:xfrm>
      </p:grpSpPr>
      <p:sp>
        <p:nvSpPr>
          <p:cNvPr id="5" name="AutoShape 5"/>
          <p:cNvSpPr/>
          <p:nvPr/>
        </p:nvSpPr>
        <p:spPr>
          <a:xfrm>
            <a:off x="-1" y="4990887"/>
            <a:ext cx="9753601" cy="2324314"/>
          </a:xfrm>
          <a:prstGeom prst="rect">
            <a:avLst/>
          </a:prstGeom>
          <a:solidFill>
            <a:srgbClr val="628474"/>
          </a:solidFill>
        </p:spPr>
      </p:sp>
      <p:sp>
        <p:nvSpPr>
          <p:cNvPr id="6" name="AutoShape 6"/>
          <p:cNvSpPr/>
          <p:nvPr/>
        </p:nvSpPr>
        <p:spPr>
          <a:xfrm>
            <a:off x="-1" y="4990887"/>
            <a:ext cx="9753600" cy="1562313"/>
          </a:xfrm>
          <a:prstGeom prst="rect">
            <a:avLst/>
          </a:prstGeom>
          <a:solidFill>
            <a:srgbClr val="C1DBDA"/>
          </a:solidFill>
        </p:spPr>
      </p:sp>
      <p:sp>
        <p:nvSpPr>
          <p:cNvPr id="11" name="TextBox 5">
            <a:extLst>
              <a:ext uri="{FF2B5EF4-FFF2-40B4-BE49-F238E27FC236}">
                <a16:creationId xmlns:a16="http://schemas.microsoft.com/office/drawing/2014/main" id="{95FC1FAF-3453-F493-87CD-25BB12FE2295}"/>
              </a:ext>
            </a:extLst>
          </p:cNvPr>
          <p:cNvSpPr txBox="1"/>
          <p:nvPr/>
        </p:nvSpPr>
        <p:spPr>
          <a:xfrm>
            <a:off x="716930" y="396146"/>
            <a:ext cx="5150470" cy="697948"/>
          </a:xfrm>
          <a:prstGeom prst="rect">
            <a:avLst/>
          </a:prstGeom>
        </p:spPr>
        <p:txBody>
          <a:bodyPr wrap="square" lIns="0" tIns="0" rIns="0" bIns="0" rtlCol="0" anchor="t">
            <a:spAutoFit/>
          </a:bodyPr>
          <a:lstStyle/>
          <a:p>
            <a:pPr>
              <a:lnSpc>
                <a:spcPts val="5759"/>
              </a:lnSpc>
            </a:pPr>
            <a:r>
              <a:rPr lang="vi-VN" sz="4800" b="1" spc="144">
                <a:solidFill>
                  <a:srgbClr val="628474"/>
                </a:solidFill>
                <a:latin typeface="Arial" panose="020B0604020202020204" pitchFamily="34" charset="0"/>
                <a:cs typeface="Arial" panose="020B0604020202020204" pitchFamily="34" charset="0"/>
              </a:rPr>
              <a:t>Demo sản phẩm</a:t>
            </a:r>
            <a:endParaRPr lang="en-US" sz="4800" b="1" spc="144">
              <a:solidFill>
                <a:srgbClr val="628474"/>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656A124-5BB6-F9CB-CDB7-22BB90805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358126"/>
            <a:ext cx="6019800" cy="51950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90">
                                          <p:stCondLst>
                                            <p:cond delay="0"/>
                                          </p:stCondLst>
                                        </p:cTn>
                                        <p:tgtEl>
                                          <p:spTgt spid="11"/>
                                        </p:tgtEl>
                                      </p:cBhvr>
                                    </p:animEffect>
                                    <p:anim calcmode="lin" valueType="num">
                                      <p:cBhvr>
                                        <p:cTn id="8"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13" dur="13">
                                          <p:stCondLst>
                                            <p:cond delay="325"/>
                                          </p:stCondLst>
                                        </p:cTn>
                                        <p:tgtEl>
                                          <p:spTgt spid="11"/>
                                        </p:tgtEl>
                                      </p:cBhvr>
                                      <p:to x="100000" y="60000"/>
                                    </p:animScale>
                                    <p:animScale>
                                      <p:cBhvr>
                                        <p:cTn id="14" dur="83" decel="50000">
                                          <p:stCondLst>
                                            <p:cond delay="338"/>
                                          </p:stCondLst>
                                        </p:cTn>
                                        <p:tgtEl>
                                          <p:spTgt spid="11"/>
                                        </p:tgtEl>
                                      </p:cBhvr>
                                      <p:to x="100000" y="100000"/>
                                    </p:animScale>
                                    <p:animScale>
                                      <p:cBhvr>
                                        <p:cTn id="15" dur="13">
                                          <p:stCondLst>
                                            <p:cond delay="656"/>
                                          </p:stCondLst>
                                        </p:cTn>
                                        <p:tgtEl>
                                          <p:spTgt spid="11"/>
                                        </p:tgtEl>
                                      </p:cBhvr>
                                      <p:to x="100000" y="80000"/>
                                    </p:animScale>
                                    <p:animScale>
                                      <p:cBhvr>
                                        <p:cTn id="16" dur="83" decel="50000">
                                          <p:stCondLst>
                                            <p:cond delay="669"/>
                                          </p:stCondLst>
                                        </p:cTn>
                                        <p:tgtEl>
                                          <p:spTgt spid="11"/>
                                        </p:tgtEl>
                                      </p:cBhvr>
                                      <p:to x="100000" y="100000"/>
                                    </p:animScale>
                                    <p:animScale>
                                      <p:cBhvr>
                                        <p:cTn id="17" dur="13">
                                          <p:stCondLst>
                                            <p:cond delay="821"/>
                                          </p:stCondLst>
                                        </p:cTn>
                                        <p:tgtEl>
                                          <p:spTgt spid="11"/>
                                        </p:tgtEl>
                                      </p:cBhvr>
                                      <p:to x="100000" y="90000"/>
                                    </p:animScale>
                                    <p:animScale>
                                      <p:cBhvr>
                                        <p:cTn id="18" dur="83" decel="50000">
                                          <p:stCondLst>
                                            <p:cond delay="834"/>
                                          </p:stCondLst>
                                        </p:cTn>
                                        <p:tgtEl>
                                          <p:spTgt spid="11"/>
                                        </p:tgtEl>
                                      </p:cBhvr>
                                      <p:to x="100000" y="100000"/>
                                    </p:animScale>
                                    <p:animScale>
                                      <p:cBhvr>
                                        <p:cTn id="19" dur="13">
                                          <p:stCondLst>
                                            <p:cond delay="904"/>
                                          </p:stCondLst>
                                        </p:cTn>
                                        <p:tgtEl>
                                          <p:spTgt spid="11"/>
                                        </p:tgtEl>
                                      </p:cBhvr>
                                      <p:to x="100000" y="95000"/>
                                    </p:animScale>
                                    <p:animScale>
                                      <p:cBhvr>
                                        <p:cTn id="20" dur="83" decel="50000">
                                          <p:stCondLst>
                                            <p:cond delay="917"/>
                                          </p:stCondLst>
                                        </p:cTn>
                                        <p:tgtEl>
                                          <p:spTgt spid="11"/>
                                        </p:tgtEl>
                                      </p:cBhvr>
                                      <p:to x="100000" y="100000"/>
                                    </p:animScale>
                                  </p:childTnLst>
                                </p:cTn>
                              </p:par>
                              <p:par>
                                <p:cTn id="21" presetID="16" presetClass="entr" presetSubtype="37"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sp>
        <p:nvSpPr>
          <p:cNvPr id="2" name="AutoShape 2"/>
          <p:cNvSpPr/>
          <p:nvPr/>
        </p:nvSpPr>
        <p:spPr>
          <a:xfrm>
            <a:off x="3138147" y="-25869"/>
            <a:ext cx="6693574" cy="7353769"/>
          </a:xfrm>
          <a:prstGeom prst="rect">
            <a:avLst/>
          </a:prstGeom>
          <a:solidFill>
            <a:srgbClr val="C1DBDA"/>
          </a:solidFill>
        </p:spPr>
      </p:sp>
      <p:sp>
        <p:nvSpPr>
          <p:cNvPr id="3" name="AutoShape 3"/>
          <p:cNvSpPr/>
          <p:nvPr/>
        </p:nvSpPr>
        <p:spPr>
          <a:xfrm>
            <a:off x="548640" y="637540"/>
            <a:ext cx="8747760" cy="6040120"/>
          </a:xfrm>
          <a:prstGeom prst="rect">
            <a:avLst/>
          </a:prstGeom>
          <a:solidFill>
            <a:srgbClr val="F4F8F3"/>
          </a:solidFill>
        </p:spPr>
      </p:sp>
      <p:sp>
        <p:nvSpPr>
          <p:cNvPr id="8" name="TextBox 5">
            <a:extLst>
              <a:ext uri="{FF2B5EF4-FFF2-40B4-BE49-F238E27FC236}">
                <a16:creationId xmlns:a16="http://schemas.microsoft.com/office/drawing/2014/main" id="{3D20C6CB-F2D7-68F2-781A-7E63DEC7CFE1}"/>
              </a:ext>
            </a:extLst>
          </p:cNvPr>
          <p:cNvSpPr txBox="1"/>
          <p:nvPr/>
        </p:nvSpPr>
        <p:spPr>
          <a:xfrm>
            <a:off x="3160270" y="0"/>
            <a:ext cx="5150470" cy="662938"/>
          </a:xfrm>
          <a:prstGeom prst="rect">
            <a:avLst/>
          </a:prstGeom>
        </p:spPr>
        <p:txBody>
          <a:bodyPr wrap="square" lIns="0" tIns="0" rIns="0" bIns="0" rtlCol="0" anchor="t">
            <a:spAutoFit/>
          </a:bodyPr>
          <a:lstStyle/>
          <a:p>
            <a:pPr>
              <a:lnSpc>
                <a:spcPts val="5759"/>
              </a:lnSpc>
            </a:pPr>
            <a:r>
              <a:rPr lang="vi-VN" sz="3200" b="1" spc="144">
                <a:solidFill>
                  <a:srgbClr val="628474"/>
                </a:solidFill>
                <a:latin typeface="Arial" panose="020B0604020202020204" pitchFamily="34" charset="0"/>
                <a:cs typeface="Arial" panose="020B0604020202020204" pitchFamily="34" charset="0"/>
              </a:rPr>
              <a:t>Khi mới bắt đầu</a:t>
            </a:r>
            <a:endParaRPr lang="en-US" sz="3200" b="1" spc="144">
              <a:solidFill>
                <a:srgbClr val="628474"/>
              </a:solidFill>
              <a:latin typeface="Arial" panose="020B0604020202020204" pitchFamily="34" charset="0"/>
              <a:cs typeface="Arial" panose="020B0604020202020204" pitchFamily="34" charset="0"/>
            </a:endParaRPr>
          </a:p>
        </p:txBody>
      </p:sp>
      <p:pic>
        <p:nvPicPr>
          <p:cNvPr id="9" name="start">
            <a:hlinkClick r:id="" action="ppaction://media"/>
            <a:extLst>
              <a:ext uri="{FF2B5EF4-FFF2-40B4-BE49-F238E27FC236}">
                <a16:creationId xmlns:a16="http://schemas.microsoft.com/office/drawing/2014/main" id="{4471F5FC-7C8C-5C1C-15D9-D2CB30B343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22425" y="914400"/>
            <a:ext cx="6507163" cy="5486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4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20000" mute="1">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sp>
        <p:nvSpPr>
          <p:cNvPr id="2" name="AutoShape 2"/>
          <p:cNvSpPr/>
          <p:nvPr/>
        </p:nvSpPr>
        <p:spPr>
          <a:xfrm>
            <a:off x="3138147" y="-25869"/>
            <a:ext cx="6693574" cy="7353769"/>
          </a:xfrm>
          <a:prstGeom prst="rect">
            <a:avLst/>
          </a:prstGeom>
          <a:solidFill>
            <a:srgbClr val="C1DBDA"/>
          </a:solidFill>
        </p:spPr>
      </p:sp>
      <p:sp>
        <p:nvSpPr>
          <p:cNvPr id="3" name="AutoShape 3"/>
          <p:cNvSpPr/>
          <p:nvPr/>
        </p:nvSpPr>
        <p:spPr>
          <a:xfrm>
            <a:off x="548640" y="637540"/>
            <a:ext cx="8747760" cy="6040120"/>
          </a:xfrm>
          <a:prstGeom prst="rect">
            <a:avLst/>
          </a:prstGeom>
          <a:solidFill>
            <a:srgbClr val="F4F8F3"/>
          </a:solidFill>
        </p:spPr>
      </p:sp>
      <p:sp>
        <p:nvSpPr>
          <p:cNvPr id="8" name="TextBox 5">
            <a:extLst>
              <a:ext uri="{FF2B5EF4-FFF2-40B4-BE49-F238E27FC236}">
                <a16:creationId xmlns:a16="http://schemas.microsoft.com/office/drawing/2014/main" id="{3D20C6CB-F2D7-68F2-781A-7E63DEC7CFE1}"/>
              </a:ext>
            </a:extLst>
          </p:cNvPr>
          <p:cNvSpPr txBox="1"/>
          <p:nvPr/>
        </p:nvSpPr>
        <p:spPr>
          <a:xfrm>
            <a:off x="3160270" y="0"/>
            <a:ext cx="5150470" cy="662938"/>
          </a:xfrm>
          <a:prstGeom prst="rect">
            <a:avLst/>
          </a:prstGeom>
        </p:spPr>
        <p:txBody>
          <a:bodyPr wrap="square" lIns="0" tIns="0" rIns="0" bIns="0" rtlCol="0" anchor="t">
            <a:spAutoFit/>
          </a:bodyPr>
          <a:lstStyle/>
          <a:p>
            <a:pPr>
              <a:lnSpc>
                <a:spcPts val="5759"/>
              </a:lnSpc>
            </a:pPr>
            <a:r>
              <a:rPr lang="vi-VN" sz="3200" b="1" spc="144">
                <a:solidFill>
                  <a:srgbClr val="628474"/>
                </a:solidFill>
                <a:latin typeface="Arial" panose="020B0604020202020204" pitchFamily="34" charset="0"/>
                <a:cs typeface="Arial" panose="020B0604020202020204" pitchFamily="34" charset="0"/>
              </a:rPr>
              <a:t>Sử dụng nút di chuyển</a:t>
            </a:r>
            <a:endParaRPr lang="en-US" sz="3200" b="1" spc="144">
              <a:solidFill>
                <a:srgbClr val="628474"/>
              </a:solidFill>
              <a:latin typeface="Arial" panose="020B0604020202020204" pitchFamily="34" charset="0"/>
              <a:cs typeface="Arial" panose="020B0604020202020204" pitchFamily="34" charset="0"/>
            </a:endParaRPr>
          </a:p>
        </p:txBody>
      </p:sp>
      <p:pic>
        <p:nvPicPr>
          <p:cNvPr id="4" name="nut">
            <a:hlinkClick r:id="" action="ppaction://media"/>
            <a:extLst>
              <a:ext uri="{FF2B5EF4-FFF2-40B4-BE49-F238E27FC236}">
                <a16:creationId xmlns:a16="http://schemas.microsoft.com/office/drawing/2014/main" id="{FA31FC51-94DD-5443-EBC7-E39DCCE36E3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52588" y="914400"/>
            <a:ext cx="6446837" cy="5486400"/>
          </a:xfrm>
          <a:prstGeom prst="rect">
            <a:avLst/>
          </a:prstGeom>
        </p:spPr>
      </p:pic>
    </p:spTree>
    <p:extLst>
      <p:ext uri="{BB962C8B-B14F-4D97-AF65-F5344CB8AC3E}">
        <p14:creationId xmlns:p14="http://schemas.microsoft.com/office/powerpoint/2010/main" val="2505203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13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sp>
        <p:nvSpPr>
          <p:cNvPr id="2" name="AutoShape 2"/>
          <p:cNvSpPr/>
          <p:nvPr/>
        </p:nvSpPr>
        <p:spPr>
          <a:xfrm>
            <a:off x="3138147" y="-25869"/>
            <a:ext cx="6693574" cy="7353769"/>
          </a:xfrm>
          <a:prstGeom prst="rect">
            <a:avLst/>
          </a:prstGeom>
          <a:solidFill>
            <a:srgbClr val="C1DBDA"/>
          </a:solidFill>
        </p:spPr>
      </p:sp>
      <p:sp>
        <p:nvSpPr>
          <p:cNvPr id="3" name="AutoShape 3"/>
          <p:cNvSpPr/>
          <p:nvPr/>
        </p:nvSpPr>
        <p:spPr>
          <a:xfrm>
            <a:off x="548640" y="637540"/>
            <a:ext cx="8747760" cy="6040120"/>
          </a:xfrm>
          <a:prstGeom prst="rect">
            <a:avLst/>
          </a:prstGeom>
          <a:solidFill>
            <a:srgbClr val="F4F8F3"/>
          </a:solidFill>
        </p:spPr>
      </p:sp>
      <p:sp>
        <p:nvSpPr>
          <p:cNvPr id="8" name="TextBox 5">
            <a:extLst>
              <a:ext uri="{FF2B5EF4-FFF2-40B4-BE49-F238E27FC236}">
                <a16:creationId xmlns:a16="http://schemas.microsoft.com/office/drawing/2014/main" id="{3D20C6CB-F2D7-68F2-781A-7E63DEC7CFE1}"/>
              </a:ext>
            </a:extLst>
          </p:cNvPr>
          <p:cNvSpPr txBox="1"/>
          <p:nvPr/>
        </p:nvSpPr>
        <p:spPr>
          <a:xfrm>
            <a:off x="3160270" y="0"/>
            <a:ext cx="5150470" cy="662938"/>
          </a:xfrm>
          <a:prstGeom prst="rect">
            <a:avLst/>
          </a:prstGeom>
        </p:spPr>
        <p:txBody>
          <a:bodyPr wrap="square" lIns="0" tIns="0" rIns="0" bIns="0" rtlCol="0" anchor="t">
            <a:spAutoFit/>
          </a:bodyPr>
          <a:lstStyle/>
          <a:p>
            <a:pPr>
              <a:lnSpc>
                <a:spcPts val="5759"/>
              </a:lnSpc>
            </a:pPr>
            <a:r>
              <a:rPr lang="vi-VN" sz="3200" b="1" spc="144">
                <a:solidFill>
                  <a:srgbClr val="628474"/>
                </a:solidFill>
                <a:latin typeface="Arial" panose="020B0604020202020204" pitchFamily="34" charset="0"/>
                <a:cs typeface="Arial" panose="020B0604020202020204" pitchFamily="34" charset="0"/>
              </a:rPr>
              <a:t>Sử dụng con trỏ chuột</a:t>
            </a:r>
            <a:endParaRPr lang="en-US" sz="3200" b="1" spc="144">
              <a:solidFill>
                <a:srgbClr val="628474"/>
              </a:solidFill>
              <a:latin typeface="Arial" panose="020B0604020202020204" pitchFamily="34" charset="0"/>
              <a:cs typeface="Arial" panose="020B0604020202020204" pitchFamily="34" charset="0"/>
            </a:endParaRPr>
          </a:p>
        </p:txBody>
      </p:sp>
      <p:pic>
        <p:nvPicPr>
          <p:cNvPr id="4" name="mouse">
            <a:hlinkClick r:id="" action="ppaction://media"/>
            <a:extLst>
              <a:ext uri="{FF2B5EF4-FFF2-40B4-BE49-F238E27FC236}">
                <a16:creationId xmlns:a16="http://schemas.microsoft.com/office/drawing/2014/main" id="{EBF21F97-4EA7-E9F8-D95F-77F1E64198F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98625" y="914400"/>
            <a:ext cx="6354763" cy="5486400"/>
          </a:xfrm>
          <a:prstGeom prst="rect">
            <a:avLst/>
          </a:prstGeom>
        </p:spPr>
      </p:pic>
    </p:spTree>
    <p:extLst>
      <p:ext uri="{BB962C8B-B14F-4D97-AF65-F5344CB8AC3E}">
        <p14:creationId xmlns:p14="http://schemas.microsoft.com/office/powerpoint/2010/main" val="34920990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14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sp>
        <p:nvSpPr>
          <p:cNvPr id="2" name="AutoShape 2"/>
          <p:cNvSpPr/>
          <p:nvPr/>
        </p:nvSpPr>
        <p:spPr>
          <a:xfrm>
            <a:off x="3138147" y="-25869"/>
            <a:ext cx="6693574" cy="7353769"/>
          </a:xfrm>
          <a:prstGeom prst="rect">
            <a:avLst/>
          </a:prstGeom>
          <a:solidFill>
            <a:srgbClr val="C1DBDA"/>
          </a:solidFill>
        </p:spPr>
      </p:sp>
      <p:sp>
        <p:nvSpPr>
          <p:cNvPr id="3" name="AutoShape 3"/>
          <p:cNvSpPr/>
          <p:nvPr/>
        </p:nvSpPr>
        <p:spPr>
          <a:xfrm>
            <a:off x="548640" y="637540"/>
            <a:ext cx="8747760" cy="6040120"/>
          </a:xfrm>
          <a:prstGeom prst="rect">
            <a:avLst/>
          </a:prstGeom>
          <a:solidFill>
            <a:srgbClr val="F4F8F3"/>
          </a:solidFill>
        </p:spPr>
      </p:sp>
      <p:sp>
        <p:nvSpPr>
          <p:cNvPr id="8" name="TextBox 5">
            <a:extLst>
              <a:ext uri="{FF2B5EF4-FFF2-40B4-BE49-F238E27FC236}">
                <a16:creationId xmlns:a16="http://schemas.microsoft.com/office/drawing/2014/main" id="{3D20C6CB-F2D7-68F2-781A-7E63DEC7CFE1}"/>
              </a:ext>
            </a:extLst>
          </p:cNvPr>
          <p:cNvSpPr txBox="1"/>
          <p:nvPr/>
        </p:nvSpPr>
        <p:spPr>
          <a:xfrm>
            <a:off x="3160270" y="0"/>
            <a:ext cx="5150470" cy="662938"/>
          </a:xfrm>
          <a:prstGeom prst="rect">
            <a:avLst/>
          </a:prstGeom>
        </p:spPr>
        <p:txBody>
          <a:bodyPr wrap="square" lIns="0" tIns="0" rIns="0" bIns="0" rtlCol="0" anchor="t">
            <a:spAutoFit/>
          </a:bodyPr>
          <a:lstStyle/>
          <a:p>
            <a:pPr>
              <a:lnSpc>
                <a:spcPts val="5759"/>
              </a:lnSpc>
            </a:pPr>
            <a:r>
              <a:rPr lang="vi-VN" sz="3200" b="1" spc="144">
                <a:solidFill>
                  <a:srgbClr val="628474"/>
                </a:solidFill>
                <a:latin typeface="Arial" panose="020B0604020202020204" pitchFamily="34" charset="0"/>
                <a:cs typeface="Arial" panose="020B0604020202020204" pitchFamily="34" charset="0"/>
              </a:rPr>
              <a:t>Khi chiến thắng</a:t>
            </a:r>
            <a:endParaRPr lang="en-US" sz="3200" b="1" spc="144">
              <a:solidFill>
                <a:srgbClr val="628474"/>
              </a:solidFill>
              <a:latin typeface="Arial" panose="020B0604020202020204" pitchFamily="34" charset="0"/>
              <a:cs typeface="Arial" panose="020B0604020202020204" pitchFamily="34" charset="0"/>
            </a:endParaRPr>
          </a:p>
        </p:txBody>
      </p:sp>
      <p:pic>
        <p:nvPicPr>
          <p:cNvPr id="4" name="win">
            <a:hlinkClick r:id="" action="ppaction://media"/>
            <a:extLst>
              <a:ext uri="{FF2B5EF4-FFF2-40B4-BE49-F238E27FC236}">
                <a16:creationId xmlns:a16="http://schemas.microsoft.com/office/drawing/2014/main" id="{208CEAD8-B676-8577-EDAA-789410DFF59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06563" y="914400"/>
            <a:ext cx="6340475" cy="5486400"/>
          </a:xfrm>
          <a:prstGeom prst="rect">
            <a:avLst/>
          </a:prstGeom>
        </p:spPr>
      </p:pic>
    </p:spTree>
    <p:extLst>
      <p:ext uri="{BB962C8B-B14F-4D97-AF65-F5344CB8AC3E}">
        <p14:creationId xmlns:p14="http://schemas.microsoft.com/office/powerpoint/2010/main" val="3466970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77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430</Words>
  <Application>Microsoft Office PowerPoint</Application>
  <PresentationFormat>Custom</PresentationFormat>
  <Paragraphs>53</Paragraphs>
  <Slides>12</Slides>
  <Notes>1</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Glacial Indifference Bold</vt:lpstr>
      <vt:lpstr>Glacial Indifference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Creative Presentation</dc:title>
  <dc:creator>Hiệp Võ Đại</dc:creator>
  <cp:lastModifiedBy>Đại Hiệp Võ</cp:lastModifiedBy>
  <cp:revision>6</cp:revision>
  <dcterms:created xsi:type="dcterms:W3CDTF">2006-08-16T00:00:00Z</dcterms:created>
  <dcterms:modified xsi:type="dcterms:W3CDTF">2023-12-30T13:54:49Z</dcterms:modified>
  <dc:identifier>DAF4cIRVpds</dc:identifier>
</cp:coreProperties>
</file>