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80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78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6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996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2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980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68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925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4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39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31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18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6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91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96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5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3CE376-BBA3-4021-8460-5BF571BDDC43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6FE57B-48EB-4E77-82B8-3B6B4E2A5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495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microsoft.com/ru-ru/cpp/windows/walkthrough-creating-windows-desktop-applications-cpp?view=msvc-17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9C986-BA40-60DB-C3A8-45E0AB89B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935795"/>
            <a:ext cx="9440034" cy="1828801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Windows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18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7FCC1-AA1E-28F1-C38C-8177E81A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5130"/>
            <a:ext cx="10353762" cy="970450"/>
          </a:xfrm>
        </p:spPr>
        <p:txBody>
          <a:bodyPr/>
          <a:lstStyle/>
          <a:p>
            <a:r>
              <a:rPr lang="ru-RU" dirty="0"/>
              <a:t>Компоненты </a:t>
            </a:r>
            <a:r>
              <a:rPr lang="en-US" dirty="0"/>
              <a:t>Windows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F8C73F-C36C-8A42-C32D-3DF878ACA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7675" y="1728907"/>
            <a:ext cx="2745570" cy="3268395"/>
          </a:xfrm>
        </p:spPr>
        <p:txBody>
          <a:bodyPr>
            <a:normAutofit/>
          </a:bodyPr>
          <a:lstStyle/>
          <a:p>
            <a:r>
              <a:rPr lang="ru-RU" sz="1800" dirty="0">
                <a:highlight>
                  <a:srgbClr val="008080"/>
                </a:highlight>
              </a:rPr>
              <a:t>Функции</a:t>
            </a:r>
            <a:r>
              <a:rPr lang="ru-RU" sz="1800" dirty="0"/>
              <a:t> </a:t>
            </a:r>
          </a:p>
          <a:p>
            <a:r>
              <a:rPr lang="ru-RU" sz="1800" dirty="0">
                <a:highlight>
                  <a:srgbClr val="008080"/>
                </a:highlight>
              </a:rPr>
              <a:t>Структуры </a:t>
            </a:r>
          </a:p>
          <a:p>
            <a:r>
              <a:rPr lang="ru-RU" sz="1800" dirty="0">
                <a:highlight>
                  <a:srgbClr val="008080"/>
                </a:highlight>
              </a:rPr>
              <a:t>Именованные константы </a:t>
            </a:r>
          </a:p>
          <a:p>
            <a:r>
              <a:rPr lang="ru-RU" sz="1800" dirty="0">
                <a:highlight>
                  <a:srgbClr val="008080"/>
                </a:highlight>
              </a:rPr>
              <a:t>Функции обратного вызова</a:t>
            </a:r>
          </a:p>
          <a:p>
            <a:r>
              <a:rPr lang="ru-RU" sz="1800" dirty="0">
                <a:highlight>
                  <a:srgbClr val="008080"/>
                </a:highlight>
              </a:rPr>
              <a:t>Сообщения</a:t>
            </a:r>
            <a:endParaRPr lang="ru-RU" sz="2400" dirty="0">
              <a:highlight>
                <a:srgbClr val="008080"/>
              </a:highlight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46196C-97A0-4FC4-46DE-EC5779CA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55" y="1194335"/>
            <a:ext cx="8536771" cy="546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06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BE46D-E0F6-140F-33B6-46DFC236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4037"/>
            <a:ext cx="10353762" cy="970450"/>
          </a:xfrm>
        </p:spPr>
        <p:txBody>
          <a:bodyPr/>
          <a:lstStyle/>
          <a:p>
            <a:r>
              <a:rPr lang="ru-RU" dirty="0"/>
              <a:t>Версии </a:t>
            </a:r>
            <a:r>
              <a:rPr lang="en-US" dirty="0"/>
              <a:t>WinAPI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AB039-4401-547F-E6B9-00BB5ECC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6123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1800" dirty="0"/>
              <a:t>Каждая версия Microsoft Windows содержит версию Windows API, и </a:t>
            </a:r>
            <a:r>
              <a:rPr lang="ru-RU" sz="1800" dirty="0">
                <a:solidFill>
                  <a:srgbClr val="92D050"/>
                </a:solidFill>
              </a:rPr>
              <a:t>почти каждая новая версия Windows содержит дополнения и изменения в WinAPI</a:t>
            </a:r>
            <a:r>
              <a:rPr lang="ru-RU" sz="1800" dirty="0"/>
              <a:t>.</a:t>
            </a:r>
          </a:p>
          <a:p>
            <a:r>
              <a:rPr lang="en-US" sz="1800" dirty="0">
                <a:solidFill>
                  <a:srgbClr val="92D050"/>
                </a:solidFill>
                <a:highlight>
                  <a:srgbClr val="008080"/>
                </a:highlight>
              </a:rPr>
              <a:t>Win16</a:t>
            </a:r>
            <a:r>
              <a:rPr lang="en-US" sz="1800" dirty="0"/>
              <a:t> –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находится в 16-разрядных версиях Windows (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1.0 (1985)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2.0 (1987)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 Server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en-US" sz="1800" dirty="0"/>
          </a:p>
          <a:p>
            <a:r>
              <a:rPr lang="en-US" sz="1800" dirty="0">
                <a:solidFill>
                  <a:srgbClr val="92D050"/>
                </a:solidFill>
                <a:highlight>
                  <a:srgbClr val="008080"/>
                </a:highlight>
              </a:rPr>
              <a:t>Win32</a:t>
            </a:r>
            <a:r>
              <a:rPr lang="ru-RU" sz="1800" dirty="0"/>
              <a:t> –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присутствует в 32-разрядных версиях Windows (NT, 95 и более поздних) ;  </a:t>
            </a:r>
            <a:endParaRPr lang="en-US" sz="1800" dirty="0"/>
          </a:p>
          <a:p>
            <a:r>
              <a:rPr lang="en-US" sz="1800" dirty="0">
                <a:solidFill>
                  <a:srgbClr val="92D050"/>
                </a:solidFill>
                <a:highlight>
                  <a:srgbClr val="008080"/>
                </a:highlight>
              </a:rPr>
              <a:t>Win32s</a:t>
            </a:r>
            <a:r>
              <a:rPr lang="ru-RU" sz="1800" dirty="0"/>
              <a:t> –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расширение для семейства Windows 3.1x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 с 1990 года по 1994 год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1800" dirty="0"/>
          </a:p>
          <a:p>
            <a:r>
              <a:rPr lang="en-US" sz="1800" dirty="0">
                <a:solidFill>
                  <a:srgbClr val="92D050"/>
                </a:solidFill>
                <a:highlight>
                  <a:srgbClr val="008080"/>
                </a:highlight>
              </a:rPr>
              <a:t>Win64</a:t>
            </a:r>
            <a:r>
              <a:rPr lang="ru-RU" sz="1800" dirty="0"/>
              <a:t> –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версия для 64-разрядных платформ архитектуры Windows;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2A3409-4F64-E635-3457-D6F36BEBC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2"/>
          <a:stretch/>
        </p:blipFill>
        <p:spPr>
          <a:xfrm>
            <a:off x="913795" y="4607442"/>
            <a:ext cx="7378117" cy="73010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90E12CF5-2051-96FE-F1F4-8E4E922AA767}"/>
              </a:ext>
            </a:extLst>
          </p:cNvPr>
          <p:cNvSpPr txBox="1">
            <a:spLocks/>
          </p:cNvSpPr>
          <p:nvPr/>
        </p:nvSpPr>
        <p:spPr>
          <a:xfrm>
            <a:off x="8548576" y="4607442"/>
            <a:ext cx="3317947" cy="7868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ru-RU" sz="1800" i="1" dirty="0">
                <a:solidFill>
                  <a:srgbClr val="92D050"/>
                </a:solidFill>
              </a:rPr>
              <a:t>Пуск =</a:t>
            </a:r>
            <a:r>
              <a:rPr lang="en-US" sz="1800" i="1" dirty="0">
                <a:solidFill>
                  <a:srgbClr val="92D050"/>
                </a:solidFill>
              </a:rPr>
              <a:t>&gt; </a:t>
            </a:r>
            <a:r>
              <a:rPr lang="ru-RU" sz="1800" i="1" dirty="0">
                <a:solidFill>
                  <a:srgbClr val="92D050"/>
                </a:solidFill>
              </a:rPr>
              <a:t>Параметры </a:t>
            </a:r>
            <a:r>
              <a:rPr lang="en-US" sz="1800" i="1" dirty="0">
                <a:solidFill>
                  <a:srgbClr val="92D050"/>
                </a:solidFill>
              </a:rPr>
              <a:t>=&gt; </a:t>
            </a:r>
            <a:r>
              <a:rPr lang="ru-RU" sz="1800" i="1" dirty="0">
                <a:solidFill>
                  <a:srgbClr val="92D050"/>
                </a:solidFill>
              </a:rPr>
              <a:t>Система </a:t>
            </a:r>
            <a:r>
              <a:rPr lang="en-US" sz="1800" i="1" dirty="0">
                <a:solidFill>
                  <a:srgbClr val="92D050"/>
                </a:solidFill>
              </a:rPr>
              <a:t>=&gt;</a:t>
            </a:r>
            <a:r>
              <a:rPr lang="ru-RU" sz="1800" i="1" dirty="0">
                <a:solidFill>
                  <a:srgbClr val="92D050"/>
                </a:solidFill>
              </a:rPr>
              <a:t> О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187179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2B5A9-EEAF-1307-3E50-2DCC757F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использования </a:t>
            </a:r>
            <a:r>
              <a:rPr lang="en-US" dirty="0"/>
              <a:t>WinAPI</a:t>
            </a:r>
            <a:endParaRPr lang="ru-RU" dirty="0"/>
          </a:p>
        </p:txBody>
      </p:sp>
      <p:sp>
        <p:nvSpPr>
          <p:cNvPr id="3" name="Стрелка: вправо 2">
            <a:hlinkClick r:id="rId2"/>
            <a:extLst>
              <a:ext uri="{FF2B5EF4-FFF2-40B4-BE49-F238E27FC236}">
                <a16:creationId xmlns:a16="http://schemas.microsoft.com/office/drawing/2014/main" id="{6BA50001-633A-61D1-22D4-5F6C27AD678C}"/>
              </a:ext>
            </a:extLst>
          </p:cNvPr>
          <p:cNvSpPr/>
          <p:nvPr/>
        </p:nvSpPr>
        <p:spPr>
          <a:xfrm>
            <a:off x="10751127" y="6165273"/>
            <a:ext cx="775855" cy="4294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55E93341-3186-7663-4B99-A28756B4D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37" t="12821" r="17606" b="39592"/>
          <a:stretch/>
        </p:blipFill>
        <p:spPr>
          <a:xfrm>
            <a:off x="461470" y="1580050"/>
            <a:ext cx="11269059" cy="4280423"/>
          </a:xfrm>
        </p:spPr>
      </p:pic>
    </p:spTree>
    <p:extLst>
      <p:ext uri="{BB962C8B-B14F-4D97-AF65-F5344CB8AC3E}">
        <p14:creationId xmlns:p14="http://schemas.microsoft.com/office/powerpoint/2010/main" val="84960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D34EC-8738-39AF-9062-51C64F14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87831"/>
            <a:ext cx="10353762" cy="97045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3790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6A627-50AB-3A1D-DF84-C6880753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3044"/>
            <a:ext cx="10353762" cy="970450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ru-RU" dirty="0"/>
              <a:t>через года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29A925-B4AE-E445-6694-7780CC38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040" y="5168377"/>
            <a:ext cx="9549593" cy="824345"/>
          </a:xfrm>
        </p:spPr>
        <p:txBody>
          <a:bodyPr/>
          <a:lstStyle/>
          <a:p>
            <a:pPr marL="36900" indent="0" algn="ctr">
              <a:buNone/>
            </a:pPr>
            <a:r>
              <a:rPr lang="ru-RU" sz="1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Wíndows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группа семейств коммерческих операционных систем корпорации Microsoft, ориентированных на управление с помощью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графического интерфейса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A305D7B-ACEE-123A-1938-0AA8DA394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7"/>
          <a:stretch/>
        </p:blipFill>
        <p:spPr bwMode="auto">
          <a:xfrm>
            <a:off x="2895600" y="1861236"/>
            <a:ext cx="8846127" cy="2819399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C9D7BA-4B7E-C9E4-8D03-981DDD856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2" r="20483"/>
          <a:stretch/>
        </p:blipFill>
        <p:spPr bwMode="auto">
          <a:xfrm>
            <a:off x="1030511" y="2148718"/>
            <a:ext cx="1175146" cy="110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BA394A-4566-8343-0981-56CE01EA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4" y="3429000"/>
            <a:ext cx="2081261" cy="117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4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A91F3-AB9F-A7B9-760C-4D00EBCA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33246"/>
            <a:ext cx="10353762" cy="970450"/>
          </a:xfrm>
        </p:spPr>
        <p:txBody>
          <a:bodyPr/>
          <a:lstStyle/>
          <a:p>
            <a:r>
              <a:rPr lang="en-US" dirty="0"/>
              <a:t>Windows </a:t>
            </a:r>
            <a:r>
              <a:rPr lang="ru-RU" dirty="0"/>
              <a:t>через года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D6C67-C81D-E708-F084-BD6174D60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470" y="1732450"/>
            <a:ext cx="9387060" cy="505060"/>
          </a:xfrm>
        </p:spPr>
        <p:txBody>
          <a:bodyPr/>
          <a:lstStyle/>
          <a:p>
            <a:pPr marL="36900" indent="0" algn="ctr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Активные семейства Microsoft Windows включают Windows NT и Windows IoT.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DAC124-A9B3-613A-CEFA-B29CC9366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73" y="2431474"/>
            <a:ext cx="2448357" cy="244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AB51E3C-90D7-A72A-2B62-ABB50D859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938" y="2389910"/>
            <a:ext cx="5513947" cy="244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982A5323-72F1-9A77-C27F-E3FA2E8F33B6}"/>
              </a:ext>
            </a:extLst>
          </p:cNvPr>
          <p:cNvSpPr txBox="1">
            <a:spLocks/>
          </p:cNvSpPr>
          <p:nvPr/>
        </p:nvSpPr>
        <p:spPr>
          <a:xfrm>
            <a:off x="359613" y="5092177"/>
            <a:ext cx="5251478" cy="15580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ru-RU" sz="1800" b="1" u="sng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Windows NT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семейство операционных систем с середины 1993 года, которые первоначально позиционировались как системы для рабочих станций и серверов.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EEA77-B1D5-EE10-2252-B64F2DDB384C}"/>
              </a:ext>
            </a:extLst>
          </p:cNvPr>
          <p:cNvSpPr txBox="1"/>
          <p:nvPr/>
        </p:nvSpPr>
        <p:spPr>
          <a:xfrm>
            <a:off x="5912938" y="5092177"/>
            <a:ext cx="5521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marR="0" lvl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tabLst/>
              <a:defRPr/>
            </a:pPr>
            <a:r>
              <a:rPr kumimoji="0" lang="ru-RU" sz="1800" b="1" i="0" u="sng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highlight>
                  <a:srgbClr val="008080"/>
                </a:highligh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Windows IoT (ранее Windows Embedded)</a:t>
            </a:r>
            <a:r>
              <a:rPr kumimoji="0" lang="ru-RU" sz="1800" i="0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 семейство встраиваемых операционных систем Microsoft Windows для применения в специализированных устройствах. </a:t>
            </a:r>
          </a:p>
        </p:txBody>
      </p:sp>
    </p:spTree>
    <p:extLst>
      <p:ext uri="{BB962C8B-B14F-4D97-AF65-F5344CB8AC3E}">
        <p14:creationId xmlns:p14="http://schemas.microsoft.com/office/powerpoint/2010/main" val="313992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F5019-7480-8831-BBF7-7AF93D52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5684"/>
            <a:ext cx="10353762" cy="970450"/>
          </a:xfrm>
        </p:spPr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Windows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3CEB72-E35B-A71A-0310-24D8749EE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427" y="1732449"/>
            <a:ext cx="8749146" cy="41500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базе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представляет собой операционную систему с </a:t>
            </a:r>
            <a:r>
              <a:rPr lang="ru-RU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гибридным ядром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5D746D-06AF-DE15-EC95-C2C27DDCA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4" y="2272146"/>
            <a:ext cx="10353763" cy="26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3C9696-8F32-6EA2-2801-B07B279E0D04}"/>
              </a:ext>
            </a:extLst>
          </p:cNvPr>
          <p:cNvSpPr txBox="1"/>
          <p:nvPr/>
        </p:nvSpPr>
        <p:spPr>
          <a:xfrm>
            <a:off x="913793" y="5177657"/>
            <a:ext cx="10273751" cy="100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1400" kern="1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1400" kern="1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основные </a:t>
            </a:r>
            <a:r>
              <a:rPr lang="ru-RU" sz="1400" kern="1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системные функции по управлению процессами, памятью, устройствами, файловой системой и безопасностью</a:t>
            </a:r>
            <a:r>
              <a:rPr lang="ru-RU" sz="1400" kern="1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реализованы в компонентах, работающих в режиме ядра; но существует ряд важных системных компонентов пользовательского режима, например </a:t>
            </a:r>
            <a:r>
              <a:rPr lang="ru-RU" sz="1400" kern="1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системные процессы входа в систему, локальной аутентификации, диспетчера сеансов, а также подсистемы окружения</a:t>
            </a:r>
            <a:r>
              <a:rPr lang="ru-RU" sz="1400" kern="10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kern="100" dirty="0">
              <a:solidFill>
                <a:schemeClr val="tx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0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31101-9B8A-DDD7-9043-0B641571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8863"/>
            <a:ext cx="10353762" cy="970450"/>
          </a:xfrm>
        </p:spPr>
        <p:txBody>
          <a:bodyPr/>
          <a:lstStyle/>
          <a:p>
            <a:r>
              <a:rPr lang="ru-RU" dirty="0"/>
              <a:t>Компоненты пользовательского режима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05A48-C99B-866A-6246-92D1CE62F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6" y="1400462"/>
            <a:ext cx="5846618" cy="504227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пользовательском режиме работают следующие </a:t>
            </a:r>
            <a:r>
              <a:rPr lang="ru-RU" sz="1600" b="1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виды процессов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Системные процессы (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processes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):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Winlogon</a:t>
            </a:r>
            <a:r>
              <a:rPr lang="ru-RU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exe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процесс входа в систему и выхода из неё;</a:t>
            </a:r>
          </a:p>
          <a:p>
            <a:pPr lvl="1"/>
            <a:r>
              <a:rPr lang="en-US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Smss</a:t>
            </a:r>
            <a:r>
              <a:rPr lang="ru-RU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exe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Session Manager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диспетчер сеансов);</a:t>
            </a:r>
          </a:p>
          <a:p>
            <a:pPr lvl="1"/>
            <a:r>
              <a:rPr lang="en-US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Lsass.exe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(Local Security Authentication Subsystem Server –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сервер подсистемы локальной аутентификации);</a:t>
            </a:r>
          </a:p>
          <a:p>
            <a:pPr lvl="1"/>
            <a:r>
              <a:rPr lang="en-US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Wininit</a:t>
            </a:r>
            <a:r>
              <a:rPr lang="ru-RU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exe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процесс инициализации системы;</a:t>
            </a:r>
          </a:p>
          <a:p>
            <a:pPr lvl="1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Userinit.exe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процесс инициализации пользовательской среды;</a:t>
            </a:r>
          </a:p>
          <a:p>
            <a:pPr lvl="1"/>
            <a:r>
              <a:rPr lang="en-US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Services</a:t>
            </a:r>
            <a:r>
              <a:rPr lang="ru-RU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exe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SCM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Service Control Manager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диспетчер управления службами);</a:t>
            </a:r>
          </a:p>
          <a:p>
            <a:r>
              <a:rPr lang="ru-RU" sz="1600" dirty="0">
                <a:effectLst/>
                <a:latin typeface="Times New Roman" panose="02020603050405020304" pitchFamily="18" charset="0"/>
              </a:rPr>
              <a:t>Службы (сервисы, </a:t>
            </a:r>
            <a:r>
              <a:rPr lang="en-US" sz="1600" dirty="0">
                <a:effectLst/>
                <a:latin typeface="Times New Roman" panose="02020603050405020304" pitchFamily="18" charset="0"/>
              </a:rPr>
              <a:t>services)</a:t>
            </a:r>
            <a:endParaRPr lang="ru-RU" sz="1600" dirty="0">
              <a:effectLst/>
              <a:latin typeface="Times New Roman" panose="02020603050405020304" pitchFamily="18" charset="0"/>
            </a:endParaRPr>
          </a:p>
          <a:p>
            <a:r>
              <a:rPr lang="ru-RU" sz="1600" dirty="0">
                <a:effectLst/>
                <a:latin typeface="Times New Roman" panose="02020603050405020304" pitchFamily="18" charset="0"/>
              </a:rPr>
              <a:t>Пользовательские приложения (</a:t>
            </a:r>
            <a:r>
              <a:rPr lang="en-US" sz="1600" dirty="0">
                <a:effectLst/>
                <a:latin typeface="Times New Roman" panose="02020603050405020304" pitchFamily="18" charset="0"/>
              </a:rPr>
              <a:t>user applications)</a:t>
            </a:r>
          </a:p>
          <a:p>
            <a:r>
              <a:rPr lang="ru-RU" sz="1600" dirty="0">
                <a:effectLst/>
                <a:latin typeface="Times New Roman" panose="02020603050405020304" pitchFamily="18" charset="0"/>
              </a:rPr>
              <a:t>Подсистемы окружения (</a:t>
            </a:r>
            <a:r>
              <a:rPr lang="en-US" sz="1600" dirty="0">
                <a:effectLst/>
                <a:latin typeface="Times New Roman" panose="02020603050405020304" pitchFamily="18" charset="0"/>
              </a:rPr>
              <a:t>environment subsystems)</a:t>
            </a:r>
            <a:endParaRPr lang="ru-RU" sz="1600" dirty="0">
              <a:effectLst/>
              <a:latin typeface="Times New Roman" panose="02020603050405020304" pitchFamily="18" charset="0"/>
            </a:endParaRPr>
          </a:p>
          <a:p>
            <a:pPr lvl="1"/>
            <a:r>
              <a:rPr lang="en-US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</a:rPr>
              <a:t>Windows</a:t>
            </a:r>
            <a:r>
              <a:rPr lang="en-US" sz="1200" dirty="0">
                <a:effectLst/>
                <a:latin typeface="Times New Roman" panose="02020603050405020304" pitchFamily="18" charset="0"/>
              </a:rPr>
              <a:t> –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выполняются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32,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16, приложения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MS DOS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консольные приложения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процесс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Csrss.exe);</a:t>
            </a:r>
          </a:p>
          <a:p>
            <a:pPr lvl="1"/>
            <a:r>
              <a:rPr lang="en-US" sz="12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POSIX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подсистема для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UNIX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EE1673-1418-3189-C35F-7976E21576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76" y="1400462"/>
            <a:ext cx="4960187" cy="5042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190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E5A6F-E8EE-4677-6272-B5A0A575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0677"/>
            <a:ext cx="10353762" cy="970450"/>
          </a:xfrm>
        </p:spPr>
        <p:txBody>
          <a:bodyPr/>
          <a:lstStyle/>
          <a:p>
            <a:r>
              <a:rPr lang="ru-RU" dirty="0"/>
              <a:t>Компоненты режима ядра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6FF94-4623-AE65-7D53-D0628BE7A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383" y="1558637"/>
            <a:ext cx="5860470" cy="4765963"/>
          </a:xfrm>
        </p:spPr>
        <p:txBody>
          <a:bodyPr>
            <a:normAutofit/>
          </a:bodyPr>
          <a:lstStyle/>
          <a:p>
            <a:r>
              <a:rPr lang="ru-RU" sz="16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 системных сервисов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Service Dispatcher)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перехватывает вызовы функций от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Ntdll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dll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Исполнительная система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(содержится в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Ntoskrnl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представляет собой совокупность компонентов (называемых </a:t>
            </a:r>
            <a:r>
              <a:rPr lang="ru-RU" sz="1600" b="1" i="1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диспетчерами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которые реализуют основные задачи операционной системы;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Ядро (</a:t>
            </a:r>
            <a:r>
              <a:rPr lang="en-US" sz="1600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Kernel)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осуществление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планирования потоков, механизмов синхронизации, обработки прерываний;</a:t>
            </a:r>
          </a:p>
          <a:p>
            <a:r>
              <a:rPr lang="en-US" sz="16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Windows USER</a:t>
            </a:r>
            <a:r>
              <a:rPr lang="ru-RU" sz="16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en-US" sz="16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GDI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отвечает за пользовательский графический интерфейс;</a:t>
            </a:r>
          </a:p>
          <a:p>
            <a:r>
              <a:rPr lang="ru-RU" sz="16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Драйверы (</a:t>
            </a:r>
            <a:r>
              <a:rPr lang="en-US" sz="16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Drivers)</a:t>
            </a:r>
          </a:p>
          <a:p>
            <a:r>
              <a:rPr lang="en-US" sz="16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HAL</a:t>
            </a:r>
            <a:r>
              <a:rPr lang="ru-RU" sz="16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6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Hardware Abstraction Layer</a:t>
            </a:r>
            <a:r>
              <a:rPr lang="ru-RU" sz="1600" dirty="0"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уровень абстрагирования от оборудования, реализованный в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dll;</a:t>
            </a:r>
            <a:endParaRPr lang="en-US" sz="1600" dirty="0">
              <a:effectLst/>
              <a:highlight>
                <a:srgbClr val="008080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5E3AB5-5807-8015-1DC6-7B2DE13E8B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" y="1420483"/>
            <a:ext cx="4960187" cy="5042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65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87FBB-AAAB-35D0-4D97-EFD1C21B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9884"/>
            <a:ext cx="10353762" cy="970450"/>
          </a:xfrm>
        </p:spPr>
        <p:txBody>
          <a:bodyPr/>
          <a:lstStyle/>
          <a:p>
            <a:r>
              <a:rPr lang="en-US" dirty="0"/>
              <a:t>API.</a:t>
            </a:r>
            <a:r>
              <a:rPr lang="ru-RU" dirty="0"/>
              <a:t> 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4A33A-931E-75B5-3841-A57CE596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69886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1800" b="1" dirty="0">
                <a:solidFill>
                  <a:srgbClr val="92D050"/>
                </a:solidFill>
              </a:rPr>
              <a:t>API (</a:t>
            </a:r>
            <a:r>
              <a:rPr lang="en-US" sz="1800" b="1" i="1" u="sng" kern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Programming Interface</a:t>
            </a:r>
            <a:r>
              <a:rPr lang="ru-RU" sz="1800" b="1" dirty="0">
                <a:solidFill>
                  <a:srgbClr val="92D050"/>
                </a:solidFill>
              </a:rPr>
              <a:t>) </a:t>
            </a:r>
            <a:r>
              <a:rPr lang="ru-RU" sz="1800" dirty="0">
                <a:solidFill>
                  <a:schemeClr val="tx1"/>
                </a:solidFill>
              </a:rPr>
              <a:t>— программный интерфейс, то есть описание способов взаимодействия одной компьютерной программы с другими.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7F24B4-5E13-079C-B79A-1AE92AED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5" y="2563526"/>
            <a:ext cx="4807133" cy="37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9B7CB31-1D42-2682-43E9-A9973710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912" y="3514503"/>
            <a:ext cx="5913918" cy="201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27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A7F8A-89E6-12AA-851D-81337B85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6389"/>
            <a:ext cx="10353762" cy="970450"/>
          </a:xfrm>
        </p:spPr>
        <p:txBody>
          <a:bodyPr/>
          <a:lstStyle/>
          <a:p>
            <a:r>
              <a:rPr lang="en-US" dirty="0"/>
              <a:t>Windows 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40757-2AF8-A131-4647-9D49617B6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34" y="1441506"/>
            <a:ext cx="10523132" cy="782149"/>
          </a:xfrm>
        </p:spPr>
        <p:txBody>
          <a:bodyPr/>
          <a:lstStyle/>
          <a:p>
            <a:pPr marL="36900" indent="0">
              <a:buNone/>
            </a:pPr>
            <a:r>
              <a:rPr lang="en-US" sz="1800" b="1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 API</a:t>
            </a:r>
            <a:r>
              <a:rPr lang="ru-RU" sz="1800" b="1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b="1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Windows Application Programming Interface</a:t>
            </a:r>
            <a:r>
              <a:rPr lang="ru-RU" sz="1800" b="1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b="1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WinAPI</a:t>
            </a:r>
            <a:r>
              <a:rPr lang="ru-RU" sz="1800" b="1" u="sng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это способ взаимодействия процессов пользовательского режима с модулями режима ядра, который включает тысячи функций.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673C5E-9348-8FA5-CF93-023EFA191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372" y="2376845"/>
            <a:ext cx="3557794" cy="362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B155B6-D001-9552-8DF8-1C5BDBA2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419" y="2316203"/>
            <a:ext cx="5882098" cy="3749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3E2FB1-8A00-52F2-5886-B7BC3C03D535}"/>
              </a:ext>
            </a:extLst>
          </p:cNvPr>
          <p:cNvSpPr txBox="1"/>
          <p:nvPr/>
        </p:nvSpPr>
        <p:spPr>
          <a:xfrm>
            <a:off x="6856220" y="6202279"/>
            <a:ext cx="358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kern="0" dirty="0">
                <a:solidFill>
                  <a:schemeClr val="tx1">
                    <a:lumMod val="75000"/>
                  </a:schemeClr>
                </a:solidFill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C:\Windows\System32</a:t>
            </a:r>
            <a:endParaRPr lang="ru-RU" sz="2800" dirty="0">
              <a:solidFill>
                <a:schemeClr val="tx1">
                  <a:lumMod val="75000"/>
                </a:schemeClr>
              </a:solidFill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326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B50A5-EF71-27F6-CCED-A141B98E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1507"/>
            <a:ext cx="10353762" cy="970450"/>
          </a:xfrm>
        </p:spPr>
        <p:txBody>
          <a:bodyPr/>
          <a:lstStyle/>
          <a:p>
            <a:r>
              <a:rPr lang="ru-RU" dirty="0"/>
              <a:t>Основные </a:t>
            </a:r>
            <a:r>
              <a:rPr lang="en-US" dirty="0"/>
              <a:t>Windows DLL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79E85-F9AF-5991-2258-B3D11F14D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40300"/>
            <a:ext cx="10353762" cy="4767588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07000"/>
              </a:lnSpc>
            </a:pPr>
            <a:r>
              <a:rPr lang="en-US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Kernel</a:t>
            </a:r>
            <a:r>
              <a:rPr lang="ru-RU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32.</a:t>
            </a:r>
            <a:r>
              <a:rPr lang="en-US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базовые функции, в том числе работа с процессами и потоками, управление памятью и вводом выводом;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</a:pPr>
            <a:r>
              <a:rPr lang="en-US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Advapi</a:t>
            </a:r>
            <a:r>
              <a:rPr lang="ru-RU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32.</a:t>
            </a:r>
            <a:r>
              <a:rPr lang="en-US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функции, в основном связанные с управлением безопасностью и доступом к реестру;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</a:pPr>
            <a:r>
              <a:rPr lang="en-US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ru-RU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32.</a:t>
            </a:r>
            <a:r>
              <a:rPr lang="en-US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функции, отвечающие за управление окнами и их элементами в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приложениях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User Interface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графический интерфейс пользователя);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</a:pPr>
            <a:r>
              <a:rPr lang="en-US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Gdi</a:t>
            </a:r>
            <a:r>
              <a:rPr lang="ru-RU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32.</a:t>
            </a:r>
            <a:r>
              <a:rPr lang="en-US" sz="1800" i="1" kern="100" dirty="0"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функции графического пользовательского интерфейса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Graphics Device Interface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GDI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обеспечивающие рисование на дисплее и принтере графических примитивов и вывод текста.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</a:pPr>
            <a:r>
              <a:rPr lang="en-US" sz="1800" i="1" kern="0" dirty="0">
                <a:solidFill>
                  <a:schemeClr val="tx1">
                    <a:lumMod val="75000"/>
                  </a:schemeClr>
                </a:solidFill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1800" i="1" kern="0" dirty="0">
                <a:solidFill>
                  <a:schemeClr val="tx1">
                    <a:lumMod val="75000"/>
                  </a:schemeClr>
                </a:solidFill>
                <a:effectLst/>
                <a:highlight>
                  <a:srgbClr val="FF00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hell32.dll</a:t>
            </a:r>
            <a:r>
              <a:rPr lang="en-US" sz="1800" i="1" kern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1800" kern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оболочки Windows.</a:t>
            </a:r>
            <a:endParaRPr lang="en-US" sz="1800" kern="0" dirty="0">
              <a:solidFill>
                <a:schemeClr val="tx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</a:pPr>
            <a:r>
              <a:rPr lang="ru-RU" sz="1800" kern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Основное взаимодействие между процессами – </a:t>
            </a:r>
            <a:r>
              <a:rPr lang="en-US" sz="1800" b="1" kern="0" dirty="0">
                <a:solidFill>
                  <a:schemeClr val="tx1">
                    <a:lumMod val="75000"/>
                  </a:schemeClr>
                </a:solidFill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Ntdll.dll</a:t>
            </a:r>
            <a:r>
              <a:rPr lang="en-US" sz="1800" kern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b="1" kern="0" dirty="0">
                <a:solidFill>
                  <a:schemeClr val="tx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Эта библиотека экспортирует в большинстве своём недокументированные системные функции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Native API)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реализованные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</a:t>
            </a:r>
            <a:r>
              <a:rPr lang="en-US" sz="18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Ntoskrnl</a:t>
            </a:r>
            <a:r>
              <a:rPr lang="ru-RU" sz="18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US" sz="180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828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315</TotalTime>
  <Words>684</Words>
  <Application>Microsoft Office PowerPoint</Application>
  <PresentationFormat>Широкоэкранный</PresentationFormat>
  <Paragraphs>58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Times New Roman</vt:lpstr>
      <vt:lpstr>Wingdings 2</vt:lpstr>
      <vt:lpstr>Сланец</vt:lpstr>
      <vt:lpstr>Windows и Windows API</vt:lpstr>
      <vt:lpstr>Windows через года</vt:lpstr>
      <vt:lpstr>Windows через года</vt:lpstr>
      <vt:lpstr>Архитектура Windows </vt:lpstr>
      <vt:lpstr>Компоненты пользовательского режима</vt:lpstr>
      <vt:lpstr>Компоненты режима ядра</vt:lpstr>
      <vt:lpstr>API. Определение</vt:lpstr>
      <vt:lpstr>Windows API</vt:lpstr>
      <vt:lpstr>Основные Windows DLL</vt:lpstr>
      <vt:lpstr>Компоненты Windows API</vt:lpstr>
      <vt:lpstr>Версии WinAPI</vt:lpstr>
      <vt:lpstr>Реализация использования WinAPI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и Windows API</dc:title>
  <dc:creator>Sergey Vdovenkov</dc:creator>
  <cp:lastModifiedBy>Sergey Vdovenkov</cp:lastModifiedBy>
  <cp:revision>6</cp:revision>
  <dcterms:created xsi:type="dcterms:W3CDTF">2024-04-16T21:59:39Z</dcterms:created>
  <dcterms:modified xsi:type="dcterms:W3CDTF">2024-04-17T23:08:22Z</dcterms:modified>
</cp:coreProperties>
</file>