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Maven Pro" panose="020B0604020202020204" charset="0"/>
      <p:regular r:id="rId12"/>
      <p:bold r:id="rId13"/>
    </p:embeddedFont>
    <p:embeddedFont>
      <p:font typeface="Nunito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092526cf8_0_1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092526cf8_0_1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092526cf8_1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0092526cf8_1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092526cf8_1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0092526cf8_1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092526cf8_1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092526cf8_1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092526cf8_1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0092526cf8_1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092526cf8_1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092526cf8_1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0925272a5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0925272a5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256659" y="46824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Github Analytics</a:t>
            </a:r>
            <a:endParaRPr lang="en-US" sz="4000"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354724" y="3239813"/>
            <a:ext cx="4455884" cy="1145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Harishma</a:t>
            </a:r>
            <a:r>
              <a:rPr lang="en-US" sz="2000" dirty="0"/>
              <a:t> Parthiban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Ranjan Ravi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Sumitha</a:t>
            </a:r>
            <a:r>
              <a:rPr lang="en-US" sz="2000" dirty="0"/>
              <a:t> Babu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Varsha </a:t>
            </a:r>
            <a:r>
              <a:rPr lang="en-US" sz="2000" dirty="0" err="1"/>
              <a:t>Umed</a:t>
            </a:r>
            <a:r>
              <a:rPr lang="en-US" sz="2000" dirty="0"/>
              <a:t> </a:t>
            </a:r>
            <a:r>
              <a:rPr lang="en-US" sz="2000" dirty="0" err="1"/>
              <a:t>Dugar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AFC2-C115-49BA-8BFC-5C1A6515F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DDFA8-203A-407F-BD36-44A435307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0380" y="1597875"/>
            <a:ext cx="7030500" cy="2777056"/>
          </a:xfrm>
        </p:spPr>
        <p:txBody>
          <a:bodyPr>
            <a:norm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➔"/>
            </a:pPr>
            <a:r>
              <a:rPr lang="en-US" sz="2300" dirty="0"/>
              <a:t>GitHub Analysis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➔"/>
            </a:pPr>
            <a:r>
              <a:rPr lang="en-US" sz="2300" dirty="0"/>
              <a:t>Industry Focused</a:t>
            </a: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◆"/>
            </a:pPr>
            <a:r>
              <a:rPr lang="en-US" sz="2300" dirty="0"/>
              <a:t>Human Resources</a:t>
            </a: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◆"/>
            </a:pPr>
            <a:r>
              <a:rPr lang="en-US" sz="2300" dirty="0"/>
              <a:t>Profile Improvement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Nunito"/>
              <a:sym typeface="Nuni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0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167450" y="1285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Github Analytics?</a:t>
            </a:r>
            <a:endParaRPr dirty="0"/>
          </a:p>
        </p:txBody>
      </p:sp>
      <p:sp>
        <p:nvSpPr>
          <p:cNvPr id="285" name="Google Shape;285;p14"/>
          <p:cNvSpPr txBox="1"/>
          <p:nvPr/>
        </p:nvSpPr>
        <p:spPr>
          <a:xfrm>
            <a:off x="1821571" y="4303986"/>
            <a:ext cx="30984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Showcase your Work</a:t>
            </a:r>
            <a:endParaRPr sz="16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5045397" y="4303986"/>
            <a:ext cx="2825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Ease Recruitment Process</a:t>
            </a:r>
            <a:endParaRPr sz="1600"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" name="Google Shape;284;p14">
            <a:extLst>
              <a:ext uri="{FF2B5EF4-FFF2-40B4-BE49-F238E27FC236}">
                <a16:creationId xmlns:a16="http://schemas.microsoft.com/office/drawing/2014/main" id="{B3DF62A4-0E47-4CEA-98E6-9A939A2452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3057" t="51615" r="1331" b="17626"/>
          <a:stretch/>
        </p:blipFill>
        <p:spPr>
          <a:xfrm>
            <a:off x="4794545" y="2995448"/>
            <a:ext cx="2948930" cy="130853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" name="Google Shape;284;p14">
            <a:extLst>
              <a:ext uri="{FF2B5EF4-FFF2-40B4-BE49-F238E27FC236}">
                <a16:creationId xmlns:a16="http://schemas.microsoft.com/office/drawing/2014/main" id="{2FE4B7B8-4917-45FD-9521-3EA4C4F9450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149" t="52010" r="49973" b="17193"/>
          <a:stretch/>
        </p:blipFill>
        <p:spPr>
          <a:xfrm>
            <a:off x="1400525" y="2995448"/>
            <a:ext cx="3026979" cy="130853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026" name="Picture 2" descr="GitHub logo and symbol, meaning, history, PNG">
            <a:extLst>
              <a:ext uri="{FF2B5EF4-FFF2-40B4-BE49-F238E27FC236}">
                <a16:creationId xmlns:a16="http://schemas.microsoft.com/office/drawing/2014/main" id="{B6DD9F2A-A64B-4BB0-B417-E8EF592FB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773" y="866394"/>
            <a:ext cx="2524454" cy="141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6980416-5DCE-4438-ADD4-9BA150FCBF93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914015" y="2214070"/>
            <a:ext cx="1255964" cy="78137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A70BC-2C7C-460D-B2FD-B63692ACFFB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903467" y="2214070"/>
            <a:ext cx="1365543" cy="78137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/>
      <p:bldP spid="2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292" name="Google Shape;292;p15"/>
          <p:cNvSpPr txBox="1">
            <a:spLocks noGrp="1"/>
          </p:cNvSpPr>
          <p:nvPr>
            <p:ph type="body" idx="1"/>
          </p:nvPr>
        </p:nvSpPr>
        <p:spPr>
          <a:xfrm>
            <a:off x="1303800" y="1384175"/>
            <a:ext cx="7030500" cy="31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➔"/>
            </a:pPr>
            <a:r>
              <a:rPr lang="en" sz="2300" dirty="0"/>
              <a:t>PyGithub APIs</a:t>
            </a:r>
            <a:endParaRPr sz="2300" dirty="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➔"/>
            </a:pPr>
            <a:r>
              <a:rPr lang="en" sz="2300" dirty="0"/>
              <a:t>Custom Scoring</a:t>
            </a:r>
            <a:endParaRPr sz="23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◆"/>
            </a:pPr>
            <a:r>
              <a:rPr lang="en" sz="2300" dirty="0"/>
              <a:t>User profile popularity</a:t>
            </a:r>
            <a:endParaRPr sz="23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◆"/>
            </a:pPr>
            <a:r>
              <a:rPr lang="en" sz="2300" dirty="0"/>
              <a:t>Repo popularity</a:t>
            </a:r>
            <a:endParaRPr sz="23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◆"/>
            </a:pPr>
            <a:r>
              <a:rPr lang="en" sz="2300" dirty="0"/>
              <a:t>Contributions</a:t>
            </a:r>
            <a:endParaRPr sz="23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◆"/>
            </a:pPr>
            <a:r>
              <a:rPr lang="en" sz="2300" dirty="0"/>
              <a:t>Languages</a:t>
            </a:r>
            <a:endParaRPr sz="2300" dirty="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➔"/>
            </a:pPr>
            <a:r>
              <a:rPr lang="en" sz="2300" dirty="0"/>
              <a:t>Categorizing the scores</a:t>
            </a:r>
            <a:endParaRPr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303800" y="606003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Characteristics</a:t>
            </a:r>
            <a:endParaRPr dirty="0"/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1"/>
          </p:nvPr>
        </p:nvSpPr>
        <p:spPr>
          <a:xfrm>
            <a:off x="1303800" y="1226956"/>
            <a:ext cx="7630500" cy="39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IVs</a:t>
            </a:r>
            <a:endParaRPr sz="23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" sz="23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 dirty="0"/>
              <a:t>DV</a:t>
            </a:r>
            <a:endParaRPr sz="23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300" dirty="0"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400" y="1778056"/>
            <a:ext cx="999300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9500" y="1851900"/>
            <a:ext cx="694175" cy="69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6"/>
          <p:cNvPicPr preferRelativeResize="0"/>
          <p:nvPr/>
        </p:nvPicPr>
        <p:blipFill rotWithShape="1">
          <a:blip r:embed="rId5">
            <a:alphaModFix/>
          </a:blip>
          <a:srcRect l="9444" t="13969" b="-13969"/>
          <a:stretch/>
        </p:blipFill>
        <p:spPr>
          <a:xfrm>
            <a:off x="4919763" y="1812474"/>
            <a:ext cx="904925" cy="9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8000" y="1782426"/>
            <a:ext cx="833125" cy="8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81300" y="1789257"/>
            <a:ext cx="904925" cy="9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6"/>
          <p:cNvPicPr preferRelativeResize="0"/>
          <p:nvPr/>
        </p:nvPicPr>
        <p:blipFill rotWithShape="1">
          <a:blip r:embed="rId8">
            <a:alphaModFix/>
          </a:blip>
          <a:srcRect l="18155" t="4861" r="18497"/>
          <a:stretch/>
        </p:blipFill>
        <p:spPr>
          <a:xfrm>
            <a:off x="7363725" y="1807579"/>
            <a:ext cx="904925" cy="8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6"/>
          <p:cNvPicPr preferRelativeResize="0"/>
          <p:nvPr/>
        </p:nvPicPr>
        <p:blipFill rotWithShape="1">
          <a:blip r:embed="rId9">
            <a:alphaModFix/>
          </a:blip>
          <a:srcRect r="69734" b="13194"/>
          <a:stretch/>
        </p:blipFill>
        <p:spPr>
          <a:xfrm>
            <a:off x="1324050" y="4038988"/>
            <a:ext cx="1307275" cy="6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6"/>
          <p:cNvPicPr preferRelativeResize="0"/>
          <p:nvPr/>
        </p:nvPicPr>
        <p:blipFill rotWithShape="1">
          <a:blip r:embed="rId9">
            <a:alphaModFix/>
          </a:blip>
          <a:srcRect l="73497" t="13187" b="11539"/>
          <a:stretch/>
        </p:blipFill>
        <p:spPr>
          <a:xfrm>
            <a:off x="4853275" y="4119063"/>
            <a:ext cx="1144725" cy="52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6"/>
          <p:cNvPicPr preferRelativeResize="0"/>
          <p:nvPr/>
        </p:nvPicPr>
        <p:blipFill rotWithShape="1">
          <a:blip r:embed="rId9">
            <a:alphaModFix/>
          </a:blip>
          <a:srcRect l="36066" r="33666" b="24727"/>
          <a:stretch/>
        </p:blipFill>
        <p:spPr>
          <a:xfrm>
            <a:off x="3136581" y="4038988"/>
            <a:ext cx="1307275" cy="52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85;p14">
            <a:extLst>
              <a:ext uri="{FF2B5EF4-FFF2-40B4-BE49-F238E27FC236}">
                <a16:creationId xmlns:a16="http://schemas.microsoft.com/office/drawing/2014/main" id="{45D12817-691E-44B3-A7A3-5719A45B1D75}"/>
              </a:ext>
            </a:extLst>
          </p:cNvPr>
          <p:cNvSpPr txBox="1"/>
          <p:nvPr/>
        </p:nvSpPr>
        <p:spPr>
          <a:xfrm>
            <a:off x="1273400" y="2695055"/>
            <a:ext cx="1143531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Followers</a:t>
            </a:r>
            <a:endParaRPr sz="16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" name="Google Shape;285;p14">
            <a:extLst>
              <a:ext uri="{FF2B5EF4-FFF2-40B4-BE49-F238E27FC236}">
                <a16:creationId xmlns:a16="http://schemas.microsoft.com/office/drawing/2014/main" id="{7A3C7072-BA7E-41B2-8FEF-10330243CFA0}"/>
              </a:ext>
            </a:extLst>
          </p:cNvPr>
          <p:cNvSpPr txBox="1"/>
          <p:nvPr/>
        </p:nvSpPr>
        <p:spPr>
          <a:xfrm>
            <a:off x="2615075" y="2695056"/>
            <a:ext cx="113268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Following</a:t>
            </a:r>
            <a:endParaRPr sz="16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" name="Google Shape;285;p14">
            <a:extLst>
              <a:ext uri="{FF2B5EF4-FFF2-40B4-BE49-F238E27FC236}">
                <a16:creationId xmlns:a16="http://schemas.microsoft.com/office/drawing/2014/main" id="{25D1B84C-D022-4B4C-A068-C47741595498}"/>
              </a:ext>
            </a:extLst>
          </p:cNvPr>
          <p:cNvSpPr txBox="1"/>
          <p:nvPr/>
        </p:nvSpPr>
        <p:spPr>
          <a:xfrm>
            <a:off x="3991224" y="2694182"/>
            <a:ext cx="104301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Repos</a:t>
            </a:r>
            <a:endParaRPr sz="16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" name="Google Shape;285;p14">
            <a:extLst>
              <a:ext uri="{FF2B5EF4-FFF2-40B4-BE49-F238E27FC236}">
                <a16:creationId xmlns:a16="http://schemas.microsoft.com/office/drawing/2014/main" id="{8A11BA6F-95EB-4B55-BF68-6935A2C6199C}"/>
              </a:ext>
            </a:extLst>
          </p:cNvPr>
          <p:cNvSpPr txBox="1"/>
          <p:nvPr/>
        </p:nvSpPr>
        <p:spPr>
          <a:xfrm>
            <a:off x="5009437" y="2698352"/>
            <a:ext cx="104301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Stars</a:t>
            </a:r>
            <a:endParaRPr sz="16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" name="Google Shape;285;p14">
            <a:extLst>
              <a:ext uri="{FF2B5EF4-FFF2-40B4-BE49-F238E27FC236}">
                <a16:creationId xmlns:a16="http://schemas.microsoft.com/office/drawing/2014/main" id="{D79F9A8A-9FD6-4B35-AE7E-9847EAFC4029}"/>
              </a:ext>
            </a:extLst>
          </p:cNvPr>
          <p:cNvSpPr txBox="1"/>
          <p:nvPr/>
        </p:nvSpPr>
        <p:spPr>
          <a:xfrm>
            <a:off x="6037340" y="2694182"/>
            <a:ext cx="79378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Forks</a:t>
            </a:r>
            <a:endParaRPr sz="16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" name="Google Shape;285;p14">
            <a:extLst>
              <a:ext uri="{FF2B5EF4-FFF2-40B4-BE49-F238E27FC236}">
                <a16:creationId xmlns:a16="http://schemas.microsoft.com/office/drawing/2014/main" id="{51D47750-4F73-4E48-9367-5314FD37CBC3}"/>
              </a:ext>
            </a:extLst>
          </p:cNvPr>
          <p:cNvSpPr txBox="1"/>
          <p:nvPr/>
        </p:nvSpPr>
        <p:spPr>
          <a:xfrm>
            <a:off x="7060596" y="2694182"/>
            <a:ext cx="170007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Language Count</a:t>
            </a:r>
            <a:endParaRPr sz="1600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Justification</a:t>
            </a:r>
            <a:endParaRPr dirty="0"/>
          </a:p>
        </p:txBody>
      </p:sp>
      <p:pic>
        <p:nvPicPr>
          <p:cNvPr id="313" name="Google Shape;313;p17"/>
          <p:cNvPicPr preferRelativeResize="0"/>
          <p:nvPr/>
        </p:nvPicPr>
        <p:blipFill rotWithShape="1">
          <a:blip r:embed="rId3">
            <a:alphaModFix/>
          </a:blip>
          <a:srcRect r="49340"/>
          <a:stretch/>
        </p:blipFill>
        <p:spPr>
          <a:xfrm>
            <a:off x="1878025" y="1401287"/>
            <a:ext cx="2591501" cy="23409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7"/>
          <p:cNvSpPr txBox="1"/>
          <p:nvPr/>
        </p:nvSpPr>
        <p:spPr>
          <a:xfrm>
            <a:off x="196200" y="3901542"/>
            <a:ext cx="4273326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Nunito"/>
                <a:ea typeface="Nunito"/>
                <a:cs typeface="Nunito"/>
                <a:sym typeface="Nunito"/>
              </a:rPr>
              <a:t>Multiple Classes:</a:t>
            </a: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 Good, Average and Low</a:t>
            </a:r>
            <a:endParaRPr sz="16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17"/>
          <p:cNvSpPr txBox="1"/>
          <p:nvPr/>
        </p:nvSpPr>
        <p:spPr>
          <a:xfrm>
            <a:off x="196200" y="4269347"/>
            <a:ext cx="88155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Nunito"/>
                <a:ea typeface="Nunito"/>
                <a:cs typeface="Nunito"/>
                <a:sym typeface="Nunito"/>
              </a:rPr>
              <a:t>Models Used:</a:t>
            </a: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 MultiClass Decision Jungle, MultiClass Neural Network and MultiClass Logistic Regression Classification</a:t>
            </a:r>
            <a:endParaRPr sz="1600"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" name="Google Shape;313;p17">
            <a:extLst>
              <a:ext uri="{FF2B5EF4-FFF2-40B4-BE49-F238E27FC236}">
                <a16:creationId xmlns:a16="http://schemas.microsoft.com/office/drawing/2014/main" id="{675B7FDA-0A27-4C6A-AD91-327B6571982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1688"/>
          <a:stretch/>
        </p:blipFill>
        <p:spPr>
          <a:xfrm>
            <a:off x="4572000" y="1401287"/>
            <a:ext cx="2471399" cy="23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Construction</a:t>
            </a:r>
            <a:endParaRPr/>
          </a:p>
        </p:txBody>
      </p:sp>
      <p:sp>
        <p:nvSpPr>
          <p:cNvPr id="321" name="Google Shape;321;p18"/>
          <p:cNvSpPr/>
          <p:nvPr/>
        </p:nvSpPr>
        <p:spPr>
          <a:xfrm>
            <a:off x="1002950" y="3461725"/>
            <a:ext cx="1219200" cy="43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lt1"/>
                </a:highlight>
              </a:rPr>
              <a:t>GitHub API</a:t>
            </a:r>
            <a:endParaRPr b="1" dirty="0">
              <a:highlight>
                <a:schemeClr val="lt1"/>
              </a:highlight>
            </a:endParaRPr>
          </a:p>
        </p:txBody>
      </p:sp>
      <p:sp>
        <p:nvSpPr>
          <p:cNvPr id="322" name="Google Shape;322;p18"/>
          <p:cNvSpPr/>
          <p:nvPr/>
        </p:nvSpPr>
        <p:spPr>
          <a:xfrm>
            <a:off x="2526950" y="3461725"/>
            <a:ext cx="1867500" cy="43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lt1"/>
                </a:highlight>
              </a:rPr>
              <a:t>Data Normalization</a:t>
            </a:r>
            <a:endParaRPr b="1" dirty="0">
              <a:highlight>
                <a:schemeClr val="lt1"/>
              </a:highlight>
            </a:endParaRPr>
          </a:p>
        </p:txBody>
      </p:sp>
      <p:sp>
        <p:nvSpPr>
          <p:cNvPr id="323" name="Google Shape;323;p18"/>
          <p:cNvSpPr/>
          <p:nvPr/>
        </p:nvSpPr>
        <p:spPr>
          <a:xfrm>
            <a:off x="4749552" y="3461725"/>
            <a:ext cx="1824600" cy="43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lt1"/>
                </a:highlight>
              </a:rPr>
              <a:t>Dimensionality Reduction</a:t>
            </a:r>
            <a:endParaRPr b="1" dirty="0">
              <a:highlight>
                <a:schemeClr val="lt1"/>
              </a:highlight>
            </a:endParaRPr>
          </a:p>
        </p:txBody>
      </p:sp>
      <p:sp>
        <p:nvSpPr>
          <p:cNvPr id="324" name="Google Shape;324;p18"/>
          <p:cNvSpPr/>
          <p:nvPr/>
        </p:nvSpPr>
        <p:spPr>
          <a:xfrm>
            <a:off x="6905925" y="3461725"/>
            <a:ext cx="1417200" cy="43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lt1"/>
                </a:highlight>
              </a:rPr>
              <a:t>Classifier</a:t>
            </a:r>
            <a:endParaRPr b="1" dirty="0">
              <a:highlight>
                <a:schemeClr val="lt1"/>
              </a:highlight>
            </a:endParaRPr>
          </a:p>
        </p:txBody>
      </p:sp>
      <p:pic>
        <p:nvPicPr>
          <p:cNvPr id="325" name="Google Shape;3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00" y="1413275"/>
            <a:ext cx="7419975" cy="179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" grpId="0" animBg="1"/>
      <p:bldP spid="322" grpId="0" animBg="1"/>
      <p:bldP spid="323" grpId="0" animBg="1"/>
      <p:bldP spid="3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Evaluation</a:t>
            </a:r>
            <a:endParaRPr dirty="0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370DE331-DF4A-434C-BEDF-6860CC0C6B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72" t="30918" r="64007" b="26500"/>
          <a:stretch/>
        </p:blipFill>
        <p:spPr bwMode="auto">
          <a:xfrm>
            <a:off x="809700" y="1233744"/>
            <a:ext cx="1902778" cy="18817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Google Shape;321;p18">
            <a:extLst>
              <a:ext uri="{FF2B5EF4-FFF2-40B4-BE49-F238E27FC236}">
                <a16:creationId xmlns:a16="http://schemas.microsoft.com/office/drawing/2014/main" id="{1CD8E0D0-AE99-479E-9E3D-D755626405AE}"/>
              </a:ext>
            </a:extLst>
          </p:cNvPr>
          <p:cNvSpPr/>
          <p:nvPr/>
        </p:nvSpPr>
        <p:spPr>
          <a:xfrm>
            <a:off x="679451" y="4595725"/>
            <a:ext cx="1689450" cy="43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lt1"/>
                </a:highlight>
              </a:rPr>
              <a:t>Decision Jungle</a:t>
            </a:r>
            <a:endParaRPr b="1" dirty="0">
              <a:highlight>
                <a:schemeClr val="lt1"/>
              </a:highlight>
            </a:endParaRPr>
          </a:p>
        </p:txBody>
      </p:sp>
      <p:sp>
        <p:nvSpPr>
          <p:cNvPr id="14" name="Google Shape;321;p18">
            <a:extLst>
              <a:ext uri="{FF2B5EF4-FFF2-40B4-BE49-F238E27FC236}">
                <a16:creationId xmlns:a16="http://schemas.microsoft.com/office/drawing/2014/main" id="{33A12923-BD0B-4EB5-9F4A-87C5A8787674}"/>
              </a:ext>
            </a:extLst>
          </p:cNvPr>
          <p:cNvSpPr/>
          <p:nvPr/>
        </p:nvSpPr>
        <p:spPr>
          <a:xfrm>
            <a:off x="3777900" y="4614775"/>
            <a:ext cx="1689450" cy="43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lt1"/>
                </a:highlight>
              </a:rPr>
              <a:t>Neural Network</a:t>
            </a:r>
            <a:endParaRPr b="1" dirty="0">
              <a:highlight>
                <a:schemeClr val="lt1"/>
              </a:highlight>
            </a:endParaRPr>
          </a:p>
        </p:txBody>
      </p:sp>
      <p:sp>
        <p:nvSpPr>
          <p:cNvPr id="15" name="Google Shape;321;p18">
            <a:extLst>
              <a:ext uri="{FF2B5EF4-FFF2-40B4-BE49-F238E27FC236}">
                <a16:creationId xmlns:a16="http://schemas.microsoft.com/office/drawing/2014/main" id="{B41C0EF9-3EDC-44CC-BFA6-03A204DDB3BA}"/>
              </a:ext>
            </a:extLst>
          </p:cNvPr>
          <p:cNvSpPr/>
          <p:nvPr/>
        </p:nvSpPr>
        <p:spPr>
          <a:xfrm>
            <a:off x="6775100" y="4627475"/>
            <a:ext cx="1968850" cy="43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lt1"/>
                </a:highlight>
              </a:rPr>
              <a:t>Logistic Regression</a:t>
            </a:r>
            <a:endParaRPr b="1" dirty="0">
              <a:highlight>
                <a:schemeClr val="lt1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0AA2D6-391A-4EA1-A1C9-9BC9D64B3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50" y="3404491"/>
            <a:ext cx="2660650" cy="11131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C05B0C-632D-4E2D-9815-AD5D3B38D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4371" y="3356253"/>
            <a:ext cx="2856529" cy="11708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3329F1-2E5A-46D0-9A80-C1B4697DF1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5108" y="3396440"/>
            <a:ext cx="2885392" cy="11484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 - Benefit Analysis</a:t>
            </a:r>
            <a:endParaRPr/>
          </a:p>
        </p:txBody>
      </p:sp>
      <p:pic>
        <p:nvPicPr>
          <p:cNvPr id="337" name="Google Shape;3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00" y="1786200"/>
            <a:ext cx="3436951" cy="2652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15" y="1786200"/>
            <a:ext cx="3681248" cy="265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156</TotalTime>
  <Words>105</Words>
  <Application>Microsoft Office PowerPoint</Application>
  <PresentationFormat>On-screen Show (16:9)</PresentationFormat>
  <Paragraphs>46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Nunito</vt:lpstr>
      <vt:lpstr>Arial</vt:lpstr>
      <vt:lpstr>Maven Pro</vt:lpstr>
      <vt:lpstr>Momentum</vt:lpstr>
      <vt:lpstr>Github Analytics</vt:lpstr>
      <vt:lpstr>Problem Statement</vt:lpstr>
      <vt:lpstr>Why Github Analytics?</vt:lpstr>
      <vt:lpstr>Data Collection</vt:lpstr>
      <vt:lpstr>Data Characteristics</vt:lpstr>
      <vt:lpstr>Model Justification</vt:lpstr>
      <vt:lpstr>Model Construction</vt:lpstr>
      <vt:lpstr>Model Evaluation</vt:lpstr>
      <vt:lpstr>Business Model - Benefit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Analytics</dc:title>
  <dc:creator>Sumitha Babu</dc:creator>
  <cp:lastModifiedBy>ranjan ravi</cp:lastModifiedBy>
  <cp:revision>5</cp:revision>
  <dcterms:modified xsi:type="dcterms:W3CDTF">2021-11-08T18:19:10Z</dcterms:modified>
</cp:coreProperties>
</file>