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56" r:id="rId5"/>
    <p:sldId id="268" r:id="rId6"/>
    <p:sldId id="269" r:id="rId7"/>
    <p:sldId id="262"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67463" autoAdjust="0"/>
  </p:normalViewPr>
  <p:slideViewPr>
    <p:cSldViewPr snapToGrid="0">
      <p:cViewPr varScale="1">
        <p:scale>
          <a:sx n="68" d="100"/>
          <a:sy n="68" d="100"/>
        </p:scale>
        <p:origin x="616" y="56"/>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kat Varun" userId="cad39672d101513d" providerId="LiveId" clId="{A321BA01-42EF-4556-B386-2AA646AD73DD}"/>
    <pc:docChg chg="custSel modSld">
      <pc:chgData name="Venkat Varun" userId="cad39672d101513d" providerId="LiveId" clId="{A321BA01-42EF-4556-B386-2AA646AD73DD}" dt="2021-10-08T15:56:58.995" v="121" actId="20577"/>
      <pc:docMkLst>
        <pc:docMk/>
      </pc:docMkLst>
      <pc:sldChg chg="modSp mod">
        <pc:chgData name="Venkat Varun" userId="cad39672d101513d" providerId="LiveId" clId="{A321BA01-42EF-4556-B386-2AA646AD73DD}" dt="2021-10-08T15:56:58.995" v="121" actId="20577"/>
        <pc:sldMkLst>
          <pc:docMk/>
          <pc:sldMk cId="2880909745" sldId="262"/>
        </pc:sldMkLst>
        <pc:spChg chg="mod">
          <ac:chgData name="Venkat Varun" userId="cad39672d101513d" providerId="LiveId" clId="{A321BA01-42EF-4556-B386-2AA646AD73DD}" dt="2021-10-08T15:56:51.576" v="117" actId="27636"/>
          <ac:spMkLst>
            <pc:docMk/>
            <pc:sldMk cId="2880909745" sldId="262"/>
            <ac:spMk id="6" creationId="{2AC50FED-66BB-40EE-8E44-9867781554E2}"/>
          </ac:spMkLst>
        </pc:spChg>
        <pc:spChg chg="mod">
          <ac:chgData name="Venkat Varun" userId="cad39672d101513d" providerId="LiveId" clId="{A321BA01-42EF-4556-B386-2AA646AD73DD}" dt="2021-10-08T15:56:58.995" v="121" actId="20577"/>
          <ac:spMkLst>
            <pc:docMk/>
            <pc:sldMk cId="2880909745" sldId="262"/>
            <ac:spMk id="9" creationId="{FC424CC9-14EB-49F3-A60D-DE65269CE3CC}"/>
          </ac:spMkLst>
        </pc:spChg>
      </pc:sldChg>
      <pc:sldChg chg="delSp modSp mod">
        <pc:chgData name="Venkat Varun" userId="cad39672d101513d" providerId="LiveId" clId="{A321BA01-42EF-4556-B386-2AA646AD73DD}" dt="2021-10-08T15:56:01.301" v="87" actId="20577"/>
        <pc:sldMkLst>
          <pc:docMk/>
          <pc:sldMk cId="2372968877" sldId="264"/>
        </pc:sldMkLst>
        <pc:spChg chg="mod">
          <ac:chgData name="Venkat Varun" userId="cad39672d101513d" providerId="LiveId" clId="{A321BA01-42EF-4556-B386-2AA646AD73DD}" dt="2021-10-08T15:56:01.301" v="87" actId="20577"/>
          <ac:spMkLst>
            <pc:docMk/>
            <pc:sldMk cId="2372968877" sldId="264"/>
            <ac:spMk id="2" creationId="{E561AC0E-7195-4ACF-AA0A-5E2923A987F7}"/>
          </ac:spMkLst>
        </pc:spChg>
        <pc:spChg chg="del">
          <ac:chgData name="Venkat Varun" userId="cad39672d101513d" providerId="LiveId" clId="{A321BA01-42EF-4556-B386-2AA646AD73DD}" dt="2021-10-08T15:21:41.982" v="0" actId="478"/>
          <ac:spMkLst>
            <pc:docMk/>
            <pc:sldMk cId="2372968877" sldId="264"/>
            <ac:spMk id="3" creationId="{814253EE-4FA2-4843-BE27-C7D5B08FFB8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10/11/2021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10/11/2021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10/11/2021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10/11/2021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10/11/2021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10/11/2021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10/11/2021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10/11/2021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10/11/2021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10/11/2021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10/11/2021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10/11/2021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10/11/2021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10/11/2021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hyperlink" Target="https://archive.ics.uci.edu/ml/datasets/Online+Retail+II"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svg"/><Relationship Id="rId5" Type="http://schemas.openxmlformats.org/officeDocument/2006/relationships/image" Target="../media/image1.png"/><Relationship Id="rId10" Type="http://schemas.openxmlformats.org/officeDocument/2006/relationships/image" Target="../media/image4.svg"/><Relationship Id="rId4" Type="http://schemas.openxmlformats.org/officeDocument/2006/relationships/image" Target="../media/image8.svg"/><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467709" y="4994999"/>
            <a:ext cx="5609222" cy="637434"/>
          </a:xfrm>
        </p:spPr>
        <p:txBody>
          <a:bodyPr anchor="t">
            <a:normAutofit fontScale="90000"/>
          </a:bodyPr>
          <a:lstStyle/>
          <a:p>
            <a:pPr algn="l"/>
            <a:r>
              <a:rPr lang="en-US" sz="4400" b="1" dirty="0">
                <a:latin typeface="Franklin Gothic Book" panose="020B0503020102020204" pitchFamily="34" charset="0"/>
                <a:cs typeface="Segoe UI" panose="020B0502040204020203" pitchFamily="34" charset="0"/>
              </a:rPr>
              <a:t>Proposal Presentation</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5467710" y="4418260"/>
            <a:ext cx="5609219" cy="576738"/>
          </a:xfrm>
        </p:spPr>
        <p:txBody>
          <a:bodyPr anchor="b">
            <a:normAutofit fontScale="77500" lnSpcReduction="20000"/>
          </a:bodyPr>
          <a:lstStyle/>
          <a:p>
            <a:pPr algn="l"/>
            <a:r>
              <a:rPr lang="en-GB" sz="2000" b="1" dirty="0">
                <a:latin typeface="Franklin Gothic Book" panose="020B0503020102020204" pitchFamily="34" charset="0"/>
              </a:rPr>
              <a:t>BZAN 542 </a:t>
            </a:r>
          </a:p>
          <a:p>
            <a:pPr algn="l"/>
            <a:r>
              <a:rPr lang="en-GB" sz="2000" b="1" dirty="0">
                <a:latin typeface="Franklin Gothic Book" panose="020B0503020102020204" pitchFamily="34" charset="0"/>
              </a:rPr>
              <a:t>Data Mining Methods Business Applications</a:t>
            </a:r>
            <a:endParaRPr lang="en-US" sz="2000" b="1" dirty="0">
              <a:latin typeface="Franklin Gothic Book" panose="020B0503020102020204" pitchFamily="34" charset="0"/>
            </a:endParaRP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8540EAF-E4D2-47E4-99EF-3BBBDB2B6731}"/>
              </a:ext>
            </a:extLst>
          </p:cNvPr>
          <p:cNvSpPr>
            <a:spLocks noGrp="1"/>
          </p:cNvSpPr>
          <p:nvPr>
            <p:ph type="title"/>
          </p:nvPr>
        </p:nvSpPr>
        <p:spPr>
          <a:xfrm>
            <a:off x="766966" y="1493876"/>
            <a:ext cx="3616856" cy="4376572"/>
          </a:xfrm>
        </p:spPr>
        <p:txBody>
          <a:bodyPr vert="horz" lIns="91440" tIns="45720" rIns="91440" bIns="45720" rtlCol="0" anchor="ctr">
            <a:normAutofit/>
          </a:bodyPr>
          <a:lstStyle/>
          <a:p>
            <a:r>
              <a:rPr lang="en-US" sz="4800" b="1" kern="1200" dirty="0">
                <a:solidFill>
                  <a:schemeClr val="tx1"/>
                </a:solidFill>
                <a:latin typeface="+mj-lt"/>
                <a:ea typeface="+mj-ea"/>
                <a:cs typeface="+mj-cs"/>
              </a:rPr>
              <a:t>Dataset Summary</a:t>
            </a:r>
          </a:p>
        </p:txBody>
      </p:sp>
      <p:sp>
        <p:nvSpPr>
          <p:cNvPr id="26" name="Freeform: Shape 25">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61A5F4B-4935-4271-B935-9DF1F5971721}"/>
              </a:ext>
            </a:extLst>
          </p:cNvPr>
          <p:cNvSpPr txBox="1"/>
          <p:nvPr/>
        </p:nvSpPr>
        <p:spPr>
          <a:xfrm>
            <a:off x="6096000" y="1399032"/>
            <a:ext cx="5501834" cy="4471416"/>
          </a:xfrm>
          <a:prstGeom prst="rect">
            <a:avLst/>
          </a:prstGeom>
        </p:spPr>
        <p:txBody>
          <a:bodyPr vert="horz" lIns="91440" tIns="45720" rIns="91440" bIns="45720" rtlCol="0" anchor="ctr">
            <a:normAutofit/>
          </a:bodyPr>
          <a:lstStyle/>
          <a:p>
            <a:pPr>
              <a:lnSpc>
                <a:spcPct val="90000"/>
              </a:lnSpc>
              <a:spcAft>
                <a:spcPts val="600"/>
              </a:spcAft>
            </a:pPr>
            <a:r>
              <a:rPr lang="en-US" sz="1500" b="1" dirty="0">
                <a:solidFill>
                  <a:schemeClr val="bg1"/>
                </a:solidFill>
              </a:rPr>
              <a:t>Source	: </a:t>
            </a:r>
            <a:r>
              <a:rPr lang="en-US" sz="1500" dirty="0">
                <a:solidFill>
                  <a:schemeClr val="bg1"/>
                </a:solidFill>
              </a:rPr>
              <a:t>UCI Machine Learning Repository</a:t>
            </a:r>
          </a:p>
          <a:p>
            <a:pPr>
              <a:lnSpc>
                <a:spcPct val="90000"/>
              </a:lnSpc>
              <a:spcAft>
                <a:spcPts val="600"/>
              </a:spcAft>
            </a:pPr>
            <a:r>
              <a:rPr lang="en-US" sz="1500" b="1" dirty="0">
                <a:solidFill>
                  <a:schemeClr val="bg1"/>
                </a:solidFill>
              </a:rPr>
              <a:t>URL	: </a:t>
            </a:r>
            <a:r>
              <a:rPr lang="en-US" sz="1500" dirty="0">
                <a:solidFill>
                  <a:schemeClr val="bg1"/>
                </a:solidFill>
                <a:hlinkClick r:id="rId3"/>
              </a:rPr>
              <a:t>https://archive.ics.uci.edu/ml/datasets/Online+Retail+II</a:t>
            </a:r>
            <a:endParaRPr lang="en-US" sz="1500" dirty="0">
              <a:solidFill>
                <a:schemeClr val="bg1"/>
              </a:solidFill>
            </a:endParaRPr>
          </a:p>
          <a:p>
            <a:pPr>
              <a:lnSpc>
                <a:spcPct val="90000"/>
              </a:lnSpc>
              <a:spcAft>
                <a:spcPts val="600"/>
              </a:spcAft>
            </a:pPr>
            <a:r>
              <a:rPr lang="en-US" sz="1500" b="1" dirty="0">
                <a:solidFill>
                  <a:schemeClr val="bg1"/>
                </a:solidFill>
              </a:rPr>
              <a:t>Contact	: </a:t>
            </a:r>
          </a:p>
          <a:p>
            <a:pPr>
              <a:lnSpc>
                <a:spcPct val="90000"/>
              </a:lnSpc>
              <a:spcAft>
                <a:spcPts val="600"/>
              </a:spcAft>
            </a:pPr>
            <a:r>
              <a:rPr lang="en-US" sz="1500" dirty="0">
                <a:solidFill>
                  <a:schemeClr val="bg1"/>
                </a:solidFill>
              </a:rPr>
              <a:t>Dr. Daqing Chen, </a:t>
            </a:r>
          </a:p>
          <a:p>
            <a:pPr>
              <a:lnSpc>
                <a:spcPct val="90000"/>
              </a:lnSpc>
              <a:spcAft>
                <a:spcPts val="600"/>
              </a:spcAft>
            </a:pPr>
            <a:r>
              <a:rPr lang="en-US" sz="1500" dirty="0">
                <a:solidFill>
                  <a:schemeClr val="bg1"/>
                </a:solidFill>
              </a:rPr>
              <a:t>Course Director: MSc Data Science,</a:t>
            </a:r>
          </a:p>
          <a:p>
            <a:pPr>
              <a:lnSpc>
                <a:spcPct val="90000"/>
              </a:lnSpc>
              <a:spcAft>
                <a:spcPts val="600"/>
              </a:spcAft>
            </a:pPr>
            <a:r>
              <a:rPr lang="en-US" sz="1500" dirty="0">
                <a:solidFill>
                  <a:schemeClr val="bg1"/>
                </a:solidFill>
              </a:rPr>
              <a:t>School of Engineering, London South Bank University,</a:t>
            </a:r>
          </a:p>
          <a:p>
            <a:pPr>
              <a:lnSpc>
                <a:spcPct val="90000"/>
              </a:lnSpc>
              <a:spcAft>
                <a:spcPts val="600"/>
              </a:spcAft>
            </a:pPr>
            <a:r>
              <a:rPr lang="en-US" sz="1500" dirty="0">
                <a:solidFill>
                  <a:schemeClr val="bg1"/>
                </a:solidFill>
              </a:rPr>
              <a:t>London SE1 0AA, UK.</a:t>
            </a:r>
          </a:p>
          <a:p>
            <a:pPr>
              <a:lnSpc>
                <a:spcPct val="90000"/>
              </a:lnSpc>
              <a:spcAft>
                <a:spcPts val="600"/>
              </a:spcAft>
            </a:pPr>
            <a:r>
              <a:rPr lang="en-US" sz="1500" dirty="0">
                <a:solidFill>
                  <a:schemeClr val="bg1"/>
                </a:solidFill>
              </a:rPr>
              <a:t>chend@lsbu.ac.uk</a:t>
            </a:r>
          </a:p>
          <a:p>
            <a:pPr>
              <a:lnSpc>
                <a:spcPct val="90000"/>
              </a:lnSpc>
              <a:spcAft>
                <a:spcPts val="600"/>
              </a:spcAft>
            </a:pPr>
            <a:endParaRPr lang="en-US" sz="1500" dirty="0">
              <a:solidFill>
                <a:schemeClr val="bg1"/>
              </a:solidFill>
            </a:endParaRPr>
          </a:p>
          <a:p>
            <a:pPr>
              <a:lnSpc>
                <a:spcPct val="90000"/>
              </a:lnSpc>
              <a:spcAft>
                <a:spcPts val="600"/>
              </a:spcAft>
            </a:pPr>
            <a:r>
              <a:rPr lang="en-US" sz="1500" b="1" dirty="0">
                <a:solidFill>
                  <a:schemeClr val="bg1"/>
                </a:solidFill>
              </a:rPr>
              <a:t>Data Set Information:</a:t>
            </a:r>
          </a:p>
          <a:p>
            <a:pPr>
              <a:lnSpc>
                <a:spcPct val="90000"/>
              </a:lnSpc>
              <a:spcAft>
                <a:spcPts val="600"/>
              </a:spcAft>
            </a:pPr>
            <a:r>
              <a:rPr lang="en-US" sz="1500" dirty="0">
                <a:solidFill>
                  <a:schemeClr val="bg1"/>
                </a:solidFill>
              </a:rPr>
              <a:t>This Online Retail II data set contains all the transactions occurring for a UK-based and registered, non-store online retail between 01/12/2009 and 09/12/2011. </a:t>
            </a:r>
          </a:p>
          <a:p>
            <a:pPr marL="285750" indent="-228600">
              <a:lnSpc>
                <a:spcPct val="90000"/>
              </a:lnSpc>
              <a:spcAft>
                <a:spcPts val="600"/>
              </a:spcAft>
              <a:buFont typeface="Arial" panose="020B0604020202020204" pitchFamily="34" charset="0"/>
              <a:buChar char="•"/>
            </a:pPr>
            <a:r>
              <a:rPr lang="en-US" sz="1500" dirty="0">
                <a:solidFill>
                  <a:schemeClr val="bg1"/>
                </a:solidFill>
              </a:rPr>
              <a:t>The company mainly sells unique all-occasion gift-ware</a:t>
            </a:r>
          </a:p>
          <a:p>
            <a:pPr marL="285750" indent="-228600">
              <a:lnSpc>
                <a:spcPct val="90000"/>
              </a:lnSpc>
              <a:spcAft>
                <a:spcPts val="600"/>
              </a:spcAft>
              <a:buFont typeface="Arial" panose="020B0604020202020204" pitchFamily="34" charset="0"/>
              <a:buChar char="•"/>
            </a:pPr>
            <a:r>
              <a:rPr lang="en-US" sz="1500" dirty="0">
                <a:solidFill>
                  <a:schemeClr val="bg1"/>
                </a:solidFill>
              </a:rPr>
              <a:t>Many customers of the company are wholesalers</a:t>
            </a:r>
          </a:p>
          <a:p>
            <a:pPr indent="-228600">
              <a:lnSpc>
                <a:spcPct val="90000"/>
              </a:lnSpc>
              <a:spcAft>
                <a:spcPts val="600"/>
              </a:spcAft>
              <a:buFont typeface="Arial" panose="020B0604020202020204" pitchFamily="34" charset="0"/>
              <a:buChar char="•"/>
            </a:pPr>
            <a:endParaRPr lang="en-US" sz="1500" dirty="0">
              <a:solidFill>
                <a:schemeClr val="bg1"/>
              </a:solidFill>
            </a:endParaRPr>
          </a:p>
        </p:txBody>
      </p:sp>
    </p:spTree>
    <p:extLst>
      <p:ext uri="{BB962C8B-B14F-4D97-AF65-F5344CB8AC3E}">
        <p14:creationId xmlns:p14="http://schemas.microsoft.com/office/powerpoint/2010/main" val="15349100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46E2A38-ACC8-44E6-85E2-A79CBAF15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252532"/>
            <a:ext cx="11100816" cy="22586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34F52DA-F71E-424A-BF8A-88F5BB0CC7F0}"/>
              </a:ext>
            </a:extLst>
          </p:cNvPr>
          <p:cNvSpPr txBox="1"/>
          <p:nvPr/>
        </p:nvSpPr>
        <p:spPr>
          <a:xfrm>
            <a:off x="815241" y="438559"/>
            <a:ext cx="10538560" cy="1881559"/>
          </a:xfrm>
          <a:prstGeom prst="rect">
            <a:avLst/>
          </a:prstGeom>
        </p:spPr>
        <p:txBody>
          <a:bodyPr vert="horz" lIns="91440" tIns="45720" rIns="91440" bIns="45720" rtlCol="0" anchor="ctr">
            <a:normAutofit/>
          </a:bodyPr>
          <a:lstStyle/>
          <a:p>
            <a:pPr>
              <a:lnSpc>
                <a:spcPct val="90000"/>
              </a:lnSpc>
              <a:spcAft>
                <a:spcPts val="600"/>
              </a:spcAft>
            </a:pPr>
            <a:r>
              <a:rPr lang="en-US" sz="2000" b="1" dirty="0">
                <a:solidFill>
                  <a:schemeClr val="bg1"/>
                </a:solidFill>
              </a:rPr>
              <a:t>Background:</a:t>
            </a:r>
          </a:p>
          <a:p>
            <a:pPr algn="just">
              <a:lnSpc>
                <a:spcPct val="90000"/>
              </a:lnSpc>
              <a:spcAft>
                <a:spcPts val="600"/>
              </a:spcAft>
            </a:pPr>
            <a:r>
              <a:rPr lang="en-US" sz="1600" dirty="0">
                <a:solidFill>
                  <a:schemeClr val="bg1"/>
                </a:solidFill>
              </a:rPr>
              <a:t>The online retailer under consideration in this article is a UK-based and registered non-store business with some 80 members of staff. The company was established in 1981 mainly selling unique all-occasion gifts. For years in the past, the merchant relied heavily on direct mailing catalogues, and orders were taken over phone calls. It was only in 2009, that the company launched its own web site and shifted completely to the Web. Since then, the company has maintained a steady and healthy number of customers from all parts of the United Kingdom and Europe and has accumulated a huge amount of data about many customers. The company also uses Amazon.co.uk to market and sell its products.</a:t>
            </a:r>
          </a:p>
        </p:txBody>
      </p:sp>
      <p:pic>
        <p:nvPicPr>
          <p:cNvPr id="4" name="Picture 3" descr="Icon&#10;&#10;Description automatically generated">
            <a:extLst>
              <a:ext uri="{FF2B5EF4-FFF2-40B4-BE49-F238E27FC236}">
                <a16:creationId xmlns:a16="http://schemas.microsoft.com/office/drawing/2014/main" id="{B5E4A6E1-C76A-4A48-9BC5-605D78B14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240" y="2831911"/>
            <a:ext cx="3893237" cy="3464981"/>
          </a:xfrm>
          <a:prstGeom prst="rect">
            <a:avLst/>
          </a:prstGeom>
        </p:spPr>
      </p:pic>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graphicFrame>
        <p:nvGraphicFramePr>
          <p:cNvPr id="13" name="Table 13">
            <a:extLst>
              <a:ext uri="{FF2B5EF4-FFF2-40B4-BE49-F238E27FC236}">
                <a16:creationId xmlns:a16="http://schemas.microsoft.com/office/drawing/2014/main" id="{0D408AF7-CA95-49DA-B1BE-5D4FDDAD165C}"/>
              </a:ext>
            </a:extLst>
          </p:cNvPr>
          <p:cNvGraphicFramePr>
            <a:graphicFrameLocks noGrp="1"/>
          </p:cNvGraphicFramePr>
          <p:nvPr>
            <p:extLst>
              <p:ext uri="{D42A27DB-BD31-4B8C-83A1-F6EECF244321}">
                <p14:modId xmlns:p14="http://schemas.microsoft.com/office/powerpoint/2010/main" val="3894734220"/>
              </p:ext>
            </p:extLst>
          </p:nvPr>
        </p:nvGraphicFramePr>
        <p:xfrm>
          <a:off x="6220967" y="3059722"/>
          <a:ext cx="5422392" cy="3009360"/>
        </p:xfrm>
        <a:graphic>
          <a:graphicData uri="http://schemas.openxmlformats.org/drawingml/2006/table">
            <a:tbl>
              <a:tblPr firstRow="1" bandRow="1">
                <a:tableStyleId>{5940675A-B579-460E-94D1-54222C63F5DA}</a:tableStyleId>
              </a:tblPr>
              <a:tblGrid>
                <a:gridCol w="1752981">
                  <a:extLst>
                    <a:ext uri="{9D8B030D-6E8A-4147-A177-3AD203B41FA5}">
                      <a16:colId xmlns:a16="http://schemas.microsoft.com/office/drawing/2014/main" val="586411936"/>
                    </a:ext>
                  </a:extLst>
                </a:gridCol>
                <a:gridCol w="3669411">
                  <a:extLst>
                    <a:ext uri="{9D8B030D-6E8A-4147-A177-3AD203B41FA5}">
                      <a16:colId xmlns:a16="http://schemas.microsoft.com/office/drawing/2014/main" val="1138650197"/>
                    </a:ext>
                  </a:extLst>
                </a:gridCol>
              </a:tblGrid>
              <a:tr h="310826">
                <a:tc>
                  <a:txBody>
                    <a:bodyPr/>
                    <a:lstStyle/>
                    <a:p>
                      <a:pPr algn="ctr"/>
                      <a:r>
                        <a:rPr lang="en-US" sz="1400" b="1"/>
                        <a:t>ATTRIBUTE</a:t>
                      </a:r>
                      <a:endParaRPr lang="en-IN" sz="1400" b="1"/>
                    </a:p>
                  </a:txBody>
                  <a:tcPr marL="70642" marR="70642" marT="35321" marB="35321" anchor="ctr">
                    <a:solidFill>
                      <a:srgbClr val="FFFF00"/>
                    </a:solidFill>
                  </a:tcPr>
                </a:tc>
                <a:tc>
                  <a:txBody>
                    <a:bodyPr/>
                    <a:lstStyle/>
                    <a:p>
                      <a:pPr algn="ctr"/>
                      <a:r>
                        <a:rPr lang="en-US" sz="1400" b="1"/>
                        <a:t>DESCRIPTION</a:t>
                      </a:r>
                      <a:endParaRPr lang="en-IN" sz="1400" b="1"/>
                    </a:p>
                  </a:txBody>
                  <a:tcPr marL="70642" marR="70642" marT="35321" marB="35321" anchor="ctr">
                    <a:solidFill>
                      <a:srgbClr val="FFFF00"/>
                    </a:solidFill>
                  </a:tcPr>
                </a:tc>
                <a:extLst>
                  <a:ext uri="{0D108BD9-81ED-4DB2-BD59-A6C34878D82A}">
                    <a16:rowId xmlns:a16="http://schemas.microsoft.com/office/drawing/2014/main" val="1229781533"/>
                  </a:ext>
                </a:extLst>
              </a:tr>
              <a:tr h="310826">
                <a:tc>
                  <a:txBody>
                    <a:bodyPr/>
                    <a:lstStyle/>
                    <a:p>
                      <a:pPr algn="ctr"/>
                      <a:r>
                        <a:rPr lang="en-IN" sz="1400" b="0" i="0" kern="1200">
                          <a:solidFill>
                            <a:schemeClr val="tx1"/>
                          </a:solidFill>
                          <a:effectLst/>
                          <a:latin typeface="+mn-lt"/>
                          <a:ea typeface="+mn-ea"/>
                          <a:cs typeface="+mn-cs"/>
                        </a:rPr>
                        <a:t>Invoice</a:t>
                      </a:r>
                      <a:endParaRPr lang="en-IN" sz="1400"/>
                    </a:p>
                  </a:txBody>
                  <a:tcPr marL="70642" marR="70642" marT="35321" marB="35321" anchor="ctr"/>
                </a:tc>
                <a:tc>
                  <a:txBody>
                    <a:bodyPr/>
                    <a:lstStyle/>
                    <a:p>
                      <a:pPr algn="ctr"/>
                      <a:r>
                        <a:rPr lang="en-IN" sz="1400" b="0" i="0" kern="1200">
                          <a:solidFill>
                            <a:schemeClr val="tx1"/>
                          </a:solidFill>
                          <a:effectLst/>
                          <a:latin typeface="+mn-lt"/>
                          <a:ea typeface="+mn-ea"/>
                          <a:cs typeface="+mn-cs"/>
                        </a:rPr>
                        <a:t>Invoice number</a:t>
                      </a:r>
                    </a:p>
                  </a:txBody>
                  <a:tcPr marL="70642" marR="70642" marT="35321" marB="35321" anchor="ctr"/>
                </a:tc>
                <a:extLst>
                  <a:ext uri="{0D108BD9-81ED-4DB2-BD59-A6C34878D82A}">
                    <a16:rowId xmlns:a16="http://schemas.microsoft.com/office/drawing/2014/main" val="1065683782"/>
                  </a:ext>
                </a:extLst>
              </a:tr>
              <a:tr h="310826">
                <a:tc>
                  <a:txBody>
                    <a:bodyPr/>
                    <a:lstStyle/>
                    <a:p>
                      <a:pPr algn="ctr"/>
                      <a:r>
                        <a:rPr lang="en-IN" sz="1400" b="0" i="0" kern="1200">
                          <a:solidFill>
                            <a:schemeClr val="tx1"/>
                          </a:solidFill>
                          <a:effectLst/>
                          <a:latin typeface="+mn-lt"/>
                          <a:ea typeface="+mn-ea"/>
                          <a:cs typeface="+mn-cs"/>
                        </a:rPr>
                        <a:t>StockCode</a:t>
                      </a:r>
                      <a:endParaRPr lang="en-IN" sz="1400"/>
                    </a:p>
                  </a:txBody>
                  <a:tcPr marL="70642" marR="70642" marT="35321" marB="35321" anchor="ctr"/>
                </a:tc>
                <a:tc>
                  <a:txBody>
                    <a:bodyPr/>
                    <a:lstStyle/>
                    <a:p>
                      <a:pPr algn="ctr"/>
                      <a:r>
                        <a:rPr lang="en-IN" sz="1400" b="0" i="0" kern="1200">
                          <a:solidFill>
                            <a:schemeClr val="tx1"/>
                          </a:solidFill>
                          <a:effectLst/>
                          <a:latin typeface="+mn-lt"/>
                          <a:ea typeface="+mn-ea"/>
                          <a:cs typeface="+mn-cs"/>
                        </a:rPr>
                        <a:t>Product (item) code</a:t>
                      </a:r>
                      <a:endParaRPr lang="en-IN" sz="1400"/>
                    </a:p>
                  </a:txBody>
                  <a:tcPr marL="70642" marR="70642" marT="35321" marB="35321" anchor="ctr"/>
                </a:tc>
                <a:extLst>
                  <a:ext uri="{0D108BD9-81ED-4DB2-BD59-A6C34878D82A}">
                    <a16:rowId xmlns:a16="http://schemas.microsoft.com/office/drawing/2014/main" val="287137325"/>
                  </a:ext>
                </a:extLst>
              </a:tr>
              <a:tr h="310826">
                <a:tc>
                  <a:txBody>
                    <a:bodyPr/>
                    <a:lstStyle/>
                    <a:p>
                      <a:pPr algn="ctr"/>
                      <a:r>
                        <a:rPr lang="en-IN" sz="1400" b="0" i="0" kern="1200">
                          <a:solidFill>
                            <a:schemeClr val="tx1"/>
                          </a:solidFill>
                          <a:effectLst/>
                          <a:latin typeface="+mn-lt"/>
                          <a:ea typeface="+mn-ea"/>
                          <a:cs typeface="+mn-cs"/>
                        </a:rPr>
                        <a:t>Description</a:t>
                      </a:r>
                      <a:endParaRPr lang="en-IN" sz="1400"/>
                    </a:p>
                  </a:txBody>
                  <a:tcPr marL="70642" marR="70642" marT="35321" marB="35321" anchor="ctr"/>
                </a:tc>
                <a:tc>
                  <a:txBody>
                    <a:bodyPr/>
                    <a:lstStyle/>
                    <a:p>
                      <a:pPr algn="ctr"/>
                      <a:r>
                        <a:rPr lang="en-IN" sz="1400" b="0" i="0" kern="1200">
                          <a:solidFill>
                            <a:schemeClr val="tx1"/>
                          </a:solidFill>
                          <a:effectLst/>
                          <a:latin typeface="+mn-lt"/>
                          <a:ea typeface="+mn-ea"/>
                          <a:cs typeface="+mn-cs"/>
                        </a:rPr>
                        <a:t>Product (item) name</a:t>
                      </a:r>
                      <a:endParaRPr lang="en-IN" sz="1400"/>
                    </a:p>
                  </a:txBody>
                  <a:tcPr marL="70642" marR="70642" marT="35321" marB="35321" anchor="ctr"/>
                </a:tc>
                <a:extLst>
                  <a:ext uri="{0D108BD9-81ED-4DB2-BD59-A6C34878D82A}">
                    <a16:rowId xmlns:a16="http://schemas.microsoft.com/office/drawing/2014/main" val="2679078739"/>
                  </a:ext>
                </a:extLst>
              </a:tr>
              <a:tr h="522752">
                <a:tc>
                  <a:txBody>
                    <a:bodyPr/>
                    <a:lstStyle/>
                    <a:p>
                      <a:pPr algn="ctr"/>
                      <a:r>
                        <a:rPr lang="en-IN" sz="1400" b="0" i="0" kern="1200">
                          <a:solidFill>
                            <a:schemeClr val="tx1"/>
                          </a:solidFill>
                          <a:effectLst/>
                          <a:latin typeface="+mn-lt"/>
                          <a:ea typeface="+mn-ea"/>
                          <a:cs typeface="+mn-cs"/>
                        </a:rPr>
                        <a:t>Quantity</a:t>
                      </a:r>
                      <a:endParaRPr lang="en-IN" sz="1400"/>
                    </a:p>
                  </a:txBody>
                  <a:tcPr marL="70642" marR="70642" marT="35321" marB="35321" anchor="ctr"/>
                </a:tc>
                <a:tc>
                  <a:txBody>
                    <a:bodyPr/>
                    <a:lstStyle/>
                    <a:p>
                      <a:pPr algn="ctr"/>
                      <a:r>
                        <a:rPr lang="en-GB" sz="1400" b="0" i="0" kern="1200">
                          <a:solidFill>
                            <a:schemeClr val="tx1"/>
                          </a:solidFill>
                          <a:effectLst/>
                          <a:latin typeface="+mn-lt"/>
                          <a:ea typeface="+mn-ea"/>
                          <a:cs typeface="+mn-cs"/>
                        </a:rPr>
                        <a:t>The quantities of each product (item) per transaction</a:t>
                      </a:r>
                      <a:endParaRPr lang="en-IN" sz="1400"/>
                    </a:p>
                  </a:txBody>
                  <a:tcPr marL="70642" marR="70642" marT="35321" marB="35321" anchor="ctr"/>
                </a:tc>
                <a:extLst>
                  <a:ext uri="{0D108BD9-81ED-4DB2-BD59-A6C34878D82A}">
                    <a16:rowId xmlns:a16="http://schemas.microsoft.com/office/drawing/2014/main" val="1505739237"/>
                  </a:ext>
                </a:extLst>
              </a:tr>
              <a:tr h="310826">
                <a:tc>
                  <a:txBody>
                    <a:bodyPr/>
                    <a:lstStyle/>
                    <a:p>
                      <a:pPr algn="ctr"/>
                      <a:r>
                        <a:rPr lang="en-IN" sz="1400" b="0" i="0" kern="1200">
                          <a:solidFill>
                            <a:schemeClr val="tx1"/>
                          </a:solidFill>
                          <a:effectLst/>
                          <a:latin typeface="+mn-lt"/>
                          <a:ea typeface="+mn-ea"/>
                          <a:cs typeface="+mn-cs"/>
                        </a:rPr>
                        <a:t>InvoiceDate</a:t>
                      </a:r>
                      <a:endParaRPr lang="en-IN" sz="1400"/>
                    </a:p>
                  </a:txBody>
                  <a:tcPr marL="70642" marR="70642" marT="35321" marB="35321" anchor="ctr"/>
                </a:tc>
                <a:tc>
                  <a:txBody>
                    <a:bodyPr/>
                    <a:lstStyle/>
                    <a:p>
                      <a:pPr algn="ctr"/>
                      <a:r>
                        <a:rPr lang="en-IN" sz="1400" b="0" i="0" kern="1200">
                          <a:solidFill>
                            <a:schemeClr val="tx1"/>
                          </a:solidFill>
                          <a:effectLst/>
                          <a:latin typeface="+mn-lt"/>
                          <a:ea typeface="+mn-ea"/>
                          <a:cs typeface="+mn-cs"/>
                        </a:rPr>
                        <a:t>Invoice date and time</a:t>
                      </a:r>
                      <a:endParaRPr lang="en-IN" sz="1400"/>
                    </a:p>
                  </a:txBody>
                  <a:tcPr marL="70642" marR="70642" marT="35321" marB="35321" anchor="ctr"/>
                </a:tc>
                <a:extLst>
                  <a:ext uri="{0D108BD9-81ED-4DB2-BD59-A6C34878D82A}">
                    <a16:rowId xmlns:a16="http://schemas.microsoft.com/office/drawing/2014/main" val="2170745289"/>
                  </a:ext>
                </a:extLst>
              </a:tr>
              <a:tr h="310826">
                <a:tc>
                  <a:txBody>
                    <a:bodyPr/>
                    <a:lstStyle/>
                    <a:p>
                      <a:pPr algn="ctr"/>
                      <a:r>
                        <a:rPr lang="en-IN" sz="1400" b="0" i="0" kern="1200">
                          <a:solidFill>
                            <a:schemeClr val="tx1"/>
                          </a:solidFill>
                          <a:effectLst/>
                          <a:latin typeface="+mn-lt"/>
                          <a:ea typeface="+mn-ea"/>
                          <a:cs typeface="+mn-cs"/>
                        </a:rPr>
                        <a:t>UnitPrice</a:t>
                      </a:r>
                      <a:endParaRPr lang="en-IN" sz="1400"/>
                    </a:p>
                  </a:txBody>
                  <a:tcPr marL="70642" marR="70642" marT="35321" marB="35321" anchor="ctr"/>
                </a:tc>
                <a:tc>
                  <a:txBody>
                    <a:bodyPr/>
                    <a:lstStyle/>
                    <a:p>
                      <a:pPr algn="ctr"/>
                      <a:r>
                        <a:rPr lang="en-IN" sz="1400" b="0" i="0" kern="1200">
                          <a:solidFill>
                            <a:schemeClr val="tx1"/>
                          </a:solidFill>
                          <a:effectLst/>
                          <a:latin typeface="+mn-lt"/>
                          <a:ea typeface="+mn-ea"/>
                          <a:cs typeface="+mn-cs"/>
                        </a:rPr>
                        <a:t>Unit price</a:t>
                      </a:r>
                      <a:endParaRPr lang="en-IN" sz="1400"/>
                    </a:p>
                  </a:txBody>
                  <a:tcPr marL="70642" marR="70642" marT="35321" marB="35321" anchor="ctr"/>
                </a:tc>
                <a:extLst>
                  <a:ext uri="{0D108BD9-81ED-4DB2-BD59-A6C34878D82A}">
                    <a16:rowId xmlns:a16="http://schemas.microsoft.com/office/drawing/2014/main" val="1414757133"/>
                  </a:ext>
                </a:extLst>
              </a:tr>
              <a:tr h="3108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i="0" kern="1200">
                          <a:solidFill>
                            <a:schemeClr val="tx1"/>
                          </a:solidFill>
                          <a:effectLst/>
                          <a:latin typeface="+mn-lt"/>
                          <a:ea typeface="+mn-ea"/>
                          <a:cs typeface="+mn-cs"/>
                        </a:rPr>
                        <a:t>CustomerID</a:t>
                      </a:r>
                      <a:endParaRPr lang="en-IN" sz="1400"/>
                    </a:p>
                  </a:txBody>
                  <a:tcPr marL="70642" marR="70642" marT="35321" marB="35321" anchor="ctr"/>
                </a:tc>
                <a:tc>
                  <a:txBody>
                    <a:bodyPr/>
                    <a:lstStyle/>
                    <a:p>
                      <a:pPr algn="ctr"/>
                      <a:r>
                        <a:rPr lang="en-IN" sz="1400" b="0" i="0" kern="1200">
                          <a:solidFill>
                            <a:schemeClr val="tx1"/>
                          </a:solidFill>
                          <a:effectLst/>
                          <a:latin typeface="+mn-lt"/>
                          <a:ea typeface="+mn-ea"/>
                          <a:cs typeface="+mn-cs"/>
                        </a:rPr>
                        <a:t>Customer number</a:t>
                      </a:r>
                      <a:endParaRPr lang="en-IN" sz="1400"/>
                    </a:p>
                  </a:txBody>
                  <a:tcPr marL="70642" marR="70642" marT="35321" marB="35321" anchor="ctr"/>
                </a:tc>
                <a:extLst>
                  <a:ext uri="{0D108BD9-81ED-4DB2-BD59-A6C34878D82A}">
                    <a16:rowId xmlns:a16="http://schemas.microsoft.com/office/drawing/2014/main" val="1519066433"/>
                  </a:ext>
                </a:extLst>
              </a:tr>
              <a:tr h="310826">
                <a:tc>
                  <a:txBody>
                    <a:bodyPr/>
                    <a:lstStyle/>
                    <a:p>
                      <a:pPr algn="ctr"/>
                      <a:r>
                        <a:rPr lang="en-US" sz="1400"/>
                        <a:t>Country</a:t>
                      </a:r>
                      <a:endParaRPr lang="en-IN" sz="1400"/>
                    </a:p>
                  </a:txBody>
                  <a:tcPr marL="70642" marR="70642" marT="35321" marB="35321" anchor="ctr"/>
                </a:tc>
                <a:tc>
                  <a:txBody>
                    <a:bodyPr/>
                    <a:lstStyle/>
                    <a:p>
                      <a:pPr algn="ctr"/>
                      <a:r>
                        <a:rPr lang="en-IN" sz="1400" b="0" i="0" kern="1200">
                          <a:solidFill>
                            <a:schemeClr val="tx1"/>
                          </a:solidFill>
                          <a:effectLst/>
                          <a:latin typeface="+mn-lt"/>
                          <a:ea typeface="+mn-ea"/>
                          <a:cs typeface="+mn-cs"/>
                        </a:rPr>
                        <a:t>Country name</a:t>
                      </a:r>
                      <a:endParaRPr lang="en-IN" sz="1400"/>
                    </a:p>
                  </a:txBody>
                  <a:tcPr marL="70642" marR="70642" marT="35321" marB="35321" anchor="ctr"/>
                </a:tc>
                <a:extLst>
                  <a:ext uri="{0D108BD9-81ED-4DB2-BD59-A6C34878D82A}">
                    <a16:rowId xmlns:a16="http://schemas.microsoft.com/office/drawing/2014/main" val="1939866750"/>
                  </a:ext>
                </a:extLst>
              </a:tr>
            </a:tbl>
          </a:graphicData>
        </a:graphic>
      </p:graphicFrame>
    </p:spTree>
    <p:extLst>
      <p:ext uri="{BB962C8B-B14F-4D97-AF65-F5344CB8AC3E}">
        <p14:creationId xmlns:p14="http://schemas.microsoft.com/office/powerpoint/2010/main" val="212758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One in a crowd">
            <a:extLst>
              <a:ext uri="{FF2B5EF4-FFF2-40B4-BE49-F238E27FC236}">
                <a16:creationId xmlns:a16="http://schemas.microsoft.com/office/drawing/2014/main" id="{AD3B86D6-7F79-4A54-B6EF-A650566CC857}"/>
              </a:ext>
            </a:extLst>
          </p:cNvPr>
          <p:cNvPicPr>
            <a:picLocks noChangeAspect="1"/>
          </p:cNvPicPr>
          <p:nvPr/>
        </p:nvPicPr>
        <p:blipFill rotWithShape="1">
          <a:blip r:embed="rId3"/>
          <a:srcRect t="2536" r="13818" b="6555"/>
          <a:stretch/>
        </p:blipFill>
        <p:spPr>
          <a:xfrm>
            <a:off x="3522468" y="10"/>
            <a:ext cx="8669532" cy="6857990"/>
          </a:xfrm>
          <a:prstGeom prst="rect">
            <a:avLst/>
          </a:prstGeom>
        </p:spPr>
      </p:pic>
      <p:sp>
        <p:nvSpPr>
          <p:cNvPr id="35" name="Rectangle 34">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2AC50FED-66BB-40EE-8E44-9867781554E2}"/>
              </a:ext>
            </a:extLst>
          </p:cNvPr>
          <p:cNvSpPr>
            <a:spLocks noGrp="1"/>
          </p:cNvSpPr>
          <p:nvPr>
            <p:ph type="title"/>
          </p:nvPr>
        </p:nvSpPr>
        <p:spPr>
          <a:xfrm>
            <a:off x="371094" y="1161288"/>
            <a:ext cx="3438144" cy="1124712"/>
          </a:xfrm>
        </p:spPr>
        <p:txBody>
          <a:bodyPr vert="horz" lIns="91440" tIns="45720" rIns="91440" bIns="45720" rtlCol="0" anchor="b">
            <a:normAutofit/>
          </a:bodyPr>
          <a:lstStyle/>
          <a:p>
            <a:r>
              <a:rPr lang="en-US" sz="3600" b="1" dirty="0"/>
              <a:t>Research Questions</a:t>
            </a:r>
          </a:p>
        </p:txBody>
      </p:sp>
      <p:sp>
        <p:nvSpPr>
          <p:cNvPr id="37" name="Rectangle 3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9" name="Rectangle 3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FC424CC9-14EB-49F3-A60D-DE65269CE3CC}"/>
              </a:ext>
            </a:extLst>
          </p:cNvPr>
          <p:cNvSpPr>
            <a:spLocks noGrp="1"/>
          </p:cNvSpPr>
          <p:nvPr>
            <p:ph idx="4294967295"/>
          </p:nvPr>
        </p:nvSpPr>
        <p:spPr>
          <a:xfrm>
            <a:off x="371094" y="2718054"/>
            <a:ext cx="3438906" cy="3207258"/>
          </a:xfrm>
        </p:spPr>
        <p:txBody>
          <a:bodyPr vert="horz" lIns="91440" tIns="45720" rIns="91440" bIns="45720" rtlCol="0" anchor="t">
            <a:normAutofit/>
          </a:bodyPr>
          <a:lstStyle/>
          <a:p>
            <a:r>
              <a:rPr lang="en-US" sz="2000" dirty="0"/>
              <a:t>Identify the customers into different groups based on their purchasing behavior </a:t>
            </a:r>
          </a:p>
          <a:p>
            <a:pPr marL="0" indent="0" algn="ctr">
              <a:buNone/>
            </a:pPr>
            <a:r>
              <a:rPr lang="en-US" sz="2000" dirty="0"/>
              <a:t>[</a:t>
            </a:r>
            <a:r>
              <a:rPr lang="en-US" sz="2000" b="1" dirty="0"/>
              <a:t>Clustering</a:t>
            </a:r>
            <a:r>
              <a:rPr lang="en-US" sz="2000" dirty="0"/>
              <a:t>]</a:t>
            </a:r>
          </a:p>
          <a:p>
            <a:pPr marL="457200" lvl="1"/>
            <a:endParaRPr lang="en-US" sz="2000" dirty="0"/>
          </a:p>
          <a:p>
            <a:r>
              <a:rPr lang="en-US" sz="2000" dirty="0"/>
              <a:t>Identify the products that are purchased together often </a:t>
            </a:r>
          </a:p>
          <a:p>
            <a:pPr marL="0" lvl="1" indent="0" algn="ctr">
              <a:buNone/>
            </a:pPr>
            <a:r>
              <a:rPr lang="en-US" sz="2000" dirty="0"/>
              <a:t>[</a:t>
            </a:r>
            <a:r>
              <a:rPr lang="en-US" sz="2000" b="1" dirty="0"/>
              <a:t>Association Rule Mining</a:t>
            </a:r>
            <a:r>
              <a:rPr lang="en-US" sz="2000" dirty="0"/>
              <a:t>]</a:t>
            </a:r>
          </a:p>
          <a:p>
            <a:pPr marL="457200" lvl="1"/>
            <a:endParaRPr lang="en-US" sz="2000" dirty="0"/>
          </a:p>
        </p:txBody>
      </p:sp>
    </p:spTree>
    <p:extLst>
      <p:ext uri="{BB962C8B-B14F-4D97-AF65-F5344CB8AC3E}">
        <p14:creationId xmlns:p14="http://schemas.microsoft.com/office/powerpoint/2010/main" val="288090974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45">
            <a:extLst>
              <a:ext uri="{FF2B5EF4-FFF2-40B4-BE49-F238E27FC236}">
                <a16:creationId xmlns:a16="http://schemas.microsoft.com/office/drawing/2014/main" id="{3C3E5D51-F8E7-4DCA-AAE7-E43895B7D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17889" y="4533955"/>
            <a:ext cx="3861960" cy="1229941"/>
          </a:xfrm>
        </p:spPr>
        <p:txBody>
          <a:bodyPr vert="horz" lIns="91440" tIns="45720" rIns="91440" bIns="45720" rtlCol="0" anchor="ctr">
            <a:normAutofit/>
          </a:bodyPr>
          <a:lstStyle/>
          <a:p>
            <a:pPr algn="r"/>
            <a:r>
              <a:rPr lang="en-US" sz="3600" b="1" dirty="0">
                <a:latin typeface="+mn-lt"/>
              </a:rPr>
              <a:t>THANK YOU</a:t>
            </a:r>
          </a:p>
        </p:txBody>
      </p:sp>
      <p:sp>
        <p:nvSpPr>
          <p:cNvPr id="53" name="Rectangle 47">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355784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8778" y="532876"/>
            <a:ext cx="2507107" cy="2507107"/>
          </a:xfrm>
          <a:prstGeom prst="rect">
            <a:avLst/>
          </a:prstGeom>
        </p:spPr>
      </p:pic>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36516" y="532438"/>
            <a:ext cx="2507982" cy="250798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9368" y="532438"/>
            <a:ext cx="2507982" cy="2507982"/>
          </a:xfrm>
          <a:prstGeom prst="rect">
            <a:avLst/>
          </a:prstGeom>
        </p:spPr>
      </p:pic>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982219" y="528922"/>
            <a:ext cx="2515016" cy="2515016"/>
          </a:xfrm>
          <a:prstGeom prst="rect">
            <a:avLst/>
          </a:prstGeom>
        </p:spPr>
      </p:pic>
      <p:sp>
        <p:nvSpPr>
          <p:cNvPr id="52" name="Rectangle 51">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635346" y="5126067"/>
            <a:ext cx="219456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50C36F1-03AD-4C28-9337-38F3D59D1EEA}"/>
              </a:ext>
            </a:extLst>
          </p:cNvPr>
          <p:cNvSpPr txBox="1"/>
          <p:nvPr/>
        </p:nvSpPr>
        <p:spPr>
          <a:xfrm>
            <a:off x="5537841" y="3936347"/>
            <a:ext cx="6586915" cy="2437244"/>
          </a:xfrm>
          <a:prstGeom prst="rect">
            <a:avLst/>
          </a:prstGeom>
        </p:spPr>
        <p:txBody>
          <a:bodyPr vert="horz" lIns="91440" tIns="45720" rIns="91440" bIns="45720" rtlCol="0" anchor="ctr">
            <a:normAutofit/>
          </a:bodyPr>
          <a:lstStyle/>
          <a:p>
            <a:pPr>
              <a:lnSpc>
                <a:spcPct val="90000"/>
              </a:lnSpc>
              <a:spcAft>
                <a:spcPts val="600"/>
              </a:spcAft>
            </a:pPr>
            <a:r>
              <a:rPr lang="en-US" sz="2000" b="1" dirty="0"/>
              <a:t>Team:</a:t>
            </a:r>
          </a:p>
          <a:p>
            <a:pPr>
              <a:lnSpc>
                <a:spcPct val="90000"/>
              </a:lnSpc>
              <a:spcAft>
                <a:spcPts val="600"/>
              </a:spcAft>
            </a:pPr>
            <a:r>
              <a:rPr lang="en-US" sz="2000" b="1" dirty="0"/>
              <a:t>Beavers, Lauren Olivia</a:t>
            </a:r>
          </a:p>
          <a:p>
            <a:pPr>
              <a:lnSpc>
                <a:spcPct val="90000"/>
              </a:lnSpc>
              <a:spcAft>
                <a:spcPts val="600"/>
              </a:spcAft>
            </a:pPr>
            <a:r>
              <a:rPr lang="en-US" sz="2000" b="1" dirty="0"/>
              <a:t>Chen, Yanyu</a:t>
            </a:r>
          </a:p>
          <a:p>
            <a:pPr>
              <a:lnSpc>
                <a:spcPct val="90000"/>
              </a:lnSpc>
              <a:spcAft>
                <a:spcPts val="600"/>
              </a:spcAft>
            </a:pPr>
            <a:r>
              <a:rPr lang="en-US" sz="2000" b="1" dirty="0"/>
              <a:t>Pham, Thoa Thi (Kate)</a:t>
            </a:r>
          </a:p>
          <a:p>
            <a:pPr>
              <a:lnSpc>
                <a:spcPct val="90000"/>
              </a:lnSpc>
              <a:spcAft>
                <a:spcPts val="600"/>
              </a:spcAft>
            </a:pPr>
            <a:r>
              <a:rPr lang="en-US" sz="2000" b="1" dirty="0"/>
              <a:t>Gundapuneedi, Venkat Varun</a:t>
            </a:r>
          </a:p>
        </p:txBody>
      </p:sp>
    </p:spTree>
    <p:extLst>
      <p:ext uri="{BB962C8B-B14F-4D97-AF65-F5344CB8AC3E}">
        <p14:creationId xmlns:p14="http://schemas.microsoft.com/office/powerpoint/2010/main" val="2372968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150</TotalTime>
  <Words>1173</Words>
  <Application>Microsoft Office PowerPoint</Application>
  <PresentationFormat>Widescreen</PresentationFormat>
  <Paragraphs>84</Paragraphs>
  <Slides>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Franklin Gothic Book</vt:lpstr>
      <vt:lpstr>Segoe UI</vt:lpstr>
      <vt:lpstr>Office Theme</vt:lpstr>
      <vt:lpstr>Proposal Presentation</vt:lpstr>
      <vt:lpstr>Dataset Summary</vt:lpstr>
      <vt:lpstr>Slide 3</vt:lpstr>
      <vt:lpstr>Research 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Presentation</dc:title>
  <dc:creator>Venkat Varun</dc:creator>
  <cp:lastModifiedBy>Venkat Varun</cp:lastModifiedBy>
  <cp:revision>6</cp:revision>
  <dcterms:created xsi:type="dcterms:W3CDTF">2021-10-08T13:53:15Z</dcterms:created>
  <dcterms:modified xsi:type="dcterms:W3CDTF">2021-10-11T14:56:53Z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