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5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94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23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8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43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684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0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7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0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3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9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27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83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9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93E23D-3CC0-4605-81AC-D7674F89206A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92383B-8119-456C-A8E9-F7EA6D879F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93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1618620"/>
            <a:ext cx="9440034" cy="1828801"/>
          </a:xfrm>
        </p:spPr>
        <p:txBody>
          <a:bodyPr/>
          <a:lstStyle/>
          <a:p>
            <a:r>
              <a:rPr lang="ru-RU" dirty="0" smtClean="0"/>
              <a:t>Анализ рукописных цифр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3447421"/>
            <a:ext cx="9440034" cy="1049867"/>
          </a:xfrm>
        </p:spPr>
        <p:txBody>
          <a:bodyPr/>
          <a:lstStyle/>
          <a:p>
            <a:r>
              <a:rPr lang="ru-RU" dirty="0" smtClean="0"/>
              <a:t>Проект по информатике </a:t>
            </a:r>
            <a:br>
              <a:rPr lang="ru-RU" dirty="0" smtClean="0"/>
            </a:br>
            <a:r>
              <a:rPr lang="ru-RU" dirty="0" err="1" smtClean="0"/>
              <a:t>Горбунцова</a:t>
            </a:r>
            <a:r>
              <a:rPr lang="ru-RU" dirty="0" smtClean="0"/>
              <a:t> Ивана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13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sz="2400" dirty="0" smtClean="0"/>
              <a:t>В своём проекте я показал</a:t>
            </a:r>
            <a:r>
              <a:rPr lang="en-US" sz="2400" dirty="0" smtClean="0"/>
              <a:t>, </a:t>
            </a:r>
            <a:r>
              <a:rPr lang="ru-RU" sz="2400" dirty="0" smtClean="0"/>
              <a:t>что можно легко распознавать цифры с помощью современных </a:t>
            </a:r>
            <a:r>
              <a:rPr lang="ru-RU" sz="2400" dirty="0" err="1" smtClean="0"/>
              <a:t>нейросетей</a:t>
            </a:r>
            <a:r>
              <a:rPr lang="en-US" sz="24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53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6996209" cy="970450"/>
          </a:xfrm>
        </p:spPr>
        <p:txBody>
          <a:bodyPr>
            <a:normAutofit/>
          </a:bodyPr>
          <a:lstStyle/>
          <a:p>
            <a:pPr algn="l"/>
            <a:r>
              <a:rPr lang="ru-RU" sz="4800" dirty="0" smtClean="0"/>
              <a:t>Цели моего проекта</a:t>
            </a:r>
            <a:r>
              <a:rPr lang="en-US" sz="4800" dirty="0" smtClean="0"/>
              <a:t>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732449"/>
            <a:ext cx="8327860" cy="365629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600" dirty="0" smtClean="0">
                <a:effectLst/>
              </a:rPr>
              <a:t>1. </a:t>
            </a:r>
            <a:r>
              <a:rPr lang="ru-RU" sz="1600" b="1" dirty="0" smtClean="0">
                <a:effectLst/>
              </a:rPr>
              <a:t>Изучение </a:t>
            </a:r>
            <a:r>
              <a:rPr lang="ru-RU" sz="1600" b="1" dirty="0">
                <a:effectLst/>
              </a:rPr>
              <a:t>основ </a:t>
            </a:r>
            <a:r>
              <a:rPr lang="ru-RU" sz="1600" b="1" dirty="0" err="1">
                <a:effectLst/>
              </a:rPr>
              <a:t>нейросетей</a:t>
            </a:r>
            <a:r>
              <a:rPr lang="ru-RU" sz="1600" dirty="0">
                <a:effectLst/>
              </a:rPr>
              <a:t>: Понять архитектуру и принципы работы нейронных сетей.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>
                <a:effectLst/>
              </a:rPr>
              <a:t>2. </a:t>
            </a:r>
            <a:r>
              <a:rPr lang="ru-RU" sz="1600" b="1" dirty="0">
                <a:effectLst/>
              </a:rPr>
              <a:t>Сбор данных</a:t>
            </a:r>
            <a:r>
              <a:rPr lang="ru-RU" sz="1600" dirty="0">
                <a:effectLst/>
              </a:rPr>
              <a:t>: Использовать набор данных MNIST для обучения модели.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>
                <a:effectLst/>
              </a:rPr>
              <a:t>3. </a:t>
            </a:r>
            <a:r>
              <a:rPr lang="ru-RU" sz="1600" b="1" dirty="0" smtClean="0">
                <a:effectLst/>
              </a:rPr>
              <a:t>Разработка и обучение </a:t>
            </a:r>
            <a:r>
              <a:rPr lang="ru-RU" sz="1600" b="1" dirty="0">
                <a:effectLst/>
              </a:rPr>
              <a:t>модели</a:t>
            </a:r>
            <a:r>
              <a:rPr lang="ru-RU" sz="1600" dirty="0">
                <a:effectLst/>
              </a:rPr>
              <a:t>: Создать и настроить </a:t>
            </a:r>
            <a:r>
              <a:rPr lang="ru-RU" sz="1600" dirty="0" err="1">
                <a:effectLst/>
              </a:rPr>
              <a:t>нейросеть</a:t>
            </a:r>
            <a:r>
              <a:rPr lang="ru-RU" sz="1600" dirty="0">
                <a:effectLst/>
              </a:rPr>
              <a:t> для распознавания цифр</a:t>
            </a:r>
            <a:r>
              <a:rPr lang="ru-RU" sz="1600" dirty="0" smtClean="0">
                <a:effectLst/>
              </a:rPr>
              <a:t>.</a:t>
            </a:r>
            <a:endParaRPr lang="en-US" sz="1600" dirty="0" smtClean="0">
              <a:effectLst/>
            </a:endParaRPr>
          </a:p>
          <a:p>
            <a:pPr marL="36900" indent="0">
              <a:buNone/>
            </a:pP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>
                <a:effectLst/>
              </a:rPr>
              <a:t>4</a:t>
            </a:r>
            <a:r>
              <a:rPr lang="ru-RU" sz="1600" dirty="0" smtClean="0">
                <a:effectLst/>
              </a:rPr>
              <a:t>. </a:t>
            </a:r>
            <a:r>
              <a:rPr lang="ru-RU" sz="1600" b="1" dirty="0">
                <a:effectLst/>
              </a:rPr>
              <a:t>Создание веб-интерфейса</a:t>
            </a:r>
            <a:r>
              <a:rPr lang="ru-RU" sz="1600" dirty="0">
                <a:effectLst/>
              </a:rPr>
              <a:t>: Разработать простой интерфейс для ввода рукописных цифр и отображения результатов.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89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602" y="85817"/>
            <a:ext cx="6055176" cy="970450"/>
          </a:xfrm>
        </p:spPr>
        <p:txBody>
          <a:bodyPr/>
          <a:lstStyle/>
          <a:p>
            <a:pPr algn="l"/>
            <a:r>
              <a:rPr lang="ru-RU" dirty="0" smtClean="0"/>
              <a:t>Основы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602" y="893785"/>
            <a:ext cx="11917398" cy="3637772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1400" dirty="0" err="1">
                <a:effectLst/>
              </a:rPr>
              <a:t>Нейросети</a:t>
            </a:r>
            <a:r>
              <a:rPr lang="ru-RU" sz="1400" dirty="0">
                <a:effectLst/>
              </a:rPr>
              <a:t> — это модели, </a:t>
            </a:r>
            <a:r>
              <a:rPr lang="ru-RU" sz="1400" dirty="0" smtClean="0">
                <a:effectLst/>
              </a:rPr>
              <a:t>имитирующие </a:t>
            </a:r>
            <a:r>
              <a:rPr lang="ru-RU" sz="1400" dirty="0">
                <a:effectLst/>
              </a:rPr>
              <a:t>работу </a:t>
            </a:r>
            <a:r>
              <a:rPr lang="ru-RU" sz="1400" dirty="0" smtClean="0">
                <a:effectLst/>
              </a:rPr>
              <a:t>человека в распознавании изображений </a:t>
            </a:r>
            <a:r>
              <a:rPr lang="ru-RU" sz="1400" dirty="0">
                <a:effectLst/>
              </a:rPr>
              <a:t>или </a:t>
            </a:r>
            <a:r>
              <a:rPr lang="ru-RU" sz="1400" dirty="0" smtClean="0">
                <a:effectLst/>
              </a:rPr>
              <a:t>обработке </a:t>
            </a:r>
            <a:r>
              <a:rPr lang="ru-RU" sz="1400" dirty="0">
                <a:effectLst/>
              </a:rPr>
              <a:t>текста</a:t>
            </a:r>
            <a:r>
              <a:rPr lang="ru-RU" sz="1400" dirty="0" smtClean="0">
                <a:effectLst/>
              </a:rPr>
              <a:t>.</a:t>
            </a:r>
          </a:p>
          <a:p>
            <a:pPr marL="36900" indent="0">
              <a:buNone/>
            </a:pPr>
            <a:r>
              <a:rPr lang="ru-RU" sz="1400" dirty="0" smtClean="0">
                <a:effectLst/>
              </a:rPr>
              <a:t> Вот основные принципы их работы:</a:t>
            </a:r>
          </a:p>
          <a:p>
            <a:pPr marL="36900" indent="0">
              <a:buNone/>
            </a:pPr>
            <a:r>
              <a:rPr lang="ru-RU" sz="1400" dirty="0" smtClean="0">
                <a:effectLst/>
              </a:rPr>
              <a:t>1. </a:t>
            </a:r>
            <a:r>
              <a:rPr lang="ru-RU" sz="1400" b="1" dirty="0" smtClean="0">
                <a:effectLst/>
              </a:rPr>
              <a:t>Нейроны</a:t>
            </a:r>
            <a:r>
              <a:rPr lang="ru-RU" sz="1400" dirty="0" smtClean="0">
                <a:effectLst/>
              </a:rPr>
              <a:t>: принимают входные данные, обрабатывают и передают результаты.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2. </a:t>
            </a:r>
            <a:r>
              <a:rPr lang="ru-RU" sz="1400" b="1" dirty="0" smtClean="0">
                <a:effectLst/>
              </a:rPr>
              <a:t>Слои</a:t>
            </a:r>
            <a:r>
              <a:rPr lang="ru-RU" sz="1400" dirty="0" smtClean="0">
                <a:effectLst/>
              </a:rPr>
              <a:t>: состоят из: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   • Входного слоя: получает данные.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   • Скрытых слоев: обрабатывают данные и выявляют паттерны.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   • Выходного слоя: выдает результат.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3. </a:t>
            </a:r>
            <a:r>
              <a:rPr lang="ru-RU" sz="1400" b="1" dirty="0" smtClean="0">
                <a:effectLst/>
              </a:rPr>
              <a:t>Обучение</a:t>
            </a:r>
            <a:r>
              <a:rPr lang="ru-RU" sz="1400" dirty="0" smtClean="0">
                <a:effectLst/>
              </a:rPr>
              <a:t>: </a:t>
            </a:r>
            <a:r>
              <a:rPr lang="ru-RU" sz="1400" dirty="0" err="1" smtClean="0">
                <a:effectLst/>
              </a:rPr>
              <a:t>нейросеть</a:t>
            </a:r>
            <a:r>
              <a:rPr lang="ru-RU" sz="1400" dirty="0" smtClean="0">
                <a:effectLst/>
              </a:rPr>
              <a:t> обучается на примерах, корректируя параметры для повышения точности.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>
                <a:effectLst/>
              </a:rPr>
              <a:t>4. </a:t>
            </a:r>
            <a:r>
              <a:rPr lang="ru-RU" sz="1400" b="1" dirty="0" smtClean="0">
                <a:effectLst/>
              </a:rPr>
              <a:t>Функции активации</a:t>
            </a:r>
            <a:r>
              <a:rPr lang="ru-RU" sz="1400" dirty="0" smtClean="0">
                <a:effectLst/>
              </a:rPr>
              <a:t>: помогают нейронам решать, активироваться ли и передавать информацию.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12" y="4531557"/>
            <a:ext cx="6979332" cy="23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15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База для обучения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580050"/>
            <a:ext cx="7468206" cy="1882241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Для своей модели я буду использовать набор данных </a:t>
            </a:r>
            <a:r>
              <a:rPr lang="en-US" dirty="0" smtClean="0"/>
              <a:t>MNIST.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Это </a:t>
            </a:r>
            <a:r>
              <a:rPr lang="ru-RU" dirty="0">
                <a:effectLst/>
              </a:rPr>
              <a:t>база данных, в которой хранятся образцы написания рукописных цифр. Она состоит из 70 тысяч картинок одинакового размера, где изображены написанные от руки цифры</a:t>
            </a:r>
            <a:r>
              <a:rPr lang="ru-RU" dirty="0" smtClean="0">
                <a:effectLst/>
              </a:rPr>
              <a:t>. Для обучения используем язык </a:t>
            </a:r>
            <a:r>
              <a:rPr lang="en-US" dirty="0" smtClean="0">
                <a:effectLst/>
              </a:rPr>
              <a:t>Python.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3960551"/>
            <a:ext cx="3863265" cy="2897449"/>
          </a:xfrm>
          <a:prstGeom prst="rect">
            <a:avLst/>
          </a:prstGeom>
        </p:spPr>
      </p:pic>
      <p:pic>
        <p:nvPicPr>
          <p:cNvPr id="2050" name="Picture 2" descr="https://blog.skillfactory.ru/wp-content/uploads/2023/02/fzkrpjsf4jvz1unjxnsxit3rhdnyi0f3d2_tahmaqvm8ygz692llfmhyk9oj0ffdw7hsy0zim1ubono_c_tdoxkdsrleulmupaxnh5bh-kabujyh5fhecl6pmeo8bpdnbvgsppemm5lf9uicltypdryvjub5njjr7sbpfy7_p07td-gj0cqgdod8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5" y="3960551"/>
            <a:ext cx="4194483" cy="235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2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39418" y="201227"/>
            <a:ext cx="10353762" cy="970450"/>
          </a:xfrm>
        </p:spPr>
        <p:txBody>
          <a:bodyPr/>
          <a:lstStyle/>
          <a:p>
            <a:pPr algn="r"/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64458" y="1171677"/>
            <a:ext cx="6748823" cy="42188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600" dirty="0">
                <a:effectLst/>
              </a:rPr>
              <a:t>Этот код загружает и подготавливает данные из набора MNIST для обучения нейронной сети. Основные шаги:</a:t>
            </a:r>
          </a:p>
          <a:p>
            <a:pPr marL="36900" indent="0">
              <a:buNone/>
            </a:pPr>
            <a:r>
              <a:rPr lang="ru-RU" sz="1600" dirty="0" smtClean="0">
                <a:effectLst/>
              </a:rPr>
              <a:t>Загрузка данных :</a:t>
            </a:r>
          </a:p>
          <a:p>
            <a:pPr marL="450000" lvl="1" indent="0">
              <a:buNone/>
            </a:pPr>
            <a:r>
              <a:rPr lang="ru-RU" sz="1600" dirty="0" smtClean="0">
                <a:effectLst/>
              </a:rPr>
              <a:t>Загружаются изображения рукописных цифр (28x28 пикселей) и их метки (цифры от 0 до 9).</a:t>
            </a:r>
          </a:p>
          <a:p>
            <a:pPr marL="450000" lvl="1" indent="0">
              <a:buNone/>
            </a:pPr>
            <a:r>
              <a:rPr lang="ru-RU" sz="1600" dirty="0" smtClean="0">
                <a:effectLst/>
              </a:rPr>
              <a:t>Изображения преобразуются в формат с одним каналом (чёрно-белые), а метки преобразуются в </a:t>
            </a:r>
            <a:r>
              <a:rPr lang="ru-RU" sz="1600" dirty="0" err="1" smtClean="0">
                <a:effectLst/>
              </a:rPr>
              <a:t>one-hot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 err="1" smtClean="0">
                <a:effectLst/>
              </a:rPr>
              <a:t>encoding</a:t>
            </a:r>
            <a:r>
              <a:rPr lang="ru-RU" sz="1600" dirty="0" smtClean="0">
                <a:effectLst/>
              </a:rPr>
              <a:t>.</a:t>
            </a:r>
          </a:p>
          <a:p>
            <a:pPr marL="36900" indent="0">
              <a:buNone/>
            </a:pPr>
            <a:r>
              <a:rPr lang="ru-RU" sz="1600" dirty="0" smtClean="0">
                <a:effectLst/>
              </a:rPr>
              <a:t>Нормализация </a:t>
            </a:r>
            <a:r>
              <a:rPr lang="ru-RU" sz="1600" dirty="0">
                <a:effectLst/>
              </a:rPr>
              <a:t>данных :</a:t>
            </a:r>
          </a:p>
          <a:p>
            <a:pPr marL="450000" lvl="1" indent="0">
              <a:buNone/>
            </a:pPr>
            <a:r>
              <a:rPr lang="ru-RU" sz="1600" dirty="0">
                <a:effectLst/>
              </a:rPr>
              <a:t>Значения пикселей масштабируются из диапазона [0, 255] в диапазон [0, 1] для улучшения работы модели.</a:t>
            </a:r>
          </a:p>
          <a:p>
            <a:pPr marL="36900" indent="0">
              <a:buNone/>
            </a:pPr>
            <a:r>
              <a:rPr lang="ru-RU" sz="1600" dirty="0">
                <a:effectLst/>
              </a:rPr>
              <a:t>В результате получаются подготовленные обучающие и тестовые наборы данных, готовые для использования в задачах машинного обучения, например, для классификации изображений.</a:t>
            </a: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8" y="1171677"/>
            <a:ext cx="5012852" cy="421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09195"/>
            <a:ext cx="7486650" cy="414609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600" dirty="0" smtClean="0">
                <a:effectLst/>
              </a:rPr>
              <a:t>Этот </a:t>
            </a:r>
            <a:r>
              <a:rPr lang="ru-RU" sz="1600" dirty="0">
                <a:effectLst/>
              </a:rPr>
              <a:t>код создает </a:t>
            </a:r>
            <a:r>
              <a:rPr lang="ru-RU" sz="1600" dirty="0" err="1">
                <a:effectLst/>
              </a:rPr>
              <a:t>свёрточную</a:t>
            </a:r>
            <a:r>
              <a:rPr lang="ru-RU" sz="1600" dirty="0">
                <a:effectLst/>
              </a:rPr>
              <a:t> нейронную сеть (CNN) для классификации изображений. Основные моменты</a:t>
            </a:r>
            <a:r>
              <a:rPr lang="ru-RU" sz="1600" dirty="0" smtClean="0">
                <a:effectLst/>
              </a:rPr>
              <a:t>:</a:t>
            </a:r>
            <a:endParaRPr lang="ru-RU" sz="1600" dirty="0">
              <a:effectLst/>
            </a:endParaRPr>
          </a:p>
          <a:p>
            <a:pPr marL="36900" indent="0">
              <a:buNone/>
            </a:pPr>
            <a:r>
              <a:rPr lang="ru-RU" sz="1600" b="1" dirty="0">
                <a:effectLst/>
              </a:rPr>
              <a:t>1. </a:t>
            </a:r>
            <a:r>
              <a:rPr lang="ru-RU" sz="1600" b="1" dirty="0" smtClean="0">
                <a:effectLst/>
              </a:rPr>
              <a:t>Архитектура:</a:t>
            </a:r>
            <a:endParaRPr lang="ru-RU" sz="1600" b="1" dirty="0">
              <a:effectLst/>
            </a:endParaRPr>
          </a:p>
          <a:p>
            <a:pPr marL="36900" indent="0">
              <a:buNone/>
            </a:pPr>
            <a:r>
              <a:rPr lang="ru-RU" sz="1600" dirty="0">
                <a:effectLst/>
              </a:rPr>
              <a:t>   - Содержит </a:t>
            </a:r>
            <a:r>
              <a:rPr lang="ru-RU" sz="1600" dirty="0" err="1">
                <a:effectLst/>
              </a:rPr>
              <a:t>свёрточные</a:t>
            </a:r>
            <a:r>
              <a:rPr lang="ru-RU" sz="1600" dirty="0">
                <a:effectLst/>
              </a:rPr>
              <a:t> слои </a:t>
            </a:r>
            <a:r>
              <a:rPr lang="ru-RU" sz="1600" dirty="0" smtClean="0">
                <a:effectLst/>
              </a:rPr>
              <a:t>Conv2D </a:t>
            </a:r>
            <a:r>
              <a:rPr lang="ru-RU" sz="1600" dirty="0">
                <a:effectLst/>
              </a:rPr>
              <a:t>для выделения признаков и слои </a:t>
            </a:r>
            <a:r>
              <a:rPr lang="ru-RU" sz="1600" dirty="0" err="1">
                <a:effectLst/>
              </a:rPr>
              <a:t>подвыборки</a:t>
            </a:r>
            <a:r>
              <a:rPr lang="ru-RU" sz="1600" dirty="0">
                <a:effectLst/>
              </a:rPr>
              <a:t> </a:t>
            </a:r>
            <a:r>
              <a:rPr lang="ru-RU" sz="1600" dirty="0" smtClean="0">
                <a:effectLst/>
              </a:rPr>
              <a:t>MaxPooling2D </a:t>
            </a:r>
            <a:r>
              <a:rPr lang="ru-RU" sz="1600" dirty="0">
                <a:effectLst/>
              </a:rPr>
              <a:t>для уменьшения размерности.</a:t>
            </a:r>
          </a:p>
          <a:p>
            <a:pPr marL="36900" indent="0">
              <a:buNone/>
            </a:pPr>
            <a:r>
              <a:rPr lang="ru-RU" sz="1600" dirty="0">
                <a:effectLst/>
              </a:rPr>
              <a:t>   - Завершается </a:t>
            </a:r>
            <a:r>
              <a:rPr lang="ru-RU" sz="1600" dirty="0" err="1">
                <a:effectLst/>
              </a:rPr>
              <a:t>полносвязными</a:t>
            </a:r>
            <a:r>
              <a:rPr lang="ru-RU" sz="1600" dirty="0">
                <a:effectLst/>
              </a:rPr>
              <a:t> слоями, включая выходной слой с активацией </a:t>
            </a:r>
            <a:r>
              <a:rPr lang="ru-RU" sz="1600" dirty="0" err="1" smtClean="0">
                <a:effectLst/>
              </a:rPr>
              <a:t>softmax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>
                <a:effectLst/>
              </a:rPr>
              <a:t>для классификации на 10 классов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marL="36900" indent="0">
              <a:buNone/>
            </a:pPr>
            <a:r>
              <a:rPr lang="ru-RU" sz="1600" b="1" dirty="0">
                <a:effectLst/>
              </a:rPr>
              <a:t>2. </a:t>
            </a:r>
            <a:r>
              <a:rPr lang="ru-RU" sz="1600" b="1" dirty="0" smtClean="0">
                <a:effectLst/>
              </a:rPr>
              <a:t>Компиляция:</a:t>
            </a:r>
            <a:endParaRPr lang="ru-RU" sz="1600" b="1" dirty="0">
              <a:effectLst/>
            </a:endParaRPr>
          </a:p>
          <a:p>
            <a:pPr marL="36900" indent="0">
              <a:buNone/>
            </a:pPr>
            <a:r>
              <a:rPr lang="ru-RU" sz="1600" dirty="0">
                <a:effectLst/>
              </a:rPr>
              <a:t>   - Используется оптимизатор SGD, функция потерь </a:t>
            </a:r>
            <a:r>
              <a:rPr lang="ru-RU" sz="1600" dirty="0" err="1" smtClean="0">
                <a:effectLst/>
              </a:rPr>
              <a:t>categorical_crossentropy</a:t>
            </a:r>
            <a:r>
              <a:rPr lang="ru-RU" sz="1600" dirty="0" smtClean="0">
                <a:effectLst/>
              </a:rPr>
              <a:t> </a:t>
            </a:r>
            <a:r>
              <a:rPr lang="ru-RU" sz="1600" dirty="0">
                <a:effectLst/>
              </a:rPr>
              <a:t>и метрика </a:t>
            </a:r>
            <a:r>
              <a:rPr lang="ru-RU" sz="1600" dirty="0" err="1" smtClean="0">
                <a:effectLst/>
              </a:rPr>
              <a:t>accuracy</a:t>
            </a:r>
            <a:r>
              <a:rPr lang="ru-RU" sz="1600" dirty="0" smtClean="0">
                <a:effectLst/>
              </a:rPr>
              <a:t>.</a:t>
            </a:r>
            <a:endParaRPr lang="ru-RU" sz="1600" dirty="0">
              <a:effectLst/>
            </a:endParaRPr>
          </a:p>
          <a:p>
            <a:pPr marL="36900" indent="0">
              <a:buNone/>
            </a:pPr>
            <a:r>
              <a:rPr lang="ru-RU" sz="1600" dirty="0">
                <a:effectLst/>
              </a:rPr>
              <a:t>Модель готова к обучению на данных, например, для распознавания рукописных цифр.</a:t>
            </a:r>
            <a:endParaRPr lang="ru-RU" sz="1600" dirty="0">
              <a:effectLst/>
            </a:endParaRPr>
          </a:p>
          <a:p>
            <a:pPr marL="36900" indent="0">
              <a:buNone/>
            </a:pP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479155" cy="27091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1762125"/>
            <a:ext cx="4184542" cy="15430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0" y="3819525"/>
            <a:ext cx="3581400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9650" y="190501"/>
            <a:ext cx="7305675" cy="325755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1400" dirty="0"/>
              <a:t>Этот код обучает и оценивает модель для классификации изображений. Основные шаги</a:t>
            </a:r>
            <a:r>
              <a:rPr lang="ru-RU" sz="1400" dirty="0" smtClean="0"/>
              <a:t>: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1. </a:t>
            </a:r>
            <a:r>
              <a:rPr lang="ru-RU" sz="1400" dirty="0" smtClean="0"/>
              <a:t>Загрузка </a:t>
            </a:r>
            <a:r>
              <a:rPr lang="ru-RU" sz="1400" dirty="0"/>
              <a:t>и подготовка </a:t>
            </a:r>
            <a:r>
              <a:rPr lang="ru-RU" sz="1400" dirty="0" smtClean="0"/>
              <a:t>данных: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   - Загружается </a:t>
            </a:r>
            <a:r>
              <a:rPr lang="ru-RU" sz="1400" dirty="0" err="1"/>
              <a:t>датасет</a:t>
            </a:r>
            <a:r>
              <a:rPr lang="ru-RU" sz="1400" dirty="0"/>
              <a:t> </a:t>
            </a:r>
            <a:r>
              <a:rPr lang="ru-RU" sz="1400" dirty="0" smtClean="0"/>
              <a:t> данные </a:t>
            </a:r>
            <a:r>
              <a:rPr lang="ru-RU" sz="1400" dirty="0"/>
              <a:t>нормализуются</a:t>
            </a:r>
            <a:r>
              <a:rPr lang="ru-RU" sz="1400" dirty="0" smtClean="0"/>
              <a:t>.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2. </a:t>
            </a:r>
            <a:r>
              <a:rPr lang="ru-RU" sz="1400" dirty="0" smtClean="0"/>
              <a:t>Создание </a:t>
            </a:r>
            <a:r>
              <a:rPr lang="ru-RU" sz="1400" dirty="0"/>
              <a:t>и обучение </a:t>
            </a:r>
            <a:r>
              <a:rPr lang="ru-RU" sz="1400" dirty="0" smtClean="0"/>
              <a:t>модели: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   - Определяется </a:t>
            </a:r>
            <a:r>
              <a:rPr lang="ru-RU" sz="1400" dirty="0" err="1"/>
              <a:t>свёрточная</a:t>
            </a:r>
            <a:r>
              <a:rPr lang="ru-RU" sz="1400" dirty="0"/>
              <a:t> нейронная сеть (CNN).</a:t>
            </a:r>
          </a:p>
          <a:p>
            <a:pPr marL="36900" indent="0">
              <a:buNone/>
            </a:pPr>
            <a:r>
              <a:rPr lang="ru-RU" sz="1400" dirty="0"/>
              <a:t>   - Модель обучается на обучающих данных в течение 10 эпох</a:t>
            </a:r>
            <a:r>
              <a:rPr lang="ru-RU" sz="1400" dirty="0" smtClean="0"/>
              <a:t>.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3. </a:t>
            </a:r>
            <a:r>
              <a:rPr lang="ru-RU" sz="1400" dirty="0" smtClean="0"/>
              <a:t>Оценка </a:t>
            </a:r>
            <a:r>
              <a:rPr lang="ru-RU" sz="1400" dirty="0"/>
              <a:t>и сохранение </a:t>
            </a:r>
            <a:r>
              <a:rPr lang="ru-RU" sz="1400" dirty="0" smtClean="0"/>
              <a:t>модели:</a:t>
            </a:r>
            <a:endParaRPr lang="ru-RU" sz="1400" dirty="0"/>
          </a:p>
          <a:p>
            <a:pPr marL="36900" indent="0">
              <a:buNone/>
            </a:pPr>
            <a:r>
              <a:rPr lang="ru-RU" sz="1400" dirty="0"/>
              <a:t>   - Модель тестируется на тестовых данных, выводится точность.</a:t>
            </a:r>
          </a:p>
          <a:p>
            <a:pPr marL="36900" indent="0">
              <a:buNone/>
            </a:pPr>
            <a:r>
              <a:rPr lang="ru-RU" sz="1400" dirty="0"/>
              <a:t>   - Обученная модель сохраняется в файл </a:t>
            </a:r>
            <a:r>
              <a:rPr lang="ru-RU" sz="1400" dirty="0" smtClean="0"/>
              <a:t>digit_model.h5.</a:t>
            </a:r>
            <a:endParaRPr lang="ru-RU" sz="1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4819650" cy="3257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48050"/>
            <a:ext cx="6462712" cy="29745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462712" y="4703564"/>
            <a:ext cx="4728354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 smtClean="0">
                <a:solidFill>
                  <a:schemeClr val="tx2"/>
                </a:solidFill>
              </a:rPr>
              <a:t>Как мы види</a:t>
            </a:r>
            <a:r>
              <a:rPr lang="ru-RU" sz="2000" dirty="0" smtClean="0">
                <a:solidFill>
                  <a:schemeClr val="tx2"/>
                </a:solidFill>
              </a:rPr>
              <a:t>м по итогу обучения точность на обучающихся данных равна 99</a:t>
            </a:r>
            <a:r>
              <a:rPr lang="en-US" sz="2000" dirty="0" smtClean="0">
                <a:solidFill>
                  <a:schemeClr val="tx2"/>
                </a:solidFill>
              </a:rPr>
              <a:t>.1%.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Это более чем хороший результат</a:t>
            </a:r>
            <a:endParaRPr lang="ru-RU" sz="2000" dirty="0" smtClean="0">
              <a:solidFill>
                <a:schemeClr val="tx2"/>
              </a:solidFill>
            </a:endParaRPr>
          </a:p>
          <a:p>
            <a:pPr algn="ctr"/>
            <a:endParaRPr lang="ru-RU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50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81700" cy="970450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/>
              <a:t>Создание веб интерфейса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70450"/>
            <a:ext cx="5648930" cy="4058751"/>
          </a:xfrm>
        </p:spPr>
        <p:txBody>
          <a:bodyPr/>
          <a:lstStyle/>
          <a:p>
            <a:pPr marL="36900" indent="0">
              <a:buNone/>
            </a:pPr>
            <a:r>
              <a:rPr lang="ru-RU" dirty="0" smtClean="0"/>
              <a:t>Для создания сайта я использовал сервис </a:t>
            </a:r>
            <a:r>
              <a:rPr lang="ru-RU" dirty="0" err="1" smtClean="0"/>
              <a:t>стимлит</a:t>
            </a:r>
            <a:r>
              <a:rPr lang="en-US" dirty="0" smtClean="0"/>
              <a:t>,</a:t>
            </a:r>
            <a:r>
              <a:rPr lang="ru-RU" dirty="0" smtClean="0"/>
              <a:t> позволяющий легко создать веб интерфейс и разместить его в облаке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176"/>
            <a:ext cx="5591175" cy="2867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970450"/>
            <a:ext cx="6119812" cy="266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6095" y="361950"/>
            <a:ext cx="10353762" cy="970450"/>
          </a:xfrm>
        </p:spPr>
        <p:txBody>
          <a:bodyPr/>
          <a:lstStyle/>
          <a:p>
            <a:pPr algn="l"/>
            <a:r>
              <a:rPr lang="ru-RU" dirty="0" smtClean="0"/>
              <a:t>Примеры работы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" y="1332400"/>
            <a:ext cx="3953393" cy="37071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93" y="102823"/>
            <a:ext cx="3172657" cy="34290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250" y="-95371"/>
            <a:ext cx="2949239" cy="28555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8441" y="3111190"/>
            <a:ext cx="2680057" cy="287178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6660" y="3704756"/>
            <a:ext cx="2767013" cy="29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110</TotalTime>
  <Words>435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Trebuchet MS</vt:lpstr>
      <vt:lpstr>Wingdings 2</vt:lpstr>
      <vt:lpstr>Сланец</vt:lpstr>
      <vt:lpstr>Анализ рукописных цифр </vt:lpstr>
      <vt:lpstr>Цели моего проекта:</vt:lpstr>
      <vt:lpstr>Основы</vt:lpstr>
      <vt:lpstr>База для обучения </vt:lpstr>
      <vt:lpstr>Разработка</vt:lpstr>
      <vt:lpstr>Презентация PowerPoint</vt:lpstr>
      <vt:lpstr>Презентация PowerPoint</vt:lpstr>
      <vt:lpstr>Создание веб интерфейса</vt:lpstr>
      <vt:lpstr>Примеры работы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рукописных цифр</dc:title>
  <dc:creator>Фытх</dc:creator>
  <cp:lastModifiedBy>Фытх</cp:lastModifiedBy>
  <cp:revision>13</cp:revision>
  <dcterms:created xsi:type="dcterms:W3CDTF">2025-03-20T19:12:43Z</dcterms:created>
  <dcterms:modified xsi:type="dcterms:W3CDTF">2025-03-20T21:02:52Z</dcterms:modified>
</cp:coreProperties>
</file>