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3" r:id="rId1"/>
  </p:sldMasterIdLst>
  <p:sldIdLst>
    <p:sldId id="256" r:id="rId2"/>
    <p:sldId id="257" r:id="rId3"/>
    <p:sldId id="267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9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98" autoAdjust="0"/>
  </p:normalViewPr>
  <p:slideViewPr>
    <p:cSldViewPr snapToGrid="0">
      <p:cViewPr>
        <p:scale>
          <a:sx n="100" d="100"/>
          <a:sy n="100" d="100"/>
        </p:scale>
        <p:origin x="2574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E23D-3CC0-4605-81AC-D7674F89206A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2383B-8119-456C-A8E9-F7EA6D879F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6256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E23D-3CC0-4605-81AC-D7674F89206A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2383B-8119-456C-A8E9-F7EA6D879F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37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E23D-3CC0-4605-81AC-D7674F89206A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2383B-8119-456C-A8E9-F7EA6D879F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6157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E23D-3CC0-4605-81AC-D7674F89206A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2383B-8119-456C-A8E9-F7EA6D879FE6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8942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E23D-3CC0-4605-81AC-D7674F89206A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2383B-8119-456C-A8E9-F7EA6D879F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231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E23D-3CC0-4605-81AC-D7674F89206A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2383B-8119-456C-A8E9-F7EA6D879F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6837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E23D-3CC0-4605-81AC-D7674F89206A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2383B-8119-456C-A8E9-F7EA6D879F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043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E23D-3CC0-4605-81AC-D7674F89206A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2383B-8119-456C-A8E9-F7EA6D879F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46848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E23D-3CC0-4605-81AC-D7674F89206A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2383B-8119-456C-A8E9-F7EA6D879F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70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E23D-3CC0-4605-81AC-D7674F89206A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2383B-8119-456C-A8E9-F7EA6D879F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0871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E23D-3CC0-4605-81AC-D7674F89206A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2383B-8119-456C-A8E9-F7EA6D879F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409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E23D-3CC0-4605-81AC-D7674F89206A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2383B-8119-456C-A8E9-F7EA6D879F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439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E23D-3CC0-4605-81AC-D7674F89206A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2383B-8119-456C-A8E9-F7EA6D879F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1919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E23D-3CC0-4605-81AC-D7674F89206A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2383B-8119-456C-A8E9-F7EA6D879F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4274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E23D-3CC0-4605-81AC-D7674F89206A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2383B-8119-456C-A8E9-F7EA6D879F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5831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E23D-3CC0-4605-81AC-D7674F89206A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2383B-8119-456C-A8E9-F7EA6D879F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093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E23D-3CC0-4605-81AC-D7674F89206A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2383B-8119-456C-A8E9-F7EA6D879F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49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793E23D-3CC0-4605-81AC-D7674F89206A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192383B-8119-456C-A8E9-F7EA6D879F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9350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  <p:sldLayoutId id="2147483947" r:id="rId14"/>
    <p:sldLayoutId id="2147483948" r:id="rId15"/>
    <p:sldLayoutId id="2147483949" r:id="rId16"/>
    <p:sldLayoutId id="214748395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70693" y="1618620"/>
            <a:ext cx="9440034" cy="1828801"/>
          </a:xfrm>
        </p:spPr>
        <p:txBody>
          <a:bodyPr/>
          <a:lstStyle/>
          <a:p>
            <a:r>
              <a:rPr lang="ru-RU" dirty="0" smtClean="0"/>
              <a:t>Анализ рукописных цифр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0693" y="3447421"/>
            <a:ext cx="9440034" cy="1049867"/>
          </a:xfrm>
        </p:spPr>
        <p:txBody>
          <a:bodyPr/>
          <a:lstStyle/>
          <a:p>
            <a:r>
              <a:rPr lang="ru-RU" dirty="0" smtClean="0"/>
              <a:t>Проект по информатике </a:t>
            </a:r>
            <a:br>
              <a:rPr lang="ru-RU" dirty="0" smtClean="0"/>
            </a:br>
            <a:r>
              <a:rPr lang="ru-RU" dirty="0" err="1" smtClean="0"/>
              <a:t>Горбунцова</a:t>
            </a:r>
            <a:r>
              <a:rPr lang="ru-RU" dirty="0" smtClean="0"/>
              <a:t> Ивана</a:t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013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6095" y="361950"/>
            <a:ext cx="4299727" cy="1034364"/>
          </a:xfrm>
        </p:spPr>
        <p:txBody>
          <a:bodyPr/>
          <a:lstStyle/>
          <a:p>
            <a:pPr algn="l"/>
            <a:r>
              <a:rPr lang="ru-RU" dirty="0" smtClean="0"/>
              <a:t>Примеры работы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329" y="1474229"/>
            <a:ext cx="3238111" cy="303644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741" y="1"/>
            <a:ext cx="3069109" cy="331716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3150" y="1"/>
            <a:ext cx="2767013" cy="294845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3150" y="3317161"/>
            <a:ext cx="2950170" cy="309545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4740" y="3503969"/>
            <a:ext cx="3069110" cy="322319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2023" y="4599288"/>
            <a:ext cx="2213417" cy="225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72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60872" y="1870433"/>
            <a:ext cx="7599820" cy="4085523"/>
          </a:xfrm>
        </p:spPr>
        <p:txBody>
          <a:bodyPr>
            <a:noAutofit/>
          </a:bodyPr>
          <a:lstStyle/>
          <a:p>
            <a:pPr marL="36900" indent="0" algn="ctr">
              <a:buNone/>
            </a:pPr>
            <a:r>
              <a:rPr lang="ru-RU" sz="2400" dirty="0">
                <a:effectLst/>
              </a:rPr>
              <a:t>Проект успешно реализовал </a:t>
            </a:r>
            <a:r>
              <a:rPr lang="ru-RU" sz="2400" dirty="0" err="1">
                <a:effectLst/>
              </a:rPr>
              <a:t>нейросетевую</a:t>
            </a:r>
            <a:r>
              <a:rPr lang="ru-RU" sz="2400" dirty="0">
                <a:effectLst/>
              </a:rPr>
              <a:t> модель для распознавания рукописных цифр с веб-интерфейсом. </a:t>
            </a:r>
          </a:p>
          <a:p>
            <a:pPr marL="36900" indent="0" algn="ctr">
              <a:buNone/>
            </a:pPr>
            <a:r>
              <a:rPr lang="ru-RU" sz="2400" dirty="0" smtClean="0">
                <a:effectLst/>
              </a:rPr>
              <a:t>В перспективе модель можно улучшить, добавив распознавание букв и более сложных символов, оптимизацию для мобильных устройств и </a:t>
            </a:r>
            <a:r>
              <a:rPr lang="ru-RU" sz="2400" dirty="0" err="1" smtClean="0">
                <a:effectLst/>
              </a:rPr>
              <a:t>дообучение</a:t>
            </a:r>
            <a:r>
              <a:rPr lang="ru-RU" sz="2400" dirty="0" smtClean="0">
                <a:effectLst/>
              </a:rPr>
              <a:t> на пользовательских данных. </a:t>
            </a:r>
            <a:endParaRPr lang="ru-RU" sz="2400" dirty="0" smtClean="0">
              <a:effectLst/>
            </a:endParaRPr>
          </a:p>
          <a:p>
            <a:pPr marL="36900" indent="0" algn="ctr">
              <a:buNone/>
            </a:pPr>
            <a:r>
              <a:rPr lang="ru-RU" sz="2400" dirty="0" smtClean="0">
                <a:effectLst/>
              </a:rPr>
              <a:t/>
            </a:r>
            <a:br>
              <a:rPr lang="ru-RU" sz="2400" dirty="0" smtClean="0">
                <a:effectLst/>
              </a:rPr>
            </a:br>
            <a:r>
              <a:rPr lang="ru-RU" sz="2400" dirty="0" smtClean="0">
                <a:effectLst/>
              </a:rPr>
              <a:t>Проект демонстрирует практическое применение </a:t>
            </a:r>
            <a:r>
              <a:rPr lang="ru-RU" sz="2400" dirty="0" err="1" smtClean="0">
                <a:effectLst/>
              </a:rPr>
              <a:t>нейросетей</a:t>
            </a:r>
            <a:r>
              <a:rPr lang="ru-RU" sz="2400" dirty="0" smtClean="0">
                <a:effectLst/>
              </a:rPr>
              <a:t> в компьютерном зрении.</a:t>
            </a:r>
          </a:p>
        </p:txBody>
      </p:sp>
    </p:spTree>
    <p:extLst>
      <p:ext uri="{BB962C8B-B14F-4D97-AF65-F5344CB8AC3E}">
        <p14:creationId xmlns:p14="http://schemas.microsoft.com/office/powerpoint/2010/main" val="116653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76871" y="1905464"/>
            <a:ext cx="9440034" cy="1828801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43914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6996209" cy="970450"/>
          </a:xfrm>
        </p:spPr>
        <p:txBody>
          <a:bodyPr>
            <a:normAutofit/>
          </a:bodyPr>
          <a:lstStyle/>
          <a:p>
            <a:pPr algn="l"/>
            <a:r>
              <a:rPr lang="ru-RU" sz="4800" dirty="0" smtClean="0"/>
              <a:t>Цели моего проекта</a:t>
            </a:r>
            <a:r>
              <a:rPr lang="en-US" sz="4800" dirty="0" smtClean="0"/>
              <a:t>: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94" y="1732449"/>
            <a:ext cx="9336136" cy="4804275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2400" dirty="0" smtClean="0">
                <a:effectLst/>
              </a:rPr>
              <a:t>1. </a:t>
            </a:r>
            <a:r>
              <a:rPr lang="ru-RU" sz="2400" b="1" dirty="0" smtClean="0">
                <a:effectLst/>
              </a:rPr>
              <a:t>Изучение </a:t>
            </a:r>
            <a:r>
              <a:rPr lang="ru-RU" sz="2400" b="1" dirty="0">
                <a:effectLst/>
              </a:rPr>
              <a:t>основ </a:t>
            </a:r>
            <a:r>
              <a:rPr lang="ru-RU" sz="2400" b="1" dirty="0" err="1">
                <a:effectLst/>
              </a:rPr>
              <a:t>нейросетей</a:t>
            </a:r>
            <a:r>
              <a:rPr lang="ru-RU" sz="2400" dirty="0">
                <a:effectLst/>
              </a:rPr>
              <a:t>: Понять архитектуру и принципы работы нейронных сетей.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>
                <a:effectLst/>
              </a:rPr>
              <a:t>2. </a:t>
            </a:r>
            <a:r>
              <a:rPr lang="ru-RU" sz="2400" b="1" dirty="0">
                <a:effectLst/>
              </a:rPr>
              <a:t>Сбор данных</a:t>
            </a:r>
            <a:r>
              <a:rPr lang="ru-RU" sz="2400" dirty="0">
                <a:effectLst/>
              </a:rPr>
              <a:t>: Использовать набор данных MNIST для обучения модели.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>
                <a:effectLst/>
              </a:rPr>
              <a:t>3. </a:t>
            </a:r>
            <a:r>
              <a:rPr lang="ru-RU" sz="2400" b="1" dirty="0" smtClean="0">
                <a:effectLst/>
              </a:rPr>
              <a:t>Разработка и обучение </a:t>
            </a:r>
            <a:r>
              <a:rPr lang="ru-RU" sz="2400" b="1" dirty="0">
                <a:effectLst/>
              </a:rPr>
              <a:t>модели</a:t>
            </a:r>
            <a:r>
              <a:rPr lang="ru-RU" sz="2400" dirty="0">
                <a:effectLst/>
              </a:rPr>
              <a:t>: Создать и настроить </a:t>
            </a:r>
            <a:r>
              <a:rPr lang="ru-RU" sz="2400" dirty="0" err="1">
                <a:effectLst/>
              </a:rPr>
              <a:t>нейросеть</a:t>
            </a:r>
            <a:r>
              <a:rPr lang="ru-RU" sz="2400" dirty="0">
                <a:effectLst/>
              </a:rPr>
              <a:t> для распознавания цифр</a:t>
            </a:r>
            <a:r>
              <a:rPr lang="ru-RU" sz="2400" dirty="0" smtClean="0">
                <a:effectLst/>
              </a:rPr>
              <a:t>.</a:t>
            </a:r>
            <a:endParaRPr lang="en-US" sz="2400" dirty="0" smtClean="0">
              <a:effectLst/>
            </a:endParaRPr>
          </a:p>
          <a:p>
            <a:pPr marL="36900" indent="0">
              <a:buNone/>
            </a:pP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>
                <a:effectLst/>
              </a:rPr>
              <a:t>4</a:t>
            </a:r>
            <a:r>
              <a:rPr lang="ru-RU" sz="2400" dirty="0" smtClean="0">
                <a:effectLst/>
              </a:rPr>
              <a:t>. </a:t>
            </a:r>
            <a:r>
              <a:rPr lang="ru-RU" sz="2400" b="1" dirty="0">
                <a:effectLst/>
              </a:rPr>
              <a:t>Создание веб-интерфейса</a:t>
            </a:r>
            <a:r>
              <a:rPr lang="ru-RU" sz="2400" dirty="0">
                <a:effectLst/>
              </a:rPr>
              <a:t>: Разработать простой интерфейс для ввода рукописных цифр и отображения результатов.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189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4961238" cy="1767016"/>
          </a:xfrm>
        </p:spPr>
        <p:txBody>
          <a:bodyPr>
            <a:normAutofit/>
          </a:bodyPr>
          <a:lstStyle/>
          <a:p>
            <a:pPr algn="l"/>
            <a:r>
              <a:rPr lang="ru-RU" sz="8800" dirty="0" smtClean="0"/>
              <a:t>Основы</a:t>
            </a:r>
            <a:endParaRPr lang="ru-RU" sz="88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1767017"/>
            <a:ext cx="4961238" cy="889217"/>
          </a:xfrm>
        </p:spPr>
        <p:txBody>
          <a:bodyPr>
            <a:normAutofit/>
          </a:bodyPr>
          <a:lstStyle/>
          <a:p>
            <a:pPr algn="l"/>
            <a:r>
              <a:rPr lang="ru-RU" sz="2400" dirty="0" smtClean="0"/>
              <a:t>Как работают нейронные сети</a:t>
            </a:r>
            <a:r>
              <a:rPr lang="en-US" sz="2400" dirty="0" smtClean="0"/>
              <a:t>?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045043" y="2656234"/>
            <a:ext cx="804424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900" indent="0">
              <a:buNone/>
            </a:pPr>
            <a:r>
              <a:rPr lang="ru-RU" sz="3600" dirty="0" err="1"/>
              <a:t>Нейросети</a:t>
            </a:r>
            <a:r>
              <a:rPr lang="ru-RU" sz="3600" dirty="0"/>
              <a:t> — это модели, имитирующие работу человека в распознавании изображений или обработке текста.</a:t>
            </a:r>
          </a:p>
        </p:txBody>
      </p:sp>
    </p:spTree>
    <p:extLst>
      <p:ext uri="{BB962C8B-B14F-4D97-AF65-F5344CB8AC3E}">
        <p14:creationId xmlns:p14="http://schemas.microsoft.com/office/powerpoint/2010/main" val="290779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0769" y="609600"/>
            <a:ext cx="6596564" cy="820994"/>
          </a:xfrm>
        </p:spPr>
        <p:txBody>
          <a:bodyPr/>
          <a:lstStyle/>
          <a:p>
            <a:pPr algn="l"/>
            <a:r>
              <a:rPr lang="ru-RU" dirty="0" smtClean="0"/>
              <a:t>Принципы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0769" y="1430594"/>
            <a:ext cx="9304636" cy="4711600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ru-RU" sz="2800" dirty="0">
                <a:effectLst/>
              </a:rPr>
              <a:t>1. </a:t>
            </a:r>
            <a:r>
              <a:rPr lang="ru-RU" sz="2800" b="1" dirty="0">
                <a:effectLst/>
              </a:rPr>
              <a:t>Нейроны</a:t>
            </a:r>
            <a:r>
              <a:rPr lang="ru-RU" sz="2800" dirty="0">
                <a:effectLst/>
              </a:rPr>
              <a:t>: принимают входные данные, обрабатывают и передают результаты</a:t>
            </a:r>
            <a:r>
              <a:rPr lang="ru-RU" sz="2800" dirty="0" smtClean="0">
                <a:effectLst/>
              </a:rPr>
              <a:t>.</a:t>
            </a:r>
            <a:r>
              <a:rPr lang="ru-RU" sz="2400" dirty="0" smtClean="0">
                <a:effectLst/>
              </a:rPr>
              <a:t/>
            </a:r>
            <a:br>
              <a:rPr lang="ru-RU" sz="2400" dirty="0" smtClean="0">
                <a:effectLst/>
              </a:rPr>
            </a:br>
            <a:r>
              <a:rPr lang="ru-RU" sz="2400" dirty="0" smtClean="0">
                <a:effectLst/>
              </a:rPr>
              <a:t/>
            </a:r>
            <a:br>
              <a:rPr lang="ru-RU" sz="2400" dirty="0" smtClean="0">
                <a:effectLst/>
              </a:rPr>
            </a:br>
            <a:r>
              <a:rPr lang="ru-RU" sz="2400" dirty="0">
                <a:effectLst/>
              </a:rPr>
              <a:t>2. </a:t>
            </a:r>
            <a:r>
              <a:rPr lang="ru-RU" sz="2800" b="1" dirty="0">
                <a:effectLst/>
              </a:rPr>
              <a:t>Слои</a:t>
            </a:r>
            <a:r>
              <a:rPr lang="ru-RU" sz="2800" dirty="0">
                <a:effectLst/>
              </a:rPr>
              <a:t>: состоят из</a:t>
            </a:r>
            <a:r>
              <a:rPr lang="ru-RU" sz="2800" dirty="0" smtClean="0">
                <a:effectLst/>
              </a:rPr>
              <a:t>: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1400" dirty="0">
                <a:effectLst/>
              </a:rPr>
              <a:t>   </a:t>
            </a:r>
            <a:r>
              <a:rPr lang="ru-RU" sz="1800" dirty="0">
                <a:effectLst/>
              </a:rPr>
              <a:t>• Входного слоя: получает данные</a:t>
            </a:r>
            <a:r>
              <a:rPr lang="ru-RU" sz="1800" dirty="0" smtClean="0">
                <a:effectLst/>
              </a:rPr>
              <a:t>.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>
                <a:effectLst/>
              </a:rPr>
              <a:t>   • Скрытых слоев: обрабатывают данные и выявляют паттерны</a:t>
            </a:r>
            <a:r>
              <a:rPr lang="ru-RU" sz="1800" dirty="0" smtClean="0">
                <a:effectLst/>
              </a:rPr>
              <a:t>.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>
                <a:effectLst/>
              </a:rPr>
              <a:t>   • Выходного слоя: выдает результат</a:t>
            </a:r>
            <a:r>
              <a:rPr lang="ru-RU" sz="1800" dirty="0" smtClean="0">
                <a:effectLst/>
              </a:rPr>
              <a:t>.</a:t>
            </a:r>
            <a:r>
              <a:rPr lang="ru-RU" sz="2400" dirty="0" smtClean="0">
                <a:effectLst/>
              </a:rPr>
              <a:t/>
            </a:r>
            <a:br>
              <a:rPr lang="ru-RU" sz="2400" dirty="0" smtClean="0">
                <a:effectLst/>
              </a:rPr>
            </a:br>
            <a:r>
              <a:rPr lang="ru-RU" sz="2400" dirty="0" smtClean="0">
                <a:effectLst/>
              </a:rPr>
              <a:t/>
            </a:r>
            <a:br>
              <a:rPr lang="ru-RU" sz="2400" dirty="0" smtClean="0">
                <a:effectLst/>
              </a:rPr>
            </a:br>
            <a:r>
              <a:rPr lang="ru-RU" sz="2800" dirty="0" smtClean="0">
                <a:effectLst/>
              </a:rPr>
              <a:t>3</a:t>
            </a:r>
            <a:r>
              <a:rPr lang="ru-RU" sz="2800" dirty="0">
                <a:effectLst/>
              </a:rPr>
              <a:t>. </a:t>
            </a:r>
            <a:r>
              <a:rPr lang="ru-RU" sz="2800" b="1" dirty="0">
                <a:effectLst/>
              </a:rPr>
              <a:t>Обучение</a:t>
            </a:r>
            <a:r>
              <a:rPr lang="ru-RU" sz="2800" dirty="0">
                <a:effectLst/>
              </a:rPr>
              <a:t>: </a:t>
            </a:r>
            <a:r>
              <a:rPr lang="ru-RU" sz="2800" dirty="0" err="1">
                <a:effectLst/>
              </a:rPr>
              <a:t>нейросеть</a:t>
            </a:r>
            <a:r>
              <a:rPr lang="ru-RU" sz="2800" dirty="0">
                <a:effectLst/>
              </a:rPr>
              <a:t> совершенствуется, анализируя множество примеров</a:t>
            </a:r>
            <a:r>
              <a:rPr lang="ru-RU" sz="2800" dirty="0" smtClean="0">
                <a:effectLst/>
              </a:rPr>
              <a:t>.</a:t>
            </a:r>
            <a:r>
              <a:rPr lang="ru-RU" sz="2400" dirty="0" smtClean="0">
                <a:effectLst/>
              </a:rPr>
              <a:t/>
            </a:r>
            <a:br>
              <a:rPr lang="ru-RU" sz="2400" dirty="0" smtClean="0">
                <a:effectLst/>
              </a:rPr>
            </a:br>
            <a:r>
              <a:rPr lang="ru-RU" sz="2400" dirty="0" smtClean="0">
                <a:effectLst/>
              </a:rPr>
              <a:t/>
            </a:r>
            <a:br>
              <a:rPr lang="ru-RU" sz="2400" dirty="0" smtClean="0">
                <a:effectLst/>
              </a:rPr>
            </a:br>
            <a:r>
              <a:rPr lang="ru-RU" sz="2800" dirty="0">
                <a:effectLst/>
              </a:rPr>
              <a:t>4. </a:t>
            </a:r>
            <a:r>
              <a:rPr lang="ru-RU" sz="2800" b="1" dirty="0">
                <a:effectLst/>
              </a:rPr>
              <a:t>Функции активации</a:t>
            </a:r>
            <a:r>
              <a:rPr lang="ru-RU" sz="2800" dirty="0">
                <a:effectLst/>
              </a:rPr>
              <a:t>: помогают нейронам решать, активироваться ли и передавать информацию</a:t>
            </a:r>
            <a:r>
              <a:rPr lang="ru-RU" sz="2800" dirty="0" smtClean="0">
                <a:effectLst/>
              </a:rPr>
              <a:t>.</a:t>
            </a:r>
            <a:endParaRPr lang="ru-RU" sz="2800" dirty="0">
              <a:effectLst/>
            </a:endParaRPr>
          </a:p>
        </p:txBody>
      </p:sp>
      <p:pic>
        <p:nvPicPr>
          <p:cNvPr id="4" name="Picture 2" descr="Picture backg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701" y="260862"/>
            <a:ext cx="4555408" cy="1518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34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База для обучения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95" y="1580050"/>
            <a:ext cx="7031600" cy="2429718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ru-RU" sz="2400" dirty="0" smtClean="0"/>
              <a:t>Для своей модели я буду использовать набор данных </a:t>
            </a:r>
            <a:r>
              <a:rPr lang="en-US" sz="2400" dirty="0" smtClean="0"/>
              <a:t>MNIST.</a:t>
            </a:r>
            <a:r>
              <a:rPr lang="ru-RU" sz="2400" dirty="0">
                <a:effectLst/>
              </a:rPr>
              <a:t> </a:t>
            </a:r>
            <a:r>
              <a:rPr lang="ru-RU" sz="2400" dirty="0" smtClean="0">
                <a:effectLst/>
              </a:rPr>
              <a:t>Это </a:t>
            </a:r>
            <a:r>
              <a:rPr lang="ru-RU" sz="2400" dirty="0">
                <a:effectLst/>
              </a:rPr>
              <a:t>база данных, в которой хранятся образцы написания рукописных цифр. Она состоит из 70 тысяч картинок одинакового размера, где изображены написанные от руки цифры</a:t>
            </a:r>
            <a:r>
              <a:rPr lang="ru-RU" sz="2400" dirty="0" smtClean="0">
                <a:effectLst/>
              </a:rPr>
              <a:t>. Для обучения используем язык </a:t>
            </a:r>
            <a:r>
              <a:rPr lang="en-US" sz="2400" dirty="0" smtClean="0">
                <a:effectLst/>
              </a:rPr>
              <a:t>Python.</a:t>
            </a:r>
            <a:endParaRPr lang="ru-RU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735" y="556265"/>
            <a:ext cx="3863265" cy="2897449"/>
          </a:xfrm>
          <a:prstGeom prst="rect">
            <a:avLst/>
          </a:prstGeom>
        </p:spPr>
      </p:pic>
      <p:pic>
        <p:nvPicPr>
          <p:cNvPr id="2050" name="Picture 2" descr="https://blog.skillfactory.ru/wp-content/uploads/2023/02/fzkrpjsf4jvz1unjxnsxit3rhdnyi0f3d2_tahmaqvm8ygz692llfmhyk9oj0ffdw7hsy0zim1ubono_c_tdoxkdsrleulmupaxnh5bh-kabujyh5fhecl6pmeo8bpdnbvgsppemm5lf9uicltypdryvjub5njjr7sbpfy7_p07td-gj0cqgdod8t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142" y="4213663"/>
            <a:ext cx="4194483" cy="2354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22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39418" y="201227"/>
            <a:ext cx="10353762" cy="970450"/>
          </a:xfrm>
        </p:spPr>
        <p:txBody>
          <a:bodyPr/>
          <a:lstStyle/>
          <a:p>
            <a:pPr algn="r"/>
            <a:r>
              <a:rPr lang="ru-RU" dirty="0" smtClean="0"/>
              <a:t>Разработка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35828" y="1229629"/>
            <a:ext cx="6477454" cy="4420865"/>
          </a:xfrm>
        </p:spPr>
        <p:txBody>
          <a:bodyPr>
            <a:normAutofit lnSpcReduction="10000"/>
          </a:bodyPr>
          <a:lstStyle/>
          <a:p>
            <a:pPr marL="36900" indent="0">
              <a:buNone/>
            </a:pPr>
            <a:r>
              <a:rPr lang="ru-RU" sz="1800" dirty="0">
                <a:effectLst/>
              </a:rPr>
              <a:t>Этот код загружает и подготавливает данные </a:t>
            </a:r>
            <a:r>
              <a:rPr lang="ru-RU" sz="1800" dirty="0" smtClean="0">
                <a:effectLst/>
              </a:rPr>
              <a:t>для </a:t>
            </a:r>
            <a:r>
              <a:rPr lang="ru-RU" sz="1800" dirty="0">
                <a:effectLst/>
              </a:rPr>
              <a:t>обучения нейронной сети. </a:t>
            </a:r>
            <a:endParaRPr lang="ru-RU" sz="1800" dirty="0" smtClean="0">
              <a:effectLst/>
            </a:endParaRPr>
          </a:p>
          <a:p>
            <a:pPr marL="36900" indent="0">
              <a:buNone/>
            </a:pPr>
            <a:r>
              <a:rPr lang="ru-RU" sz="1800" dirty="0" smtClean="0">
                <a:effectLst/>
              </a:rPr>
              <a:t>Загрузка </a:t>
            </a:r>
            <a:r>
              <a:rPr lang="ru-RU" sz="1800" dirty="0" smtClean="0">
                <a:effectLst/>
              </a:rPr>
              <a:t>данных :</a:t>
            </a:r>
          </a:p>
          <a:p>
            <a:pPr marL="450000" lvl="1" indent="0">
              <a:buNone/>
            </a:pPr>
            <a:r>
              <a:rPr lang="ru-RU" dirty="0" smtClean="0">
                <a:effectLst/>
              </a:rPr>
              <a:t>Загружаются изображения рукописных цифр (28x28 пикселей) и их метки (цифры от 0 до 9).</a:t>
            </a:r>
          </a:p>
          <a:p>
            <a:pPr marL="450000" lvl="1" indent="0">
              <a:buNone/>
            </a:pPr>
            <a:r>
              <a:rPr lang="ru-RU" dirty="0" smtClean="0">
                <a:effectLst/>
              </a:rPr>
              <a:t>Изображения преобразуются в формат с одним каналом (чёрно-белые)</a:t>
            </a:r>
          </a:p>
          <a:p>
            <a:pPr marL="450000" lvl="1" indent="0">
              <a:buNone/>
            </a:pPr>
            <a:r>
              <a:rPr lang="ru-RU" dirty="0" smtClean="0">
                <a:effectLst/>
              </a:rPr>
              <a:t>Нормализация </a:t>
            </a:r>
            <a:r>
              <a:rPr lang="ru-RU" dirty="0">
                <a:effectLst/>
              </a:rPr>
              <a:t>данных :</a:t>
            </a:r>
          </a:p>
          <a:p>
            <a:pPr marL="450000" lvl="1" indent="0">
              <a:buNone/>
            </a:pPr>
            <a:r>
              <a:rPr lang="ru-RU" dirty="0">
                <a:effectLst/>
              </a:rPr>
              <a:t>Значения пикселей масштабируются из диапазона [0, 255] в диапазон [0, 1] для улучшения работы модели.</a:t>
            </a:r>
          </a:p>
          <a:p>
            <a:pPr marL="36900" indent="0">
              <a:buNone/>
            </a:pPr>
            <a:r>
              <a:rPr lang="ru-RU" sz="1800" dirty="0">
                <a:effectLst/>
              </a:rPr>
              <a:t>В результате получаются подготовленные обучающие и тестовые наборы данных, готовые для использования в задачах машинного </a:t>
            </a:r>
            <a:r>
              <a:rPr lang="ru-RU" sz="1800" dirty="0" smtClean="0">
                <a:effectLst/>
              </a:rPr>
              <a:t>обучения.</a:t>
            </a:r>
            <a:endParaRPr lang="ru-RU" sz="1800" dirty="0">
              <a:effectLst/>
            </a:endParaRPr>
          </a:p>
          <a:p>
            <a:pPr marL="3690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09" y="1229631"/>
            <a:ext cx="5252908" cy="442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64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0"/>
            <a:ext cx="7479155" cy="270919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642" y="3055196"/>
            <a:ext cx="3803400" cy="140250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641" y="4762226"/>
            <a:ext cx="3501829" cy="1969779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8112071" y="624531"/>
            <a:ext cx="37817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900" indent="0">
              <a:buNone/>
            </a:pPr>
            <a:r>
              <a:rPr lang="ru-RU" sz="4800" dirty="0" err="1" smtClean="0"/>
              <a:t>Опреление</a:t>
            </a:r>
            <a:endParaRPr lang="ru-RU" sz="4800" dirty="0"/>
          </a:p>
        </p:txBody>
      </p:sp>
      <p:sp>
        <p:nvSpPr>
          <p:cNvPr id="11" name="Объект 10"/>
          <p:cNvSpPr>
            <a:spLocks noGrp="1"/>
          </p:cNvSpPr>
          <p:nvPr>
            <p:ph idx="1"/>
          </p:nvPr>
        </p:nvSpPr>
        <p:spPr>
          <a:xfrm>
            <a:off x="482027" y="2732850"/>
            <a:ext cx="7709614" cy="4058751"/>
          </a:xfrm>
        </p:spPr>
        <p:txBody>
          <a:bodyPr/>
          <a:lstStyle/>
          <a:p>
            <a:pPr marL="36900" indent="0">
              <a:spcAft>
                <a:spcPts val="0"/>
              </a:spcAft>
              <a:buNone/>
            </a:pPr>
            <a:r>
              <a:rPr lang="ru-RU" dirty="0"/>
              <a:t>1. </a:t>
            </a:r>
            <a:r>
              <a:rPr lang="ru-RU" dirty="0" smtClean="0"/>
              <a:t>Архитектура модели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ru-RU" sz="1800" dirty="0" smtClean="0"/>
              <a:t>🔹 </a:t>
            </a:r>
            <a:r>
              <a:rPr lang="ru-RU" sz="1800" dirty="0" err="1"/>
              <a:t>Сверточные</a:t>
            </a:r>
            <a:r>
              <a:rPr lang="ru-RU" sz="1800" dirty="0"/>
              <a:t> слои (Conv2D) – извлекают особенности из </a:t>
            </a:r>
            <a:r>
              <a:rPr lang="ru-RU" sz="1800" dirty="0" smtClean="0"/>
              <a:t>изображения </a:t>
            </a:r>
            <a:r>
              <a:rPr lang="ru-RU" sz="1800" dirty="0"/>
              <a:t>(края, текстуры и т.д</a:t>
            </a:r>
            <a:r>
              <a:rPr lang="ru-RU" sz="1800" dirty="0" smtClean="0"/>
              <a:t>.).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ru-RU" sz="1800" dirty="0" smtClean="0"/>
              <a:t>🔹 </a:t>
            </a:r>
            <a:r>
              <a:rPr lang="ru-RU" sz="1800" dirty="0"/>
              <a:t>Слои </a:t>
            </a:r>
            <a:r>
              <a:rPr lang="ru-RU" sz="1800" dirty="0" err="1"/>
              <a:t>MaxPooling</a:t>
            </a:r>
            <a:r>
              <a:rPr lang="ru-RU" sz="1800" dirty="0"/>
              <a:t> (2×2) – уменьшают размерность, оставляя </a:t>
            </a:r>
            <a:r>
              <a:rPr lang="ru-RU" sz="1800" dirty="0" smtClean="0"/>
              <a:t>самое </a:t>
            </a:r>
            <a:r>
              <a:rPr lang="ru-RU" sz="1800" dirty="0"/>
              <a:t>важное</a:t>
            </a:r>
            <a:r>
              <a:rPr lang="ru-RU" sz="1800" dirty="0" smtClean="0"/>
              <a:t>.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ru-RU" sz="1800" dirty="0" smtClean="0"/>
              <a:t>🔹 </a:t>
            </a:r>
            <a:r>
              <a:rPr lang="ru-RU" sz="1800" dirty="0" err="1"/>
              <a:t>Полносвязные</a:t>
            </a:r>
            <a:r>
              <a:rPr lang="ru-RU" sz="1800" dirty="0"/>
              <a:t> слои (</a:t>
            </a:r>
            <a:r>
              <a:rPr lang="ru-RU" sz="1800" dirty="0" err="1"/>
              <a:t>Dense</a:t>
            </a:r>
            <a:r>
              <a:rPr lang="ru-RU" sz="1800" dirty="0"/>
              <a:t>) – классифицируют </a:t>
            </a:r>
            <a:r>
              <a:rPr lang="ru-RU" sz="1800" dirty="0" smtClean="0"/>
              <a:t>признаки</a:t>
            </a:r>
            <a:r>
              <a:rPr lang="en-US" sz="1800" dirty="0" smtClean="0"/>
              <a:t>.</a:t>
            </a:r>
            <a:endParaRPr lang="ru-RU" sz="1800" dirty="0" smtClean="0"/>
          </a:p>
          <a:p>
            <a:pPr marL="36900" indent="0">
              <a:spcBef>
                <a:spcPts val="700"/>
              </a:spcBef>
              <a:spcAft>
                <a:spcPts val="0"/>
              </a:spcAft>
              <a:buNone/>
            </a:pPr>
            <a:r>
              <a:rPr lang="ru-RU" dirty="0"/>
              <a:t>2. Компиляция </a:t>
            </a:r>
            <a:r>
              <a:rPr lang="ru-RU" dirty="0" smtClean="0"/>
              <a:t>модели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ru-RU" sz="1800" b="1" dirty="0">
                <a:effectLst/>
              </a:rPr>
              <a:t>Оптимизатор:</a:t>
            </a:r>
            <a:r>
              <a:rPr lang="ru-RU" sz="1800" dirty="0">
                <a:effectLst/>
              </a:rPr>
              <a:t> SGD (градиентный спуск) с моментом (0.9) и шагом 0.01</a:t>
            </a:r>
            <a:r>
              <a:rPr lang="ru-RU" sz="1800" dirty="0" smtClean="0">
                <a:effectLst/>
              </a:rPr>
              <a:t>.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ru-RU" sz="1800" dirty="0">
                <a:effectLst/>
              </a:rPr>
              <a:t>Функция потерь: </a:t>
            </a:r>
            <a:r>
              <a:rPr lang="ru-RU" sz="1800" dirty="0" err="1">
                <a:effectLst/>
              </a:rPr>
              <a:t>categorical_crossentropy</a:t>
            </a:r>
            <a:r>
              <a:rPr lang="ru-RU" sz="1800" dirty="0">
                <a:effectLst/>
              </a:rPr>
              <a:t> (для </a:t>
            </a:r>
            <a:r>
              <a:rPr lang="ru-RU" sz="1800" dirty="0" err="1">
                <a:effectLst/>
              </a:rPr>
              <a:t>многоклассовой</a:t>
            </a:r>
            <a:r>
              <a:rPr lang="ru-RU" sz="1800" dirty="0">
                <a:effectLst/>
              </a:rPr>
              <a:t> классификации</a:t>
            </a:r>
            <a:r>
              <a:rPr lang="ru-RU" sz="1800" dirty="0" smtClean="0">
                <a:effectLst/>
              </a:rPr>
              <a:t>).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ru-RU" sz="1800" dirty="0">
                <a:effectLst/>
              </a:rPr>
              <a:t>Метрика: </a:t>
            </a:r>
            <a:r>
              <a:rPr lang="en-US" sz="1800" dirty="0">
                <a:effectLst/>
              </a:rPr>
              <a:t>accuracy (</a:t>
            </a:r>
            <a:r>
              <a:rPr lang="ru-RU" sz="1800" dirty="0">
                <a:effectLst/>
              </a:rPr>
              <a:t>точность предсказаний).</a:t>
            </a:r>
            <a:endParaRPr lang="ru-RU" sz="1800" dirty="0">
              <a:effectLst/>
            </a:endParaRPr>
          </a:p>
          <a:p>
            <a:pPr marL="369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849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0854" y="190500"/>
            <a:ext cx="7454471" cy="3955191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ru-RU" sz="1800" dirty="0"/>
              <a:t>Этот код обучает и оценивает модель для классификации изображений</a:t>
            </a:r>
            <a:r>
              <a:rPr lang="ru-RU" sz="1800" dirty="0" smtClean="0"/>
              <a:t>.</a:t>
            </a:r>
            <a:endParaRPr lang="ru-RU" sz="1800" dirty="0"/>
          </a:p>
          <a:p>
            <a:pPr marL="36900" indent="0">
              <a:buNone/>
            </a:pPr>
            <a:r>
              <a:rPr lang="ru-RU" sz="1800" dirty="0"/>
              <a:t>1. </a:t>
            </a:r>
            <a:r>
              <a:rPr lang="ru-RU" sz="1800" dirty="0" smtClean="0"/>
              <a:t>Загрузка </a:t>
            </a:r>
            <a:r>
              <a:rPr lang="ru-RU" sz="1800" dirty="0"/>
              <a:t>и подготовка </a:t>
            </a:r>
            <a:r>
              <a:rPr lang="ru-RU" sz="1800" dirty="0" smtClean="0"/>
              <a:t>данных:</a:t>
            </a:r>
            <a:endParaRPr lang="ru-RU" sz="1800" dirty="0"/>
          </a:p>
          <a:p>
            <a:pPr marL="36900" indent="0">
              <a:buNone/>
            </a:pPr>
            <a:r>
              <a:rPr lang="ru-RU" sz="1800" dirty="0"/>
              <a:t>   - Загружается </a:t>
            </a:r>
            <a:r>
              <a:rPr lang="ru-RU" sz="1800" dirty="0" err="1"/>
              <a:t>датасет</a:t>
            </a:r>
            <a:r>
              <a:rPr lang="ru-RU" sz="1800" dirty="0"/>
              <a:t> </a:t>
            </a:r>
            <a:r>
              <a:rPr lang="ru-RU" sz="1800" dirty="0" smtClean="0"/>
              <a:t> данные </a:t>
            </a:r>
            <a:r>
              <a:rPr lang="ru-RU" sz="1800" dirty="0"/>
              <a:t>нормализуются</a:t>
            </a:r>
            <a:r>
              <a:rPr lang="ru-RU" sz="1800" dirty="0" smtClean="0"/>
              <a:t>.</a:t>
            </a:r>
            <a:endParaRPr lang="ru-RU" sz="1800" dirty="0"/>
          </a:p>
          <a:p>
            <a:pPr marL="36900" indent="0">
              <a:buNone/>
            </a:pPr>
            <a:r>
              <a:rPr lang="ru-RU" sz="1800" dirty="0"/>
              <a:t>2. </a:t>
            </a:r>
            <a:r>
              <a:rPr lang="ru-RU" sz="1800" dirty="0" smtClean="0"/>
              <a:t>Создание </a:t>
            </a:r>
            <a:r>
              <a:rPr lang="ru-RU" sz="1800" dirty="0"/>
              <a:t>и обучение </a:t>
            </a:r>
            <a:r>
              <a:rPr lang="ru-RU" sz="1800" dirty="0" smtClean="0"/>
              <a:t>модели:</a:t>
            </a:r>
            <a:endParaRPr lang="ru-RU" sz="1800" dirty="0"/>
          </a:p>
          <a:p>
            <a:pPr marL="36900" indent="0">
              <a:buNone/>
            </a:pPr>
            <a:r>
              <a:rPr lang="ru-RU" sz="1800" dirty="0"/>
              <a:t>   - Определяется </a:t>
            </a:r>
            <a:r>
              <a:rPr lang="ru-RU" sz="1800" dirty="0" smtClean="0"/>
              <a:t>нейронная сеть.</a:t>
            </a:r>
            <a:endParaRPr lang="ru-RU" sz="1800" dirty="0"/>
          </a:p>
          <a:p>
            <a:pPr marL="36900" indent="0">
              <a:buNone/>
            </a:pPr>
            <a:r>
              <a:rPr lang="ru-RU" sz="1800" dirty="0"/>
              <a:t>   - Модель обучается на обучающих данных в течение 10 эпох</a:t>
            </a:r>
            <a:r>
              <a:rPr lang="ru-RU" sz="1800" dirty="0" smtClean="0"/>
              <a:t>.</a:t>
            </a:r>
            <a:endParaRPr lang="ru-RU" sz="1800" dirty="0"/>
          </a:p>
          <a:p>
            <a:pPr marL="36900" indent="0">
              <a:buNone/>
            </a:pPr>
            <a:r>
              <a:rPr lang="ru-RU" sz="1800" dirty="0"/>
              <a:t>3. </a:t>
            </a:r>
            <a:r>
              <a:rPr lang="ru-RU" sz="1800" dirty="0" smtClean="0"/>
              <a:t>Оценка </a:t>
            </a:r>
            <a:r>
              <a:rPr lang="ru-RU" sz="1800" dirty="0"/>
              <a:t>и сохранение </a:t>
            </a:r>
            <a:r>
              <a:rPr lang="ru-RU" sz="1800" dirty="0" smtClean="0"/>
              <a:t>модели:</a:t>
            </a:r>
            <a:endParaRPr lang="ru-RU" sz="1800" dirty="0"/>
          </a:p>
          <a:p>
            <a:pPr marL="36900" indent="0">
              <a:buNone/>
            </a:pPr>
            <a:r>
              <a:rPr lang="ru-RU" sz="1800" dirty="0"/>
              <a:t>   - Модель тестируется на тестовых данных, выводится точность.</a:t>
            </a:r>
          </a:p>
          <a:p>
            <a:pPr marL="36900" indent="0">
              <a:buNone/>
            </a:pPr>
            <a:r>
              <a:rPr lang="ru-RU" sz="1800" dirty="0"/>
              <a:t>   - Обученная модель сохраняется в файл </a:t>
            </a:r>
            <a:r>
              <a:rPr lang="ru-RU" sz="1800" dirty="0" smtClean="0"/>
              <a:t>digit_model.h5.</a:t>
            </a:r>
            <a:endParaRPr lang="ru-RU" sz="1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4645207" cy="313964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60788"/>
            <a:ext cx="5208374" cy="239721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6882842" y="5377008"/>
            <a:ext cx="4728354" cy="215443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000" dirty="0" smtClean="0">
                <a:solidFill>
                  <a:schemeClr val="tx2"/>
                </a:solidFill>
              </a:rPr>
              <a:t>Как мы видим по итогу обучения точность на обучающихся данных равна 99</a:t>
            </a:r>
            <a:r>
              <a:rPr lang="en-US" sz="2000" dirty="0" smtClean="0">
                <a:solidFill>
                  <a:schemeClr val="tx2"/>
                </a:solidFill>
              </a:rPr>
              <a:t>.1%.</a:t>
            </a:r>
            <a:br>
              <a:rPr lang="en-US" sz="2000" dirty="0" smtClean="0">
                <a:solidFill>
                  <a:schemeClr val="tx2"/>
                </a:solidFill>
              </a:rPr>
            </a:br>
            <a:r>
              <a:rPr lang="ru-RU" sz="2000" dirty="0" smtClean="0">
                <a:solidFill>
                  <a:schemeClr val="tx2"/>
                </a:solidFill>
              </a:rPr>
              <a:t>Это более чем хороший результат</a:t>
            </a:r>
          </a:p>
          <a:p>
            <a:pPr algn="ctr"/>
            <a:endParaRPr lang="ru-RU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4950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5981700" cy="970450"/>
          </a:xfrm>
        </p:spPr>
        <p:txBody>
          <a:bodyPr>
            <a:normAutofit/>
          </a:bodyPr>
          <a:lstStyle/>
          <a:p>
            <a:pPr algn="l"/>
            <a:r>
              <a:rPr lang="ru-RU" sz="3800" dirty="0" smtClean="0"/>
              <a:t>Создание веб интерфейса</a:t>
            </a:r>
            <a:endParaRPr lang="ru-RU" sz="3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1" y="970451"/>
            <a:ext cx="5381369" cy="1834534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ru-RU" sz="2400" dirty="0" smtClean="0"/>
              <a:t>Для создания сайта я использовал сервис </a:t>
            </a:r>
            <a:r>
              <a:rPr lang="en-US" sz="2400" dirty="0" err="1" smtClean="0"/>
              <a:t>Streamlit</a:t>
            </a:r>
            <a:r>
              <a:rPr lang="en-US" sz="2400" dirty="0" smtClean="0"/>
              <a:t>,</a:t>
            </a:r>
            <a:r>
              <a:rPr lang="ru-RU" sz="2400" dirty="0" smtClean="0"/>
              <a:t> позволяющий легко создать веб интерфейс и разместить его в облаке</a:t>
            </a:r>
            <a:r>
              <a:rPr lang="en-US" sz="2400" dirty="0" smtClean="0"/>
              <a:t>.</a:t>
            </a:r>
            <a:r>
              <a:rPr lang="ru-RU" sz="2400" dirty="0" smtClean="0"/>
              <a:t> 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125" y="132800"/>
            <a:ext cx="5591175" cy="28670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530" y="3540210"/>
            <a:ext cx="6290609" cy="27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75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199</TotalTime>
  <Words>401</Words>
  <Application>Microsoft Office PowerPoint</Application>
  <PresentationFormat>Широкоэкранный</PresentationFormat>
  <Paragraphs>47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Calisto MT</vt:lpstr>
      <vt:lpstr>Trebuchet MS</vt:lpstr>
      <vt:lpstr>Wingdings 2</vt:lpstr>
      <vt:lpstr>Сланец</vt:lpstr>
      <vt:lpstr>Анализ рукописных цифр </vt:lpstr>
      <vt:lpstr>Цели моего проекта:</vt:lpstr>
      <vt:lpstr>Основы</vt:lpstr>
      <vt:lpstr>Принципы работы</vt:lpstr>
      <vt:lpstr>База для обучения </vt:lpstr>
      <vt:lpstr>Разработка</vt:lpstr>
      <vt:lpstr>Презентация PowerPoint</vt:lpstr>
      <vt:lpstr>Презентация PowerPoint</vt:lpstr>
      <vt:lpstr>Создание веб интерфейса</vt:lpstr>
      <vt:lpstr>Примеры работы</vt:lpstr>
      <vt:lpstr>Заключение 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рукописных цифр</dc:title>
  <dc:creator>Фытх</dc:creator>
  <cp:lastModifiedBy>Фытх</cp:lastModifiedBy>
  <cp:revision>27</cp:revision>
  <dcterms:created xsi:type="dcterms:W3CDTF">2025-03-20T19:12:43Z</dcterms:created>
  <dcterms:modified xsi:type="dcterms:W3CDTF">2025-05-13T15:33:05Z</dcterms:modified>
</cp:coreProperties>
</file>