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9"/>
  </p:notesMasterIdLst>
  <p:sldIdLst>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172E1-3191-4EA3-A7FD-3A82C39C48B7}"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4E43F-EB20-4D33-A3E7-5DEA887371A6}" type="slidenum">
              <a:rPr lang="en-US" smtClean="0"/>
              <a:t>‹#›</a:t>
            </a:fld>
            <a:endParaRPr lang="en-US"/>
          </a:p>
        </p:txBody>
      </p:sp>
    </p:spTree>
    <p:extLst>
      <p:ext uri="{BB962C8B-B14F-4D97-AF65-F5344CB8AC3E}">
        <p14:creationId xmlns:p14="http://schemas.microsoft.com/office/powerpoint/2010/main" val="291104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smtClean="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277995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283125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8426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9020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9685" y="950914"/>
            <a:ext cx="5564716"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8891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25425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979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81869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87503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336888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561739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7170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4200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885320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15831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36033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62450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9685" y="950914"/>
            <a:ext cx="5564716"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0639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4526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97685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1504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7416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8293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7191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44658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397539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380008771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a:t>Visteon Academy</a:t>
            </a:r>
          </a:p>
        </p:txBody>
      </p:sp>
      <p:sp>
        <p:nvSpPr>
          <p:cNvPr id="2" name="Title 1"/>
          <p:cNvSpPr>
            <a:spLocks noGrp="1"/>
          </p:cNvSpPr>
          <p:nvPr>
            <p:ph type="ctrTitle" sz="quarter"/>
          </p:nvPr>
        </p:nvSpPr>
        <p:spPr/>
        <p:txBody>
          <a:bodyPr/>
          <a:lstStyle/>
          <a:p>
            <a:r>
              <a:rPr lang="en-US" dirty="0" smtClean="0"/>
              <a:t>STM32F401RE</a:t>
            </a:r>
            <a:endParaRPr lang="en-US" dirty="0"/>
          </a:p>
        </p:txBody>
      </p:sp>
    </p:spTree>
    <p:extLst>
      <p:ext uri="{BB962C8B-B14F-4D97-AF65-F5344CB8AC3E}">
        <p14:creationId xmlns:p14="http://schemas.microsoft.com/office/powerpoint/2010/main" val="44760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ADC?</a:t>
            </a:r>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
        <p:nvSpPr>
          <p:cNvPr id="7" name="Content Placeholder 6"/>
          <p:cNvSpPr>
            <a:spLocks noGrp="1"/>
          </p:cNvSpPr>
          <p:nvPr>
            <p:ph idx="1"/>
          </p:nvPr>
        </p:nvSpPr>
        <p:spPr/>
        <p:txBody>
          <a:bodyPr/>
          <a:lstStyle/>
          <a:p>
            <a:pPr marL="0" indent="0">
              <a:buNone/>
            </a:pPr>
            <a:r>
              <a:rPr lang="en-US" dirty="0"/>
              <a:t>An </a:t>
            </a:r>
            <a:r>
              <a:rPr lang="en-US" dirty="0" smtClean="0"/>
              <a:t>ADC (</a:t>
            </a:r>
            <a:r>
              <a:rPr lang="en-US" b="1" dirty="0"/>
              <a:t>A</a:t>
            </a:r>
            <a:r>
              <a:rPr lang="en-US" dirty="0"/>
              <a:t>nalog-to-</a:t>
            </a:r>
            <a:r>
              <a:rPr lang="en-US" b="1" dirty="0"/>
              <a:t>D</a:t>
            </a:r>
            <a:r>
              <a:rPr lang="en-US" dirty="0"/>
              <a:t>igital </a:t>
            </a:r>
            <a:r>
              <a:rPr lang="en-US" b="1" dirty="0" smtClean="0"/>
              <a:t>C</a:t>
            </a:r>
            <a:r>
              <a:rPr lang="en-US" dirty="0" smtClean="0"/>
              <a:t>onverter) </a:t>
            </a:r>
            <a:r>
              <a:rPr lang="en-US" dirty="0"/>
              <a:t>samples an analog waveform at uniform time intervals and assigns a digital value to each sample. The digital value appears on the converter’s output in a binary coded format.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840038"/>
            <a:ext cx="5943600" cy="1495425"/>
          </a:xfrm>
          <a:prstGeom prst="rect">
            <a:avLst/>
          </a:prstGeom>
        </p:spPr>
      </p:pic>
    </p:spTree>
    <p:extLst>
      <p:ext uri="{BB962C8B-B14F-4D97-AF65-F5344CB8AC3E}">
        <p14:creationId xmlns:p14="http://schemas.microsoft.com/office/powerpoint/2010/main" val="389634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ADC?</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351" y="2675467"/>
            <a:ext cx="8607715" cy="2427817"/>
          </a:xfrm>
        </p:spPr>
      </p:pic>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
        <p:nvSpPr>
          <p:cNvPr id="7" name="Content Placeholder 6"/>
          <p:cNvSpPr txBox="1">
            <a:spLocks/>
          </p:cNvSpPr>
          <p:nvPr/>
        </p:nvSpPr>
        <p:spPr bwMode="auto">
          <a:xfrm>
            <a:off x="429684" y="928688"/>
            <a:ext cx="9925050" cy="147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marL="0" indent="0">
              <a:buNone/>
            </a:pPr>
            <a:r>
              <a:rPr lang="en-US" dirty="0" smtClean="0"/>
              <a:t>The </a:t>
            </a:r>
            <a:r>
              <a:rPr lang="en-US" dirty="0"/>
              <a:t>value is obtained by dividing the sampled analog input voltage by the reference voltage and them multiplying by the number of digital codes. The resolution of converter is set by the number of binary bits in the output code. </a:t>
            </a:r>
            <a:endParaRPr lang="en-US" kern="0" dirty="0"/>
          </a:p>
        </p:txBody>
      </p:sp>
    </p:spTree>
    <p:extLst>
      <p:ext uri="{BB962C8B-B14F-4D97-AF65-F5344CB8AC3E}">
        <p14:creationId xmlns:p14="http://schemas.microsoft.com/office/powerpoint/2010/main" val="23592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in STM32F4</a:t>
            </a:r>
            <a:endParaRPr lang="en-US" dirty="0"/>
          </a:p>
        </p:txBody>
      </p:sp>
      <p:pic>
        <p:nvPicPr>
          <p:cNvPr id="5" name="Content Placeholder 4"/>
          <p:cNvPicPr>
            <a:picLocks noGrp="1" noChangeAspect="1"/>
          </p:cNvPicPr>
          <p:nvPr>
            <p:ph idx="1"/>
          </p:nvPr>
        </p:nvPicPr>
        <p:blipFill>
          <a:blip r:embed="rId2"/>
          <a:stretch>
            <a:fillRect/>
          </a:stretch>
        </p:blipFill>
        <p:spPr>
          <a:xfrm>
            <a:off x="2887368" y="950913"/>
            <a:ext cx="6417264" cy="5273675"/>
          </a:xfrm>
          <a:prstGeom prst="rect">
            <a:avLst/>
          </a:prstGeom>
        </p:spPr>
      </p:pic>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4</a:t>
            </a:fld>
            <a:endParaRPr lang="en-US" dirty="0">
              <a:solidFill>
                <a:srgbClr val="969696"/>
              </a:solidFill>
            </a:endParaRPr>
          </a:p>
        </p:txBody>
      </p:sp>
    </p:spTree>
    <p:extLst>
      <p:ext uri="{BB962C8B-B14F-4D97-AF65-F5344CB8AC3E}">
        <p14:creationId xmlns:p14="http://schemas.microsoft.com/office/powerpoint/2010/main" val="83426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a:xfrm>
            <a:off x="361952" y="939802"/>
            <a:ext cx="11332633" cy="5273675"/>
          </a:xfrm>
        </p:spPr>
        <p:txBody>
          <a:bodyPr/>
          <a:lstStyle/>
          <a:p>
            <a:pPr>
              <a:buFont typeface="Wingdings" panose="05000000000000000000" pitchFamily="2" charset="2"/>
              <a:buChar char="ü"/>
            </a:pPr>
            <a:r>
              <a:rPr lang="en-US" dirty="0"/>
              <a:t>Configure pins that will </a:t>
            </a:r>
            <a:r>
              <a:rPr lang="en-US" dirty="0" smtClean="0"/>
              <a:t>be </a:t>
            </a:r>
            <a:r>
              <a:rPr lang="en-US" dirty="0"/>
              <a:t>used to  input analog signals. </a:t>
            </a:r>
            <a:r>
              <a:rPr lang="en-US" dirty="0" smtClean="0"/>
              <a:t>They </a:t>
            </a:r>
            <a:r>
              <a:rPr lang="en-US" dirty="0"/>
              <a:t>must be designated as analog pins,  there must be no terminating resistors</a:t>
            </a:r>
            <a:r>
              <a:rPr lang="en-US" dirty="0" smtClean="0"/>
              <a:t>.</a:t>
            </a:r>
          </a:p>
          <a:p>
            <a:pPr>
              <a:buFont typeface="Wingdings" panose="05000000000000000000" pitchFamily="2" charset="2"/>
              <a:buChar char="ü"/>
            </a:pPr>
            <a:r>
              <a:rPr lang="en-US" dirty="0"/>
              <a:t>Enable </a:t>
            </a:r>
            <a:r>
              <a:rPr lang="en-US" dirty="0" smtClean="0"/>
              <a:t>clock for ADCs </a:t>
            </a:r>
            <a:r>
              <a:rPr lang="en-US" dirty="0"/>
              <a:t>used </a:t>
            </a:r>
            <a:r>
              <a:rPr lang="en-US" dirty="0" smtClean="0"/>
              <a:t>.</a:t>
            </a:r>
          </a:p>
          <a:p>
            <a:pPr>
              <a:buFont typeface="Wingdings" panose="05000000000000000000" pitchFamily="2" charset="2"/>
              <a:buChar char="ü"/>
            </a:pPr>
            <a:r>
              <a:rPr lang="en-US" dirty="0"/>
              <a:t>Configure the use of regular channels for every ADC individually using  function “</a:t>
            </a:r>
            <a:r>
              <a:rPr lang="en-US" dirty="0" err="1"/>
              <a:t>ADC_Init</a:t>
            </a:r>
            <a:r>
              <a:rPr lang="en-US" dirty="0"/>
              <a:t>()” and  the related data structure . </a:t>
            </a:r>
            <a:r>
              <a:rPr lang="en-US" dirty="0" smtClean="0"/>
              <a:t>Connect </a:t>
            </a:r>
            <a:r>
              <a:rPr lang="en-US" dirty="0"/>
              <a:t>ADCs </a:t>
            </a:r>
            <a:r>
              <a:rPr lang="en-US" dirty="0" smtClean="0"/>
              <a:t>with </a:t>
            </a:r>
            <a:r>
              <a:rPr lang="en-US" dirty="0"/>
              <a:t>input signals</a:t>
            </a:r>
            <a:r>
              <a:rPr lang="en-US" dirty="0" smtClean="0"/>
              <a:t>.</a:t>
            </a:r>
          </a:p>
          <a:p>
            <a:pPr>
              <a:buFont typeface="Wingdings" panose="05000000000000000000" pitchFamily="2" charset="2"/>
              <a:buChar char="ü"/>
            </a:pPr>
            <a:r>
              <a:rPr lang="en-US" dirty="0"/>
              <a:t>Enable ADC(s)</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5</a:t>
            </a:fld>
            <a:endParaRPr lang="en-US" dirty="0">
              <a:solidFill>
                <a:srgbClr val="969696"/>
              </a:solidFill>
            </a:endParaRPr>
          </a:p>
        </p:txBody>
      </p:sp>
    </p:spTree>
    <p:extLst>
      <p:ext uri="{BB962C8B-B14F-4D97-AF65-F5344CB8AC3E}">
        <p14:creationId xmlns:p14="http://schemas.microsoft.com/office/powerpoint/2010/main" val="34206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Channels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5654891"/>
              </p:ext>
            </p:extLst>
          </p:nvPr>
        </p:nvGraphicFramePr>
        <p:xfrm>
          <a:off x="429685" y="1109130"/>
          <a:ext cx="5198535" cy="4648208"/>
        </p:xfrm>
        <a:graphic>
          <a:graphicData uri="http://schemas.openxmlformats.org/drawingml/2006/table">
            <a:tbl>
              <a:tblPr>
                <a:tableStyleId>{5C22544A-7EE6-4342-B048-85BDC9FD1C3A}</a:tableStyleId>
              </a:tblPr>
              <a:tblGrid>
                <a:gridCol w="1732845"/>
                <a:gridCol w="1732845"/>
                <a:gridCol w="1732845"/>
              </a:tblGrid>
              <a:tr h="273424">
                <a:tc>
                  <a:txBody>
                    <a:bodyPr/>
                    <a:lstStyle/>
                    <a:p>
                      <a:pPr algn="ctr" fontAlgn="ctr"/>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a:effectLst/>
                        </a:rPr>
                        <a:t>Pin</a:t>
                      </a:r>
                      <a:endParaRPr lang="en-US" sz="1100" b="1"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100" u="none" strike="noStrike">
                          <a:effectLst/>
                        </a:rPr>
                        <a:t>Channel</a:t>
                      </a:r>
                      <a:endParaRPr lang="en-US" sz="1100" b="1"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rowSpan="8">
                  <a:txBody>
                    <a:bodyPr/>
                    <a:lstStyle/>
                    <a:p>
                      <a:pPr algn="l" fontAlgn="ctr"/>
                      <a:r>
                        <a:rPr lang="en-US" sz="1100" u="none" strike="noStrike" dirty="0">
                          <a:effectLst/>
                        </a:rPr>
                        <a:t>ADC1/2/3</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100" u="none" strike="noStrike" dirty="0">
                          <a:effectLst/>
                        </a:rPr>
                        <a:t>PA0</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PA1</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PA2</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PA3</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dirty="0">
                          <a:effectLst/>
                        </a:rPr>
                        <a:t>PC0</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PC1</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PC2</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PC3</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rowSpan="8">
                  <a:txBody>
                    <a:bodyPr/>
                    <a:lstStyle/>
                    <a:p>
                      <a:pPr algn="l" fontAlgn="ctr"/>
                      <a:r>
                        <a:rPr lang="en-US" sz="1100" u="none" strike="noStrike" dirty="0">
                          <a:effectLst/>
                        </a:rPr>
                        <a:t>ADC1/2</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ctr"/>
                      <a:r>
                        <a:rPr lang="en-US" sz="1100" u="none" strike="noStrike">
                          <a:effectLst/>
                        </a:rPr>
                        <a:t>PA4</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PA5</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PA6</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PA7</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PB0</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PB1</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a:effectLst/>
                        </a:rPr>
                        <a:t>PC4</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3424">
                <a:tc vMerge="1">
                  <a:txBody>
                    <a:bodyPr/>
                    <a:lstStyle/>
                    <a:p>
                      <a:endParaRPr lang="en-US"/>
                    </a:p>
                  </a:txBody>
                  <a:tcPr/>
                </a:tc>
                <a:tc>
                  <a:txBody>
                    <a:bodyPr/>
                    <a:lstStyle/>
                    <a:p>
                      <a:pPr algn="l" fontAlgn="ctr"/>
                      <a:r>
                        <a:rPr lang="en-US" sz="1100" u="none" strike="noStrike" dirty="0">
                          <a:effectLst/>
                        </a:rPr>
                        <a:t>PC5</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ctr"/>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ctr">
                    <a:gradFill>
                      <a:gsLst>
                        <a:gs pos="100000">
                          <a:schemeClr val="accent1">
                            <a:alpha val="0"/>
                            <a:lumMod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6</a:t>
            </a:fld>
            <a:endParaRPr lang="en-US" dirty="0">
              <a:solidFill>
                <a:srgbClr val="969696"/>
              </a:solidFill>
            </a:endParaRPr>
          </a:p>
        </p:txBody>
      </p:sp>
    </p:spTree>
    <p:extLst>
      <p:ext uri="{BB962C8B-B14F-4D97-AF65-F5344CB8AC3E}">
        <p14:creationId xmlns:p14="http://schemas.microsoft.com/office/powerpoint/2010/main" val="4277700303"/>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205</Words>
  <Application>Microsoft Office PowerPoint</Application>
  <PresentationFormat>Widescreen</PresentationFormat>
  <Paragraphs>56</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Wingdings</vt:lpstr>
      <vt:lpstr>Wingdings 2</vt:lpstr>
      <vt:lpstr>Visteon </vt:lpstr>
      <vt:lpstr>1_Visteon </vt:lpstr>
      <vt:lpstr>STM32F401RE</vt:lpstr>
      <vt:lpstr>What is ADC?</vt:lpstr>
      <vt:lpstr>What is ADC?</vt:lpstr>
      <vt:lpstr>ADC in STM32F4</vt:lpstr>
      <vt:lpstr>Configuration</vt:lpstr>
      <vt:lpstr>ADC Channels</vt:lpstr>
    </vt:vector>
  </TitlesOfParts>
  <Company>Visteon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STM32F401RE</dc:title>
  <dc:creator>Raykov, Krasimir (K.)</dc:creator>
  <cp:lastModifiedBy>Raykov, Krasimir (K.)</cp:lastModifiedBy>
  <cp:revision>7</cp:revision>
  <dcterms:created xsi:type="dcterms:W3CDTF">2017-05-25T06:45:14Z</dcterms:created>
  <dcterms:modified xsi:type="dcterms:W3CDTF">2017-05-25T11:14:36Z</dcterms:modified>
</cp:coreProperties>
</file>