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9" r:id="rId2"/>
  </p:sldMasterIdLst>
  <p:notesMasterIdLst>
    <p:notesMasterId r:id="rId32"/>
  </p:notesMasterIdLst>
  <p:handoutMasterIdLst>
    <p:handoutMasterId r:id="rId33"/>
  </p:handoutMasterIdLst>
  <p:sldIdLst>
    <p:sldId id="318" r:id="rId3"/>
    <p:sldId id="290" r:id="rId4"/>
    <p:sldId id="322" r:id="rId5"/>
    <p:sldId id="311" r:id="rId6"/>
    <p:sldId id="346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44" r:id="rId19"/>
    <p:sldId id="371" r:id="rId20"/>
    <p:sldId id="347" r:id="rId21"/>
    <p:sldId id="372" r:id="rId22"/>
    <p:sldId id="373" r:id="rId23"/>
    <p:sldId id="374" r:id="rId24"/>
    <p:sldId id="375" r:id="rId25"/>
    <p:sldId id="376" r:id="rId26"/>
    <p:sldId id="377" r:id="rId27"/>
    <p:sldId id="379" r:id="rId28"/>
    <p:sldId id="378" r:id="rId29"/>
    <p:sldId id="380" r:id="rId30"/>
    <p:sldId id="359" r:id="rId31"/>
  </p:sldIdLst>
  <p:sldSz cx="12192000" cy="6858000"/>
  <p:notesSz cx="6805613" cy="994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841" cy="497762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183" y="0"/>
            <a:ext cx="2949841" cy="497762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>
              <a:defRPr sz="1200"/>
            </a:lvl1pPr>
          </a:lstStyle>
          <a:p>
            <a:fld id="{75A6733D-A39A-4224-9648-9A2AA333163D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6338"/>
            <a:ext cx="2949841" cy="497762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183" y="9446338"/>
            <a:ext cx="2949841" cy="497762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r">
              <a:defRPr sz="1200"/>
            </a:lvl1pPr>
          </a:lstStyle>
          <a:p>
            <a:fld id="{49D67C6D-B25F-4ED6-A55B-3ED7365428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75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8932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>
              <a:defRPr sz="1200"/>
            </a:lvl1pPr>
          </a:lstStyle>
          <a:p>
            <a:fld id="{09080A78-D31B-4C8E-B956-03E67662532F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77" tIns="45789" rIns="91577" bIns="457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5597"/>
            <a:ext cx="5444490" cy="3915490"/>
          </a:xfrm>
          <a:prstGeom prst="rect">
            <a:avLst/>
          </a:prstGeom>
        </p:spPr>
        <p:txBody>
          <a:bodyPr vert="horz" lIns="91577" tIns="45789" rIns="91577" bIns="457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0" y="9445170"/>
            <a:ext cx="2949099" cy="498931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r">
              <a:defRPr sz="1200"/>
            </a:lvl1pPr>
          </a:lstStyle>
          <a:p>
            <a:fld id="{D11D8234-A458-4883-B4D2-0207394298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843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DDDE4-9187-44B0-97DD-18729EC05F4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02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17"/>
            <a:ext cx="12154139" cy="68324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5099"/>
            <a:ext cx="11360785" cy="1123707"/>
          </a:xfrm>
        </p:spPr>
        <p:txBody>
          <a:bodyPr anchor="b">
            <a:normAutofit/>
          </a:bodyPr>
          <a:lstStyle>
            <a:lvl1pPr algn="r">
              <a:defRPr sz="36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288806"/>
            <a:ext cx="11360785" cy="63524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92465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802" y="6053069"/>
            <a:ext cx="2402393" cy="678792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 userDrawn="1"/>
        </p:nvSpPr>
        <p:spPr>
          <a:xfrm>
            <a:off x="190500" y="6392465"/>
            <a:ext cx="1809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>
                    <a:lumMod val="50000"/>
                  </a:prstClr>
                </a:solidFill>
              </a:rPr>
              <a:t>Visteon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5023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1371600"/>
            <a:ext cx="5486400" cy="48053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1900" y="1371600"/>
            <a:ext cx="5486400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38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188913"/>
            <a:ext cx="10058400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1371600"/>
            <a:ext cx="54864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" y="2195512"/>
            <a:ext cx="54864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2181" y="1371600"/>
            <a:ext cx="5513419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2181" y="2195512"/>
            <a:ext cx="551341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26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513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Key Messages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68300" y="1397000"/>
            <a:ext cx="3695700" cy="26543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/>
          </p:nvPr>
        </p:nvSpPr>
        <p:spPr>
          <a:xfrm>
            <a:off x="368300" y="4330700"/>
            <a:ext cx="3695700" cy="1600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8089900" y="1397000"/>
            <a:ext cx="3695700" cy="26543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241800" y="1397000"/>
            <a:ext cx="3695700" cy="26543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241800" y="4330700"/>
            <a:ext cx="3695700" cy="1600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089900" y="4330700"/>
            <a:ext cx="3695700" cy="1600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36994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Key Messages with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312418" y="1238337"/>
            <a:ext cx="1803400" cy="1295226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/>
          </p:nvPr>
        </p:nvSpPr>
        <p:spPr>
          <a:xfrm>
            <a:off x="527050" y="2959100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9014968" y="1238337"/>
            <a:ext cx="1803400" cy="1295226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5185918" y="1238337"/>
            <a:ext cx="1803400" cy="1295226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400550" y="2959100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229600" y="2959100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527050" y="3767431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4"/>
          </p:nvPr>
        </p:nvSpPr>
        <p:spPr>
          <a:xfrm>
            <a:off x="4400550" y="3767431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5"/>
          </p:nvPr>
        </p:nvSpPr>
        <p:spPr>
          <a:xfrm>
            <a:off x="8229600" y="3767431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527050" y="4575762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7"/>
          </p:nvPr>
        </p:nvSpPr>
        <p:spPr>
          <a:xfrm>
            <a:off x="4400550" y="4575762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>
          <a:xfrm>
            <a:off x="8229600" y="4575762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9"/>
          </p:nvPr>
        </p:nvSpPr>
        <p:spPr>
          <a:xfrm>
            <a:off x="527050" y="5384093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0"/>
          </p:nvPr>
        </p:nvSpPr>
        <p:spPr>
          <a:xfrm>
            <a:off x="4400550" y="5384093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8229600" y="5384093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0836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B6FB6F8-9286-4034-9F49-2B746BE500DC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594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096000" cy="68580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9200" y="1003300"/>
            <a:ext cx="5486400" cy="5001419"/>
          </a:xfrm>
        </p:spPr>
        <p:txBody>
          <a:bodyPr anchor="ctr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83350"/>
            <a:ext cx="1371600" cy="365125"/>
          </a:xfrm>
        </p:spPr>
        <p:txBody>
          <a:bodyPr/>
          <a:lstStyle>
            <a:lvl1pPr algn="l">
              <a:defRPr/>
            </a:lvl1pPr>
          </a:lstStyle>
          <a:p>
            <a:fld id="{CB6FB6F8-9286-4034-9F49-2B746BE500DC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34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Bulleted Text on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096000" cy="68580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9200" y="1003300"/>
            <a:ext cx="5486400" cy="5001419"/>
          </a:xfrm>
        </p:spPr>
        <p:txBody>
          <a:bodyPr anchor="ctr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61125"/>
            <a:ext cx="157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CB6FB6F8-9286-4034-9F49-2B746BE500DC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462911"/>
            <a:ext cx="1308101" cy="2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564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1" r="4158" b="27068"/>
          <a:stretch/>
        </p:blipFill>
        <p:spPr>
          <a:xfrm>
            <a:off x="-1" y="1314452"/>
            <a:ext cx="12192001" cy="55435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75" y="1273481"/>
            <a:ext cx="3822049" cy="75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7761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17"/>
            <a:ext cx="12154139" cy="68324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5099"/>
            <a:ext cx="11360785" cy="1123707"/>
          </a:xfrm>
        </p:spPr>
        <p:txBody>
          <a:bodyPr anchor="b">
            <a:normAutofit/>
          </a:bodyPr>
          <a:lstStyle>
            <a:lvl1pPr algn="r">
              <a:defRPr sz="36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288806"/>
            <a:ext cx="11360785" cy="63524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92465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802" y="6053069"/>
            <a:ext cx="2402393" cy="678792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 userDrawn="1"/>
        </p:nvSpPr>
        <p:spPr>
          <a:xfrm>
            <a:off x="190500" y="6392465"/>
            <a:ext cx="1809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white">
                    <a:lumMod val="50000"/>
                  </a:prstClr>
                </a:solidFill>
              </a:rPr>
              <a:t>Visteon Confidential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97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9044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85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6891" b="29758"/>
          <a:stretch/>
        </p:blipFill>
        <p:spPr>
          <a:xfrm>
            <a:off x="4238171" y="3009902"/>
            <a:ext cx="7953829" cy="3845717"/>
          </a:xfrm>
          <a:prstGeom prst="rect">
            <a:avLst/>
          </a:prstGeom>
        </p:spPr>
      </p:pic>
      <p:sp>
        <p:nvSpPr>
          <p:cNvPr id="4" name="Freeform 3"/>
          <p:cNvSpPr/>
          <p:nvPr userDrawn="1"/>
        </p:nvSpPr>
        <p:spPr bwMode="white">
          <a:xfrm>
            <a:off x="5885260" y="6431759"/>
            <a:ext cx="423862" cy="431006"/>
          </a:xfrm>
          <a:custGeom>
            <a:avLst/>
            <a:gdLst>
              <a:gd name="connsiteX0" fmla="*/ 0 w 421481"/>
              <a:gd name="connsiteY0" fmla="*/ 357187 h 364331"/>
              <a:gd name="connsiteX1" fmla="*/ 0 w 421481"/>
              <a:gd name="connsiteY1" fmla="*/ 85725 h 364331"/>
              <a:gd name="connsiteX2" fmla="*/ 214312 w 421481"/>
              <a:gd name="connsiteY2" fmla="*/ 0 h 364331"/>
              <a:gd name="connsiteX3" fmla="*/ 409575 w 421481"/>
              <a:gd name="connsiteY3" fmla="*/ 9525 h 364331"/>
              <a:gd name="connsiteX4" fmla="*/ 421481 w 421481"/>
              <a:gd name="connsiteY4" fmla="*/ 233362 h 364331"/>
              <a:gd name="connsiteX5" fmla="*/ 404812 w 421481"/>
              <a:gd name="connsiteY5" fmla="*/ 309562 h 364331"/>
              <a:gd name="connsiteX6" fmla="*/ 240506 w 421481"/>
              <a:gd name="connsiteY6" fmla="*/ 333375 h 364331"/>
              <a:gd name="connsiteX7" fmla="*/ 57150 w 421481"/>
              <a:gd name="connsiteY7" fmla="*/ 364331 h 364331"/>
              <a:gd name="connsiteX8" fmla="*/ 0 w 421481"/>
              <a:gd name="connsiteY8" fmla="*/ 357187 h 364331"/>
              <a:gd name="connsiteX0" fmla="*/ 0 w 421481"/>
              <a:gd name="connsiteY0" fmla="*/ 369093 h 369093"/>
              <a:gd name="connsiteX1" fmla="*/ 0 w 421481"/>
              <a:gd name="connsiteY1" fmla="*/ 85725 h 369093"/>
              <a:gd name="connsiteX2" fmla="*/ 214312 w 421481"/>
              <a:gd name="connsiteY2" fmla="*/ 0 h 369093"/>
              <a:gd name="connsiteX3" fmla="*/ 409575 w 421481"/>
              <a:gd name="connsiteY3" fmla="*/ 9525 h 369093"/>
              <a:gd name="connsiteX4" fmla="*/ 421481 w 421481"/>
              <a:gd name="connsiteY4" fmla="*/ 233362 h 369093"/>
              <a:gd name="connsiteX5" fmla="*/ 404812 w 421481"/>
              <a:gd name="connsiteY5" fmla="*/ 309562 h 369093"/>
              <a:gd name="connsiteX6" fmla="*/ 240506 w 421481"/>
              <a:gd name="connsiteY6" fmla="*/ 333375 h 369093"/>
              <a:gd name="connsiteX7" fmla="*/ 57150 w 421481"/>
              <a:gd name="connsiteY7" fmla="*/ 364331 h 369093"/>
              <a:gd name="connsiteX8" fmla="*/ 0 w 421481"/>
              <a:gd name="connsiteY8" fmla="*/ 369093 h 369093"/>
              <a:gd name="connsiteX0" fmla="*/ 0 w 421481"/>
              <a:gd name="connsiteY0" fmla="*/ 364330 h 364331"/>
              <a:gd name="connsiteX1" fmla="*/ 0 w 421481"/>
              <a:gd name="connsiteY1" fmla="*/ 85725 h 364331"/>
              <a:gd name="connsiteX2" fmla="*/ 214312 w 421481"/>
              <a:gd name="connsiteY2" fmla="*/ 0 h 364331"/>
              <a:gd name="connsiteX3" fmla="*/ 409575 w 421481"/>
              <a:gd name="connsiteY3" fmla="*/ 9525 h 364331"/>
              <a:gd name="connsiteX4" fmla="*/ 421481 w 421481"/>
              <a:gd name="connsiteY4" fmla="*/ 233362 h 364331"/>
              <a:gd name="connsiteX5" fmla="*/ 404812 w 421481"/>
              <a:gd name="connsiteY5" fmla="*/ 309562 h 364331"/>
              <a:gd name="connsiteX6" fmla="*/ 240506 w 421481"/>
              <a:gd name="connsiteY6" fmla="*/ 333375 h 364331"/>
              <a:gd name="connsiteX7" fmla="*/ 57150 w 421481"/>
              <a:gd name="connsiteY7" fmla="*/ 364331 h 364331"/>
              <a:gd name="connsiteX8" fmla="*/ 0 w 421481"/>
              <a:gd name="connsiteY8" fmla="*/ 364330 h 364331"/>
              <a:gd name="connsiteX0" fmla="*/ 0 w 421481"/>
              <a:gd name="connsiteY0" fmla="*/ 354805 h 354806"/>
              <a:gd name="connsiteX1" fmla="*/ 0 w 421481"/>
              <a:gd name="connsiteY1" fmla="*/ 76200 h 354806"/>
              <a:gd name="connsiteX2" fmla="*/ 214312 w 421481"/>
              <a:gd name="connsiteY2" fmla="*/ 7144 h 354806"/>
              <a:gd name="connsiteX3" fmla="*/ 409575 w 421481"/>
              <a:gd name="connsiteY3" fmla="*/ 0 h 354806"/>
              <a:gd name="connsiteX4" fmla="*/ 421481 w 421481"/>
              <a:gd name="connsiteY4" fmla="*/ 223837 h 354806"/>
              <a:gd name="connsiteX5" fmla="*/ 404812 w 421481"/>
              <a:gd name="connsiteY5" fmla="*/ 300037 h 354806"/>
              <a:gd name="connsiteX6" fmla="*/ 240506 w 421481"/>
              <a:gd name="connsiteY6" fmla="*/ 323850 h 354806"/>
              <a:gd name="connsiteX7" fmla="*/ 57150 w 421481"/>
              <a:gd name="connsiteY7" fmla="*/ 354806 h 354806"/>
              <a:gd name="connsiteX8" fmla="*/ 0 w 421481"/>
              <a:gd name="connsiteY8" fmla="*/ 354805 h 354806"/>
              <a:gd name="connsiteX0" fmla="*/ 0 w 421481"/>
              <a:gd name="connsiteY0" fmla="*/ 354805 h 354806"/>
              <a:gd name="connsiteX1" fmla="*/ 2381 w 421481"/>
              <a:gd name="connsiteY1" fmla="*/ 85725 h 354806"/>
              <a:gd name="connsiteX2" fmla="*/ 214312 w 421481"/>
              <a:gd name="connsiteY2" fmla="*/ 7144 h 354806"/>
              <a:gd name="connsiteX3" fmla="*/ 409575 w 421481"/>
              <a:gd name="connsiteY3" fmla="*/ 0 h 354806"/>
              <a:gd name="connsiteX4" fmla="*/ 421481 w 421481"/>
              <a:gd name="connsiteY4" fmla="*/ 223837 h 354806"/>
              <a:gd name="connsiteX5" fmla="*/ 404812 w 421481"/>
              <a:gd name="connsiteY5" fmla="*/ 300037 h 354806"/>
              <a:gd name="connsiteX6" fmla="*/ 240506 w 421481"/>
              <a:gd name="connsiteY6" fmla="*/ 323850 h 354806"/>
              <a:gd name="connsiteX7" fmla="*/ 57150 w 421481"/>
              <a:gd name="connsiteY7" fmla="*/ 354806 h 354806"/>
              <a:gd name="connsiteX8" fmla="*/ 0 w 421481"/>
              <a:gd name="connsiteY8" fmla="*/ 354805 h 354806"/>
              <a:gd name="connsiteX0" fmla="*/ 0 w 423862"/>
              <a:gd name="connsiteY0" fmla="*/ 431005 h 431006"/>
              <a:gd name="connsiteX1" fmla="*/ 2381 w 423862"/>
              <a:gd name="connsiteY1" fmla="*/ 161925 h 431006"/>
              <a:gd name="connsiteX2" fmla="*/ 214312 w 423862"/>
              <a:gd name="connsiteY2" fmla="*/ 83344 h 431006"/>
              <a:gd name="connsiteX3" fmla="*/ 423862 w 423862"/>
              <a:gd name="connsiteY3" fmla="*/ 0 h 431006"/>
              <a:gd name="connsiteX4" fmla="*/ 421481 w 423862"/>
              <a:gd name="connsiteY4" fmla="*/ 300037 h 431006"/>
              <a:gd name="connsiteX5" fmla="*/ 404812 w 423862"/>
              <a:gd name="connsiteY5" fmla="*/ 376237 h 431006"/>
              <a:gd name="connsiteX6" fmla="*/ 240506 w 423862"/>
              <a:gd name="connsiteY6" fmla="*/ 400050 h 431006"/>
              <a:gd name="connsiteX7" fmla="*/ 57150 w 423862"/>
              <a:gd name="connsiteY7" fmla="*/ 431006 h 431006"/>
              <a:gd name="connsiteX8" fmla="*/ 0 w 423862"/>
              <a:gd name="connsiteY8" fmla="*/ 431005 h 431006"/>
              <a:gd name="connsiteX0" fmla="*/ 0 w 423862"/>
              <a:gd name="connsiteY0" fmla="*/ 431005 h 431006"/>
              <a:gd name="connsiteX1" fmla="*/ 2381 w 423862"/>
              <a:gd name="connsiteY1" fmla="*/ 161925 h 431006"/>
              <a:gd name="connsiteX2" fmla="*/ 209550 w 423862"/>
              <a:gd name="connsiteY2" fmla="*/ 78582 h 431006"/>
              <a:gd name="connsiteX3" fmla="*/ 423862 w 423862"/>
              <a:gd name="connsiteY3" fmla="*/ 0 h 431006"/>
              <a:gd name="connsiteX4" fmla="*/ 421481 w 423862"/>
              <a:gd name="connsiteY4" fmla="*/ 300037 h 431006"/>
              <a:gd name="connsiteX5" fmla="*/ 404812 w 423862"/>
              <a:gd name="connsiteY5" fmla="*/ 376237 h 431006"/>
              <a:gd name="connsiteX6" fmla="*/ 240506 w 423862"/>
              <a:gd name="connsiteY6" fmla="*/ 400050 h 431006"/>
              <a:gd name="connsiteX7" fmla="*/ 57150 w 423862"/>
              <a:gd name="connsiteY7" fmla="*/ 431006 h 431006"/>
              <a:gd name="connsiteX8" fmla="*/ 0 w 423862"/>
              <a:gd name="connsiteY8" fmla="*/ 431005 h 431006"/>
              <a:gd name="connsiteX0" fmla="*/ 0 w 423862"/>
              <a:gd name="connsiteY0" fmla="*/ 431005 h 431006"/>
              <a:gd name="connsiteX1" fmla="*/ 2381 w 423862"/>
              <a:gd name="connsiteY1" fmla="*/ 161925 h 431006"/>
              <a:gd name="connsiteX2" fmla="*/ 209550 w 423862"/>
              <a:gd name="connsiteY2" fmla="*/ 78582 h 431006"/>
              <a:gd name="connsiteX3" fmla="*/ 423862 w 423862"/>
              <a:gd name="connsiteY3" fmla="*/ 0 h 431006"/>
              <a:gd name="connsiteX4" fmla="*/ 421481 w 423862"/>
              <a:gd name="connsiteY4" fmla="*/ 300037 h 431006"/>
              <a:gd name="connsiteX5" fmla="*/ 419100 w 423862"/>
              <a:gd name="connsiteY5" fmla="*/ 423862 h 431006"/>
              <a:gd name="connsiteX6" fmla="*/ 240506 w 423862"/>
              <a:gd name="connsiteY6" fmla="*/ 400050 h 431006"/>
              <a:gd name="connsiteX7" fmla="*/ 57150 w 423862"/>
              <a:gd name="connsiteY7" fmla="*/ 431006 h 431006"/>
              <a:gd name="connsiteX8" fmla="*/ 0 w 423862"/>
              <a:gd name="connsiteY8" fmla="*/ 431005 h 431006"/>
              <a:gd name="connsiteX0" fmla="*/ 0 w 423862"/>
              <a:gd name="connsiteY0" fmla="*/ 431005 h 431006"/>
              <a:gd name="connsiteX1" fmla="*/ 2381 w 423862"/>
              <a:gd name="connsiteY1" fmla="*/ 161925 h 431006"/>
              <a:gd name="connsiteX2" fmla="*/ 209550 w 423862"/>
              <a:gd name="connsiteY2" fmla="*/ 78582 h 431006"/>
              <a:gd name="connsiteX3" fmla="*/ 423862 w 423862"/>
              <a:gd name="connsiteY3" fmla="*/ 0 h 431006"/>
              <a:gd name="connsiteX4" fmla="*/ 421481 w 423862"/>
              <a:gd name="connsiteY4" fmla="*/ 300037 h 431006"/>
              <a:gd name="connsiteX5" fmla="*/ 419100 w 423862"/>
              <a:gd name="connsiteY5" fmla="*/ 423862 h 431006"/>
              <a:gd name="connsiteX6" fmla="*/ 233362 w 423862"/>
              <a:gd name="connsiteY6" fmla="*/ 414337 h 431006"/>
              <a:gd name="connsiteX7" fmla="*/ 57150 w 423862"/>
              <a:gd name="connsiteY7" fmla="*/ 431006 h 431006"/>
              <a:gd name="connsiteX8" fmla="*/ 0 w 423862"/>
              <a:gd name="connsiteY8" fmla="*/ 431005 h 431006"/>
              <a:gd name="connsiteX0" fmla="*/ 0 w 423862"/>
              <a:gd name="connsiteY0" fmla="*/ 431005 h 431006"/>
              <a:gd name="connsiteX1" fmla="*/ 2381 w 423862"/>
              <a:gd name="connsiteY1" fmla="*/ 161925 h 431006"/>
              <a:gd name="connsiteX2" fmla="*/ 209550 w 423862"/>
              <a:gd name="connsiteY2" fmla="*/ 78582 h 431006"/>
              <a:gd name="connsiteX3" fmla="*/ 423862 w 423862"/>
              <a:gd name="connsiteY3" fmla="*/ 0 h 431006"/>
              <a:gd name="connsiteX4" fmla="*/ 421481 w 423862"/>
              <a:gd name="connsiteY4" fmla="*/ 300037 h 431006"/>
              <a:gd name="connsiteX5" fmla="*/ 419100 w 423862"/>
              <a:gd name="connsiteY5" fmla="*/ 423862 h 431006"/>
              <a:gd name="connsiteX6" fmla="*/ 230981 w 423862"/>
              <a:gd name="connsiteY6" fmla="*/ 426243 h 431006"/>
              <a:gd name="connsiteX7" fmla="*/ 57150 w 423862"/>
              <a:gd name="connsiteY7" fmla="*/ 431006 h 431006"/>
              <a:gd name="connsiteX8" fmla="*/ 0 w 423862"/>
              <a:gd name="connsiteY8" fmla="*/ 431005 h 431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3862" h="431006">
                <a:moveTo>
                  <a:pt x="0" y="431005"/>
                </a:moveTo>
                <a:cubicBezTo>
                  <a:pt x="794" y="341312"/>
                  <a:pt x="1587" y="251618"/>
                  <a:pt x="2381" y="161925"/>
                </a:cubicBezTo>
                <a:lnTo>
                  <a:pt x="209550" y="78582"/>
                </a:lnTo>
                <a:lnTo>
                  <a:pt x="423862" y="0"/>
                </a:lnTo>
                <a:cubicBezTo>
                  <a:pt x="423068" y="100012"/>
                  <a:pt x="422275" y="200025"/>
                  <a:pt x="421481" y="300037"/>
                </a:cubicBezTo>
                <a:cubicBezTo>
                  <a:pt x="420687" y="341312"/>
                  <a:pt x="419894" y="382587"/>
                  <a:pt x="419100" y="423862"/>
                </a:cubicBezTo>
                <a:lnTo>
                  <a:pt x="230981" y="426243"/>
                </a:lnTo>
                <a:lnTo>
                  <a:pt x="57150" y="431006"/>
                </a:lnTo>
                <a:lnTo>
                  <a:pt x="0" y="43100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27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Key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019803"/>
            <a:ext cx="12192000" cy="8381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371601"/>
            <a:ext cx="109855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70800" y="6521448"/>
            <a:ext cx="4114800" cy="288927"/>
          </a:xfrm>
        </p:spPr>
        <p:txBody>
          <a:bodyPr/>
          <a:lstStyle>
            <a:lvl1pPr>
              <a:defRPr lang="en-US" sz="900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483350"/>
            <a:ext cx="2743200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CB6FB6F8-9286-4034-9F49-2B746BE500D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6010277"/>
            <a:ext cx="12192000" cy="542923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0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ey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019803"/>
            <a:ext cx="12192000" cy="8381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CB6FB6F8-9286-4034-9F49-2B746BE500D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019800"/>
            <a:ext cx="12192000" cy="539496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3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on Oran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4" y="1371601"/>
            <a:ext cx="10391775" cy="4057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6FB6F8-9286-4034-9F49-2B746BE500DC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462911"/>
            <a:ext cx="1308101" cy="2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3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on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4" y="1371601"/>
            <a:ext cx="10391775" cy="4057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6FB6F8-9286-4034-9F49-2B746BE500DC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462911"/>
            <a:ext cx="1308101" cy="2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4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ull pa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6FB6F8-9286-4034-9F49-2B746BE500DC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462911"/>
            <a:ext cx="1308101" cy="2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6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1003300"/>
            <a:ext cx="10598149" cy="11176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120900"/>
            <a:ext cx="10598150" cy="68103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732" y="5799069"/>
            <a:ext cx="2402393" cy="678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52" b="9686"/>
          <a:stretch/>
        </p:blipFill>
        <p:spPr>
          <a:xfrm>
            <a:off x="1785257" y="813556"/>
            <a:ext cx="10406743" cy="605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6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1371600"/>
            <a:ext cx="5486400" cy="48053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1900" y="1371600"/>
            <a:ext cx="5486400" cy="480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4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188913"/>
            <a:ext cx="10058400" cy="804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1371600"/>
            <a:ext cx="54864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" y="2195512"/>
            <a:ext cx="548640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2181" y="1371600"/>
            <a:ext cx="5513419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2181" y="2195512"/>
            <a:ext cx="5513419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18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6891" b="29758"/>
          <a:stretch/>
        </p:blipFill>
        <p:spPr>
          <a:xfrm>
            <a:off x="4238171" y="3009902"/>
            <a:ext cx="7953829" cy="3845717"/>
          </a:xfrm>
          <a:prstGeom prst="rect">
            <a:avLst/>
          </a:prstGeom>
        </p:spPr>
      </p:pic>
      <p:sp>
        <p:nvSpPr>
          <p:cNvPr id="4" name="Freeform 3"/>
          <p:cNvSpPr/>
          <p:nvPr userDrawn="1"/>
        </p:nvSpPr>
        <p:spPr bwMode="white">
          <a:xfrm>
            <a:off x="5885260" y="6431759"/>
            <a:ext cx="423862" cy="431006"/>
          </a:xfrm>
          <a:custGeom>
            <a:avLst/>
            <a:gdLst>
              <a:gd name="connsiteX0" fmla="*/ 0 w 421481"/>
              <a:gd name="connsiteY0" fmla="*/ 357187 h 364331"/>
              <a:gd name="connsiteX1" fmla="*/ 0 w 421481"/>
              <a:gd name="connsiteY1" fmla="*/ 85725 h 364331"/>
              <a:gd name="connsiteX2" fmla="*/ 214312 w 421481"/>
              <a:gd name="connsiteY2" fmla="*/ 0 h 364331"/>
              <a:gd name="connsiteX3" fmla="*/ 409575 w 421481"/>
              <a:gd name="connsiteY3" fmla="*/ 9525 h 364331"/>
              <a:gd name="connsiteX4" fmla="*/ 421481 w 421481"/>
              <a:gd name="connsiteY4" fmla="*/ 233362 h 364331"/>
              <a:gd name="connsiteX5" fmla="*/ 404812 w 421481"/>
              <a:gd name="connsiteY5" fmla="*/ 309562 h 364331"/>
              <a:gd name="connsiteX6" fmla="*/ 240506 w 421481"/>
              <a:gd name="connsiteY6" fmla="*/ 333375 h 364331"/>
              <a:gd name="connsiteX7" fmla="*/ 57150 w 421481"/>
              <a:gd name="connsiteY7" fmla="*/ 364331 h 364331"/>
              <a:gd name="connsiteX8" fmla="*/ 0 w 421481"/>
              <a:gd name="connsiteY8" fmla="*/ 357187 h 364331"/>
              <a:gd name="connsiteX0" fmla="*/ 0 w 421481"/>
              <a:gd name="connsiteY0" fmla="*/ 369093 h 369093"/>
              <a:gd name="connsiteX1" fmla="*/ 0 w 421481"/>
              <a:gd name="connsiteY1" fmla="*/ 85725 h 369093"/>
              <a:gd name="connsiteX2" fmla="*/ 214312 w 421481"/>
              <a:gd name="connsiteY2" fmla="*/ 0 h 369093"/>
              <a:gd name="connsiteX3" fmla="*/ 409575 w 421481"/>
              <a:gd name="connsiteY3" fmla="*/ 9525 h 369093"/>
              <a:gd name="connsiteX4" fmla="*/ 421481 w 421481"/>
              <a:gd name="connsiteY4" fmla="*/ 233362 h 369093"/>
              <a:gd name="connsiteX5" fmla="*/ 404812 w 421481"/>
              <a:gd name="connsiteY5" fmla="*/ 309562 h 369093"/>
              <a:gd name="connsiteX6" fmla="*/ 240506 w 421481"/>
              <a:gd name="connsiteY6" fmla="*/ 333375 h 369093"/>
              <a:gd name="connsiteX7" fmla="*/ 57150 w 421481"/>
              <a:gd name="connsiteY7" fmla="*/ 364331 h 369093"/>
              <a:gd name="connsiteX8" fmla="*/ 0 w 421481"/>
              <a:gd name="connsiteY8" fmla="*/ 369093 h 369093"/>
              <a:gd name="connsiteX0" fmla="*/ 0 w 421481"/>
              <a:gd name="connsiteY0" fmla="*/ 364330 h 364331"/>
              <a:gd name="connsiteX1" fmla="*/ 0 w 421481"/>
              <a:gd name="connsiteY1" fmla="*/ 85725 h 364331"/>
              <a:gd name="connsiteX2" fmla="*/ 214312 w 421481"/>
              <a:gd name="connsiteY2" fmla="*/ 0 h 364331"/>
              <a:gd name="connsiteX3" fmla="*/ 409575 w 421481"/>
              <a:gd name="connsiteY3" fmla="*/ 9525 h 364331"/>
              <a:gd name="connsiteX4" fmla="*/ 421481 w 421481"/>
              <a:gd name="connsiteY4" fmla="*/ 233362 h 364331"/>
              <a:gd name="connsiteX5" fmla="*/ 404812 w 421481"/>
              <a:gd name="connsiteY5" fmla="*/ 309562 h 364331"/>
              <a:gd name="connsiteX6" fmla="*/ 240506 w 421481"/>
              <a:gd name="connsiteY6" fmla="*/ 333375 h 364331"/>
              <a:gd name="connsiteX7" fmla="*/ 57150 w 421481"/>
              <a:gd name="connsiteY7" fmla="*/ 364331 h 364331"/>
              <a:gd name="connsiteX8" fmla="*/ 0 w 421481"/>
              <a:gd name="connsiteY8" fmla="*/ 364330 h 364331"/>
              <a:gd name="connsiteX0" fmla="*/ 0 w 421481"/>
              <a:gd name="connsiteY0" fmla="*/ 354805 h 354806"/>
              <a:gd name="connsiteX1" fmla="*/ 0 w 421481"/>
              <a:gd name="connsiteY1" fmla="*/ 76200 h 354806"/>
              <a:gd name="connsiteX2" fmla="*/ 214312 w 421481"/>
              <a:gd name="connsiteY2" fmla="*/ 7144 h 354806"/>
              <a:gd name="connsiteX3" fmla="*/ 409575 w 421481"/>
              <a:gd name="connsiteY3" fmla="*/ 0 h 354806"/>
              <a:gd name="connsiteX4" fmla="*/ 421481 w 421481"/>
              <a:gd name="connsiteY4" fmla="*/ 223837 h 354806"/>
              <a:gd name="connsiteX5" fmla="*/ 404812 w 421481"/>
              <a:gd name="connsiteY5" fmla="*/ 300037 h 354806"/>
              <a:gd name="connsiteX6" fmla="*/ 240506 w 421481"/>
              <a:gd name="connsiteY6" fmla="*/ 323850 h 354806"/>
              <a:gd name="connsiteX7" fmla="*/ 57150 w 421481"/>
              <a:gd name="connsiteY7" fmla="*/ 354806 h 354806"/>
              <a:gd name="connsiteX8" fmla="*/ 0 w 421481"/>
              <a:gd name="connsiteY8" fmla="*/ 354805 h 354806"/>
              <a:gd name="connsiteX0" fmla="*/ 0 w 421481"/>
              <a:gd name="connsiteY0" fmla="*/ 354805 h 354806"/>
              <a:gd name="connsiteX1" fmla="*/ 2381 w 421481"/>
              <a:gd name="connsiteY1" fmla="*/ 85725 h 354806"/>
              <a:gd name="connsiteX2" fmla="*/ 214312 w 421481"/>
              <a:gd name="connsiteY2" fmla="*/ 7144 h 354806"/>
              <a:gd name="connsiteX3" fmla="*/ 409575 w 421481"/>
              <a:gd name="connsiteY3" fmla="*/ 0 h 354806"/>
              <a:gd name="connsiteX4" fmla="*/ 421481 w 421481"/>
              <a:gd name="connsiteY4" fmla="*/ 223837 h 354806"/>
              <a:gd name="connsiteX5" fmla="*/ 404812 w 421481"/>
              <a:gd name="connsiteY5" fmla="*/ 300037 h 354806"/>
              <a:gd name="connsiteX6" fmla="*/ 240506 w 421481"/>
              <a:gd name="connsiteY6" fmla="*/ 323850 h 354806"/>
              <a:gd name="connsiteX7" fmla="*/ 57150 w 421481"/>
              <a:gd name="connsiteY7" fmla="*/ 354806 h 354806"/>
              <a:gd name="connsiteX8" fmla="*/ 0 w 421481"/>
              <a:gd name="connsiteY8" fmla="*/ 354805 h 354806"/>
              <a:gd name="connsiteX0" fmla="*/ 0 w 423862"/>
              <a:gd name="connsiteY0" fmla="*/ 431005 h 431006"/>
              <a:gd name="connsiteX1" fmla="*/ 2381 w 423862"/>
              <a:gd name="connsiteY1" fmla="*/ 161925 h 431006"/>
              <a:gd name="connsiteX2" fmla="*/ 214312 w 423862"/>
              <a:gd name="connsiteY2" fmla="*/ 83344 h 431006"/>
              <a:gd name="connsiteX3" fmla="*/ 423862 w 423862"/>
              <a:gd name="connsiteY3" fmla="*/ 0 h 431006"/>
              <a:gd name="connsiteX4" fmla="*/ 421481 w 423862"/>
              <a:gd name="connsiteY4" fmla="*/ 300037 h 431006"/>
              <a:gd name="connsiteX5" fmla="*/ 404812 w 423862"/>
              <a:gd name="connsiteY5" fmla="*/ 376237 h 431006"/>
              <a:gd name="connsiteX6" fmla="*/ 240506 w 423862"/>
              <a:gd name="connsiteY6" fmla="*/ 400050 h 431006"/>
              <a:gd name="connsiteX7" fmla="*/ 57150 w 423862"/>
              <a:gd name="connsiteY7" fmla="*/ 431006 h 431006"/>
              <a:gd name="connsiteX8" fmla="*/ 0 w 423862"/>
              <a:gd name="connsiteY8" fmla="*/ 431005 h 431006"/>
              <a:gd name="connsiteX0" fmla="*/ 0 w 423862"/>
              <a:gd name="connsiteY0" fmla="*/ 431005 h 431006"/>
              <a:gd name="connsiteX1" fmla="*/ 2381 w 423862"/>
              <a:gd name="connsiteY1" fmla="*/ 161925 h 431006"/>
              <a:gd name="connsiteX2" fmla="*/ 209550 w 423862"/>
              <a:gd name="connsiteY2" fmla="*/ 78582 h 431006"/>
              <a:gd name="connsiteX3" fmla="*/ 423862 w 423862"/>
              <a:gd name="connsiteY3" fmla="*/ 0 h 431006"/>
              <a:gd name="connsiteX4" fmla="*/ 421481 w 423862"/>
              <a:gd name="connsiteY4" fmla="*/ 300037 h 431006"/>
              <a:gd name="connsiteX5" fmla="*/ 404812 w 423862"/>
              <a:gd name="connsiteY5" fmla="*/ 376237 h 431006"/>
              <a:gd name="connsiteX6" fmla="*/ 240506 w 423862"/>
              <a:gd name="connsiteY6" fmla="*/ 400050 h 431006"/>
              <a:gd name="connsiteX7" fmla="*/ 57150 w 423862"/>
              <a:gd name="connsiteY7" fmla="*/ 431006 h 431006"/>
              <a:gd name="connsiteX8" fmla="*/ 0 w 423862"/>
              <a:gd name="connsiteY8" fmla="*/ 431005 h 431006"/>
              <a:gd name="connsiteX0" fmla="*/ 0 w 423862"/>
              <a:gd name="connsiteY0" fmla="*/ 431005 h 431006"/>
              <a:gd name="connsiteX1" fmla="*/ 2381 w 423862"/>
              <a:gd name="connsiteY1" fmla="*/ 161925 h 431006"/>
              <a:gd name="connsiteX2" fmla="*/ 209550 w 423862"/>
              <a:gd name="connsiteY2" fmla="*/ 78582 h 431006"/>
              <a:gd name="connsiteX3" fmla="*/ 423862 w 423862"/>
              <a:gd name="connsiteY3" fmla="*/ 0 h 431006"/>
              <a:gd name="connsiteX4" fmla="*/ 421481 w 423862"/>
              <a:gd name="connsiteY4" fmla="*/ 300037 h 431006"/>
              <a:gd name="connsiteX5" fmla="*/ 419100 w 423862"/>
              <a:gd name="connsiteY5" fmla="*/ 423862 h 431006"/>
              <a:gd name="connsiteX6" fmla="*/ 240506 w 423862"/>
              <a:gd name="connsiteY6" fmla="*/ 400050 h 431006"/>
              <a:gd name="connsiteX7" fmla="*/ 57150 w 423862"/>
              <a:gd name="connsiteY7" fmla="*/ 431006 h 431006"/>
              <a:gd name="connsiteX8" fmla="*/ 0 w 423862"/>
              <a:gd name="connsiteY8" fmla="*/ 431005 h 431006"/>
              <a:gd name="connsiteX0" fmla="*/ 0 w 423862"/>
              <a:gd name="connsiteY0" fmla="*/ 431005 h 431006"/>
              <a:gd name="connsiteX1" fmla="*/ 2381 w 423862"/>
              <a:gd name="connsiteY1" fmla="*/ 161925 h 431006"/>
              <a:gd name="connsiteX2" fmla="*/ 209550 w 423862"/>
              <a:gd name="connsiteY2" fmla="*/ 78582 h 431006"/>
              <a:gd name="connsiteX3" fmla="*/ 423862 w 423862"/>
              <a:gd name="connsiteY3" fmla="*/ 0 h 431006"/>
              <a:gd name="connsiteX4" fmla="*/ 421481 w 423862"/>
              <a:gd name="connsiteY4" fmla="*/ 300037 h 431006"/>
              <a:gd name="connsiteX5" fmla="*/ 419100 w 423862"/>
              <a:gd name="connsiteY5" fmla="*/ 423862 h 431006"/>
              <a:gd name="connsiteX6" fmla="*/ 233362 w 423862"/>
              <a:gd name="connsiteY6" fmla="*/ 414337 h 431006"/>
              <a:gd name="connsiteX7" fmla="*/ 57150 w 423862"/>
              <a:gd name="connsiteY7" fmla="*/ 431006 h 431006"/>
              <a:gd name="connsiteX8" fmla="*/ 0 w 423862"/>
              <a:gd name="connsiteY8" fmla="*/ 431005 h 431006"/>
              <a:gd name="connsiteX0" fmla="*/ 0 w 423862"/>
              <a:gd name="connsiteY0" fmla="*/ 431005 h 431006"/>
              <a:gd name="connsiteX1" fmla="*/ 2381 w 423862"/>
              <a:gd name="connsiteY1" fmla="*/ 161925 h 431006"/>
              <a:gd name="connsiteX2" fmla="*/ 209550 w 423862"/>
              <a:gd name="connsiteY2" fmla="*/ 78582 h 431006"/>
              <a:gd name="connsiteX3" fmla="*/ 423862 w 423862"/>
              <a:gd name="connsiteY3" fmla="*/ 0 h 431006"/>
              <a:gd name="connsiteX4" fmla="*/ 421481 w 423862"/>
              <a:gd name="connsiteY4" fmla="*/ 300037 h 431006"/>
              <a:gd name="connsiteX5" fmla="*/ 419100 w 423862"/>
              <a:gd name="connsiteY5" fmla="*/ 423862 h 431006"/>
              <a:gd name="connsiteX6" fmla="*/ 230981 w 423862"/>
              <a:gd name="connsiteY6" fmla="*/ 426243 h 431006"/>
              <a:gd name="connsiteX7" fmla="*/ 57150 w 423862"/>
              <a:gd name="connsiteY7" fmla="*/ 431006 h 431006"/>
              <a:gd name="connsiteX8" fmla="*/ 0 w 423862"/>
              <a:gd name="connsiteY8" fmla="*/ 431005 h 431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3862" h="431006">
                <a:moveTo>
                  <a:pt x="0" y="431005"/>
                </a:moveTo>
                <a:cubicBezTo>
                  <a:pt x="794" y="341312"/>
                  <a:pt x="1587" y="251618"/>
                  <a:pt x="2381" y="161925"/>
                </a:cubicBezTo>
                <a:lnTo>
                  <a:pt x="209550" y="78582"/>
                </a:lnTo>
                <a:lnTo>
                  <a:pt x="423862" y="0"/>
                </a:lnTo>
                <a:cubicBezTo>
                  <a:pt x="423068" y="100012"/>
                  <a:pt x="422275" y="200025"/>
                  <a:pt x="421481" y="300037"/>
                </a:cubicBezTo>
                <a:cubicBezTo>
                  <a:pt x="420687" y="341312"/>
                  <a:pt x="419894" y="382587"/>
                  <a:pt x="419100" y="423862"/>
                </a:cubicBezTo>
                <a:lnTo>
                  <a:pt x="230981" y="426243"/>
                </a:lnTo>
                <a:lnTo>
                  <a:pt x="57150" y="431006"/>
                </a:lnTo>
                <a:lnTo>
                  <a:pt x="0" y="43100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3515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31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Key Messages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68300" y="1397000"/>
            <a:ext cx="3695700" cy="26543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/>
          </p:nvPr>
        </p:nvSpPr>
        <p:spPr>
          <a:xfrm>
            <a:off x="368300" y="4330700"/>
            <a:ext cx="3695700" cy="1600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8089900" y="1397000"/>
            <a:ext cx="3695700" cy="26543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241800" y="1397000"/>
            <a:ext cx="3695700" cy="26543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241800" y="4330700"/>
            <a:ext cx="3695700" cy="1600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089900" y="4330700"/>
            <a:ext cx="3695700" cy="1600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6984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Key Messages with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312418" y="1238337"/>
            <a:ext cx="1803400" cy="1295226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/>
          </p:nvPr>
        </p:nvSpPr>
        <p:spPr>
          <a:xfrm>
            <a:off x="527050" y="2959100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9014968" y="1238337"/>
            <a:ext cx="1803400" cy="1295226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5185918" y="1238337"/>
            <a:ext cx="1803400" cy="1295226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400550" y="2959100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229600" y="2959100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527050" y="3767431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4"/>
          </p:nvPr>
        </p:nvSpPr>
        <p:spPr>
          <a:xfrm>
            <a:off x="4400550" y="3767431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5"/>
          </p:nvPr>
        </p:nvSpPr>
        <p:spPr>
          <a:xfrm>
            <a:off x="8229600" y="3767431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527050" y="4575762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7"/>
          </p:nvPr>
        </p:nvSpPr>
        <p:spPr>
          <a:xfrm>
            <a:off x="4400550" y="4575762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>
          <a:xfrm>
            <a:off x="8229600" y="4575762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9"/>
          </p:nvPr>
        </p:nvSpPr>
        <p:spPr>
          <a:xfrm>
            <a:off x="527050" y="5384093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0"/>
          </p:nvPr>
        </p:nvSpPr>
        <p:spPr>
          <a:xfrm>
            <a:off x="4400550" y="5384093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8229600" y="5384093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39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B6FB6F8-9286-4034-9F49-2B746BE500DC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65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096000" cy="68580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9200" y="1003300"/>
            <a:ext cx="5486400" cy="5001419"/>
          </a:xfrm>
        </p:spPr>
        <p:txBody>
          <a:bodyPr anchor="ctr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83350"/>
            <a:ext cx="1371600" cy="365125"/>
          </a:xfrm>
        </p:spPr>
        <p:txBody>
          <a:bodyPr/>
          <a:lstStyle>
            <a:lvl1pPr algn="l">
              <a:defRPr/>
            </a:lvl1pPr>
          </a:lstStyle>
          <a:p>
            <a:fld id="{CB6FB6F8-9286-4034-9F49-2B746BE500DC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3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Bulleted Text on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096000" cy="68580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9200" y="1003300"/>
            <a:ext cx="5486400" cy="5001419"/>
          </a:xfrm>
        </p:spPr>
        <p:txBody>
          <a:bodyPr anchor="ctr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61125"/>
            <a:ext cx="157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CB6FB6F8-9286-4034-9F49-2B746BE500DC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462911"/>
            <a:ext cx="1308101" cy="2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9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1" r="4158" b="27068"/>
          <a:stretch/>
        </p:blipFill>
        <p:spPr>
          <a:xfrm>
            <a:off x="-1" y="1314452"/>
            <a:ext cx="12192001" cy="55435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75" y="1273481"/>
            <a:ext cx="3822049" cy="75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5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Key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019803"/>
            <a:ext cx="12192000" cy="8381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371601"/>
            <a:ext cx="109855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70800" y="6521448"/>
            <a:ext cx="4114800" cy="288927"/>
          </a:xfrm>
        </p:spPr>
        <p:txBody>
          <a:bodyPr/>
          <a:lstStyle>
            <a:lvl1pPr>
              <a:defRPr lang="en-US" sz="900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27600" y="6483350"/>
            <a:ext cx="2743200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CB6FB6F8-9286-4034-9F49-2B746BE500D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6010277"/>
            <a:ext cx="12192000" cy="542923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20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ey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019803"/>
            <a:ext cx="12192000" cy="8381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CB6FB6F8-9286-4034-9F49-2B746BE500D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019800"/>
            <a:ext cx="12192000" cy="539496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62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on Oran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4" y="1371601"/>
            <a:ext cx="10391775" cy="4057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6FB6F8-9286-4034-9F49-2B746BE500DC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462911"/>
            <a:ext cx="1308101" cy="2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5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on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4" y="1371601"/>
            <a:ext cx="10391775" cy="4057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6FB6F8-9286-4034-9F49-2B746BE500DC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462911"/>
            <a:ext cx="1308101" cy="2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0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ull pa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6FB6F8-9286-4034-9F49-2B746BE500DC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462911"/>
            <a:ext cx="1308101" cy="2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3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1003300"/>
            <a:ext cx="10598149" cy="11176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120900"/>
            <a:ext cx="10598150" cy="68103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732" y="5799069"/>
            <a:ext cx="2402393" cy="678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52" b="9686"/>
          <a:stretch/>
        </p:blipFill>
        <p:spPr>
          <a:xfrm>
            <a:off x="1785257" y="813556"/>
            <a:ext cx="10406743" cy="605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0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341" y="390592"/>
            <a:ext cx="1399778" cy="3955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187325"/>
            <a:ext cx="10083800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1371600"/>
            <a:ext cx="1098550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70800" y="6483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B6FB6F8-9286-4034-9F49-2B746BE500DC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83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864">
          <p15:clr>
            <a:srgbClr val="F26B43"/>
          </p15:clr>
        </p15:guide>
        <p15:guide id="4" pos="232">
          <p15:clr>
            <a:srgbClr val="F26B43"/>
          </p15:clr>
        </p15:guide>
        <p15:guide id="5" orient="horz" pos="3904">
          <p15:clr>
            <a:srgbClr val="F26B43"/>
          </p15:clr>
        </p15:guide>
        <p15:guide id="6" orient="horz" pos="632">
          <p15:clr>
            <a:srgbClr val="F26B43"/>
          </p15:clr>
        </p15:guide>
        <p15:guide id="7" orient="horz" pos="112">
          <p15:clr>
            <a:srgbClr val="F26B43"/>
          </p15:clr>
        </p15:guide>
        <p15:guide id="8" pos="742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341" y="390592"/>
            <a:ext cx="1399778" cy="3955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187325"/>
            <a:ext cx="10083800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1371600"/>
            <a:ext cx="1098550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70800" y="6483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B6FB6F8-9286-4034-9F49-2B746BE500DC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83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864">
          <p15:clr>
            <a:srgbClr val="F26B43"/>
          </p15:clr>
        </p15:guide>
        <p15:guide id="4" pos="232">
          <p15:clr>
            <a:srgbClr val="F26B43"/>
          </p15:clr>
        </p15:guide>
        <p15:guide id="5" orient="horz" pos="3904">
          <p15:clr>
            <a:srgbClr val="F26B43"/>
          </p15:clr>
        </p15:guide>
        <p15:guide id="6" orient="horz" pos="632">
          <p15:clr>
            <a:srgbClr val="F26B43"/>
          </p15:clr>
        </p15:guide>
        <p15:guide id="7" orient="horz" pos="112">
          <p15:clr>
            <a:srgbClr val="F26B43"/>
          </p15:clr>
        </p15:guide>
        <p15:guide id="8" pos="74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-1"/>
            <a:ext cx="11360785" cy="112370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C3D60"/>
                </a:solidFill>
              </a:rPr>
              <a:t>Compilation stages and runtime environment</a:t>
            </a:r>
            <a:endParaRPr lang="en-US" sz="3200" b="1" dirty="0">
              <a:solidFill>
                <a:srgbClr val="0C3D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718" y="1253351"/>
            <a:ext cx="11430000" cy="372862"/>
          </a:xfrm>
        </p:spPr>
        <p:txBody>
          <a:bodyPr>
            <a:normAutofit/>
          </a:bodyPr>
          <a:lstStyle/>
          <a:p>
            <a:r>
              <a:rPr lang="en-US" dirty="0" smtClean="0"/>
              <a:t>October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8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Preprocessor – conditional compilation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8299" y="1073888"/>
            <a:ext cx="11449231" cy="54094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1026" name="Picture 2" descr="https://preview.redd.it/mxgi4rjy8ip01.jpg?width=640&amp;crop=smart&amp;auto=webp&amp;s=b431be25d1f5e927d8fbe10086a0e44861f66a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572" y="950913"/>
            <a:ext cx="2722957" cy="535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322263" y="950913"/>
            <a:ext cx="8499475" cy="529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>
                <a:srgbClr val="333333"/>
              </a:buClr>
              <a:buSzTx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Usage</a:t>
            </a:r>
          </a:p>
          <a:p>
            <a:pPr marL="685800" lvl="1" indent="-228600"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333333"/>
              </a:buClr>
              <a:buFont typeface="Wingdings" pitchFamily="2" charset="2"/>
              <a:buChar char="Ø"/>
            </a:pPr>
            <a:r>
              <a:rPr lang="en-US" kern="0" dirty="0" smtClean="0">
                <a:solidFill>
                  <a:srgbClr val="333333"/>
                </a:solidFill>
              </a:rPr>
              <a:t>#</a:t>
            </a:r>
            <a:r>
              <a:rPr lang="en-US" kern="0" dirty="0" err="1" smtClean="0">
                <a:solidFill>
                  <a:srgbClr val="333333"/>
                </a:solidFill>
              </a:rPr>
              <a:t>ifdef</a:t>
            </a:r>
            <a:r>
              <a:rPr lang="en-US" kern="0" dirty="0" smtClean="0">
                <a:solidFill>
                  <a:srgbClr val="333333"/>
                </a:solidFill>
              </a:rPr>
              <a:t>, #</a:t>
            </a:r>
            <a:r>
              <a:rPr lang="en-US" kern="0" dirty="0" err="1" smtClean="0">
                <a:solidFill>
                  <a:srgbClr val="333333"/>
                </a:solidFill>
              </a:rPr>
              <a:t>ifndef</a:t>
            </a:r>
            <a:r>
              <a:rPr lang="en-US" kern="0" dirty="0" smtClean="0">
                <a:solidFill>
                  <a:srgbClr val="333333"/>
                </a:solidFill>
              </a:rPr>
              <a:t>, #if, #else, #</a:t>
            </a:r>
            <a:r>
              <a:rPr lang="en-US" kern="0" dirty="0" err="1" smtClean="0">
                <a:solidFill>
                  <a:srgbClr val="333333"/>
                </a:solidFill>
              </a:rPr>
              <a:t>endif</a:t>
            </a:r>
            <a:endParaRPr lang="en-US" kern="0" dirty="0" smtClean="0">
              <a:solidFill>
                <a:srgbClr val="333333"/>
              </a:solidFill>
            </a:endParaRPr>
          </a:p>
          <a:p>
            <a:pPr marL="685800" lvl="1" indent="-228600"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333333"/>
              </a:buClr>
              <a:buFont typeface="Wingdings" pitchFamily="2" charset="2"/>
              <a:buChar char="Ø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685800" lvl="1" indent="-228600"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333333"/>
              </a:buClr>
              <a:buFont typeface="Wingdings" pitchFamily="2" charset="2"/>
              <a:buChar char="Ø"/>
            </a:pPr>
            <a:endParaRPr lang="en-US" kern="0" dirty="0" smtClean="0">
              <a:solidFill>
                <a:srgbClr val="333333"/>
              </a:solidFill>
            </a:endParaRPr>
          </a:p>
          <a:p>
            <a:pPr marL="685800" lvl="1" indent="-228600"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333333"/>
              </a:buClr>
              <a:buFont typeface="Wingdings" pitchFamily="2" charset="2"/>
              <a:buChar char="Ø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685800" lvl="1" indent="-228600"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333333"/>
              </a:buClr>
              <a:buFont typeface="Wingdings" pitchFamily="2" charset="2"/>
              <a:buChar char="Ø"/>
            </a:pPr>
            <a:endParaRPr lang="en-US" kern="0" dirty="0" smtClean="0">
              <a:solidFill>
                <a:srgbClr val="333333"/>
              </a:solidFill>
            </a:endParaRPr>
          </a:p>
          <a:p>
            <a:pPr marL="685800" lvl="1" indent="-228600"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333333"/>
              </a:buClr>
              <a:buFont typeface="Wingdings" pitchFamily="2" charset="2"/>
              <a:buChar char="Ø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685800" lvl="1" indent="-228600"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333333"/>
              </a:buClr>
              <a:buFont typeface="Wingdings" pitchFamily="2" charset="2"/>
              <a:buChar char="Ø"/>
            </a:pPr>
            <a:r>
              <a:rPr lang="en-US" kern="0" dirty="0" smtClean="0">
                <a:solidFill>
                  <a:srgbClr val="333333"/>
                </a:solidFill>
              </a:rPr>
              <a:t>defined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828800"/>
            <a:ext cx="743902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648200"/>
            <a:ext cx="64198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584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Preprocessor – misc.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8299" y="1073888"/>
            <a:ext cx="11449231" cy="54094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1026" name="Picture 2" descr="https://preview.redd.it/mxgi4rjy8ip01.jpg?width=640&amp;crop=smart&amp;auto=webp&amp;s=b431be25d1f5e927d8fbe10086a0e44861f66a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572" y="950913"/>
            <a:ext cx="2722957" cy="535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22263" y="950913"/>
            <a:ext cx="8499475" cy="5273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#warning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Usage – generates compilation warning on the line on which is placed</a:t>
            </a:r>
          </a:p>
          <a:p>
            <a:pPr lvl="1">
              <a:buFont typeface="Wingdings" pitchFamily="2" charset="2"/>
              <a:buChar char="Ø"/>
            </a:pPr>
            <a:endParaRPr lang="en-US" sz="1600" dirty="0" smtClean="0"/>
          </a:p>
          <a:p>
            <a:pPr lvl="1">
              <a:buFont typeface="Wingdings" pitchFamily="2" charset="2"/>
              <a:buChar char="Ø"/>
            </a:pPr>
            <a:endParaRPr lang="en-US" sz="1600" dirty="0" smtClean="0"/>
          </a:p>
          <a:p>
            <a:r>
              <a:rPr lang="en-US" sz="1800" dirty="0" smtClean="0"/>
              <a:t>#error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Usage – generates compilation error on the line on which is placed</a:t>
            </a:r>
          </a:p>
          <a:p>
            <a:pPr>
              <a:buFont typeface="Arial" panose="020B0604020202020204" pitchFamily="34" charset="0"/>
              <a:buNone/>
            </a:pPr>
            <a:endParaRPr lang="en-US" sz="1800" dirty="0" smtClean="0"/>
          </a:p>
          <a:p>
            <a:pPr>
              <a:buFont typeface="Arial" panose="020B0604020202020204" pitchFamily="34" charset="0"/>
              <a:buNone/>
            </a:pPr>
            <a:endParaRPr lang="en-US" sz="1800" dirty="0" smtClean="0"/>
          </a:p>
          <a:p>
            <a:r>
              <a:rPr lang="en-US" sz="1800" dirty="0" smtClean="0"/>
              <a:t>#pragma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Usage – special compiler directives</a:t>
            </a:r>
          </a:p>
          <a:p>
            <a:pPr lvl="1">
              <a:buFont typeface="Wingdings" pitchFamily="2" charset="2"/>
              <a:buChar char="Ø"/>
            </a:pPr>
            <a:endParaRPr lang="en-US" sz="1600" dirty="0" smtClean="0"/>
          </a:p>
          <a:p>
            <a:pPr lvl="1">
              <a:buFont typeface="Wingdings" pitchFamily="2" charset="2"/>
              <a:buChar char="Ø"/>
            </a:pPr>
            <a:endParaRPr lang="en-US" sz="1600" dirty="0" smtClean="0"/>
          </a:p>
          <a:p>
            <a:r>
              <a:rPr lang="en-US" sz="1800" dirty="0" smtClean="0"/>
              <a:t>#line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Usage – changes the line number</a:t>
            </a:r>
          </a:p>
          <a:p>
            <a:pPr lvl="1">
              <a:buFont typeface="Wingdings" pitchFamily="2" charset="2"/>
              <a:buChar char="Ø"/>
            </a:pPr>
            <a:endParaRPr lang="en-US" sz="16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624914"/>
            <a:ext cx="62579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2860459"/>
            <a:ext cx="66008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4199484"/>
            <a:ext cx="37814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5449178"/>
            <a:ext cx="3419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332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Preprocessor – macros for old farts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8299" y="1073888"/>
            <a:ext cx="11449231" cy="54094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1026" name="Picture 2" descr="https://preview.redd.it/mxgi4rjy8ip01.jpg?width=640&amp;crop=smart&amp;auto=webp&amp;s=b431be25d1f5e927d8fbe10086a0e44861f66a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572" y="950913"/>
            <a:ext cx="2722957" cy="535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5"/>
          <p:cNvSpPr txBox="1">
            <a:spLocks/>
          </p:cNvSpPr>
          <p:nvPr/>
        </p:nvSpPr>
        <p:spPr>
          <a:xfrm>
            <a:off x="322263" y="950913"/>
            <a:ext cx="8499475" cy="5273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Passing Tokens (##) – Paste together two things between is ##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Object creation, complex macro creation, etc.</a:t>
            </a:r>
          </a:p>
          <a:p>
            <a:pPr lvl="1">
              <a:buFont typeface="Wingdings" pitchFamily="2" charset="2"/>
              <a:buChar char="Ø"/>
            </a:pPr>
            <a:endParaRPr lang="en-US" sz="1800" dirty="0" smtClean="0"/>
          </a:p>
          <a:p>
            <a:pPr lvl="1">
              <a:buFont typeface="Wingdings" pitchFamily="2" charset="2"/>
              <a:buChar char="Ø"/>
            </a:pPr>
            <a:endParaRPr lang="en-US" sz="1800" dirty="0" smtClean="0"/>
          </a:p>
          <a:p>
            <a:pPr lvl="1">
              <a:buFont typeface="Wingdings" pitchFamily="2" charset="2"/>
              <a:buChar char="Ø"/>
            </a:pPr>
            <a:endParaRPr lang="en-US" sz="1800" dirty="0" smtClean="0"/>
          </a:p>
          <a:p>
            <a:r>
              <a:rPr lang="en-US" sz="2000" dirty="0" smtClean="0"/>
              <a:t>String-</a:t>
            </a:r>
            <a:r>
              <a:rPr lang="en-US" sz="2000" dirty="0" err="1" smtClean="0"/>
              <a:t>izing</a:t>
            </a:r>
            <a:r>
              <a:rPr lang="en-US" sz="2000" dirty="0" smtClean="0"/>
              <a:t>  Tokens (#) – Converts the token to string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Debugging, complex macro creation, etc.</a:t>
            </a:r>
          </a:p>
          <a:p>
            <a:pPr lvl="1">
              <a:buFont typeface="Arial" panose="020B0604020202020204" pitchFamily="34" charset="0"/>
              <a:buNone/>
            </a:pPr>
            <a:endParaRPr lang="en-US" sz="1800" dirty="0" smtClean="0"/>
          </a:p>
          <a:p>
            <a:pPr lvl="1">
              <a:buFont typeface="Arial" panose="020B0604020202020204" pitchFamily="34" charset="0"/>
              <a:buNone/>
            </a:pPr>
            <a:endParaRPr lang="en-US" sz="1800" dirty="0" smtClean="0"/>
          </a:p>
          <a:p>
            <a:r>
              <a:rPr lang="en-US" sz="2000" dirty="0" smtClean="0"/>
              <a:t>Useful macros</a:t>
            </a:r>
          </a:p>
          <a:p>
            <a:pPr marL="569913" lvl="1" indent="-342900">
              <a:buFont typeface="Wingdings" pitchFamily="2" charset="2"/>
              <a:buChar char="Ø"/>
            </a:pPr>
            <a:r>
              <a:rPr lang="en-US" sz="1800" dirty="0" smtClean="0"/>
              <a:t>_FILE_</a:t>
            </a:r>
          </a:p>
          <a:p>
            <a:pPr marL="569913" lvl="1" indent="-342900">
              <a:buFont typeface="Wingdings" pitchFamily="2" charset="2"/>
              <a:buChar char="Ø"/>
            </a:pPr>
            <a:r>
              <a:rPr lang="en-US" sz="1800" dirty="0" smtClean="0"/>
              <a:t>_LINE_</a:t>
            </a:r>
          </a:p>
          <a:p>
            <a:pPr marL="569913" lvl="1" indent="-342900">
              <a:buFont typeface="Wingdings" pitchFamily="2" charset="2"/>
              <a:buChar char="Ø"/>
            </a:pPr>
            <a:r>
              <a:rPr lang="en-US" sz="1800" dirty="0" smtClean="0"/>
              <a:t>_TIMESTAMP_</a:t>
            </a:r>
          </a:p>
          <a:p>
            <a:pPr marL="569913" lvl="1" indent="-342900">
              <a:buFont typeface="Wingdings" pitchFamily="2" charset="2"/>
              <a:buChar char="Ø"/>
            </a:pPr>
            <a:r>
              <a:rPr lang="en-US" sz="1800" dirty="0" smtClean="0"/>
              <a:t>_PRETTY_FUNCTION_ - is this a real macro?</a:t>
            </a:r>
            <a:endParaRPr lang="en-US" sz="1800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686" y="1675311"/>
            <a:ext cx="74676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4313" y="3330944"/>
            <a:ext cx="53530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78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compiler + Assembler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8299" y="1073888"/>
            <a:ext cx="11449231" cy="54094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2263" y="950913"/>
            <a:ext cx="8499475" cy="6492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1636394" y="2047892"/>
            <a:ext cx="914400" cy="304800"/>
          </a:xfrm>
          <a:prstGeom prst="round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Arial" charset="0"/>
                <a:cs typeface="Arial" charset="0"/>
              </a:rPr>
              <a:t>Source.i</a:t>
            </a:r>
            <a:endParaRPr lang="en-US" sz="1400" dirty="0" smtClean="0">
              <a:latin typeface="Arial" charset="0"/>
              <a:cs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5598794" y="2047892"/>
            <a:ext cx="929640" cy="304800"/>
          </a:xfrm>
          <a:prstGeom prst="round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Source.s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221354" y="1903112"/>
            <a:ext cx="1676400" cy="609600"/>
          </a:xfrm>
          <a:prstGeom prst="ellipse">
            <a:avLst/>
          </a:prstGeom>
          <a:solidFill>
            <a:srgbClr val="FF66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Compiler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7191374" y="1887872"/>
            <a:ext cx="1676400" cy="609600"/>
          </a:xfrm>
          <a:prstGeom prst="ellipse">
            <a:avLst/>
          </a:prstGeom>
          <a:solidFill>
            <a:srgbClr val="FF66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Assembler</a:t>
            </a:r>
          </a:p>
        </p:txBody>
      </p:sp>
      <p:sp>
        <p:nvSpPr>
          <p:cNvPr id="14" name="Right Arrow 13"/>
          <p:cNvSpPr/>
          <p:nvPr/>
        </p:nvSpPr>
        <p:spPr bwMode="auto">
          <a:xfrm>
            <a:off x="2626994" y="2085992"/>
            <a:ext cx="533400" cy="228600"/>
          </a:xfrm>
          <a:prstGeom prst="rightArrow">
            <a:avLst/>
          </a:prstGeom>
          <a:solidFill>
            <a:srgbClr val="FFFF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4973954" y="2085992"/>
            <a:ext cx="533400" cy="228600"/>
          </a:xfrm>
          <a:prstGeom prst="rightArrow">
            <a:avLst/>
          </a:prstGeom>
          <a:solidFill>
            <a:srgbClr val="FFFF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6604634" y="2085992"/>
            <a:ext cx="533400" cy="228600"/>
          </a:xfrm>
          <a:prstGeom prst="rightArrow">
            <a:avLst/>
          </a:prstGeom>
          <a:solidFill>
            <a:srgbClr val="FFFF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8928734" y="2063132"/>
            <a:ext cx="533400" cy="228600"/>
          </a:xfrm>
          <a:prstGeom prst="rightArrow">
            <a:avLst/>
          </a:prstGeom>
          <a:solidFill>
            <a:srgbClr val="FFFF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9530714" y="2032652"/>
            <a:ext cx="929640" cy="304800"/>
          </a:xfrm>
          <a:prstGeom prst="round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Source.o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368299" y="1235726"/>
            <a:ext cx="84994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333333"/>
              </a:buClr>
              <a:buSzTx/>
              <a:buFont typeface="Wingdings 2" pitchFamily="18" charset="2"/>
              <a:buChar char="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Compilation process flow: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68299" y="3053938"/>
            <a:ext cx="84994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333333"/>
              </a:buClr>
              <a:buSzTx/>
              <a:buFont typeface="Wingdings 2" pitchFamily="18" charset="2"/>
              <a:buChar char="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Compiler – translates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“C” source code to another source code called </a:t>
            </a:r>
            <a:r>
              <a:rPr kumimoji="0" lang="en-US" sz="1800" b="0" i="1" u="none" strike="noStrike" kern="0" cap="none" spc="0" normalizeH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assembler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The compiler is strongly specific for the platform you develop for:</a:t>
            </a:r>
          </a:p>
          <a:p>
            <a:pPr marL="685800" lvl="1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333333"/>
              </a:buClr>
              <a:buFont typeface="Wingdings" pitchFamily="2" charset="2"/>
              <a:buChar char="Ø"/>
              <a:defRPr/>
            </a:pPr>
            <a:r>
              <a:rPr lang="en-US" kern="0" dirty="0" smtClean="0">
                <a:solidFill>
                  <a:srgbClr val="333333"/>
                </a:solidFill>
              </a:rPr>
              <a:t>Cross compiler</a:t>
            </a:r>
          </a:p>
          <a:p>
            <a:pPr marL="685800" lvl="1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333333"/>
              </a:buClr>
              <a:buFont typeface="Wingdings" pitchFamily="2" charset="2"/>
              <a:buChar char="Ø"/>
              <a:defRPr/>
            </a:pP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Compiler options</a:t>
            </a:r>
          </a:p>
          <a:p>
            <a:pPr marL="685800" lvl="1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333333"/>
              </a:buClr>
              <a:buFont typeface="Wingdings" pitchFamily="2" charset="2"/>
              <a:buChar char="Ø"/>
              <a:defRPr/>
            </a:pPr>
            <a:r>
              <a:rPr lang="en-US" kern="0" dirty="0" smtClean="0">
                <a:solidFill>
                  <a:srgbClr val="333333"/>
                </a:solidFill>
              </a:rPr>
              <a:t>Intermediate genereted files – list file, debug file, etc.</a:t>
            </a:r>
            <a:endParaRPr kumimoji="0" lang="en-US" b="0" i="0" u="none" strike="noStrike" kern="0" cap="none" spc="0" normalizeH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333333"/>
              </a:buClr>
              <a:buSzTx/>
              <a:buFont typeface="Wingdings 2" pitchFamily="18" charset="2"/>
              <a:buChar char=""/>
              <a:tabLst/>
              <a:defRPr/>
            </a:pPr>
            <a:r>
              <a:rPr lang="en-US" kern="0" baseline="0" dirty="0" smtClean="0">
                <a:solidFill>
                  <a:srgbClr val="333333"/>
                </a:solidFill>
              </a:rPr>
              <a:t>Assembler</a:t>
            </a:r>
            <a:r>
              <a:rPr lang="en-US" kern="0" dirty="0" smtClean="0">
                <a:solidFill>
                  <a:srgbClr val="333333"/>
                </a:solidFill>
              </a:rPr>
              <a:t> – translates the assembler source code to compiled object file. The assembler is strongly specific for the platform you develop for.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64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  <p:bldP spid="11" grpId="0" build="allAtOnce" animBg="1"/>
      <p:bldP spid="12" grpId="0" build="allAtOnce" animBg="1"/>
      <p:bldP spid="13" grpId="0" build="allAtOnce" animBg="1"/>
      <p:bldP spid="14" grpId="0" animBg="1"/>
      <p:bldP spid="18" grpId="0" animBg="1"/>
      <p:bldP spid="19" grpId="0" animBg="1"/>
      <p:bldP spid="20" grpId="0" animBg="1"/>
      <p:bldP spid="21" grpId="0" build="allAtOnce" animBg="1"/>
      <p:bldP spid="22" grpId="0" build="allAtOnce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files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8299" y="1073888"/>
            <a:ext cx="11449231" cy="54094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2263" y="950913"/>
            <a:ext cx="8499475" cy="6492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68299" y="1683488"/>
            <a:ext cx="6307137" cy="308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Object file contains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machine compiled code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data for use by the code at runtime – stack info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relocation information (symbols) – a list of the places that have to be fixed up when the linker changes the addresses of the object code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names of variables and functions for linking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debugging information(optional)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8699500" y="1473388"/>
            <a:ext cx="1752600" cy="3276600"/>
            <a:chOff x="7086600" y="1981200"/>
            <a:chExt cx="1752600" cy="327660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7086600" y="1981200"/>
              <a:ext cx="1752600" cy="3276600"/>
            </a:xfrm>
            <a:prstGeom prst="rect">
              <a:avLst/>
            </a:prstGeom>
            <a:solidFill>
              <a:schemeClr val="accent1"/>
            </a:solidFill>
            <a:ln w="158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File.o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7239000" y="2438400"/>
              <a:ext cx="1447800" cy="381000"/>
            </a:xfrm>
            <a:prstGeom prst="rect">
              <a:avLst/>
            </a:prstGeom>
            <a:solidFill>
              <a:srgbClr val="92D050"/>
            </a:solidFill>
            <a:ln w="158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Header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7239000" y="2895600"/>
              <a:ext cx="1447800" cy="381000"/>
            </a:xfrm>
            <a:prstGeom prst="rect">
              <a:avLst/>
            </a:prstGeom>
            <a:solidFill>
              <a:srgbClr val="FFFF00"/>
            </a:solidFill>
            <a:ln w="158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.TEXT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7239000" y="3352800"/>
              <a:ext cx="1447800" cy="381000"/>
            </a:xfrm>
            <a:prstGeom prst="rect">
              <a:avLst/>
            </a:prstGeom>
            <a:solidFill>
              <a:srgbClr val="00B0F0"/>
            </a:solidFill>
            <a:ln w="158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.DATA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7239000" y="3810000"/>
              <a:ext cx="1447800" cy="381000"/>
            </a:xfrm>
            <a:prstGeom prst="rect">
              <a:avLst/>
            </a:prstGeom>
            <a:solidFill>
              <a:srgbClr val="0070C0"/>
            </a:solidFill>
            <a:ln w="158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.BSS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7239000" y="4267200"/>
              <a:ext cx="1447800" cy="381000"/>
            </a:xfrm>
            <a:prstGeom prst="rect">
              <a:avLst/>
            </a:prstGeom>
            <a:solidFill>
              <a:srgbClr val="7030A0"/>
            </a:solidFill>
            <a:ln w="158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Debug</a:t>
              </a:r>
              <a:r>
                <a:rPr kumimoji="0" lang="en-US" sz="12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info (optional)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7239000" y="4724400"/>
              <a:ext cx="1447800" cy="381000"/>
            </a:xfrm>
            <a:prstGeom prst="rect">
              <a:avLst/>
            </a:prstGeom>
            <a:solidFill>
              <a:srgbClr val="FF0000"/>
            </a:solidFill>
            <a:ln w="158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Symbols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184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8299" y="1073888"/>
            <a:ext cx="11449231" cy="54094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2263" y="950913"/>
            <a:ext cx="8499475" cy="6492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22263" y="950913"/>
            <a:ext cx="8499475" cy="43830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program, which assembles all compiled object files to create an executable: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 smtClean="0"/>
              <a:t>Merges and arranges the memory sections from compiled object files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 smtClean="0"/>
              <a:t>Arranges objects in program’s address space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 smtClean="0"/>
              <a:t>Adjusts code and data in the program to reflect assigned addresses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 smtClean="0"/>
              <a:t>Replaces symbols with real data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 smtClean="0"/>
              <a:t>Takes and composes needed objects from Library to put where needed (Library Manager)</a:t>
            </a:r>
          </a:p>
          <a:p>
            <a:endParaRPr lang="en-US" dirty="0" smtClean="0"/>
          </a:p>
          <a:p>
            <a:r>
              <a:rPr lang="en-US" dirty="0" smtClean="0"/>
              <a:t>Linker Script – the </a:t>
            </a:r>
            <a:r>
              <a:rPr lang="en-US" dirty="0" err="1" smtClean="0"/>
              <a:t>ld</a:t>
            </a:r>
            <a:r>
              <a:rPr lang="en-US" dirty="0" smtClean="0"/>
              <a:t> command language </a:t>
            </a:r>
          </a:p>
          <a:p>
            <a:r>
              <a:rPr lang="en-US" dirty="0" smtClean="0"/>
              <a:t>Release vs Debug</a:t>
            </a:r>
          </a:p>
        </p:txBody>
      </p:sp>
    </p:spTree>
    <p:extLst>
      <p:ext uri="{BB962C8B-B14F-4D97-AF65-F5344CB8AC3E}">
        <p14:creationId xmlns:p14="http://schemas.microsoft.com/office/powerpoint/2010/main" val="63498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Runtime environment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EA 2018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8745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263" y="224517"/>
            <a:ext cx="10083800" cy="803275"/>
          </a:xfrm>
        </p:spPr>
        <p:txBody>
          <a:bodyPr>
            <a:normAutofit/>
          </a:bodyPr>
          <a:lstStyle/>
          <a:p>
            <a:r>
              <a:rPr lang="en-US" dirty="0" smtClean="0"/>
              <a:t>Program Loader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720281" y="4654550"/>
            <a:ext cx="2743200" cy="18288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177481" y="879474"/>
            <a:ext cx="1905000" cy="3048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  <a:cs typeface="Arial" charset="0"/>
              </a:rPr>
              <a:t>Source code file – *.c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5939481" y="1260474"/>
            <a:ext cx="381000" cy="325438"/>
          </a:xfrm>
          <a:prstGeom prst="downArrow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2881" y="122555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 preprocessor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4910781" y="1682750"/>
            <a:ext cx="2362200" cy="3048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  <a:cs typeface="Arial" charset="0"/>
              </a:rPr>
              <a:t>Preprocessed code file – *.i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5939481" y="2063750"/>
            <a:ext cx="381000" cy="325438"/>
          </a:xfrm>
          <a:prstGeom prst="downArrow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72881" y="206375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 compiler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5063181" y="2444750"/>
            <a:ext cx="2095500" cy="3048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  <a:cs typeface="Arial" charset="0"/>
              </a:rPr>
              <a:t>Assembly code file – *.s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Down Arrow 12"/>
          <p:cNvSpPr/>
          <p:nvPr/>
        </p:nvSpPr>
        <p:spPr bwMode="auto">
          <a:xfrm>
            <a:off x="5939481" y="2825750"/>
            <a:ext cx="381000" cy="325438"/>
          </a:xfrm>
          <a:prstGeom prst="downArrow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49580" y="282575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Assembler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177481" y="3206750"/>
            <a:ext cx="1866900" cy="3048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  <a:cs typeface="Arial" charset="0"/>
              </a:rPr>
              <a:t>Object code file – *.o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5939481" y="3587750"/>
            <a:ext cx="381000" cy="381000"/>
          </a:xfrm>
          <a:prstGeom prst="downArrow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34781" y="358775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Linker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5044131" y="4002986"/>
            <a:ext cx="2114550" cy="3048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  <a:cs typeface="Arial" charset="0"/>
              </a:rPr>
              <a:t>Executable code – *.exe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77456" y="4730750"/>
            <a:ext cx="2257425" cy="304800"/>
          </a:xfrm>
          <a:prstGeom prst="rect">
            <a:avLst/>
          </a:prstGeom>
          <a:solidFill>
            <a:srgbClr val="00B0F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  <a:cs typeface="Arial" charset="0"/>
              </a:rPr>
              <a:t>Secondary storage (HDD)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6091881" y="4307786"/>
            <a:ext cx="0" cy="34676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6091881" y="5111750"/>
            <a:ext cx="0" cy="3048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6434781" y="513955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Loader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910781" y="5568950"/>
            <a:ext cx="2400300" cy="814388"/>
          </a:xfrm>
          <a:prstGeom prst="rect">
            <a:avLst/>
          </a:prstGeom>
          <a:solidFill>
            <a:srgbClr val="FFFF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  <a:cs typeface="Arial" charset="0"/>
              </a:rPr>
              <a:t>Primary memory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(e.g. RAM)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4" name="Elbow Connector 23"/>
          <p:cNvCxnSpPr/>
          <p:nvPr/>
        </p:nvCxnSpPr>
        <p:spPr bwMode="auto">
          <a:xfrm>
            <a:off x="4472631" y="2964249"/>
            <a:ext cx="838200" cy="681550"/>
          </a:xfrm>
          <a:prstGeom prst="bentConnector3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2563380" y="2825749"/>
            <a:ext cx="1909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Relocation object code information</a:t>
            </a:r>
            <a:endParaRPr lang="en-US" sz="1200" dirty="0"/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472631" y="3778250"/>
            <a:ext cx="139065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2550962" y="3579563"/>
            <a:ext cx="1909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Other object files/modules</a:t>
            </a:r>
            <a:endParaRPr lang="en-US" sz="1200" dirty="0"/>
          </a:p>
        </p:txBody>
      </p:sp>
      <p:cxnSp>
        <p:nvCxnSpPr>
          <p:cNvPr id="28" name="Elbow Connector 27"/>
          <p:cNvCxnSpPr/>
          <p:nvPr/>
        </p:nvCxnSpPr>
        <p:spPr bwMode="auto">
          <a:xfrm flipV="1">
            <a:off x="4460213" y="3902851"/>
            <a:ext cx="850618" cy="675499"/>
          </a:xfrm>
          <a:prstGeom prst="bentConnector3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2550962" y="4347517"/>
            <a:ext cx="1909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Library files</a:t>
            </a:r>
            <a:endParaRPr lang="en-US" sz="1200" dirty="0"/>
          </a:p>
        </p:txBody>
      </p:sp>
      <p:cxnSp>
        <p:nvCxnSpPr>
          <p:cNvPr id="30" name="Straight Arrow Connector 29"/>
          <p:cNvCxnSpPr/>
          <p:nvPr/>
        </p:nvCxnSpPr>
        <p:spPr bwMode="auto">
          <a:xfrm flipH="1">
            <a:off x="7463481" y="3902851"/>
            <a:ext cx="1066800" cy="751699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8505248" y="36991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What’s that?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81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2" grpId="0"/>
      <p:bldP spid="23" grpId="0" animBg="1"/>
      <p:bldP spid="25" grpId="0"/>
      <p:bldP spid="27" grpId="0"/>
      <p:bldP spid="29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263" y="224517"/>
            <a:ext cx="10083800" cy="803275"/>
          </a:xfrm>
        </p:spPr>
        <p:txBody>
          <a:bodyPr>
            <a:normAutofit/>
          </a:bodyPr>
          <a:lstStyle/>
          <a:p>
            <a:r>
              <a:rPr lang="en-US" dirty="0" smtClean="0"/>
              <a:t>Program Loader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438263" y="917962"/>
            <a:ext cx="8499475" cy="5273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Program Loader tasks:</a:t>
            </a:r>
          </a:p>
          <a:p>
            <a:pPr marL="569913" lvl="1" indent="-342900">
              <a:buFont typeface="Arial" panose="020B0604020202020204" pitchFamily="34" charset="0"/>
              <a:buAutoNum type="arabicPeriod"/>
            </a:pPr>
            <a:r>
              <a:rPr lang="en-US" dirty="0" smtClean="0"/>
              <a:t>Memory and access validation</a:t>
            </a:r>
          </a:p>
          <a:p>
            <a:pPr marL="569913" lvl="1" indent="-342900">
              <a:buFont typeface="Arial" panose="020B0604020202020204" pitchFamily="34" charset="0"/>
              <a:buAutoNum type="arabicPeriod"/>
            </a:pPr>
            <a:r>
              <a:rPr lang="en-US" dirty="0" smtClean="0"/>
              <a:t>Primary memory allocation for the program’s execution</a:t>
            </a:r>
          </a:p>
          <a:p>
            <a:pPr marL="569913" lvl="1" indent="-342900">
              <a:buFont typeface="Arial" panose="020B0604020202020204" pitchFamily="34" charset="0"/>
              <a:buAutoNum type="arabicPeriod"/>
            </a:pPr>
            <a:r>
              <a:rPr lang="en-US" dirty="0" smtClean="0"/>
              <a:t>Copying address space from </a:t>
            </a:r>
            <a:r>
              <a:rPr lang="en-US" dirty="0" smtClean="0">
                <a:solidFill>
                  <a:srgbClr val="0070C0"/>
                </a:solidFill>
              </a:rPr>
              <a:t>secondary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FF00"/>
                </a:solidFill>
              </a:rPr>
              <a:t>primary </a:t>
            </a:r>
            <a:r>
              <a:rPr lang="en-US" dirty="0" smtClean="0"/>
              <a:t>memory</a:t>
            </a:r>
          </a:p>
          <a:p>
            <a:pPr marL="569913" lvl="1" indent="-342900">
              <a:buFont typeface="Arial" panose="020B0604020202020204" pitchFamily="34" charset="0"/>
              <a:buAutoNum type="arabicPeriod"/>
            </a:pPr>
            <a:r>
              <a:rPr lang="en-US" dirty="0" smtClean="0"/>
              <a:t>Copying the </a:t>
            </a:r>
            <a:r>
              <a:rPr lang="en-US" i="1" dirty="0" smtClean="0"/>
              <a:t>.text </a:t>
            </a:r>
            <a:r>
              <a:rPr lang="en-US" dirty="0" smtClean="0"/>
              <a:t>and </a:t>
            </a:r>
            <a:r>
              <a:rPr lang="en-US" i="1" dirty="0" smtClean="0"/>
              <a:t>.data </a:t>
            </a:r>
            <a:r>
              <a:rPr lang="en-US" dirty="0" smtClean="0"/>
              <a:t>sections from the executable into </a:t>
            </a:r>
            <a:r>
              <a:rPr lang="en-US" dirty="0" smtClean="0">
                <a:solidFill>
                  <a:srgbClr val="FFFF00"/>
                </a:solidFill>
              </a:rPr>
              <a:t>primary</a:t>
            </a:r>
            <a:r>
              <a:rPr lang="en-US" dirty="0" smtClean="0"/>
              <a:t> memory</a:t>
            </a:r>
          </a:p>
          <a:p>
            <a:pPr marL="569913" lvl="1" indent="-342900">
              <a:buFont typeface="Arial" panose="020B0604020202020204" pitchFamily="34" charset="0"/>
              <a:buAutoNum type="arabicPeriod"/>
            </a:pPr>
            <a:r>
              <a:rPr lang="en-US" dirty="0" smtClean="0"/>
              <a:t>Copying program command-line arguments on the stack</a:t>
            </a:r>
          </a:p>
          <a:p>
            <a:pPr marL="569913" lvl="1" indent="-342900">
              <a:buFont typeface="Arial" panose="020B0604020202020204" pitchFamily="34" charset="0"/>
              <a:buAutoNum type="arabicPeriod"/>
            </a:pPr>
            <a:r>
              <a:rPr lang="en-US" dirty="0" smtClean="0"/>
              <a:t>Initializing of registers: setting of the </a:t>
            </a:r>
            <a:r>
              <a:rPr lang="en-US" dirty="0" smtClean="0">
                <a:solidFill>
                  <a:srgbClr val="00B050"/>
                </a:solidFill>
              </a:rPr>
              <a:t>stack pointer </a:t>
            </a:r>
            <a:r>
              <a:rPr lang="en-US" dirty="0" smtClean="0"/>
              <a:t>to point the of the </a:t>
            </a:r>
            <a:r>
              <a:rPr lang="en-US" dirty="0" smtClean="0">
                <a:solidFill>
                  <a:srgbClr val="00B050"/>
                </a:solidFill>
              </a:rPr>
              <a:t>stack</a:t>
            </a:r>
          </a:p>
          <a:p>
            <a:pPr marL="569913" lvl="1" indent="-342900">
              <a:buFont typeface="Arial" panose="020B0604020202020204" pitchFamily="34" charset="0"/>
              <a:buAutoNum type="arabicPeriod"/>
            </a:pPr>
            <a:r>
              <a:rPr lang="en-US" dirty="0" smtClean="0"/>
              <a:t>Jumps to start routine: entry point </a:t>
            </a:r>
            <a:r>
              <a:rPr lang="en-US" dirty="0" smtClean="0">
                <a:solidFill>
                  <a:srgbClr val="00B0F0"/>
                </a:solidFill>
              </a:rPr>
              <a:t>_start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9112363" y="4721314"/>
            <a:ext cx="2743200" cy="18288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9569563" y="946238"/>
            <a:ext cx="1905000" cy="3048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  <a:cs typeface="Arial" charset="0"/>
              </a:rPr>
              <a:t>Source code file – *.c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Down Arrow 34"/>
          <p:cNvSpPr/>
          <p:nvPr/>
        </p:nvSpPr>
        <p:spPr bwMode="auto">
          <a:xfrm>
            <a:off x="10331563" y="1327238"/>
            <a:ext cx="381000" cy="325438"/>
          </a:xfrm>
          <a:prstGeom prst="downArrow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864963" y="129231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 preprocessor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9302863" y="1749514"/>
            <a:ext cx="2362200" cy="3048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  <a:cs typeface="Arial" charset="0"/>
              </a:rPr>
              <a:t>Preprocessed code file – *.i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Down Arrow 37"/>
          <p:cNvSpPr/>
          <p:nvPr/>
        </p:nvSpPr>
        <p:spPr bwMode="auto">
          <a:xfrm>
            <a:off x="10331563" y="2130514"/>
            <a:ext cx="381000" cy="325438"/>
          </a:xfrm>
          <a:prstGeom prst="downArrow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64963" y="213051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 compiler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9455263" y="2511514"/>
            <a:ext cx="2095500" cy="3048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  <a:cs typeface="Arial" charset="0"/>
              </a:rPr>
              <a:t>Assembly code file – *.s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Down Arrow 40"/>
          <p:cNvSpPr/>
          <p:nvPr/>
        </p:nvSpPr>
        <p:spPr bwMode="auto">
          <a:xfrm>
            <a:off x="10331563" y="2892514"/>
            <a:ext cx="381000" cy="325438"/>
          </a:xfrm>
          <a:prstGeom prst="downArrow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841662" y="289251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Assembler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9569563" y="3273514"/>
            <a:ext cx="1866900" cy="3048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  <a:cs typeface="Arial" charset="0"/>
              </a:rPr>
              <a:t>Object code file – *.o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4" name="Down Arrow 43"/>
          <p:cNvSpPr/>
          <p:nvPr/>
        </p:nvSpPr>
        <p:spPr bwMode="auto">
          <a:xfrm>
            <a:off x="10331563" y="3654514"/>
            <a:ext cx="381000" cy="381000"/>
          </a:xfrm>
          <a:prstGeom prst="downArrow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826863" y="365451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Linker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9436213" y="4069750"/>
            <a:ext cx="2114550" cy="3048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  <a:cs typeface="Arial" charset="0"/>
              </a:rPr>
              <a:t>Executable code – *.exe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9369538" y="4797514"/>
            <a:ext cx="2257425" cy="304800"/>
          </a:xfrm>
          <a:prstGeom prst="rect">
            <a:avLst/>
          </a:prstGeom>
          <a:solidFill>
            <a:srgbClr val="00B0F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  <a:cs typeface="Arial" charset="0"/>
              </a:rPr>
              <a:t>Secondary storage (HDD)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10483963" y="4374550"/>
            <a:ext cx="0" cy="34676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10483963" y="5178514"/>
            <a:ext cx="0" cy="3048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TextBox 49"/>
          <p:cNvSpPr txBox="1"/>
          <p:nvPr/>
        </p:nvSpPr>
        <p:spPr>
          <a:xfrm>
            <a:off x="10826863" y="520631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Loader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9302863" y="5635714"/>
            <a:ext cx="2400300" cy="814388"/>
          </a:xfrm>
          <a:prstGeom prst="rect">
            <a:avLst/>
          </a:prstGeom>
          <a:solidFill>
            <a:srgbClr val="FFFF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  <a:cs typeface="Arial" charset="0"/>
              </a:rPr>
              <a:t>Primary memory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(e.g. RAM)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07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Loader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26621" y="4529959"/>
            <a:ext cx="2186151" cy="126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30510" y="4372303"/>
            <a:ext cx="147145" cy="157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22263" y="950913"/>
            <a:ext cx="8499475" cy="5273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 a research for extra info; </a:t>
            </a:r>
          </a:p>
          <a:p>
            <a:endParaRPr lang="en-US" dirty="0" smtClean="0"/>
          </a:p>
          <a:p>
            <a:r>
              <a:rPr lang="en-US" dirty="0" smtClean="0"/>
              <a:t>What are the OS dependencies and differences – how is Unix different from Windows;</a:t>
            </a:r>
          </a:p>
          <a:p>
            <a:endParaRPr lang="en-US" dirty="0" smtClean="0"/>
          </a:p>
          <a:p>
            <a:r>
              <a:rPr lang="en-US" dirty="0" smtClean="0"/>
              <a:t>What’s special for the embedded systems;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0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077405"/>
            <a:ext cx="10985500" cy="4805363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Compilation stages:</a:t>
            </a:r>
          </a:p>
          <a:p>
            <a:pPr lvl="1"/>
            <a:r>
              <a:rPr lang="en-US" dirty="0"/>
              <a:t>Compilation process overview</a:t>
            </a:r>
          </a:p>
          <a:p>
            <a:pPr lvl="1"/>
            <a:r>
              <a:rPr lang="en-US" dirty="0"/>
              <a:t>C Preprocessor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Directives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Conditional compilation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Macro tricks</a:t>
            </a:r>
          </a:p>
          <a:p>
            <a:pPr lvl="1"/>
            <a:r>
              <a:rPr lang="en-US" dirty="0"/>
              <a:t>C Compiler + Assembler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Object file</a:t>
            </a:r>
          </a:p>
          <a:p>
            <a:pPr lvl="1"/>
            <a:r>
              <a:rPr lang="en-US" dirty="0"/>
              <a:t>Linker </a:t>
            </a:r>
            <a:r>
              <a:rPr lang="bg-BG" dirty="0"/>
              <a:t>+ </a:t>
            </a:r>
            <a:r>
              <a:rPr lang="en-US" dirty="0"/>
              <a:t>Library manager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Linker Scripts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Debug vs </a:t>
            </a:r>
            <a:r>
              <a:rPr lang="en-US" dirty="0" smtClean="0"/>
              <a:t>Release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Runtime environment:</a:t>
            </a:r>
          </a:p>
          <a:p>
            <a:pPr lvl="1"/>
            <a:r>
              <a:rPr lang="en-US" dirty="0" smtClean="0"/>
              <a:t>Program Loader</a:t>
            </a:r>
            <a:endParaRPr lang="en-US" dirty="0"/>
          </a:p>
          <a:p>
            <a:pPr lvl="1"/>
            <a:r>
              <a:rPr lang="en-US" dirty="0" smtClean="0"/>
              <a:t>Program Segments</a:t>
            </a:r>
            <a:endParaRPr lang="en-US" dirty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Text</a:t>
            </a:r>
            <a:endParaRPr lang="en-US" dirty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Data</a:t>
            </a:r>
            <a:endParaRPr lang="en-US" dirty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Heap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Stack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62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segments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26621" y="4529959"/>
            <a:ext cx="2186151" cy="126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30510" y="4372303"/>
            <a:ext cx="147145" cy="157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2263" y="950913"/>
            <a:ext cx="8499475" cy="5273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Program Segments</a:t>
            </a:r>
          </a:p>
          <a:p>
            <a:pPr marL="512763" lvl="1" indent="-285750">
              <a:buFontTx/>
              <a:buChar char="-"/>
            </a:pPr>
            <a:r>
              <a:rPr lang="en-US" smtClean="0"/>
              <a:t>Address space contains program </a:t>
            </a:r>
            <a:r>
              <a:rPr lang="en-US" smtClean="0">
                <a:solidFill>
                  <a:srgbClr val="7030A0"/>
                </a:solidFill>
              </a:rPr>
              <a:t>text</a:t>
            </a:r>
            <a:r>
              <a:rPr lang="en-US" smtClean="0"/>
              <a:t>, </a:t>
            </a:r>
            <a:r>
              <a:rPr lang="en-US" smtClean="0">
                <a:solidFill>
                  <a:srgbClr val="00B050"/>
                </a:solidFill>
              </a:rPr>
              <a:t>stack</a:t>
            </a:r>
            <a:r>
              <a:rPr lang="en-US" smtClean="0"/>
              <a:t>, and </a:t>
            </a:r>
            <a:r>
              <a:rPr lang="en-US" smtClean="0">
                <a:solidFill>
                  <a:srgbClr val="FFC000"/>
                </a:solidFill>
              </a:rPr>
              <a:t>data</a:t>
            </a:r>
            <a:r>
              <a:rPr lang="en-US" smtClean="0"/>
              <a:t> sections (these three sections form the so called </a:t>
            </a:r>
            <a:r>
              <a:rPr lang="en-US" i="1" smtClean="0"/>
              <a:t>memory layout</a:t>
            </a:r>
            <a:r>
              <a:rPr lang="en-US" smtClean="0"/>
              <a:t>).</a:t>
            </a:r>
          </a:p>
          <a:p>
            <a:pPr marL="512763" lvl="1" indent="-285750">
              <a:buFontTx/>
              <a:buChar char="-"/>
            </a:pPr>
            <a:r>
              <a:rPr lang="en-US" smtClean="0">
                <a:solidFill>
                  <a:srgbClr val="FF0000"/>
                </a:solidFill>
              </a:rPr>
              <a:t>Heap </a:t>
            </a:r>
            <a:r>
              <a:rPr lang="en-US" smtClean="0"/>
              <a:t>– dynamic data segment. Dynamically allocated memory is allocated at run-time instead of compile/link time.</a:t>
            </a:r>
          </a:p>
          <a:p>
            <a:pPr marL="512763" lvl="1" indent="-285750">
              <a:buFontTx/>
              <a:buChar char="-"/>
            </a:pPr>
            <a:r>
              <a:rPr lang="en-US" smtClean="0"/>
              <a:t>The process is an instance of a program - the OS has loaded the .exe file, arranged it to have access to its </a:t>
            </a:r>
            <a:r>
              <a:rPr lang="en-US" i="1" smtClean="0"/>
              <a:t>cmd</a:t>
            </a:r>
            <a:r>
              <a:rPr lang="en-US" smtClean="0"/>
              <a:t> arguments (and environment variables). The program is running.</a:t>
            </a:r>
          </a:p>
          <a:p>
            <a:pPr marL="512763" lvl="1" indent="-285750">
              <a:buFontTx/>
              <a:buChar char="-"/>
            </a:pPr>
            <a:r>
              <a:rPr lang="en-US" smtClean="0"/>
              <a:t>A process has the following memory allocated areas: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046288"/>
              </p:ext>
            </p:extLst>
          </p:nvPr>
        </p:nvGraphicFramePr>
        <p:xfrm>
          <a:off x="3048000" y="4042569"/>
          <a:ext cx="6096000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Executable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file section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Address space segment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Program memory segment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.text</a:t>
                      </a:r>
                      <a:endParaRPr lang="en-US" dirty="0"/>
                    </a:p>
                  </a:txBody>
                  <a:tcPr>
                    <a:solidFill>
                      <a:srgbClr val="B889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>
                    <a:solidFill>
                      <a:srgbClr val="B889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>
                    <a:solidFill>
                      <a:srgbClr val="B889D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.data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Initialized data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bss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BSS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88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segments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26621" y="4529959"/>
            <a:ext cx="2186151" cy="126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30510" y="4372303"/>
            <a:ext cx="147145" cy="157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2263" y="950913"/>
            <a:ext cx="8499475" cy="5273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Overview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545138" y="5141913"/>
            <a:ext cx="1143000" cy="10668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OS Kernel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545138" y="4379912"/>
            <a:ext cx="1143000" cy="758221"/>
          </a:xfrm>
          <a:prstGeom prst="rect">
            <a:avLst/>
          </a:prstGeom>
          <a:solidFill>
            <a:srgbClr val="B889DB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  <a:cs typeface="Arial" charset="0"/>
              </a:rPr>
              <a:t>Code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545138" y="3617911"/>
            <a:ext cx="1143000" cy="758221"/>
          </a:xfrm>
          <a:prstGeom prst="rect">
            <a:avLst/>
          </a:prstGeom>
          <a:solidFill>
            <a:srgbClr val="FFC0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  <a:cs typeface="Arial" charset="0"/>
              </a:rPr>
              <a:t>Data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545138" y="2857800"/>
            <a:ext cx="1143000" cy="758221"/>
          </a:xfrm>
          <a:prstGeom prst="rect">
            <a:avLst/>
          </a:prstGeom>
          <a:solidFill>
            <a:srgbClr val="FFC0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  <a:cs typeface="Arial" charset="0"/>
              </a:rPr>
              <a:t>BSS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545138" y="950913"/>
            <a:ext cx="1143000" cy="190310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34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B050"/>
                </a:solidFill>
                <a:latin typeface="Arial" charset="0"/>
                <a:cs typeface="Arial" charset="0"/>
              </a:rPr>
              <a:t>Stack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Heap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6116638" y="1865313"/>
            <a:ext cx="0" cy="5334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6116638" y="1255713"/>
            <a:ext cx="0" cy="5334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6835500" y="4407714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Instructions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835500" y="3684089"/>
            <a:ext cx="1681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Initialized data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835500" y="2867578"/>
            <a:ext cx="1986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Uninitialized data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835500" y="1596270"/>
            <a:ext cx="1986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Stack</a:t>
            </a:r>
            <a:endParaRPr lang="en-US" sz="1200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4630738" y="5138133"/>
            <a:ext cx="0" cy="107058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4630738" y="950913"/>
            <a:ext cx="0" cy="418722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 rot="16200000">
            <a:off x="3988871" y="541444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3988872" y="282364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706938" y="5599113"/>
            <a:ext cx="76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Low memory address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4706938" y="1027113"/>
            <a:ext cx="76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High</a:t>
            </a:r>
          </a:p>
          <a:p>
            <a:r>
              <a:rPr lang="en-US" sz="1000" dirty="0" smtClean="0"/>
              <a:t>memory address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2142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segments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322263" y="950913"/>
            <a:ext cx="8499475" cy="5273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030A0"/>
                </a:solidFill>
              </a:rPr>
              <a:t>Code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rgbClr val="7030A0"/>
                </a:solidFill>
              </a:rPr>
              <a:t>text</a:t>
            </a:r>
            <a:r>
              <a:rPr lang="en-US" dirty="0" smtClean="0"/>
              <a:t> segment</a:t>
            </a:r>
          </a:p>
          <a:p>
            <a:pPr marL="512763" lvl="1" indent="-285750">
              <a:buFontTx/>
              <a:buChar char="-"/>
            </a:pPr>
            <a:r>
              <a:rPr lang="en-US" dirty="0" smtClean="0"/>
              <a:t>The executable instructions reside here.</a:t>
            </a:r>
          </a:p>
          <a:p>
            <a:pPr marL="512763" lvl="1" indent="-285750">
              <a:buFontTx/>
              <a:buChar char="-"/>
            </a:pPr>
            <a:r>
              <a:rPr lang="en-US" dirty="0" smtClean="0"/>
              <a:t>This region could be sharable – multiple running instances of the same program share their code if possible. </a:t>
            </a:r>
          </a:p>
          <a:p>
            <a:pPr marL="512763" lvl="1" indent="-285750">
              <a:buFontTx/>
              <a:buChar char="-"/>
            </a:pPr>
            <a:r>
              <a:rPr lang="en-US" dirty="0" smtClean="0"/>
              <a:t>This segment is often read-only in order to prevent the program from modifying itself.</a:t>
            </a:r>
          </a:p>
          <a:p>
            <a:pPr marL="512763" lvl="1" indent="-285750">
              <a:buFontTx/>
              <a:buChar char="-"/>
            </a:pPr>
            <a:endParaRPr lang="en-US" dirty="0" smtClean="0"/>
          </a:p>
          <a:p>
            <a:pPr marL="512763" lvl="1" indent="-285750">
              <a:buFontTx/>
              <a:buChar char="-"/>
            </a:pPr>
            <a:endParaRPr lang="en-US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186881" y="3262183"/>
            <a:ext cx="1676400" cy="947003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latin typeface="Arial" charset="0"/>
                <a:cs typeface="Arial" charset="0"/>
              </a:rPr>
              <a:t>m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alloc.o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(lib*.a)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Arial" charset="0"/>
              <a:cs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latin typeface="Arial" charset="0"/>
                <a:cs typeface="Arial" charset="0"/>
              </a:rPr>
              <a:t>p</a:t>
            </a:r>
            <a:r>
              <a:rPr lang="en-US" sz="1400" dirty="0" err="1" smtClean="0">
                <a:latin typeface="Arial" charset="0"/>
                <a:cs typeface="Arial" charset="0"/>
              </a:rPr>
              <a:t>rintf.o</a:t>
            </a:r>
            <a:r>
              <a:rPr lang="en-US" sz="1400" dirty="0" smtClean="0">
                <a:latin typeface="Arial" charset="0"/>
                <a:cs typeface="Arial" charset="0"/>
              </a:rPr>
              <a:t> (lib*.a)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186881" y="4209186"/>
            <a:ext cx="1676400" cy="3810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latin typeface="Arial" charset="0"/>
                <a:cs typeface="Arial" charset="0"/>
              </a:rPr>
              <a:t>f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ile.o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186881" y="4590186"/>
            <a:ext cx="1676400" cy="3810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latin typeface="Arial" charset="0"/>
                <a:cs typeface="Arial" charset="0"/>
              </a:rPr>
              <a:t>m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ain.o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4186881" y="4938583"/>
            <a:ext cx="1676400" cy="3810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Startup routine</a:t>
            </a:r>
          </a:p>
        </p:txBody>
      </p:sp>
      <p:cxnSp>
        <p:nvCxnSpPr>
          <p:cNvPr id="42" name="Straight Connector 41"/>
          <p:cNvCxnSpPr/>
          <p:nvPr/>
        </p:nvCxnSpPr>
        <p:spPr bwMode="auto">
          <a:xfrm>
            <a:off x="3577281" y="3262183"/>
            <a:ext cx="5334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/>
          <p:cNvSpPr txBox="1"/>
          <p:nvPr/>
        </p:nvSpPr>
        <p:spPr>
          <a:xfrm rot="16200000">
            <a:off x="2388224" y="4029273"/>
            <a:ext cx="2667000" cy="523220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Text</a:t>
            </a:r>
          </a:p>
          <a:p>
            <a:pPr algn="ctr"/>
            <a:r>
              <a:rPr lang="en-US" sz="1400" dirty="0" smtClean="0"/>
              <a:t>(compiled code, </a:t>
            </a:r>
            <a:r>
              <a:rPr lang="en-US" sz="1400" dirty="0" err="1" smtClean="0"/>
              <a:t>a.out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6091881" y="3262183"/>
            <a:ext cx="0" cy="9144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5930035" y="3457773"/>
            <a:ext cx="1984374" cy="523220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Library functions if statically linked</a:t>
            </a:r>
            <a:endParaRPr lang="en-US" sz="1400" dirty="0"/>
          </a:p>
        </p:txBody>
      </p:sp>
      <p:cxnSp>
        <p:nvCxnSpPr>
          <p:cNvPr id="46" name="Straight Arrow Connector 45"/>
          <p:cNvCxnSpPr/>
          <p:nvPr/>
        </p:nvCxnSpPr>
        <p:spPr bwMode="auto">
          <a:xfrm flipH="1">
            <a:off x="6084022" y="4780686"/>
            <a:ext cx="83820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Box 46"/>
          <p:cNvSpPr txBox="1"/>
          <p:nvPr/>
        </p:nvSpPr>
        <p:spPr>
          <a:xfrm>
            <a:off x="6777681" y="4481383"/>
            <a:ext cx="1219200" cy="523220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The return address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723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segments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22263" y="950913"/>
            <a:ext cx="8499475" cy="5273675"/>
          </a:xfrm>
          <a:prstGeom prst="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Initialized </a:t>
            </a:r>
            <a:r>
              <a:rPr lang="en-US" smtClean="0">
                <a:solidFill>
                  <a:srgbClr val="FFC000"/>
                </a:solidFill>
              </a:rPr>
              <a:t>data</a:t>
            </a:r>
            <a:r>
              <a:rPr lang="en-US" smtClean="0"/>
              <a:t> – </a:t>
            </a:r>
            <a:r>
              <a:rPr lang="en-US" smtClean="0">
                <a:solidFill>
                  <a:srgbClr val="FFC000"/>
                </a:solidFill>
              </a:rPr>
              <a:t>data</a:t>
            </a:r>
            <a:r>
              <a:rPr lang="en-US" smtClean="0"/>
              <a:t> segment</a:t>
            </a:r>
          </a:p>
          <a:p>
            <a:pPr marL="512763" lvl="1" indent="-285750">
              <a:buFontTx/>
              <a:buChar char="-"/>
            </a:pPr>
            <a:r>
              <a:rPr lang="en-US" smtClean="0"/>
              <a:t>Portion of virtual address space of a program, which contains the global and static variables that are initialized with nonzero values.</a:t>
            </a:r>
          </a:p>
          <a:p>
            <a:pPr marL="512763" lvl="1" indent="-285750">
              <a:buFontTx/>
              <a:buChar char="-"/>
            </a:pPr>
            <a:r>
              <a:rPr lang="en-US" smtClean="0"/>
              <a:t>Every process running the same program has its own data segment.</a:t>
            </a:r>
          </a:p>
          <a:p>
            <a:pPr marL="512763" lvl="1" indent="-285750">
              <a:buFontTx/>
              <a:buChar char="-"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4331043" y="3397250"/>
            <a:ext cx="1676400" cy="3810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  <a:cs typeface="Arial" charset="0"/>
              </a:rPr>
              <a:t>Global variables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331043" y="3745647"/>
            <a:ext cx="1676400" cy="3810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Arial" charset="0"/>
                <a:cs typeface="Arial" charset="0"/>
              </a:rPr>
              <a:t>int</a:t>
            </a:r>
            <a:r>
              <a:rPr lang="en-US" sz="1600" dirty="0" smtClean="0">
                <a:latin typeface="Arial" charset="0"/>
                <a:cs typeface="Arial" charset="0"/>
              </a:rPr>
              <a:t> x = 10;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3645243" y="3397250"/>
            <a:ext cx="6096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>
            <a:off x="3645243" y="4126647"/>
            <a:ext cx="6096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 rot="16200000">
            <a:off x="3626517" y="3500210"/>
            <a:ext cx="838200" cy="369332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28918" y="3780608"/>
            <a:ext cx="1828800" cy="276999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Initialized data - </a:t>
            </a:r>
            <a:r>
              <a:rPr lang="en-US" sz="1200" dirty="0" smtClean="0">
                <a:solidFill>
                  <a:srgbClr val="FFC000"/>
                </a:solidFill>
              </a:rPr>
              <a:t>data</a:t>
            </a:r>
            <a:endParaRPr lang="en-US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2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segments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68300" y="990600"/>
            <a:ext cx="8499475" cy="5273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Uninitialized </a:t>
            </a:r>
            <a:r>
              <a:rPr lang="en-US" dirty="0" smtClean="0">
                <a:solidFill>
                  <a:srgbClr val="FFC000"/>
                </a:solidFill>
              </a:rPr>
              <a:t>data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rgbClr val="FFC000"/>
                </a:solidFill>
              </a:rPr>
              <a:t>data</a:t>
            </a:r>
            <a:r>
              <a:rPr lang="en-US" dirty="0" smtClean="0"/>
              <a:t> segment</a:t>
            </a:r>
          </a:p>
          <a:p>
            <a:pPr lvl="1"/>
            <a:r>
              <a:rPr lang="en-US" dirty="0" smtClean="0"/>
              <a:t>Also called BSS segment (</a:t>
            </a:r>
            <a:r>
              <a:rPr lang="en-US" i="1" dirty="0" smtClean="0"/>
              <a:t>block started by symbol)</a:t>
            </a:r>
            <a:endParaRPr lang="en-US" dirty="0" smtClean="0"/>
          </a:p>
          <a:p>
            <a:pPr lvl="1"/>
            <a:r>
              <a:rPr lang="en-US" dirty="0" smtClean="0"/>
              <a:t>Data in this segment is initialized by the kernel to arithmetic 0 before execution</a:t>
            </a:r>
          </a:p>
          <a:p>
            <a:pPr lvl="1"/>
            <a:r>
              <a:rPr lang="en-US" dirty="0" smtClean="0"/>
              <a:t>BSS starts at the end of the data segment and contains all global and static variables, that are initialized to zero or do not have explicit initialization</a:t>
            </a:r>
          </a:p>
          <a:p>
            <a:pPr lvl="1"/>
            <a:r>
              <a:rPr lang="en-US" dirty="0" smtClean="0"/>
              <a:t>Each process running the same program has its own BSS area.</a:t>
            </a:r>
          </a:p>
          <a:p>
            <a:pPr lvl="1"/>
            <a:r>
              <a:rPr lang="en-US" dirty="0" smtClean="0"/>
              <a:t>For Linux/Unix – only variables that are initialized to a nonzero value occupy space in the executable’s disk file</a:t>
            </a: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4319416" y="4687537"/>
            <a:ext cx="1676400" cy="3810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  <a:cs typeface="Arial" charset="0"/>
              </a:rPr>
              <a:t>Global variables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327654" y="5085362"/>
            <a:ext cx="1668162" cy="3810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Arial" charset="0"/>
                <a:cs typeface="Arial" charset="0"/>
              </a:rPr>
              <a:t>int</a:t>
            </a:r>
            <a:r>
              <a:rPr lang="en-US" sz="1600" dirty="0" smtClean="0">
                <a:latin typeface="Arial" charset="0"/>
                <a:cs typeface="Arial" charset="0"/>
              </a:rPr>
              <a:t> x = 10;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3633616" y="4736965"/>
            <a:ext cx="6096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3633616" y="5466362"/>
            <a:ext cx="6096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5974805" y="5131478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Initialized data - </a:t>
            </a:r>
            <a:r>
              <a:rPr lang="en-US" sz="1200" dirty="0" smtClean="0">
                <a:solidFill>
                  <a:srgbClr val="FFC000"/>
                </a:solidFill>
              </a:rPr>
              <a:t>data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67477" y="4785305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Uninitialized data - </a:t>
            </a:r>
            <a:r>
              <a:rPr lang="en-US" sz="1200" dirty="0" smtClean="0">
                <a:solidFill>
                  <a:srgbClr val="FFC000"/>
                </a:solidFill>
              </a:rPr>
              <a:t>BSS</a:t>
            </a:r>
            <a:endParaRPr lang="en-US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0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segments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22263" y="950913"/>
            <a:ext cx="8499475" cy="5273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FF0000"/>
                </a:solidFill>
              </a:rPr>
              <a:t>Heap</a:t>
            </a:r>
            <a:endParaRPr lang="en-US" smtClean="0"/>
          </a:p>
          <a:p>
            <a:pPr lvl="1">
              <a:buFontTx/>
              <a:buChar char="-"/>
            </a:pPr>
            <a:r>
              <a:rPr lang="en-US" smtClean="0"/>
              <a:t>The area where memory, obtained by </a:t>
            </a:r>
            <a:r>
              <a:rPr lang="en-US" i="1" smtClean="0"/>
              <a:t>malloc, calloc, realloc, new (C++),</a:t>
            </a:r>
            <a:r>
              <a:rPr lang="en-US" smtClean="0"/>
              <a:t> comes from.</a:t>
            </a:r>
          </a:p>
          <a:p>
            <a:pPr lvl="1">
              <a:buFontTx/>
              <a:buChar char="-"/>
            </a:pPr>
            <a:r>
              <a:rPr lang="en-US" smtClean="0"/>
              <a:t>Everything on the heap is anonymous – you can access its parts only through a pointer</a:t>
            </a:r>
          </a:p>
          <a:p>
            <a:pPr lvl="1">
              <a:buFontTx/>
              <a:buChar char="-"/>
            </a:pPr>
            <a:r>
              <a:rPr lang="en-US" smtClean="0"/>
              <a:t>Begins at the end of the </a:t>
            </a:r>
            <a:r>
              <a:rPr lang="en-US" smtClean="0">
                <a:solidFill>
                  <a:srgbClr val="FFC000"/>
                </a:solidFill>
              </a:rPr>
              <a:t>BSS</a:t>
            </a:r>
            <a:r>
              <a:rPr lang="en-US" smtClean="0"/>
              <a:t> segment and grows to larger addresses from there.</a:t>
            </a:r>
          </a:p>
          <a:p>
            <a:pPr lvl="1">
              <a:buFontTx/>
              <a:buChar char="-"/>
            </a:pPr>
            <a:r>
              <a:rPr lang="en-US" smtClean="0"/>
              <a:t>It’s possible to give memory back to the system (the process address space becomes smaller), but it will be most probably allocated to other process again.</a:t>
            </a:r>
          </a:p>
          <a:p>
            <a:pPr lvl="1">
              <a:buFontTx/>
              <a:buChar char="-"/>
            </a:pPr>
            <a:r>
              <a:rPr lang="en-US" smtClean="0"/>
              <a:t>The end of the Heap is marked by a pointer, called </a:t>
            </a:r>
            <a:r>
              <a:rPr lang="en-US" i="1" smtClean="0"/>
              <a:t>break</a:t>
            </a:r>
            <a:r>
              <a:rPr lang="en-US" smtClean="0"/>
              <a:t>. Past it the address space cannot be referenced. This pointer could be moved by </a:t>
            </a:r>
            <a:r>
              <a:rPr lang="en-US" i="1" smtClean="0"/>
              <a:t>brk </a:t>
            </a:r>
            <a:r>
              <a:rPr lang="en-US" smtClean="0"/>
              <a:t>or </a:t>
            </a:r>
            <a:r>
              <a:rPr lang="en-US" i="1" smtClean="0"/>
              <a:t>sbrk</a:t>
            </a:r>
            <a:r>
              <a:rPr lang="en-US" smtClean="0"/>
              <a:t> system calls.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042718" y="5753953"/>
            <a:ext cx="1676400" cy="3810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  <a:cs typeface="Arial" charset="0"/>
              </a:rPr>
              <a:t>For heap growth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042718" y="6102350"/>
            <a:ext cx="1676400" cy="3810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Heap</a:t>
            </a: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3356918" y="5014624"/>
            <a:ext cx="6096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>
            <a:off x="3356918" y="5744021"/>
            <a:ext cx="6096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 rot="16200000">
            <a:off x="3240386" y="5032622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Shared libraries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4042718" y="5393878"/>
            <a:ext cx="1676400" cy="3810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latin typeface="Arial" charset="0"/>
                <a:cs typeface="Arial" charset="0"/>
              </a:rPr>
              <a:t>p</a:t>
            </a:r>
            <a:r>
              <a:rPr lang="en-US" sz="1400" dirty="0" err="1" smtClean="0">
                <a:latin typeface="Arial" charset="0"/>
                <a:cs typeface="Arial" charset="0"/>
              </a:rPr>
              <a:t>rintf.o</a:t>
            </a:r>
            <a:r>
              <a:rPr lang="en-US" sz="1400" dirty="0" smtClean="0">
                <a:latin typeface="Arial" charset="0"/>
                <a:cs typeface="Arial" charset="0"/>
              </a:rPr>
              <a:t> (lib*.so)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042718" y="5035550"/>
            <a:ext cx="1676400" cy="3810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 smtClean="0">
                <a:latin typeface="Arial" charset="0"/>
                <a:cs typeface="Arial" charset="0"/>
              </a:rPr>
              <a:t>malloc.o</a:t>
            </a:r>
            <a:r>
              <a:rPr lang="en-US" sz="1400" dirty="0" smtClean="0">
                <a:latin typeface="Arial" charset="0"/>
                <a:cs typeface="Arial" charset="0"/>
              </a:rPr>
              <a:t> (lib*.so)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 flipH="1">
            <a:off x="5795318" y="6102350"/>
            <a:ext cx="53340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6328718" y="5916811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b</a:t>
            </a:r>
            <a:r>
              <a:rPr lang="en-US" sz="1400" i="1" dirty="0" err="1" smtClean="0"/>
              <a:t>rk</a:t>
            </a:r>
            <a:r>
              <a:rPr lang="en-US" sz="1400" i="1" dirty="0" smtClean="0"/>
              <a:t>()</a:t>
            </a:r>
            <a:r>
              <a:rPr lang="en-US" sz="1400" dirty="0" smtClean="0"/>
              <a:t> point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5871518" y="5035550"/>
            <a:ext cx="0" cy="73932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6100118" y="5035550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Library functions if dynamically linked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7209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segments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22263" y="950913"/>
            <a:ext cx="8499475" cy="5273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Heap</a:t>
            </a:r>
          </a:p>
          <a:p>
            <a:pPr lvl="1"/>
            <a:r>
              <a:rPr lang="en-US" dirty="0" smtClean="0"/>
              <a:t>Keep the heap clean:</a:t>
            </a:r>
            <a:endParaRPr lang="en-US" dirty="0" smtClean="0"/>
          </a:p>
        </p:txBody>
      </p:sp>
      <p:pic>
        <p:nvPicPr>
          <p:cNvPr id="1026" name="Picture 2" descr="https://www.docsity.com/wordpress/wp-content/uploads/sites/2/2014/04/compiler-fau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850425"/>
            <a:ext cx="67627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76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segments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322263" y="950913"/>
            <a:ext cx="8499475" cy="5273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00B050"/>
                </a:solidFill>
              </a:rPr>
              <a:t>Stack</a:t>
            </a:r>
          </a:p>
          <a:p>
            <a:pPr lvl="1"/>
            <a:r>
              <a:rPr lang="en-US" smtClean="0"/>
              <a:t>The stack area contains the program stack – a LIFO structure, typically located in the higher parts of the memory. On x86 architecture it grows toward $0. On some new architectures it grows the opposite direction.</a:t>
            </a:r>
          </a:p>
          <a:p>
            <a:pPr lvl="1"/>
            <a:r>
              <a:rPr lang="en-US" smtClean="0"/>
              <a:t>The </a:t>
            </a:r>
            <a:r>
              <a:rPr lang="en-US" i="1" smtClean="0"/>
              <a:t>stack pointer</a:t>
            </a:r>
            <a:r>
              <a:rPr lang="en-US" smtClean="0"/>
              <a:t> tracks the top of the stack and its values is being pushed onto the stack.</a:t>
            </a:r>
          </a:p>
          <a:p>
            <a:pPr lvl="1"/>
            <a:r>
              <a:rPr lang="en-US" smtClean="0"/>
              <a:t>The set of values pushed for one function call is termed a </a:t>
            </a:r>
            <a:r>
              <a:rPr lang="en-US" i="1" smtClean="0"/>
              <a:t>stack frame</a:t>
            </a:r>
            <a:endParaRPr lang="en-US" smtClean="0"/>
          </a:p>
          <a:p>
            <a:pPr lvl="1"/>
            <a:r>
              <a:rPr lang="en-US" smtClean="0"/>
              <a:t>The stack holds local variables, temporary information, function parameters, return addresses and etc.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173538" y="5908241"/>
            <a:ext cx="1676400" cy="3810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  <a:cs typeface="Arial" charset="0"/>
              </a:rPr>
              <a:t>Local </a:t>
            </a:r>
            <a:r>
              <a:rPr lang="en-US" sz="1400" dirty="0" err="1" smtClean="0">
                <a:latin typeface="Arial" charset="0"/>
                <a:cs typeface="Arial" charset="0"/>
              </a:rPr>
              <a:t>var</a:t>
            </a:r>
            <a:r>
              <a:rPr lang="en-US" sz="1400" dirty="0" smtClean="0">
                <a:latin typeface="Arial" charset="0"/>
                <a:cs typeface="Arial" charset="0"/>
              </a:rPr>
              <a:t> for </a:t>
            </a:r>
            <a:r>
              <a:rPr lang="en-US" sz="1400" dirty="0" err="1" smtClean="0">
                <a:latin typeface="Arial" charset="0"/>
                <a:cs typeface="Arial" charset="0"/>
              </a:rPr>
              <a:t>func</a:t>
            </a:r>
            <a:r>
              <a:rPr lang="en-US" sz="1400" dirty="0" smtClean="0">
                <a:latin typeface="Arial" charset="0"/>
                <a:cs typeface="Arial" charset="0"/>
              </a:rPr>
              <a:t>()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173538" y="6256638"/>
            <a:ext cx="1676400" cy="3810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For stack growth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3487738" y="4427838"/>
            <a:ext cx="6096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>
            <a:off x="3487738" y="6637638"/>
            <a:ext cx="6096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 rot="16200000">
            <a:off x="3469012" y="5318038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Stack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173538" y="5548166"/>
            <a:ext cx="1676400" cy="3810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300" dirty="0" smtClean="0">
                <a:latin typeface="Arial" charset="0"/>
                <a:cs typeface="Arial" charset="0"/>
              </a:rPr>
              <a:t>Local </a:t>
            </a:r>
            <a:r>
              <a:rPr lang="en-US" sz="1300" dirty="0" err="1" smtClean="0">
                <a:latin typeface="Arial" charset="0"/>
                <a:cs typeface="Arial" charset="0"/>
              </a:rPr>
              <a:t>var</a:t>
            </a:r>
            <a:r>
              <a:rPr lang="en-US" sz="1300" dirty="0" smtClean="0">
                <a:latin typeface="Arial" charset="0"/>
                <a:cs typeface="Arial" charset="0"/>
              </a:rPr>
              <a:t> for main()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173538" y="4784178"/>
            <a:ext cx="1676400" cy="78666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 smtClean="0">
                <a:latin typeface="Arial" charset="0"/>
                <a:cs typeface="Arial" charset="0"/>
              </a:rPr>
              <a:t>env</a:t>
            </a:r>
            <a:endParaRPr lang="en-US" sz="1400" dirty="0" smtClean="0"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 smtClean="0">
                <a:latin typeface="Arial" charset="0"/>
                <a:cs typeface="Arial" charset="0"/>
              </a:rPr>
              <a:t>argv</a:t>
            </a:r>
            <a:endParaRPr lang="en-US" sz="1400" dirty="0" smtClean="0"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 smtClean="0">
                <a:latin typeface="Arial" charset="0"/>
                <a:cs typeface="Arial" charset="0"/>
              </a:rPr>
              <a:t>argc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H="1">
            <a:off x="5926138" y="6256638"/>
            <a:ext cx="53340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6611938" y="6020835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Stack pointer (ESP) points at the top of the stack and grows downward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4173538" y="4403178"/>
            <a:ext cx="1676400" cy="3810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  <a:cs typeface="Arial" charset="0"/>
              </a:rPr>
              <a:t>System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 flipH="1">
            <a:off x="5917321" y="5610307"/>
            <a:ext cx="53340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6603121" y="5446239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main() frame pointer (EBP)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1818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segments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322263" y="950913"/>
            <a:ext cx="8499475" cy="5273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B050"/>
                </a:solidFill>
              </a:rPr>
              <a:t>Stack</a:t>
            </a:r>
            <a:endParaRPr lang="en-US" dirty="0" smtClean="0">
              <a:solidFill>
                <a:srgbClr val="00B050"/>
              </a:solidFill>
            </a:endParaRPr>
          </a:p>
        </p:txBody>
      </p:sp>
      <p:pic>
        <p:nvPicPr>
          <p:cNvPr id="2050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683907"/>
            <a:ext cx="4762500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54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8300" y="1073888"/>
            <a:ext cx="7346396" cy="54094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21102" y="1518249"/>
            <a:ext cx="6150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dandree2@visteon.com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Engineering Academy Crew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952" y="1518249"/>
            <a:ext cx="4061460" cy="406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Compilation stages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EA 2018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281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stages 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8300" y="1073888"/>
            <a:ext cx="7346396" cy="54094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7" name="Content Placeholder 4" descr="software-problem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5982" y="2057400"/>
            <a:ext cx="1691720" cy="169862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 bwMode="auto">
          <a:xfrm>
            <a:off x="3816182" y="2971800"/>
            <a:ext cx="533400" cy="228600"/>
          </a:xfrm>
          <a:prstGeom prst="rightArrow">
            <a:avLst/>
          </a:prstGeom>
          <a:solidFill>
            <a:srgbClr val="FFFF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425782" y="990600"/>
            <a:ext cx="1371600" cy="2438400"/>
            <a:chOff x="3124200" y="990600"/>
            <a:chExt cx="1371600" cy="2438400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3124200" y="2743200"/>
              <a:ext cx="1371600" cy="685800"/>
            </a:xfrm>
            <a:prstGeom prst="roundRect">
              <a:avLst/>
            </a:prstGeom>
            <a:solidFill>
              <a:schemeClr val="accent1"/>
            </a:solidFill>
            <a:ln w="158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 smtClean="0"/>
                <a:t>Source.c</a:t>
              </a:r>
              <a:endParaRPr lang="en-US" dirty="0" smtClean="0"/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3124200" y="990600"/>
              <a:ext cx="1371600" cy="381000"/>
            </a:xfrm>
            <a:prstGeom prst="roundRect">
              <a:avLst/>
            </a:prstGeom>
            <a:solidFill>
              <a:schemeClr val="accent1"/>
            </a:solidFill>
            <a:ln w="158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Arial" charset="0"/>
                  <a:cs typeface="Arial" charset="0"/>
                </a:rPr>
                <a:t>Header1.h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3124200" y="1447800"/>
              <a:ext cx="1371600" cy="381000"/>
            </a:xfrm>
            <a:prstGeom prst="roundRect">
              <a:avLst/>
            </a:prstGeom>
            <a:solidFill>
              <a:schemeClr val="accent1"/>
            </a:solidFill>
            <a:ln w="158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Arial" charset="0"/>
                  <a:cs typeface="Arial" charset="0"/>
                </a:rPr>
                <a:t>Header2.h</a:t>
              </a: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3124200" y="2286000"/>
              <a:ext cx="1371600" cy="381000"/>
            </a:xfrm>
            <a:prstGeom prst="roundRect">
              <a:avLst/>
            </a:prstGeom>
            <a:solidFill>
              <a:schemeClr val="accent1"/>
            </a:solidFill>
            <a:ln w="158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 smtClean="0">
                  <a:latin typeface="Arial" charset="0"/>
                  <a:cs typeface="Arial" charset="0"/>
                </a:rPr>
                <a:t>HeaderN.h</a:t>
              </a:r>
              <a:endParaRPr lang="en-US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3810000" y="1828800"/>
              <a:ext cx="228600" cy="427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kern="0" dirty="0" smtClean="0">
                  <a:solidFill>
                    <a:srgbClr val="000000"/>
                  </a:solidFill>
                  <a:latin typeface="+mj-lt"/>
                  <a:ea typeface="+mj-ea"/>
                  <a:cs typeface="+mj-cs"/>
                </a:rPr>
                <a:t>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.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15" name="Right Arrow 14"/>
          <p:cNvSpPr/>
          <p:nvPr/>
        </p:nvSpPr>
        <p:spPr bwMode="auto">
          <a:xfrm>
            <a:off x="5873582" y="2971800"/>
            <a:ext cx="533400" cy="228600"/>
          </a:xfrm>
          <a:prstGeom prst="rightArrow">
            <a:avLst/>
          </a:prstGeom>
          <a:solidFill>
            <a:srgbClr val="FFFF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latin typeface="Arial" charset="0"/>
              <a:cs typeface="Arial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483182" y="2773680"/>
            <a:ext cx="1524000" cy="609600"/>
            <a:chOff x="4953000" y="2590800"/>
            <a:chExt cx="1524000" cy="609600"/>
          </a:xfrm>
        </p:grpSpPr>
        <p:sp>
          <p:nvSpPr>
            <p:cNvPr id="17" name="Oval 16"/>
            <p:cNvSpPr/>
            <p:nvPr/>
          </p:nvSpPr>
          <p:spPr bwMode="auto">
            <a:xfrm>
              <a:off x="4953000" y="2590800"/>
              <a:ext cx="1524000" cy="609600"/>
            </a:xfrm>
            <a:prstGeom prst="ellipse">
              <a:avLst/>
            </a:prstGeom>
            <a:solidFill>
              <a:srgbClr val="BEFC24"/>
            </a:solidFill>
            <a:ln w="158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" name="Title 1"/>
            <p:cNvSpPr txBox="1">
              <a:spLocks/>
            </p:cNvSpPr>
            <p:nvPr/>
          </p:nvSpPr>
          <p:spPr bwMode="auto">
            <a:xfrm>
              <a:off x="5029200" y="2667000"/>
              <a:ext cx="1371600" cy="350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Preprocessor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15982" y="5638800"/>
            <a:ext cx="1524000" cy="609600"/>
            <a:chOff x="4953000" y="2590800"/>
            <a:chExt cx="1524000" cy="609600"/>
          </a:xfrm>
        </p:grpSpPr>
        <p:sp>
          <p:nvSpPr>
            <p:cNvPr id="20" name="Oval 19"/>
            <p:cNvSpPr/>
            <p:nvPr/>
          </p:nvSpPr>
          <p:spPr bwMode="auto">
            <a:xfrm>
              <a:off x="4953000" y="2590800"/>
              <a:ext cx="1524000" cy="609600"/>
            </a:xfrm>
            <a:prstGeom prst="ellipse">
              <a:avLst/>
            </a:prstGeom>
            <a:solidFill>
              <a:srgbClr val="FF6600"/>
            </a:solidFill>
            <a:ln w="158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1" name="Title 1"/>
            <p:cNvSpPr txBox="1">
              <a:spLocks/>
            </p:cNvSpPr>
            <p:nvPr/>
          </p:nvSpPr>
          <p:spPr bwMode="auto">
            <a:xfrm>
              <a:off x="5029200" y="2727960"/>
              <a:ext cx="1371600" cy="350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Compiler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smtClean="0">
                  <a:solidFill>
                    <a:srgbClr val="000000"/>
                  </a:solidFill>
                  <a:latin typeface="+mj-lt"/>
                  <a:ea typeface="+mj-ea"/>
                  <a:cs typeface="+mj-cs"/>
                </a:rPr>
                <a:t>+ Assembler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06042" y="5623560"/>
            <a:ext cx="1524000" cy="609600"/>
            <a:chOff x="4953000" y="2590800"/>
            <a:chExt cx="1524000" cy="609600"/>
          </a:xfrm>
        </p:grpSpPr>
        <p:sp>
          <p:nvSpPr>
            <p:cNvPr id="23" name="Oval 22"/>
            <p:cNvSpPr/>
            <p:nvPr/>
          </p:nvSpPr>
          <p:spPr bwMode="auto">
            <a:xfrm>
              <a:off x="4953000" y="2590800"/>
              <a:ext cx="1524000" cy="609600"/>
            </a:xfrm>
            <a:prstGeom prst="ellipse">
              <a:avLst/>
            </a:prstGeom>
            <a:solidFill>
              <a:srgbClr val="993366"/>
            </a:solidFill>
            <a:ln w="158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4" name="Title 1"/>
            <p:cNvSpPr txBox="1">
              <a:spLocks/>
            </p:cNvSpPr>
            <p:nvPr/>
          </p:nvSpPr>
          <p:spPr bwMode="auto">
            <a:xfrm>
              <a:off x="5029200" y="2712403"/>
              <a:ext cx="1371600" cy="350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Linker</a:t>
              </a:r>
              <a:endParaRPr lang="en-US" sz="12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+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 Library Manager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25" name="Rounded Rectangle 24"/>
          <p:cNvSpPr/>
          <p:nvPr/>
        </p:nvSpPr>
        <p:spPr bwMode="auto">
          <a:xfrm>
            <a:off x="8692982" y="2743200"/>
            <a:ext cx="1371600" cy="685800"/>
          </a:xfrm>
          <a:prstGeom prst="round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Source.i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8083382" y="2971800"/>
            <a:ext cx="533400" cy="228600"/>
          </a:xfrm>
          <a:prstGeom prst="rightArrow">
            <a:avLst/>
          </a:prstGeom>
          <a:solidFill>
            <a:srgbClr val="FFFF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4425782" y="5562600"/>
            <a:ext cx="1371600" cy="685800"/>
          </a:xfrm>
          <a:prstGeom prst="round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Source.o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8" name="Right Arrow 27"/>
          <p:cNvSpPr/>
          <p:nvPr/>
        </p:nvSpPr>
        <p:spPr bwMode="auto">
          <a:xfrm>
            <a:off x="3816182" y="5814060"/>
            <a:ext cx="533400" cy="228600"/>
          </a:xfrm>
          <a:prstGeom prst="rightArrow">
            <a:avLst/>
          </a:prstGeom>
          <a:solidFill>
            <a:srgbClr val="FFFF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latin typeface="Arial" charset="0"/>
              <a:cs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620342" y="3619500"/>
            <a:ext cx="1371600" cy="1295400"/>
            <a:chOff x="3048000" y="4968240"/>
            <a:chExt cx="1371600" cy="1295400"/>
          </a:xfrm>
        </p:grpSpPr>
        <p:sp>
          <p:nvSpPr>
            <p:cNvPr id="30" name="Rounded Rectangle 29"/>
            <p:cNvSpPr/>
            <p:nvPr/>
          </p:nvSpPr>
          <p:spPr bwMode="auto">
            <a:xfrm>
              <a:off x="3048000" y="4968240"/>
              <a:ext cx="1371600" cy="381000"/>
            </a:xfrm>
            <a:prstGeom prst="roundRect">
              <a:avLst/>
            </a:prstGeom>
            <a:solidFill>
              <a:schemeClr val="accent1"/>
            </a:solidFill>
            <a:ln w="158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Arial" charset="0"/>
                  <a:cs typeface="Arial" charset="0"/>
                </a:rPr>
                <a:t>Library1.o</a:t>
              </a: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3048000" y="5882640"/>
              <a:ext cx="1371600" cy="381000"/>
            </a:xfrm>
            <a:prstGeom prst="roundRect">
              <a:avLst/>
            </a:prstGeom>
            <a:solidFill>
              <a:schemeClr val="accent1"/>
            </a:solidFill>
            <a:ln w="158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 smtClean="0">
                  <a:latin typeface="Arial" charset="0"/>
                  <a:cs typeface="Arial" charset="0"/>
                </a:rPr>
                <a:t>LibraryN.o</a:t>
              </a:r>
              <a:endParaRPr lang="en-US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2" name="Title 1"/>
            <p:cNvSpPr txBox="1">
              <a:spLocks/>
            </p:cNvSpPr>
            <p:nvPr/>
          </p:nvSpPr>
          <p:spPr bwMode="auto">
            <a:xfrm>
              <a:off x="3657600" y="5379403"/>
              <a:ext cx="228600" cy="427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kern="0" dirty="0" smtClean="0">
                  <a:solidFill>
                    <a:srgbClr val="000000"/>
                  </a:solidFill>
                  <a:latin typeface="+mj-lt"/>
                  <a:ea typeface="+mj-ea"/>
                  <a:cs typeface="+mj-cs"/>
                </a:rPr>
                <a:t>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.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33" name="Curved Down Arrow 32"/>
          <p:cNvSpPr/>
          <p:nvPr/>
        </p:nvSpPr>
        <p:spPr bwMode="auto">
          <a:xfrm rot="5400000">
            <a:off x="10102682" y="3238500"/>
            <a:ext cx="914400" cy="533400"/>
          </a:xfrm>
          <a:prstGeom prst="curvedDownArrow">
            <a:avLst/>
          </a:prstGeom>
          <a:solidFill>
            <a:srgbClr val="FFFF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4" name="Curved Right Arrow 33"/>
          <p:cNvSpPr/>
          <p:nvPr/>
        </p:nvSpPr>
        <p:spPr bwMode="auto">
          <a:xfrm>
            <a:off x="2139782" y="4572000"/>
            <a:ext cx="533400" cy="914400"/>
          </a:xfrm>
          <a:prstGeom prst="curvedRightArrow">
            <a:avLst/>
          </a:prstGeom>
          <a:solidFill>
            <a:srgbClr val="FFFF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5" name="Right Arrow 34"/>
          <p:cNvSpPr/>
          <p:nvPr/>
        </p:nvSpPr>
        <p:spPr bwMode="auto">
          <a:xfrm>
            <a:off x="8113862" y="5814060"/>
            <a:ext cx="533400" cy="228600"/>
          </a:xfrm>
          <a:prstGeom prst="rightArrow">
            <a:avLst/>
          </a:prstGeom>
          <a:solidFill>
            <a:srgbClr val="FFFF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8731082" y="5471160"/>
            <a:ext cx="1371600" cy="914400"/>
          </a:xfrm>
          <a:prstGeom prst="round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Debug/Release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Arial" charset="0"/>
                <a:cs typeface="Arial" charset="0"/>
              </a:rPr>
              <a:t>Executable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ight Arrow 36"/>
          <p:cNvSpPr/>
          <p:nvPr/>
        </p:nvSpPr>
        <p:spPr bwMode="auto">
          <a:xfrm>
            <a:off x="5896442" y="5806440"/>
            <a:ext cx="533400" cy="228600"/>
          </a:xfrm>
          <a:prstGeom prst="rightArrow">
            <a:avLst/>
          </a:prstGeom>
          <a:solidFill>
            <a:srgbClr val="FFFF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8" name="Right Arrow 37"/>
          <p:cNvSpPr/>
          <p:nvPr/>
        </p:nvSpPr>
        <p:spPr bwMode="auto">
          <a:xfrm rot="5400000">
            <a:off x="7001342" y="5143500"/>
            <a:ext cx="533400" cy="228600"/>
          </a:xfrm>
          <a:prstGeom prst="rightArrow">
            <a:avLst/>
          </a:prstGeom>
          <a:solidFill>
            <a:srgbClr val="FFFF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latin typeface="Arial" charset="0"/>
              <a:cs typeface="Arial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987382" y="1371600"/>
            <a:ext cx="1543093" cy="914400"/>
            <a:chOff x="2133600" y="4495800"/>
            <a:chExt cx="1543093" cy="914400"/>
          </a:xfrm>
        </p:grpSpPr>
        <p:sp>
          <p:nvSpPr>
            <p:cNvPr id="40" name="Explosion 2 39"/>
            <p:cNvSpPr/>
            <p:nvPr/>
          </p:nvSpPr>
          <p:spPr bwMode="auto">
            <a:xfrm>
              <a:off x="2133600" y="4495800"/>
              <a:ext cx="1447800" cy="914400"/>
            </a:xfrm>
            <a:prstGeom prst="irregularSeal2">
              <a:avLst/>
            </a:prstGeom>
            <a:solidFill>
              <a:srgbClr val="00B0F0"/>
            </a:solidFill>
            <a:ln w="158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1" name="Title 1"/>
            <p:cNvSpPr txBox="1">
              <a:spLocks/>
            </p:cNvSpPr>
            <p:nvPr/>
          </p:nvSpPr>
          <p:spPr bwMode="auto">
            <a:xfrm rot="20423220">
              <a:off x="2305093" y="4686941"/>
              <a:ext cx="1371600" cy="350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SW Guru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970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25" grpId="0" animBg="1"/>
      <p:bldP spid="26" grpId="0" animBg="1"/>
      <p:bldP spid="27" grpId="0" animBg="1"/>
      <p:bldP spid="28" grpId="0" animBg="1"/>
      <p:bldP spid="33" grpId="0" animBg="1"/>
      <p:bldP spid="34" grpId="0" animBg="1"/>
      <p:bldP spid="35" grpId="0" animBg="1"/>
      <p:bldP spid="36" grpId="0" build="allAtOnce" animBg="1"/>
      <p:bldP spid="37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Preprocessor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8299" y="1073888"/>
            <a:ext cx="11449231" cy="54094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2263" y="950913"/>
            <a:ext cx="8499475" cy="5273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C Preprocessing is the first step of the compilation process.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 smtClean="0"/>
              <a:t>Provides own language – very powerful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 smtClean="0"/>
              <a:t>Programs are easier to develop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 smtClean="0"/>
              <a:t>Easy to read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 smtClean="0"/>
              <a:t>Easy to modify</a:t>
            </a:r>
          </a:p>
          <a:p>
            <a:pPr>
              <a:buFont typeface="Arial" panose="020B0604020202020204" pitchFamily="34" charset="0"/>
              <a:buNone/>
            </a:pPr>
            <a:endParaRPr lang="en-US" dirty="0" smtClean="0"/>
          </a:p>
          <a:p>
            <a:r>
              <a:rPr lang="en-US" dirty="0" smtClean="0"/>
              <a:t>All preprocessor directives begin with #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70C0"/>
                </a:solidFill>
              </a:rPr>
              <a:t>#include	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70C0"/>
                </a:solidFill>
              </a:rPr>
              <a:t>#define	#</a:t>
            </a:r>
            <a:r>
              <a:rPr lang="en-US" dirty="0" err="1" smtClean="0">
                <a:solidFill>
                  <a:srgbClr val="0070C0"/>
                </a:solidFill>
              </a:rPr>
              <a:t>undef</a:t>
            </a:r>
            <a:r>
              <a:rPr lang="en-US" dirty="0" smtClean="0">
                <a:solidFill>
                  <a:srgbClr val="0070C0"/>
                </a:solidFill>
              </a:rPr>
              <a:t>		#</a:t>
            </a:r>
            <a:r>
              <a:rPr lang="en-US" dirty="0" err="1" smtClean="0">
                <a:solidFill>
                  <a:srgbClr val="0070C0"/>
                </a:solidFill>
              </a:rPr>
              <a:t>ifdef</a:t>
            </a:r>
            <a:r>
              <a:rPr lang="en-US" dirty="0" smtClean="0">
                <a:solidFill>
                  <a:srgbClr val="0070C0"/>
                </a:solidFill>
              </a:rPr>
              <a:t>		#</a:t>
            </a:r>
            <a:r>
              <a:rPr lang="en-US" dirty="0" err="1" smtClean="0">
                <a:solidFill>
                  <a:srgbClr val="0070C0"/>
                </a:solidFill>
              </a:rPr>
              <a:t>ifndef</a:t>
            </a:r>
            <a:r>
              <a:rPr lang="en-US" dirty="0" smtClean="0">
                <a:solidFill>
                  <a:srgbClr val="0070C0"/>
                </a:solidFill>
              </a:rPr>
              <a:t> 	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70C0"/>
                </a:solidFill>
              </a:rPr>
              <a:t>#if		#else		#</a:t>
            </a:r>
            <a:r>
              <a:rPr lang="en-US" dirty="0" err="1" smtClean="0">
                <a:solidFill>
                  <a:srgbClr val="0070C0"/>
                </a:solidFill>
              </a:rPr>
              <a:t>elif</a:t>
            </a:r>
            <a:r>
              <a:rPr lang="en-US" dirty="0" smtClean="0">
                <a:solidFill>
                  <a:srgbClr val="0070C0"/>
                </a:solidFill>
              </a:rPr>
              <a:t>		#</a:t>
            </a:r>
            <a:r>
              <a:rPr lang="en-US" dirty="0" err="1" smtClean="0">
                <a:solidFill>
                  <a:srgbClr val="0070C0"/>
                </a:solidFill>
              </a:rPr>
              <a:t>endif</a:t>
            </a:r>
            <a:endParaRPr lang="en-US" dirty="0" smtClean="0">
              <a:solidFill>
                <a:srgbClr val="0070C0"/>
              </a:solidFill>
            </a:endParaRPr>
          </a:p>
          <a:p>
            <a:pPr lvl="1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70C0"/>
                </a:solidFill>
              </a:rPr>
              <a:t>#error		#pragma		#line		#warning</a:t>
            </a:r>
          </a:p>
        </p:txBody>
      </p:sp>
      <p:pic>
        <p:nvPicPr>
          <p:cNvPr id="1026" name="Picture 2" descr="https://preview.redd.it/mxgi4rjy8ip01.jpg?width=640&amp;crop=smart&amp;auto=webp&amp;s=b431be25d1f5e927d8fbe10086a0e44861f66a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572" y="950913"/>
            <a:ext cx="2722957" cy="535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52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Preprocessor - #include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8299" y="1073888"/>
            <a:ext cx="11449231" cy="54094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1026" name="Picture 2" descr="https://preview.redd.it/mxgi4rjy8ip01.jpg?width=640&amp;crop=smart&amp;auto=webp&amp;s=b431be25d1f5e927d8fbe10086a0e44861f66a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572" y="950913"/>
            <a:ext cx="2722957" cy="535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68298" y="1181622"/>
            <a:ext cx="6096000" cy="41652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000"/>
              </a:spcBef>
            </a:pPr>
            <a:r>
              <a:rPr lang="en-US" dirty="0"/>
              <a:t>#include – the directive includes file into code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/>
              <a:t>include file types – what kind of files can be included?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/>
              <a:t>#include &lt;file&gt;</a:t>
            </a:r>
          </a:p>
          <a:p>
            <a:pPr lvl="2">
              <a:spcBef>
                <a:spcPts val="1000"/>
              </a:spcBef>
              <a:buNone/>
            </a:pPr>
            <a:endParaRPr lang="en-US" dirty="0"/>
          </a:p>
          <a:p>
            <a:pPr lvl="1">
              <a:spcBef>
                <a:spcPts val="1000"/>
              </a:spcBef>
              <a:buNone/>
            </a:pPr>
            <a:endParaRPr lang="en-US" dirty="0"/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/>
              <a:t>#include “file”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endParaRPr lang="en-US" dirty="0"/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endParaRPr lang="en-US" dirty="0"/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/>
              <a:t>#include position in the file – beginning, middle, end? Inside functions?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5270" y="3770871"/>
            <a:ext cx="31908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0020" y="2615256"/>
            <a:ext cx="33718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605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Preprocessor - #define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8299" y="1073888"/>
            <a:ext cx="11449231" cy="54094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1026" name="Picture 2" descr="https://preview.redd.it/mxgi4rjy8ip01.jpg?width=640&amp;crop=smart&amp;auto=webp&amp;s=b431be25d1f5e927d8fbe10086a0e44861f66a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572" y="950913"/>
            <a:ext cx="2722957" cy="535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22263" y="950913"/>
            <a:ext cx="8499475" cy="5273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#define – substitutes a preprocessor macro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 smtClean="0"/>
              <a:t>#define &lt;macro&gt; &lt;replacement name&gt;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endParaRPr lang="en-US" dirty="0" smtClean="0"/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endParaRPr lang="en-US" dirty="0" smtClean="0"/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 smtClean="0"/>
              <a:t>Pros &amp; Cons of using #define macro?</a:t>
            </a:r>
          </a:p>
          <a:p>
            <a:pPr lvl="2">
              <a:spcBef>
                <a:spcPts val="1000"/>
              </a:spcBef>
              <a:buFont typeface="Wingdings" pitchFamily="2" charset="2"/>
              <a:buChar char="v"/>
            </a:pPr>
            <a:r>
              <a:rPr lang="en-US" dirty="0" smtClean="0"/>
              <a:t>Pros</a:t>
            </a:r>
          </a:p>
          <a:p>
            <a:pPr lvl="3">
              <a:spcBef>
                <a:spcPts val="1000"/>
              </a:spcBef>
              <a:buFont typeface="Wingdings" pitchFamily="2" charset="2"/>
              <a:buChar char="ü"/>
            </a:pPr>
            <a:r>
              <a:rPr lang="en-US" dirty="0" smtClean="0"/>
              <a:t>Easy to update</a:t>
            </a:r>
          </a:p>
          <a:p>
            <a:pPr lvl="3">
              <a:spcBef>
                <a:spcPts val="1000"/>
              </a:spcBef>
              <a:buFont typeface="Wingdings" pitchFamily="2" charset="2"/>
              <a:buChar char="ü"/>
            </a:pPr>
            <a:r>
              <a:rPr lang="en-US" dirty="0" smtClean="0"/>
              <a:t>Good readability – eliminates magic numbers</a:t>
            </a:r>
          </a:p>
          <a:p>
            <a:pPr lvl="3">
              <a:spcBef>
                <a:spcPts val="1000"/>
              </a:spcBef>
              <a:buFont typeface="Wingdings" pitchFamily="2" charset="2"/>
              <a:buChar char="ü"/>
            </a:pPr>
            <a:r>
              <a:rPr lang="en-US" dirty="0" smtClean="0"/>
              <a:t>Easy to port – the code itself is not updated, only the macro</a:t>
            </a:r>
          </a:p>
          <a:p>
            <a:pPr lvl="2">
              <a:spcBef>
                <a:spcPts val="1000"/>
              </a:spcBef>
              <a:buFont typeface="Wingdings" pitchFamily="2" charset="2"/>
              <a:buChar char="v"/>
            </a:pPr>
            <a:r>
              <a:rPr lang="en-US" dirty="0" smtClean="0"/>
              <a:t>Cons</a:t>
            </a:r>
          </a:p>
          <a:p>
            <a:pPr lvl="3">
              <a:spcBef>
                <a:spcPts val="1000"/>
              </a:spcBef>
              <a:buFontTx/>
              <a:buChar char="-"/>
            </a:pPr>
            <a:r>
              <a:rPr lang="en-US" dirty="0" smtClean="0"/>
              <a:t>Possible side effects</a:t>
            </a:r>
          </a:p>
          <a:p>
            <a:pPr lvl="3">
              <a:spcBef>
                <a:spcPts val="1000"/>
              </a:spcBef>
              <a:buFontTx/>
              <a:buChar char="-"/>
            </a:pPr>
            <a:r>
              <a:rPr lang="en-US" dirty="0" smtClean="0"/>
              <a:t>Hard to debug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 smtClean="0"/>
              <a:t>Multiline macros (\)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853" y="1845276"/>
            <a:ext cx="883398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26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Preprocessor - #</a:t>
            </a:r>
            <a:r>
              <a:rPr lang="en-US" dirty="0" err="1" smtClean="0"/>
              <a:t>undef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8299" y="1073888"/>
            <a:ext cx="11449231" cy="54094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1026" name="Picture 2" descr="https://preview.redd.it/mxgi4rjy8ip01.jpg?width=640&amp;crop=smart&amp;auto=webp&amp;s=b431be25d1f5e927d8fbe10086a0e44861f66a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572" y="950913"/>
            <a:ext cx="2722957" cy="535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68298" y="950913"/>
            <a:ext cx="8499475" cy="5273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#</a:t>
            </a:r>
            <a:r>
              <a:rPr lang="en-US" dirty="0" err="1" smtClean="0"/>
              <a:t>undef</a:t>
            </a:r>
            <a:r>
              <a:rPr lang="en-US" dirty="0" smtClean="0"/>
              <a:t> – command which </a:t>
            </a:r>
            <a:r>
              <a:rPr lang="en-US" dirty="0" err="1" smtClean="0"/>
              <a:t>undefines</a:t>
            </a:r>
            <a:r>
              <a:rPr lang="en-US" dirty="0" smtClean="0"/>
              <a:t> a macro</a:t>
            </a:r>
          </a:p>
          <a:p>
            <a:pPr marL="569913" lvl="1" indent="-342900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 smtClean="0"/>
              <a:t>It is used when it is needed to define a different value to an already defined macro. A macro must be undefined before being redefined to a different value</a:t>
            </a:r>
          </a:p>
          <a:p>
            <a:pPr marL="569913" lvl="1" indent="-342900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 smtClean="0"/>
              <a:t>It is used as a key – defined, not defined to enable/disable some functionality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7642" y="3188043"/>
            <a:ext cx="5647912" cy="152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7642" y="5254625"/>
            <a:ext cx="70199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610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Preprocessor – conditional compilation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8299" y="1073888"/>
            <a:ext cx="11449231" cy="54094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1026" name="Picture 2" descr="https://preview.redd.it/mxgi4rjy8ip01.jpg?width=640&amp;crop=smart&amp;auto=webp&amp;s=b431be25d1f5e927d8fbe10086a0e44861f66a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572" y="950913"/>
            <a:ext cx="2722957" cy="535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5"/>
          <p:cNvSpPr txBox="1">
            <a:spLocks/>
          </p:cNvSpPr>
          <p:nvPr/>
        </p:nvSpPr>
        <p:spPr>
          <a:xfrm>
            <a:off x="322263" y="950913"/>
            <a:ext cx="8499475" cy="5273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Conditional compilation – feature which provides the possibility to choose which lines of code to be compiled and which not. 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Enables code configuration during development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Enables code configuration during compilation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Enables debug specific checks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Enables headers guards</a:t>
            </a:r>
          </a:p>
          <a:p>
            <a:r>
              <a:rPr lang="en-US" sz="2000" dirty="0" smtClean="0"/>
              <a:t>Preprocessor directives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#</a:t>
            </a:r>
            <a:r>
              <a:rPr lang="en-US" sz="1800" dirty="0" err="1" smtClean="0"/>
              <a:t>ifdef</a:t>
            </a:r>
            <a:r>
              <a:rPr lang="en-US" sz="1800" dirty="0" smtClean="0"/>
              <a:t> &lt;identifier&gt; – is true only when the identifier is already defined</a:t>
            </a:r>
          </a:p>
          <a:p>
            <a:pPr lvl="2">
              <a:buFont typeface="Courier New" pitchFamily="49" charset="0"/>
              <a:buChar char="o"/>
            </a:pPr>
            <a:r>
              <a:rPr lang="en-US" sz="1600" dirty="0" smtClean="0"/>
              <a:t>#if defined(&lt;identifier&gt;) – is equivalent to #</a:t>
            </a:r>
            <a:r>
              <a:rPr lang="en-US" sz="1600" dirty="0" err="1" smtClean="0"/>
              <a:t>ifdef</a:t>
            </a:r>
            <a:r>
              <a:rPr lang="en-US" sz="1600" dirty="0" smtClean="0"/>
              <a:t>. Brackets are optional.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#</a:t>
            </a:r>
            <a:r>
              <a:rPr lang="en-US" sz="1800" dirty="0" err="1" smtClean="0"/>
              <a:t>ifndef</a:t>
            </a:r>
            <a:r>
              <a:rPr lang="en-US" sz="1800" dirty="0" smtClean="0"/>
              <a:t> &lt;identifier&gt; – is true only when the identifier is NOT already defined</a:t>
            </a:r>
          </a:p>
          <a:p>
            <a:pPr lvl="2">
              <a:buFont typeface="Courier New" pitchFamily="49" charset="0"/>
              <a:buChar char="o"/>
            </a:pPr>
            <a:r>
              <a:rPr lang="en-US" sz="1600" dirty="0" smtClean="0"/>
              <a:t>#if !defined(&lt;identifier&gt;) – is equivalent to #</a:t>
            </a:r>
            <a:r>
              <a:rPr lang="en-US" sz="1600" dirty="0" err="1" smtClean="0"/>
              <a:t>ifndef</a:t>
            </a:r>
            <a:r>
              <a:rPr lang="en-US" sz="1600" dirty="0" smtClean="0"/>
              <a:t>. Brackets are optional.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#if &lt;constant-expression&gt; - is ‘if’ statement for the preprocessor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#</a:t>
            </a:r>
            <a:r>
              <a:rPr lang="en-US" sz="1800" dirty="0" err="1" smtClean="0"/>
              <a:t>elif</a:t>
            </a:r>
            <a:r>
              <a:rPr lang="en-US" sz="1800" dirty="0" smtClean="0"/>
              <a:t> &lt;constant-expression&gt; is ‘else if’ statement for the preprocessor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#else – is ‘else’ statement for the preprocessor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#</a:t>
            </a:r>
            <a:r>
              <a:rPr lang="en-US" sz="1800" dirty="0" err="1" smtClean="0"/>
              <a:t>endif</a:t>
            </a:r>
            <a:r>
              <a:rPr lang="en-US" sz="1800" dirty="0" smtClean="0"/>
              <a:t> – each of the above constructions must end with #</a:t>
            </a:r>
            <a:r>
              <a:rPr lang="en-US" sz="1800" dirty="0" err="1" smtClean="0"/>
              <a:t>endif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0740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Visteon Theme">
  <a:themeElements>
    <a:clrScheme name="Visteon Working Color Scheme">
      <a:dk1>
        <a:sysClr val="windowText" lastClr="000000"/>
      </a:dk1>
      <a:lt1>
        <a:sysClr val="window" lastClr="FFFFFF"/>
      </a:lt1>
      <a:dk2>
        <a:srgbClr val="44546A"/>
      </a:dk2>
      <a:lt2>
        <a:srgbClr val="C2C4C5"/>
      </a:lt2>
      <a:accent1>
        <a:srgbClr val="7D9EAD"/>
      </a:accent1>
      <a:accent2>
        <a:srgbClr val="C2C4C5"/>
      </a:accent2>
      <a:accent3>
        <a:srgbClr val="2684AD"/>
      </a:accent3>
      <a:accent4>
        <a:srgbClr val="33626E"/>
      </a:accent4>
      <a:accent5>
        <a:srgbClr val="0C3D60"/>
      </a:accent5>
      <a:accent6>
        <a:srgbClr val="E57200"/>
      </a:accent6>
      <a:hlink>
        <a:srgbClr val="7D9EAD"/>
      </a:hlink>
      <a:folHlink>
        <a:srgbClr val="FAA51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Visteon Theme">
  <a:themeElements>
    <a:clrScheme name="Visteon Working Color Scheme">
      <a:dk1>
        <a:sysClr val="windowText" lastClr="000000"/>
      </a:dk1>
      <a:lt1>
        <a:sysClr val="window" lastClr="FFFFFF"/>
      </a:lt1>
      <a:dk2>
        <a:srgbClr val="44546A"/>
      </a:dk2>
      <a:lt2>
        <a:srgbClr val="C2C4C5"/>
      </a:lt2>
      <a:accent1>
        <a:srgbClr val="7D9EAD"/>
      </a:accent1>
      <a:accent2>
        <a:srgbClr val="C2C4C5"/>
      </a:accent2>
      <a:accent3>
        <a:srgbClr val="2684AD"/>
      </a:accent3>
      <a:accent4>
        <a:srgbClr val="33626E"/>
      </a:accent4>
      <a:accent5>
        <a:srgbClr val="0C3D60"/>
      </a:accent5>
      <a:accent6>
        <a:srgbClr val="E57200"/>
      </a:accent6>
      <a:hlink>
        <a:srgbClr val="7D9EAD"/>
      </a:hlink>
      <a:folHlink>
        <a:srgbClr val="FAA51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29905</TotalTime>
  <Words>1730</Words>
  <Application>Microsoft Office PowerPoint</Application>
  <PresentationFormat>Widescreen</PresentationFormat>
  <Paragraphs>384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Courier New</vt:lpstr>
      <vt:lpstr>Wingdings</vt:lpstr>
      <vt:lpstr>Wingdings 2</vt:lpstr>
      <vt:lpstr>1_Visteon Theme</vt:lpstr>
      <vt:lpstr>2_Visteon Theme</vt:lpstr>
      <vt:lpstr>Compilation stages and runtime environment</vt:lpstr>
      <vt:lpstr>Agenda</vt:lpstr>
      <vt:lpstr>Compilation stages</vt:lpstr>
      <vt:lpstr>Compilation stages overview</vt:lpstr>
      <vt:lpstr>C Preprocessor</vt:lpstr>
      <vt:lpstr>C Preprocessor - #include</vt:lpstr>
      <vt:lpstr>C Preprocessor - #define</vt:lpstr>
      <vt:lpstr>C Preprocessor - #undef</vt:lpstr>
      <vt:lpstr>C Preprocessor – conditional compilation</vt:lpstr>
      <vt:lpstr>C Preprocessor – conditional compilation</vt:lpstr>
      <vt:lpstr>C Preprocessor – misc.</vt:lpstr>
      <vt:lpstr>C Preprocessor – macros for old farts</vt:lpstr>
      <vt:lpstr>C compiler + Assembler</vt:lpstr>
      <vt:lpstr>Object files</vt:lpstr>
      <vt:lpstr>Linker</vt:lpstr>
      <vt:lpstr>Runtime environment</vt:lpstr>
      <vt:lpstr>Program Loader</vt:lpstr>
      <vt:lpstr>Program Loader</vt:lpstr>
      <vt:lpstr>Program Loader</vt:lpstr>
      <vt:lpstr>Program segments</vt:lpstr>
      <vt:lpstr>Program segments</vt:lpstr>
      <vt:lpstr>Program segments</vt:lpstr>
      <vt:lpstr>Program segments</vt:lpstr>
      <vt:lpstr>Program segments</vt:lpstr>
      <vt:lpstr>Program segments</vt:lpstr>
      <vt:lpstr>Program segments</vt:lpstr>
      <vt:lpstr>Program segments</vt:lpstr>
      <vt:lpstr>Program segments</vt:lpstr>
      <vt:lpstr>Resources</vt:lpstr>
    </vt:vector>
  </TitlesOfParts>
  <Company>Visteon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Cornerstone Learning</dc:title>
  <dc:creator>Dimitrova, Mariana Georgieva (M.)</dc:creator>
  <cp:lastModifiedBy>Andreev, Desislav (D.)</cp:lastModifiedBy>
  <cp:revision>311</cp:revision>
  <cp:lastPrinted>2018-06-08T14:06:44Z</cp:lastPrinted>
  <dcterms:created xsi:type="dcterms:W3CDTF">2018-04-03T12:03:30Z</dcterms:created>
  <dcterms:modified xsi:type="dcterms:W3CDTF">2018-10-12T10:55:33Z</dcterms:modified>
</cp:coreProperties>
</file>