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56"/>
  </p:notesMasterIdLst>
  <p:sldIdLst>
    <p:sldId id="256" r:id="rId2"/>
    <p:sldId id="257" r:id="rId3"/>
    <p:sldId id="262" r:id="rId4"/>
    <p:sldId id="258" r:id="rId5"/>
    <p:sldId id="263" r:id="rId6"/>
    <p:sldId id="266" r:id="rId7"/>
    <p:sldId id="272" r:id="rId8"/>
    <p:sldId id="307" r:id="rId9"/>
    <p:sldId id="268" r:id="rId10"/>
    <p:sldId id="284" r:id="rId11"/>
    <p:sldId id="274" r:id="rId12"/>
    <p:sldId id="276" r:id="rId13"/>
    <p:sldId id="275" r:id="rId14"/>
    <p:sldId id="277" r:id="rId15"/>
    <p:sldId id="259" r:id="rId16"/>
    <p:sldId id="261" r:id="rId17"/>
    <p:sldId id="308" r:id="rId18"/>
    <p:sldId id="267" r:id="rId19"/>
    <p:sldId id="306" r:id="rId20"/>
    <p:sldId id="309" r:id="rId21"/>
    <p:sldId id="313" r:id="rId22"/>
    <p:sldId id="314" r:id="rId23"/>
    <p:sldId id="315" r:id="rId24"/>
    <p:sldId id="316" r:id="rId25"/>
    <p:sldId id="317" r:id="rId26"/>
    <p:sldId id="318" r:id="rId27"/>
    <p:sldId id="319" r:id="rId28"/>
    <p:sldId id="269" r:id="rId29"/>
    <p:sldId id="270" r:id="rId30"/>
    <p:sldId id="271" r:id="rId31"/>
    <p:sldId id="273" r:id="rId32"/>
    <p:sldId id="311" r:id="rId33"/>
    <p:sldId id="285" r:id="rId34"/>
    <p:sldId id="286" r:id="rId35"/>
    <p:sldId id="301" r:id="rId36"/>
    <p:sldId id="302" r:id="rId37"/>
    <p:sldId id="303" r:id="rId38"/>
    <p:sldId id="304" r:id="rId39"/>
    <p:sldId id="294" r:id="rId40"/>
    <p:sldId id="295" r:id="rId41"/>
    <p:sldId id="289" r:id="rId42"/>
    <p:sldId id="290" r:id="rId43"/>
    <p:sldId id="291" r:id="rId44"/>
    <p:sldId id="292" r:id="rId45"/>
    <p:sldId id="283" r:id="rId46"/>
    <p:sldId id="287" r:id="rId47"/>
    <p:sldId id="293" r:id="rId48"/>
    <p:sldId id="310" r:id="rId49"/>
    <p:sldId id="305" r:id="rId50"/>
    <p:sldId id="297" r:id="rId51"/>
    <p:sldId id="296" r:id="rId52"/>
    <p:sldId id="299" r:id="rId53"/>
    <p:sldId id="320" r:id="rId54"/>
    <p:sldId id="300" r:id="rId5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3F3FFF"/>
    <a:srgbClr val="848484"/>
    <a:srgbClr val="00869F"/>
    <a:srgbClr val="EBE0AA"/>
    <a:srgbClr val="FFD347"/>
    <a:srgbClr val="FFC300"/>
    <a:srgbClr val="00FF00"/>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0" autoAdjust="0"/>
    <p:restoredTop sz="89387" autoAdjust="0"/>
  </p:normalViewPr>
  <p:slideViewPr>
    <p:cSldViewPr>
      <p:cViewPr varScale="1">
        <p:scale>
          <a:sx n="110" d="100"/>
          <a:sy n="110" d="100"/>
        </p:scale>
        <p:origin x="1272"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78D1023-690D-46C5-AFAF-0E19E80A1854}" type="datetimeFigureOut">
              <a:rPr lang="en-US" smtClean="0"/>
              <a:pPr/>
              <a:t>2/4/2019</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6F71FFB-5E76-44A8-8B50-9FED348965AA}" type="slidenum">
              <a:rPr lang="en-US" smtClean="0"/>
              <a:pPr/>
              <a:t>‹#›</a:t>
            </a:fld>
            <a:endParaRPr lang="en-US"/>
          </a:p>
        </p:txBody>
      </p:sp>
    </p:spTree>
    <p:extLst>
      <p:ext uri="{BB962C8B-B14F-4D97-AF65-F5344CB8AC3E}">
        <p14:creationId xmlns:p14="http://schemas.microsoft.com/office/powerpoint/2010/main" val="411060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a:t>
            </a:fld>
            <a:endParaRPr lang="en-US"/>
          </a:p>
        </p:txBody>
      </p:sp>
    </p:spTree>
    <p:extLst>
      <p:ext uri="{BB962C8B-B14F-4D97-AF65-F5344CB8AC3E}">
        <p14:creationId xmlns:p14="http://schemas.microsoft.com/office/powerpoint/2010/main" val="3370146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45</a:t>
            </a:fld>
            <a:endParaRPr lang="en-US"/>
          </a:p>
        </p:txBody>
      </p:sp>
    </p:spTree>
    <p:extLst>
      <p:ext uri="{BB962C8B-B14F-4D97-AF65-F5344CB8AC3E}">
        <p14:creationId xmlns:p14="http://schemas.microsoft.com/office/powerpoint/2010/main" val="146612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51</a:t>
            </a:fld>
            <a:endParaRPr lang="en-US"/>
          </a:p>
        </p:txBody>
      </p:sp>
    </p:spTree>
    <p:extLst>
      <p:ext uri="{BB962C8B-B14F-4D97-AF65-F5344CB8AC3E}">
        <p14:creationId xmlns:p14="http://schemas.microsoft.com/office/powerpoint/2010/main" val="85860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a:t>
            </a:fld>
            <a:endParaRPr lang="en-US"/>
          </a:p>
        </p:txBody>
      </p:sp>
    </p:spTree>
    <p:extLst>
      <p:ext uri="{BB962C8B-B14F-4D97-AF65-F5344CB8AC3E}">
        <p14:creationId xmlns:p14="http://schemas.microsoft.com/office/powerpoint/2010/main" val="371601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11</a:t>
            </a:fld>
            <a:endParaRPr lang="en-US"/>
          </a:p>
        </p:txBody>
      </p:sp>
    </p:spTree>
    <p:extLst>
      <p:ext uri="{BB962C8B-B14F-4D97-AF65-F5344CB8AC3E}">
        <p14:creationId xmlns:p14="http://schemas.microsoft.com/office/powerpoint/2010/main" val="156170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15</a:t>
            </a:fld>
            <a:endParaRPr lang="en-US"/>
          </a:p>
        </p:txBody>
      </p:sp>
    </p:spTree>
    <p:extLst>
      <p:ext uri="{BB962C8B-B14F-4D97-AF65-F5344CB8AC3E}">
        <p14:creationId xmlns:p14="http://schemas.microsoft.com/office/powerpoint/2010/main" val="187602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21</a:t>
            </a:fld>
            <a:endParaRPr lang="en-US"/>
          </a:p>
        </p:txBody>
      </p:sp>
    </p:spTree>
    <p:extLst>
      <p:ext uri="{BB962C8B-B14F-4D97-AF65-F5344CB8AC3E}">
        <p14:creationId xmlns:p14="http://schemas.microsoft.com/office/powerpoint/2010/main" val="270962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28</a:t>
            </a:fld>
            <a:endParaRPr lang="en-US"/>
          </a:p>
        </p:txBody>
      </p:sp>
    </p:spTree>
    <p:extLst>
      <p:ext uri="{BB962C8B-B14F-4D97-AF65-F5344CB8AC3E}">
        <p14:creationId xmlns:p14="http://schemas.microsoft.com/office/powerpoint/2010/main" val="352889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33</a:t>
            </a:fld>
            <a:endParaRPr lang="en-US"/>
          </a:p>
        </p:txBody>
      </p:sp>
    </p:spTree>
    <p:extLst>
      <p:ext uri="{BB962C8B-B14F-4D97-AF65-F5344CB8AC3E}">
        <p14:creationId xmlns:p14="http://schemas.microsoft.com/office/powerpoint/2010/main" val="57900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39</a:t>
            </a:fld>
            <a:endParaRPr lang="en-US"/>
          </a:p>
        </p:txBody>
      </p:sp>
    </p:spTree>
    <p:extLst>
      <p:ext uri="{BB962C8B-B14F-4D97-AF65-F5344CB8AC3E}">
        <p14:creationId xmlns:p14="http://schemas.microsoft.com/office/powerpoint/2010/main" val="120641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41</a:t>
            </a:fld>
            <a:endParaRPr lang="en-US"/>
          </a:p>
        </p:txBody>
      </p:sp>
    </p:spTree>
    <p:extLst>
      <p:ext uri="{BB962C8B-B14F-4D97-AF65-F5344CB8AC3E}">
        <p14:creationId xmlns:p14="http://schemas.microsoft.com/office/powerpoint/2010/main" val="16919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815129D-EF37-4E8E-BD9F-9524AF09F6B5}" type="datetime1">
              <a:rPr lang="en-US" smtClean="0"/>
              <a:pPr/>
              <a:t>2/4/2019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D108AA-98D2-4DEB-99D2-DA65724E405A}"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F1E7FD-2655-493E-8488-4DA0A074047F}"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53FB5-7098-4FF2-B979-29A868954D01}"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7F98BF-F8E9-41B1-B25C-9B9C39419B93}" type="datetime1">
              <a:rPr lang="en-US" smtClean="0"/>
              <a:pPr/>
              <a:t>2/4/2019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B17F56-DAB6-4C29-B1F6-31A7EA537246}" type="datetime1">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908DF04-A3BC-486C-B531-AA04C87F87F9}" type="datetime1">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314456-663F-445C-B819-1FB69D9093CA}" type="datetime1">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C78D7-EFE4-4B8E-886A-48FD0D233FB2}" type="datetime1">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216A23-D1F4-4892-830E-1F3CB8A05E96}" type="datetime1">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ECD028-FA46-4613-8733-723791E147BD}" type="datetime1">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b="-3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EDC641E-63D7-4858-94BE-A370178557A9}" type="datetime1">
              <a:rPr lang="en-US" smtClean="0"/>
              <a:pPr/>
              <a:t>2/4/2019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misko.hevery.com/2008/11/21/clean-code-talks-global-state-and-singleton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000" dirty="0" smtClean="0">
                <a:solidFill>
                  <a:srgbClr val="00869F"/>
                </a:solidFill>
                <a:latin typeface="Century" pitchFamily="18" charset="0"/>
              </a:rPr>
              <a:t>Design Patterns</a:t>
            </a:r>
            <a:endParaRPr lang="en-US" sz="3000" dirty="0">
              <a:solidFill>
                <a:srgbClr val="00869F"/>
              </a:solidFill>
              <a:latin typeface="Century" pitchFamily="18" charset="0"/>
            </a:endParaRPr>
          </a:p>
        </p:txBody>
      </p:sp>
      <p:sp>
        <p:nvSpPr>
          <p:cNvPr id="3" name="Subtitle 2"/>
          <p:cNvSpPr>
            <a:spLocks noGrp="1"/>
          </p:cNvSpPr>
          <p:nvPr>
            <p:ph type="subTitle" idx="1"/>
          </p:nvPr>
        </p:nvSpPr>
        <p:spPr/>
        <p:txBody>
          <a:bodyPr/>
          <a:lstStyle/>
          <a:p>
            <a:r>
              <a:rPr lang="en-US" dirty="0" smtClean="0">
                <a:solidFill>
                  <a:srgbClr val="404040"/>
                </a:solidFill>
                <a:latin typeface="Century" pitchFamily="18" charset="0"/>
              </a:rPr>
              <a:t>Software Object-Oriented Design with UML</a:t>
            </a:r>
            <a:endParaRPr lang="en-US" dirty="0">
              <a:solidFill>
                <a:srgbClr val="404040"/>
              </a:solidFill>
              <a:latin typeface="Century"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Preparation – Exercise (Class Diagram)</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10" name="Picture 9"/>
          <p:cNvPicPr>
            <a:picLocks noChangeAspect="1"/>
          </p:cNvPicPr>
          <p:nvPr/>
        </p:nvPicPr>
        <p:blipFill>
          <a:blip r:embed="rId2"/>
          <a:stretch>
            <a:fillRect/>
          </a:stretch>
        </p:blipFill>
        <p:spPr>
          <a:xfrm>
            <a:off x="457200" y="1672033"/>
            <a:ext cx="8229600" cy="396676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Strategy</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Change Object Behavior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11" name="Picture Placeholder 10" descr="strategy3.jpg"/>
          <p:cNvPicPr>
            <a:picLocks noGrp="1" noChangeAspect="1"/>
          </p:cNvPicPr>
          <p:nvPr>
            <p:ph type="pic" idx="1"/>
          </p:nvPr>
        </p:nvPicPr>
        <p:blipFill>
          <a:blip r:embed="rId3" cstate="print"/>
          <a:srcRect t="15406" b="15406"/>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Strategy</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Examples of changing object’s behavior in runtime</a:t>
            </a:r>
          </a:p>
          <a:p>
            <a:pPr lvl="1">
              <a:buFont typeface="Wingdings" pitchFamily="2" charset="2"/>
              <a:buChar char="Ø"/>
            </a:pPr>
            <a:r>
              <a:rPr lang="en-US" dirty="0" smtClean="0">
                <a:solidFill>
                  <a:srgbClr val="404040"/>
                </a:solidFill>
                <a:latin typeface="Times New Roman" pitchFamily="18" charset="0"/>
                <a:cs typeface="Times New Roman" pitchFamily="18" charset="0"/>
              </a:rPr>
              <a:t>Car changing type of fuel (from petrol to gas), brake type, etc.</a:t>
            </a:r>
          </a:p>
          <a:p>
            <a:pPr lvl="1">
              <a:buFont typeface="Wingdings" pitchFamily="2" charset="2"/>
              <a:buChar char="Ø"/>
            </a:pPr>
            <a:r>
              <a:rPr lang="en-US" i="1" dirty="0" smtClean="0">
                <a:solidFill>
                  <a:srgbClr val="404040"/>
                </a:solidFill>
                <a:latin typeface="Times New Roman" pitchFamily="18" charset="0"/>
                <a:cs typeface="Times New Roman" pitchFamily="18" charset="0"/>
              </a:rPr>
              <a:t>Another perspective</a:t>
            </a:r>
            <a:r>
              <a:rPr lang="en-US" dirty="0" smtClean="0">
                <a:solidFill>
                  <a:srgbClr val="404040"/>
                </a:solidFill>
                <a:latin typeface="Times New Roman" pitchFamily="18" charset="0"/>
                <a:cs typeface="Times New Roman" pitchFamily="18" charset="0"/>
              </a:rPr>
              <a:t>: Select among family of algorithms (i.e. sorting)</a:t>
            </a:r>
          </a:p>
          <a:p>
            <a:pPr>
              <a:buFont typeface="Wingdings" pitchFamily="2" charset="2"/>
              <a:buChar char="Ø"/>
            </a:pPr>
            <a:r>
              <a:rPr lang="en-US" dirty="0" smtClean="0">
                <a:solidFill>
                  <a:srgbClr val="404040"/>
                </a:solidFill>
                <a:latin typeface="Times New Roman" pitchFamily="18" charset="0"/>
                <a:cs typeface="Times New Roman" pitchFamily="18" charset="0"/>
              </a:rPr>
              <a:t>Clients call the same method but get new behavior</a:t>
            </a:r>
          </a:p>
          <a:p>
            <a:pPr lvl="1">
              <a:buFont typeface="Wingdings" pitchFamily="2" charset="2"/>
              <a:buChar char="Ø"/>
            </a:pPr>
            <a:r>
              <a:rPr lang="en-US" dirty="0" smtClean="0">
                <a:solidFill>
                  <a:srgbClr val="404040"/>
                </a:solidFill>
                <a:latin typeface="Times New Roman" pitchFamily="18" charset="0"/>
                <a:cs typeface="Times New Roman" pitchFamily="18" charset="0"/>
              </a:rPr>
              <a:t>Context may have a </a:t>
            </a:r>
            <a:r>
              <a:rPr lang="en-US" i="1" dirty="0" err="1" smtClean="0">
                <a:solidFill>
                  <a:srgbClr val="404040"/>
                </a:solidFill>
                <a:latin typeface="Times New Roman" pitchFamily="18" charset="0"/>
                <a:cs typeface="Times New Roman" pitchFamily="18" charset="0"/>
              </a:rPr>
              <a:t>setBehavior</a:t>
            </a:r>
            <a:r>
              <a:rPr lang="en-US" i="1" dirty="0" smtClean="0">
                <a:solidFill>
                  <a:srgbClr val="404040"/>
                </a:solidFill>
                <a:latin typeface="Times New Roman" pitchFamily="18" charset="0"/>
                <a:cs typeface="Times New Roman" pitchFamily="18" charset="0"/>
              </a:rPr>
              <a:t>()</a:t>
            </a:r>
            <a:r>
              <a:rPr lang="en-US" dirty="0" smtClean="0">
                <a:solidFill>
                  <a:srgbClr val="404040"/>
                </a:solidFill>
                <a:latin typeface="Times New Roman" pitchFamily="18" charset="0"/>
                <a:cs typeface="Times New Roman" pitchFamily="18" charset="0"/>
              </a:rPr>
              <a:t> method. It can be assigned in a </a:t>
            </a:r>
            <a:r>
              <a:rPr lang="en-US" i="1" dirty="0" smtClean="0">
                <a:solidFill>
                  <a:srgbClr val="404040"/>
                </a:solidFill>
                <a:latin typeface="Times New Roman" pitchFamily="18" charset="0"/>
                <a:cs typeface="Times New Roman" pitchFamily="18" charset="0"/>
              </a:rPr>
              <a:t>Constructor</a:t>
            </a:r>
            <a:r>
              <a:rPr lang="en-US" dirty="0" smtClean="0">
                <a:solidFill>
                  <a:srgbClr val="404040"/>
                </a:solidFill>
                <a:latin typeface="Times New Roman" pitchFamily="18" charset="0"/>
                <a:cs typeface="Times New Roman" pitchFamily="18" charset="0"/>
              </a:rPr>
              <a:t> too.</a:t>
            </a:r>
            <a:endParaRPr lang="en-US" i="1" dirty="0" smtClean="0">
              <a:solidFill>
                <a:srgbClr val="404040"/>
              </a:solidFill>
              <a:latin typeface="Times New Roman" pitchFamily="18" charset="0"/>
              <a:cs typeface="Times New Roman" pitchFamily="18" charset="0"/>
            </a:endParaRPr>
          </a:p>
          <a:p>
            <a:pPr lvl="1">
              <a:buFont typeface="Wingdings" pitchFamily="2" charset="2"/>
              <a:buChar char="Ø"/>
            </a:pPr>
            <a:r>
              <a:rPr lang="en-US" dirty="0" smtClean="0">
                <a:solidFill>
                  <a:srgbClr val="3F3FFF"/>
                </a:solidFill>
                <a:latin typeface="Times New Roman" pitchFamily="18" charset="0"/>
                <a:cs typeface="Times New Roman" pitchFamily="18" charset="0"/>
              </a:rPr>
              <a:t>Essence</a:t>
            </a:r>
            <a:r>
              <a:rPr lang="en-US" dirty="0" smtClean="0">
                <a:solidFill>
                  <a:srgbClr val="404040"/>
                </a:solidFill>
                <a:latin typeface="Times New Roman" pitchFamily="18" charset="0"/>
                <a:cs typeface="Times New Roman" pitchFamily="18" charset="0"/>
              </a:rPr>
              <a:t>: Context </a:t>
            </a:r>
            <a:r>
              <a:rPr lang="en-US" dirty="0" smtClean="0">
                <a:solidFill>
                  <a:srgbClr val="3F3FFF"/>
                </a:solidFill>
                <a:latin typeface="Times New Roman" pitchFamily="18" charset="0"/>
                <a:cs typeface="Times New Roman" pitchFamily="18" charset="0"/>
              </a:rPr>
              <a:t>delegates </a:t>
            </a:r>
            <a:r>
              <a:rPr lang="en-US" dirty="0" smtClean="0">
                <a:solidFill>
                  <a:srgbClr val="404040"/>
                </a:solidFill>
                <a:latin typeface="Times New Roman" pitchFamily="18" charset="0"/>
                <a:cs typeface="Times New Roman" pitchFamily="18" charset="0"/>
              </a:rPr>
              <a:t>its behavior to Strategies. It only assigns strategies, and never implements them on its own.</a:t>
            </a:r>
            <a:endParaRPr lang="en-US" dirty="0" smtClean="0">
              <a:solidFill>
                <a:srgbClr val="3F3FFF"/>
              </a:solidFill>
              <a:latin typeface="Times New Roman" pitchFamily="18" charset="0"/>
              <a:cs typeface="Times New Roman" pitchFamily="18" charset="0"/>
            </a:endParaRPr>
          </a:p>
          <a:p>
            <a:pPr lvl="1">
              <a:buFont typeface="Wingdings" pitchFamily="2" charset="2"/>
              <a:buChar char="Ø"/>
            </a:pPr>
            <a:r>
              <a:rPr lang="en-US" dirty="0" smtClean="0">
                <a:solidFill>
                  <a:srgbClr val="404040"/>
                </a:solidFill>
                <a:latin typeface="Times New Roman" pitchFamily="18" charset="0"/>
                <a:cs typeface="Times New Roman" pitchFamily="18" charset="0"/>
              </a:rPr>
              <a:t>This drastically differs from </a:t>
            </a:r>
            <a:r>
              <a:rPr lang="en-US" i="1" dirty="0" smtClean="0">
                <a:solidFill>
                  <a:srgbClr val="404040"/>
                </a:solidFill>
                <a:latin typeface="Times New Roman" pitchFamily="18" charset="0"/>
                <a:cs typeface="Times New Roman" pitchFamily="18" charset="0"/>
              </a:rPr>
              <a:t>subclassing</a:t>
            </a:r>
            <a:endParaRPr lang="en-US" dirty="0" smtClean="0">
              <a:solidFill>
                <a:srgbClr val="404040"/>
              </a:solidFill>
              <a:latin typeface="Times New Roman" pitchFamily="18" charset="0"/>
              <a:cs typeface="Times New Roman" pitchFamily="18" charset="0"/>
            </a:endParaRPr>
          </a:p>
          <a:p>
            <a:pPr lvl="1">
              <a:buFont typeface="Wingdings" pitchFamily="2" charset="2"/>
              <a:buChar char="Ø"/>
            </a:pPr>
            <a:r>
              <a:rPr lang="en-US" dirty="0" smtClean="0">
                <a:solidFill>
                  <a:srgbClr val="404040"/>
                </a:solidFill>
                <a:latin typeface="Times New Roman" pitchFamily="18" charset="0"/>
                <a:cs typeface="Times New Roman" pitchFamily="18" charset="0"/>
              </a:rPr>
              <a:t>Let’s sketch the idea…</a:t>
            </a:r>
          </a:p>
          <a:p>
            <a:pPr lvl="1" algn="ctr">
              <a:buNone/>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3082" name="Picture 10"/>
          <p:cNvPicPr>
            <a:picLocks noChangeAspect="1" noChangeArrowheads="1"/>
          </p:cNvPicPr>
          <p:nvPr/>
        </p:nvPicPr>
        <p:blipFill>
          <a:blip r:embed="rId2" cstate="print"/>
          <a:srcRect/>
          <a:stretch>
            <a:fillRect/>
          </a:stretch>
        </p:blipFill>
        <p:spPr bwMode="auto">
          <a:xfrm>
            <a:off x="3857625" y="5257800"/>
            <a:ext cx="1428750"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Strategy</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1481071" y="1960562"/>
            <a:ext cx="6181857" cy="345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Strategy – Exercise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p:txBody>
          <a:bodyPr>
            <a:normAutofit/>
          </a:bodyPr>
          <a:lstStyle/>
          <a:p>
            <a:r>
              <a:rPr lang="en-US" dirty="0" smtClean="0">
                <a:latin typeface="Times New Roman" pitchFamily="18" charset="0"/>
                <a:cs typeface="Times New Roman" pitchFamily="18" charset="0"/>
              </a:rPr>
              <a:t>Context: </a:t>
            </a:r>
            <a:r>
              <a:rPr lang="en-US" dirty="0" smtClean="0">
                <a:solidFill>
                  <a:srgbClr val="3F3FFF"/>
                </a:solidFill>
                <a:latin typeface="Times New Roman" pitchFamily="18" charset="0"/>
                <a:cs typeface="Times New Roman" pitchFamily="18" charset="0"/>
              </a:rPr>
              <a:t>OOPaint</a:t>
            </a:r>
            <a:r>
              <a:rPr lang="en-US" dirty="0" smtClean="0">
                <a:solidFill>
                  <a:srgbClr val="404040"/>
                </a:solidFill>
                <a:latin typeface="Times New Roman" pitchFamily="18" charset="0"/>
                <a:cs typeface="Times New Roman" pitchFamily="18" charset="0"/>
              </a:rPr>
              <a:t> program from before</a:t>
            </a:r>
            <a:endParaRPr lang="en-US" dirty="0" smtClean="0">
              <a:solidFill>
                <a:srgbClr val="3F3FFF"/>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The Customer gets some complaints our program is somewhat difficult to use because objects are hard to situate evenly throughout the canvas. They wonder how come such experienced software team has not provided for </a:t>
            </a:r>
            <a:r>
              <a:rPr lang="en-US" i="1" dirty="0" smtClean="0">
                <a:latin typeface="Times New Roman" pitchFamily="18" charset="0"/>
                <a:cs typeface="Times New Roman" pitchFamily="18" charset="0"/>
              </a:rPr>
              <a:t>“Snap to grid” </a:t>
            </a:r>
            <a:r>
              <a:rPr lang="en-US" dirty="0" smtClean="0">
                <a:latin typeface="Times New Roman" pitchFamily="18" charset="0"/>
                <a:cs typeface="Times New Roman" pitchFamily="18" charset="0"/>
              </a:rPr>
              <a:t>functionality. The feature should be active if the User moves a Shape (or a Group) with Shift button pressed.</a:t>
            </a:r>
          </a:p>
          <a:p>
            <a:r>
              <a:rPr lang="en-US" dirty="0" smtClean="0">
                <a:latin typeface="Times New Roman" pitchFamily="18" charset="0"/>
                <a:cs typeface="Times New Roman" pitchFamily="18" charset="0"/>
              </a:rPr>
              <a:t>Provide UML model (class diagram) and implementation for this functionality. Use Strategy to vary types of shapes’ motion in runtime.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Composite</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Represent a Composition of Objects as one Object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2" name="Picture Placeholder 11" descr="oak tree pic.jpg"/>
          <p:cNvPicPr>
            <a:picLocks noGrp="1" noChangeAspect="1"/>
          </p:cNvPicPr>
          <p:nvPr>
            <p:ph type="pic" idx="1"/>
          </p:nvPr>
        </p:nvPicPr>
        <p:blipFill>
          <a:blip r:embed="rId3" cstate="print"/>
          <a:stretch>
            <a:fillRect/>
          </a:stretch>
        </p:blipFill>
        <p:spPr>
          <a:xfrm>
            <a:off x="1257300" y="1777919"/>
            <a:ext cx="6629400" cy="441569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Composite</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Problem domain</a:t>
            </a:r>
          </a:p>
          <a:p>
            <a:pPr lvl="1">
              <a:buFont typeface="Wingdings" pitchFamily="2" charset="2"/>
              <a:buChar char="Ø"/>
            </a:pPr>
            <a:r>
              <a:rPr lang="en-US" dirty="0" smtClean="0">
                <a:solidFill>
                  <a:srgbClr val="404040"/>
                </a:solidFill>
                <a:latin typeface="Times New Roman" pitchFamily="18" charset="0"/>
                <a:cs typeface="Times New Roman" pitchFamily="18" charset="0"/>
              </a:rPr>
              <a:t>Sometimes we need to work with tree-like structures</a:t>
            </a:r>
          </a:p>
          <a:p>
            <a:pPr lvl="1">
              <a:buFont typeface="Wingdings" pitchFamily="2" charset="2"/>
              <a:buChar char="Ø"/>
            </a:pPr>
            <a:r>
              <a:rPr lang="en-US" dirty="0" smtClean="0">
                <a:solidFill>
                  <a:srgbClr val="404040"/>
                </a:solidFill>
                <a:latin typeface="Times New Roman" pitchFamily="18" charset="0"/>
                <a:cs typeface="Times New Roman" pitchFamily="18" charset="0"/>
              </a:rPr>
              <a:t>There are “</a:t>
            </a:r>
            <a:r>
              <a:rPr lang="en-US" b="1" dirty="0" smtClean="0">
                <a:solidFill>
                  <a:srgbClr val="404040"/>
                </a:solidFill>
                <a:latin typeface="Times New Roman" pitchFamily="18" charset="0"/>
                <a:cs typeface="Times New Roman" pitchFamily="18" charset="0"/>
              </a:rPr>
              <a:t>leaf</a:t>
            </a:r>
            <a:r>
              <a:rPr lang="en-US" dirty="0" smtClean="0">
                <a:solidFill>
                  <a:srgbClr val="404040"/>
                </a:solidFill>
                <a:latin typeface="Times New Roman" pitchFamily="18" charset="0"/>
                <a:cs typeface="Times New Roman" pitchFamily="18" charset="0"/>
              </a:rPr>
              <a:t>” (“child”) nodes which represent simple (non-composite) items and “</a:t>
            </a:r>
            <a:r>
              <a:rPr lang="en-US" b="1" dirty="0" smtClean="0">
                <a:solidFill>
                  <a:srgbClr val="404040"/>
                </a:solidFill>
                <a:latin typeface="Times New Roman" pitchFamily="18" charset="0"/>
                <a:cs typeface="Times New Roman" pitchFamily="18" charset="0"/>
              </a:rPr>
              <a:t>branch</a:t>
            </a:r>
            <a:r>
              <a:rPr lang="en-US" dirty="0" smtClean="0">
                <a:solidFill>
                  <a:srgbClr val="404040"/>
                </a:solidFill>
                <a:latin typeface="Times New Roman" pitchFamily="18" charset="0"/>
                <a:cs typeface="Times New Roman" pitchFamily="18" charset="0"/>
              </a:rPr>
              <a:t>” (“parent”) nodes which represent compositions (groups of items).</a:t>
            </a:r>
          </a:p>
          <a:p>
            <a:pPr>
              <a:buFont typeface="Wingdings" pitchFamily="2" charset="2"/>
              <a:buChar char="Ø"/>
            </a:pPr>
            <a:r>
              <a:rPr lang="en-US" dirty="0" smtClean="0">
                <a:solidFill>
                  <a:srgbClr val="404040"/>
                </a:solidFill>
                <a:latin typeface="Times New Roman" pitchFamily="18" charset="0"/>
                <a:cs typeface="Times New Roman" pitchFamily="18" charset="0"/>
              </a:rPr>
              <a:t>Examples of nested Objects Compositions</a:t>
            </a:r>
          </a:p>
          <a:p>
            <a:pPr lvl="1">
              <a:buFont typeface="Wingdings" pitchFamily="2" charset="2"/>
              <a:buChar char="Ø"/>
            </a:pPr>
            <a:r>
              <a:rPr lang="en-US" b="1" dirty="0" smtClean="0">
                <a:solidFill>
                  <a:srgbClr val="404040"/>
                </a:solidFill>
                <a:latin typeface="Times New Roman" pitchFamily="18" charset="0"/>
                <a:cs typeface="Times New Roman" pitchFamily="18" charset="0"/>
              </a:rPr>
              <a:t>Directories</a:t>
            </a:r>
            <a:r>
              <a:rPr lang="en-US" dirty="0" smtClean="0">
                <a:solidFill>
                  <a:srgbClr val="404040"/>
                </a:solidFill>
                <a:latin typeface="Times New Roman" pitchFamily="18" charset="0"/>
                <a:cs typeface="Times New Roman" pitchFamily="18" charset="0"/>
              </a:rPr>
              <a:t> containing Files &amp; nested </a:t>
            </a:r>
            <a:r>
              <a:rPr lang="en-US" b="1" dirty="0" smtClean="0">
                <a:solidFill>
                  <a:srgbClr val="404040"/>
                </a:solidFill>
                <a:latin typeface="Times New Roman" pitchFamily="18" charset="0"/>
                <a:cs typeface="Times New Roman" pitchFamily="18" charset="0"/>
              </a:rPr>
              <a:t>Directories</a:t>
            </a:r>
            <a:r>
              <a:rPr lang="en-US" dirty="0" smtClean="0">
                <a:solidFill>
                  <a:srgbClr val="404040"/>
                </a:solidFill>
                <a:latin typeface="Times New Roman" pitchFamily="18" charset="0"/>
                <a:cs typeface="Times New Roman" pitchFamily="18" charset="0"/>
              </a:rPr>
              <a:t>, etc.</a:t>
            </a:r>
          </a:p>
          <a:p>
            <a:pPr lvl="1">
              <a:buFont typeface="Wingdings" pitchFamily="2" charset="2"/>
              <a:buChar char="Ø"/>
            </a:pPr>
            <a:r>
              <a:rPr lang="en-US" dirty="0" smtClean="0">
                <a:solidFill>
                  <a:srgbClr val="404040"/>
                </a:solidFill>
                <a:latin typeface="Times New Roman" pitchFamily="18" charset="0"/>
                <a:cs typeface="Times New Roman" pitchFamily="18" charset="0"/>
              </a:rPr>
              <a:t>Document with </a:t>
            </a:r>
            <a:r>
              <a:rPr lang="en-US" b="1" dirty="0" smtClean="0">
                <a:solidFill>
                  <a:srgbClr val="404040"/>
                </a:solidFill>
                <a:latin typeface="Times New Roman" pitchFamily="18" charset="0"/>
                <a:cs typeface="Times New Roman" pitchFamily="18" charset="0"/>
              </a:rPr>
              <a:t>Sections</a:t>
            </a:r>
            <a:r>
              <a:rPr lang="en-US" dirty="0" smtClean="0">
                <a:solidFill>
                  <a:srgbClr val="404040"/>
                </a:solidFill>
                <a:latin typeface="Times New Roman" pitchFamily="18" charset="0"/>
                <a:cs typeface="Times New Roman" pitchFamily="18" charset="0"/>
              </a:rPr>
              <a:t> with Content &amp; nested </a:t>
            </a:r>
            <a:r>
              <a:rPr lang="en-US" b="1" dirty="0" smtClean="0">
                <a:solidFill>
                  <a:srgbClr val="404040"/>
                </a:solidFill>
                <a:latin typeface="Times New Roman" pitchFamily="18" charset="0"/>
                <a:cs typeface="Times New Roman" pitchFamily="18" charset="0"/>
              </a:rPr>
              <a:t>Sections</a:t>
            </a:r>
          </a:p>
          <a:p>
            <a:pPr lvl="1">
              <a:buFont typeface="Wingdings" pitchFamily="2" charset="2"/>
              <a:buChar char="Ø"/>
            </a:pPr>
            <a:r>
              <a:rPr lang="en-US" dirty="0" smtClean="0">
                <a:solidFill>
                  <a:srgbClr val="404040"/>
                </a:solidFill>
                <a:latin typeface="Times New Roman" pitchFamily="18" charset="0"/>
                <a:cs typeface="Times New Roman" pitchFamily="18" charset="0"/>
              </a:rPr>
              <a:t>A GUI </a:t>
            </a:r>
            <a:r>
              <a:rPr lang="en-US" b="1" dirty="0" smtClean="0">
                <a:solidFill>
                  <a:srgbClr val="404040"/>
                </a:solidFill>
                <a:latin typeface="Times New Roman" pitchFamily="18" charset="0"/>
                <a:cs typeface="Times New Roman" pitchFamily="18" charset="0"/>
              </a:rPr>
              <a:t>Frame</a:t>
            </a:r>
            <a:r>
              <a:rPr lang="en-US" dirty="0" smtClean="0">
                <a:solidFill>
                  <a:srgbClr val="404040"/>
                </a:solidFill>
                <a:latin typeface="Times New Roman" pitchFamily="18" charset="0"/>
                <a:cs typeface="Times New Roman" pitchFamily="18" charset="0"/>
              </a:rPr>
              <a:t> containing Buttons, Edit controls and also nested </a:t>
            </a:r>
            <a:r>
              <a:rPr lang="en-US" b="1" dirty="0" smtClean="0">
                <a:solidFill>
                  <a:srgbClr val="404040"/>
                </a:solidFill>
                <a:latin typeface="Times New Roman" pitchFamily="18" charset="0"/>
                <a:cs typeface="Times New Roman" pitchFamily="18" charset="0"/>
              </a:rPr>
              <a:t>Frames</a:t>
            </a:r>
            <a:r>
              <a:rPr lang="en-US" dirty="0" smtClean="0">
                <a:solidFill>
                  <a:srgbClr val="404040"/>
                </a:solidFill>
                <a:latin typeface="Times New Roman" pitchFamily="18" charset="0"/>
                <a:cs typeface="Times New Roman" pitchFamily="18" charset="0"/>
              </a:rPr>
              <a:t> which in turn can contain controls etc.</a:t>
            </a:r>
            <a:endParaRPr lang="en-US" b="1" dirty="0" smtClean="0">
              <a:solidFill>
                <a:srgbClr val="404040"/>
              </a:solidFill>
              <a:latin typeface="Times New Roman" pitchFamily="18" charset="0"/>
              <a:cs typeface="Times New Roman" pitchFamily="18" charset="0"/>
            </a:endParaRPr>
          </a:p>
          <a:p>
            <a:pPr lvl="1">
              <a:buFont typeface="Wingdings" pitchFamily="2" charset="2"/>
              <a:buChar char="Ø"/>
            </a:pPr>
            <a:r>
              <a:rPr lang="en-US" dirty="0" smtClean="0">
                <a:solidFill>
                  <a:srgbClr val="404040"/>
                </a:solidFill>
                <a:latin typeface="Times New Roman" pitchFamily="18" charset="0"/>
                <a:cs typeface="Times New Roman" pitchFamily="18" charset="0"/>
              </a:rPr>
              <a:t>Often code that deals with such tree-structured data is full of conditional statements to test whether an item is a “leaf” or “branch” in order to process it further</a:t>
            </a:r>
          </a:p>
          <a:p>
            <a:pPr lvl="1" algn="ctr">
              <a:buNone/>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Composite</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lstStyle/>
          <a:p>
            <a:pPr lvl="1">
              <a:buFont typeface="Wingdings" pitchFamily="2" charset="2"/>
              <a:buChar char="Ø"/>
            </a:pPr>
            <a:r>
              <a:rPr lang="en-US" dirty="0" smtClean="0">
                <a:solidFill>
                  <a:srgbClr val="404040"/>
                </a:solidFill>
                <a:latin typeface="Times New Roman" pitchFamily="18" charset="0"/>
                <a:cs typeface="Times New Roman" pitchFamily="18" charset="0"/>
              </a:rPr>
              <a:t>However, in reality, most of the operations we need can be applied to both </a:t>
            </a:r>
            <a:r>
              <a:rPr lang="en-US" i="1" dirty="0" smtClean="0">
                <a:solidFill>
                  <a:srgbClr val="404040"/>
                </a:solidFill>
                <a:latin typeface="Times New Roman" pitchFamily="18" charset="0"/>
                <a:cs typeface="Times New Roman" pitchFamily="18" charset="0"/>
              </a:rPr>
              <a:t>leafs</a:t>
            </a:r>
            <a:r>
              <a:rPr lang="en-US" dirty="0" smtClean="0">
                <a:solidFill>
                  <a:srgbClr val="404040"/>
                </a:solidFill>
                <a:latin typeface="Times New Roman" pitchFamily="18" charset="0"/>
                <a:cs typeface="Times New Roman" pitchFamily="18" charset="0"/>
              </a:rPr>
              <a:t> and </a:t>
            </a:r>
            <a:r>
              <a:rPr lang="en-US" i="1" dirty="0" smtClean="0">
                <a:solidFill>
                  <a:srgbClr val="404040"/>
                </a:solidFill>
                <a:latin typeface="Times New Roman" pitchFamily="18" charset="0"/>
                <a:cs typeface="Times New Roman" pitchFamily="18" charset="0"/>
              </a:rPr>
              <a:t>compositions (groups)</a:t>
            </a:r>
          </a:p>
          <a:p>
            <a:pPr lvl="1">
              <a:buFont typeface="Wingdings" pitchFamily="2" charset="2"/>
              <a:buChar char="Ø"/>
            </a:pPr>
            <a:r>
              <a:rPr lang="en-US" dirty="0" smtClean="0">
                <a:solidFill>
                  <a:srgbClr val="404040"/>
                </a:solidFill>
                <a:latin typeface="Times New Roman" pitchFamily="18" charset="0"/>
                <a:cs typeface="Times New Roman" pitchFamily="18" charset="0"/>
              </a:rPr>
              <a:t>Examples: move, change color, delete (for a shape / group of shapes)</a:t>
            </a:r>
          </a:p>
          <a:p>
            <a:pPr lvl="1">
              <a:buFont typeface="Wingdings" pitchFamily="2" charset="2"/>
              <a:buChar char="Ø"/>
            </a:pPr>
            <a:r>
              <a:rPr lang="en-US" dirty="0" smtClean="0">
                <a:solidFill>
                  <a:srgbClr val="404040"/>
                </a:solidFill>
                <a:latin typeface="Times New Roman" pitchFamily="18" charset="0"/>
                <a:cs typeface="Times New Roman" pitchFamily="18" charset="0"/>
              </a:rPr>
              <a:t>Therefore, it would be better if we could find a way to treat a group of items as a single item and avoid checks</a:t>
            </a:r>
          </a:p>
          <a:p>
            <a:pPr lvl="1">
              <a:buFont typeface="Wingdings" pitchFamily="2" charset="2"/>
              <a:buChar char="Ø"/>
            </a:pPr>
            <a:r>
              <a:rPr lang="en-US" dirty="0" smtClean="0">
                <a:solidFill>
                  <a:srgbClr val="404040"/>
                </a:solidFill>
                <a:latin typeface="Times New Roman" pitchFamily="18" charset="0"/>
                <a:cs typeface="Times New Roman" pitchFamily="18" charset="0"/>
              </a:rPr>
              <a:t>In software terms, we need the Composition (as a whole) to expose the same Interface as its Objects</a:t>
            </a:r>
          </a:p>
          <a:p>
            <a:pPr lvl="1">
              <a:buFont typeface="Wingdings" pitchFamily="2" charset="2"/>
              <a:buChar char="Ø"/>
            </a:pPr>
            <a:r>
              <a:rPr lang="en-US" dirty="0" smtClean="0">
                <a:solidFill>
                  <a:srgbClr val="404040"/>
                </a:solidFill>
                <a:latin typeface="Times New Roman" pitchFamily="18" charset="0"/>
                <a:cs typeface="Times New Roman" pitchFamily="18" charset="0"/>
              </a:rPr>
              <a:t>This way, we can perform the same operations on the Composition as on its individual items</a:t>
            </a:r>
          </a:p>
          <a:p>
            <a:pPr lvl="1">
              <a:buFont typeface="Wingdings" pitchFamily="2" charset="2"/>
              <a:buChar char="Ø"/>
            </a:pPr>
            <a:r>
              <a:rPr lang="en-US" dirty="0" smtClean="0">
                <a:solidFill>
                  <a:srgbClr val="404040"/>
                </a:solidFill>
                <a:latin typeface="Times New Roman" pitchFamily="18" charset="0"/>
                <a:cs typeface="Times New Roman" pitchFamily="18" charset="0"/>
              </a:rPr>
              <a:t>Let’s sketch the idea…</a:t>
            </a:r>
          </a:p>
          <a:p>
            <a:pPr lvl="1" algn="ctr">
              <a:buNone/>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3082" name="Picture 10"/>
          <p:cNvPicPr>
            <a:picLocks noChangeAspect="1" noChangeArrowheads="1"/>
          </p:cNvPicPr>
          <p:nvPr/>
        </p:nvPicPr>
        <p:blipFill>
          <a:blip r:embed="rId2" cstate="print"/>
          <a:srcRect/>
          <a:stretch>
            <a:fillRect/>
          </a:stretch>
        </p:blipFill>
        <p:spPr bwMode="auto">
          <a:xfrm>
            <a:off x="3857625" y="5029200"/>
            <a:ext cx="1428750"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Composite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2051" name="Picture 3"/>
          <p:cNvPicPr>
            <a:picLocks noGrp="1" noChangeAspect="1" noChangeArrowheads="1"/>
          </p:cNvPicPr>
          <p:nvPr>
            <p:ph sz="quarter" idx="1"/>
          </p:nvPr>
        </p:nvPicPr>
        <p:blipFill>
          <a:blip r:embed="rId2" cstate="print"/>
          <a:srcRect/>
          <a:stretch>
            <a:fillRect/>
          </a:stretch>
        </p:blipFill>
        <p:spPr bwMode="auto">
          <a:xfrm>
            <a:off x="1363262" y="1219200"/>
            <a:ext cx="6417476" cy="493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Composite – Roles &amp; Responsibilities</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5"/>
          <p:cNvSpPr>
            <a:spLocks noGrp="1"/>
          </p:cNvSpPr>
          <p:nvPr>
            <p:ph sz="quarter" idx="1"/>
          </p:nvPr>
        </p:nvSpPr>
        <p:spPr/>
        <p:txBody>
          <a:bodyPr>
            <a:normAutofit fontScale="92500" lnSpcReduction="10000"/>
          </a:bodyPr>
          <a:lstStyle/>
          <a:p>
            <a:r>
              <a:rPr lang="en-US" i="1" dirty="0" smtClean="0">
                <a:latin typeface="Times New Roman" pitchFamily="18" charset="0"/>
                <a:cs typeface="Times New Roman" pitchFamily="18" charset="0"/>
              </a:rPr>
              <a:t>Component</a:t>
            </a:r>
          </a:p>
          <a:p>
            <a:pPr lvl="1"/>
            <a:r>
              <a:rPr lang="en-US" dirty="0" smtClean="0">
                <a:solidFill>
                  <a:srgbClr val="404040"/>
                </a:solidFill>
                <a:latin typeface="Times New Roman" pitchFamily="18" charset="0"/>
                <a:cs typeface="Times New Roman" pitchFamily="18" charset="0"/>
              </a:rPr>
              <a:t>Abstraction for both Leaf and Composite components</a:t>
            </a:r>
          </a:p>
          <a:p>
            <a:r>
              <a:rPr lang="en-US" i="1" dirty="0" smtClean="0">
                <a:latin typeface="Times New Roman" pitchFamily="18" charset="0"/>
                <a:cs typeface="Times New Roman" pitchFamily="18" charset="0"/>
              </a:rPr>
              <a:t>Leaf</a:t>
            </a:r>
          </a:p>
          <a:p>
            <a:pPr lvl="1"/>
            <a:r>
              <a:rPr lang="en-US" dirty="0" smtClean="0">
                <a:latin typeface="Times New Roman" pitchFamily="18" charset="0"/>
                <a:cs typeface="Times New Roman" pitchFamily="18" charset="0"/>
              </a:rPr>
              <a:t>Abstraction for Leaf components only (non-composite)</a:t>
            </a:r>
          </a:p>
          <a:p>
            <a:r>
              <a:rPr lang="en-US" dirty="0" smtClean="0">
                <a:latin typeface="Times New Roman" pitchFamily="18" charset="0"/>
                <a:cs typeface="Times New Roman" pitchFamily="18" charset="0"/>
              </a:rPr>
              <a:t>Leaf1, Leaf2</a:t>
            </a:r>
          </a:p>
          <a:p>
            <a:pPr lvl="1"/>
            <a:r>
              <a:rPr lang="en-US" dirty="0" smtClean="0">
                <a:latin typeface="Times New Roman" pitchFamily="18" charset="0"/>
                <a:cs typeface="Times New Roman" pitchFamily="18" charset="0"/>
              </a:rPr>
              <a:t>Concrete Leaf classes</a:t>
            </a:r>
          </a:p>
          <a:p>
            <a:r>
              <a:rPr lang="en-US" dirty="0" smtClean="0">
                <a:latin typeface="Times New Roman" pitchFamily="18" charset="0"/>
                <a:cs typeface="Times New Roman" pitchFamily="18" charset="0"/>
              </a:rPr>
              <a:t>Composite</a:t>
            </a:r>
          </a:p>
          <a:p>
            <a:pPr lvl="1"/>
            <a:r>
              <a:rPr lang="en-US" dirty="0" smtClean="0">
                <a:latin typeface="Times New Roman" pitchFamily="18" charset="0"/>
                <a:cs typeface="Times New Roman" pitchFamily="18" charset="0"/>
              </a:rPr>
              <a:t>Represents composite components (that group/compose other components – children)</a:t>
            </a:r>
          </a:p>
          <a:p>
            <a:pPr lvl="1"/>
            <a:r>
              <a:rPr lang="en-US" dirty="0" smtClean="0">
                <a:latin typeface="Times New Roman" pitchFamily="18" charset="0"/>
                <a:cs typeface="Times New Roman" pitchFamily="18" charset="0"/>
              </a:rPr>
              <a:t>Has methods dedicated for manipulation of children (add, remove, find, etc.)</a:t>
            </a:r>
          </a:p>
          <a:p>
            <a:pPr lvl="1"/>
            <a:r>
              <a:rPr lang="en-US" dirty="0" smtClean="0">
                <a:latin typeface="Times New Roman" pitchFamily="18" charset="0"/>
                <a:cs typeface="Times New Roman" pitchFamily="18" charset="0"/>
              </a:rPr>
              <a:t>Usually implements Component methods by delegating their behavior to its children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Contents</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fontScale="55000" lnSpcReduction="20000"/>
          </a:bodyPr>
          <a:lstStyle/>
          <a:p>
            <a:pPr>
              <a:buFont typeface="Wingdings" pitchFamily="2" charset="2"/>
              <a:buChar char="Ø"/>
            </a:pPr>
            <a:r>
              <a:rPr lang="en-US" sz="2900" dirty="0" smtClean="0">
                <a:solidFill>
                  <a:srgbClr val="404040"/>
                </a:solidFill>
                <a:latin typeface="Times New Roman" pitchFamily="18" charset="0"/>
                <a:cs typeface="Times New Roman" pitchFamily="18" charset="0"/>
              </a:rPr>
              <a:t>Introduction</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Rationale</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Fundamental concepts</a:t>
            </a:r>
          </a:p>
          <a:p>
            <a:pPr>
              <a:buFont typeface="Wingdings" pitchFamily="2" charset="2"/>
              <a:buChar char="Ø"/>
            </a:pPr>
            <a:r>
              <a:rPr lang="en-US" sz="2900" dirty="0" smtClean="0">
                <a:solidFill>
                  <a:srgbClr val="404040"/>
                </a:solidFill>
                <a:latin typeface="Times New Roman" pitchFamily="18" charset="0"/>
                <a:cs typeface="Times New Roman" pitchFamily="18" charset="0"/>
              </a:rPr>
              <a:t>Structural design patterns</a:t>
            </a:r>
            <a:endParaRPr lang="en-US" dirty="0" smtClean="0">
              <a:solidFill>
                <a:srgbClr val="404040"/>
              </a:solidFill>
              <a:latin typeface="Times New Roman" pitchFamily="18" charset="0"/>
              <a:cs typeface="Times New Roman" pitchFamily="18" charset="0"/>
            </a:endParaRP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Module</a:t>
            </a:r>
            <a:endParaRPr lang="en-US" sz="2200" dirty="0" smtClean="0">
              <a:solidFill>
                <a:srgbClr val="404040"/>
              </a:solidFill>
              <a:latin typeface="Times New Roman" pitchFamily="18" charset="0"/>
              <a:cs typeface="Times New Roman" pitchFamily="18" charset="0"/>
            </a:endParaRP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Adapter/Wrapper/Translator</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Proxy</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Bridge</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Facade</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Composite</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Decorator</a:t>
            </a:r>
          </a:p>
          <a:p>
            <a:pPr>
              <a:buFont typeface="Wingdings" pitchFamily="2" charset="2"/>
              <a:buChar char="Ø"/>
            </a:pPr>
            <a:r>
              <a:rPr lang="en-US" sz="2900" dirty="0" smtClean="0">
                <a:solidFill>
                  <a:srgbClr val="404040"/>
                </a:solidFill>
                <a:latin typeface="Times New Roman" pitchFamily="18" charset="0"/>
                <a:cs typeface="Times New Roman" pitchFamily="18" charset="0"/>
              </a:rPr>
              <a:t>Behavioral design patterns</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Observer (Publish/Subscribe)</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Blackboard</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Mediator</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Template Method</a:t>
            </a: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Strategy</a:t>
            </a:r>
          </a:p>
          <a:p>
            <a:pPr lvl="1">
              <a:buFont typeface="Wingdings" pitchFamily="2" charset="2"/>
              <a:buChar char="Ø"/>
            </a:pPr>
            <a:r>
              <a:rPr lang="en-US" sz="2600" dirty="0" err="1" smtClean="0">
                <a:solidFill>
                  <a:srgbClr val="404040"/>
                </a:solidFill>
                <a:latin typeface="Times New Roman" pitchFamily="18" charset="0"/>
                <a:cs typeface="Times New Roman" pitchFamily="18" charset="0"/>
              </a:rPr>
              <a:t>Iterator</a:t>
            </a:r>
            <a:endParaRPr lang="en-US" sz="2600" dirty="0" smtClean="0">
              <a:solidFill>
                <a:srgbClr val="404040"/>
              </a:solidFill>
              <a:latin typeface="Times New Roman" pitchFamily="18" charset="0"/>
              <a:cs typeface="Times New Roman" pitchFamily="18" charset="0"/>
            </a:endParaRPr>
          </a:p>
          <a:p>
            <a:pPr lvl="1">
              <a:buFont typeface="Wingdings" pitchFamily="2" charset="2"/>
              <a:buChar char="Ø"/>
            </a:pPr>
            <a:r>
              <a:rPr lang="en-US" sz="2600" dirty="0" smtClean="0">
                <a:solidFill>
                  <a:srgbClr val="404040"/>
                </a:solidFill>
                <a:latin typeface="Times New Roman" pitchFamily="18" charset="0"/>
                <a:cs typeface="Times New Roman" pitchFamily="18" charset="0"/>
              </a:rPr>
              <a:t>Memento</a:t>
            </a: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Composite – Exercise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5"/>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Context: </a:t>
            </a:r>
            <a:r>
              <a:rPr lang="en-US" dirty="0" smtClean="0">
                <a:solidFill>
                  <a:srgbClr val="3F3FFF"/>
                </a:solidFill>
                <a:latin typeface="Times New Roman" pitchFamily="18" charset="0"/>
                <a:cs typeface="Times New Roman" pitchFamily="18" charset="0"/>
              </a:rPr>
              <a:t>OOPaint</a:t>
            </a:r>
            <a:r>
              <a:rPr lang="en-US" dirty="0" smtClean="0">
                <a:solidFill>
                  <a:srgbClr val="404040"/>
                </a:solidFill>
                <a:latin typeface="Times New Roman" pitchFamily="18" charset="0"/>
                <a:cs typeface="Times New Roman" pitchFamily="18" charset="0"/>
              </a:rPr>
              <a:t> program from before</a:t>
            </a:r>
            <a:endParaRPr lang="en-US" dirty="0" smtClean="0">
              <a:solidFill>
                <a:srgbClr val="3F3FFF"/>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Assume single graphics sheet (for now)</a:t>
            </a:r>
          </a:p>
          <a:p>
            <a:r>
              <a:rPr lang="en-US" dirty="0" smtClean="0">
                <a:latin typeface="Times New Roman" pitchFamily="18" charset="0"/>
                <a:cs typeface="Times New Roman" pitchFamily="18" charset="0"/>
              </a:rPr>
              <a:t>User works with simple geometric Shapes (Point, Rectangle, Circle, … </a:t>
            </a:r>
            <a:r>
              <a:rPr lang="en-US" i="1" dirty="0" smtClean="0">
                <a:latin typeface="Times New Roman" pitchFamily="18" charset="0"/>
                <a:cs typeface="Times New Roman" pitchFamily="18" charset="0"/>
              </a:rPr>
              <a:t>maybe more?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Once added to the sheet, Shapes can be Rotated, Scaled, Deleted, Moved… </a:t>
            </a:r>
            <a:r>
              <a:rPr lang="en-US" i="1" dirty="0" smtClean="0">
                <a:latin typeface="Times New Roman" pitchFamily="18" charset="0"/>
                <a:cs typeface="Times New Roman" pitchFamily="18" charset="0"/>
              </a:rPr>
              <a:t>(add 1-2 more what you deem necessary)</a:t>
            </a:r>
          </a:p>
          <a:p>
            <a:r>
              <a:rPr lang="en-US" dirty="0" smtClean="0">
                <a:latin typeface="Times New Roman" pitchFamily="18" charset="0"/>
                <a:cs typeface="Times New Roman" pitchFamily="18" charset="0"/>
              </a:rPr>
              <a:t>The Customer wants </a:t>
            </a:r>
            <a:r>
              <a:rPr lang="en-US" i="1" dirty="0" smtClean="0">
                <a:latin typeface="Times New Roman" pitchFamily="18" charset="0"/>
                <a:cs typeface="Times New Roman" pitchFamily="18" charset="0"/>
              </a:rPr>
              <a:t>Grouping functionality</a:t>
            </a:r>
            <a:r>
              <a:rPr lang="en-US" dirty="0" smtClean="0">
                <a:latin typeface="Times New Roman" pitchFamily="18" charset="0"/>
                <a:cs typeface="Times New Roman" pitchFamily="18" charset="0"/>
              </a:rPr>
              <a:t>. The User should be able to group Shapes together and perform the same basic operations on Groups as apply to all Shapes</a:t>
            </a:r>
          </a:p>
          <a:p>
            <a:r>
              <a:rPr lang="en-US" dirty="0" smtClean="0">
                <a:latin typeface="Times New Roman" pitchFamily="18" charset="0"/>
                <a:cs typeface="Times New Roman" pitchFamily="18" charset="0"/>
              </a:rPr>
              <a:t>Provide UML model (class diagram)</a:t>
            </a:r>
            <a:r>
              <a:rPr lang="bg-BG" dirty="0" smtClean="0">
                <a:latin typeface="Times New Roman" pitchFamily="18" charset="0"/>
                <a:cs typeface="Times New Roman" pitchFamily="18" charset="0"/>
              </a:rPr>
              <a:t> &amp; implement</a:t>
            </a:r>
            <a:r>
              <a:rPr lang="en-US" dirty="0" smtClean="0">
                <a:latin typeface="Times New Roman" pitchFamily="18" charset="0"/>
                <a:cs typeface="Times New Roman" pitchFamily="18" charset="0"/>
              </a:rPr>
              <a:t> for </a:t>
            </a:r>
            <a:r>
              <a:rPr lang="en-US" smtClean="0">
                <a:latin typeface="Times New Roman" pitchFamily="18" charset="0"/>
                <a:cs typeface="Times New Roman" pitchFamily="18" charset="0"/>
              </a:rPr>
              <a:t>this functionality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Factory</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Create Objects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10" name="Picture Placeholder 9" descr="factory1.jpg"/>
          <p:cNvPicPr>
            <a:picLocks noGrp="1" noChangeAspect="1"/>
          </p:cNvPicPr>
          <p:nvPr>
            <p:ph type="pic" idx="1"/>
          </p:nvPr>
        </p:nvPicPr>
        <p:blipFill>
          <a:blip r:embed="rId3" cstate="print"/>
          <a:srcRect t="15406" b="15406"/>
          <a:stretch>
            <a:fillRect/>
          </a:stretch>
        </p:blipFill>
        <p:spPr/>
      </p:pic>
    </p:spTree>
    <p:extLst>
      <p:ext uri="{BB962C8B-B14F-4D97-AF65-F5344CB8AC3E}">
        <p14:creationId xmlns:p14="http://schemas.microsoft.com/office/powerpoint/2010/main" val="3107584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Factory</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Examples for object creation?</a:t>
            </a:r>
          </a:p>
          <a:p>
            <a:pPr lvl="1">
              <a:buFont typeface="Wingdings" pitchFamily="2" charset="2"/>
              <a:buChar char="Ø"/>
            </a:pPr>
            <a:r>
              <a:rPr lang="en-US" dirty="0" smtClean="0">
                <a:solidFill>
                  <a:srgbClr val="404040"/>
                </a:solidFill>
                <a:latin typeface="Times New Roman" pitchFamily="18" charset="0"/>
                <a:cs typeface="Times New Roman" pitchFamily="18" charset="0"/>
              </a:rPr>
              <a:t>Umm… each and every application?</a:t>
            </a:r>
          </a:p>
          <a:p>
            <a:pPr lvl="1">
              <a:buFont typeface="Wingdings" pitchFamily="2" charset="2"/>
              <a:buChar char="Ø"/>
            </a:pPr>
            <a:r>
              <a:rPr lang="en-US" dirty="0" smtClean="0">
                <a:solidFill>
                  <a:srgbClr val="404040"/>
                </a:solidFill>
                <a:latin typeface="Times New Roman" pitchFamily="18" charset="0"/>
                <a:cs typeface="Times New Roman" pitchFamily="18" charset="0"/>
              </a:rPr>
              <a:t>Everyone knows how to create objects, right?</a:t>
            </a:r>
          </a:p>
          <a:p>
            <a:pPr lvl="1">
              <a:buFont typeface="Wingdings" pitchFamily="2" charset="2"/>
              <a:buChar char="Ø"/>
            </a:pPr>
            <a:r>
              <a:rPr lang="en-US" dirty="0" smtClean="0">
                <a:solidFill>
                  <a:srgbClr val="404040"/>
                </a:solidFill>
                <a:latin typeface="Times New Roman" pitchFamily="18" charset="0"/>
                <a:cs typeface="Times New Roman" pitchFamily="18" charset="0"/>
              </a:rPr>
              <a:t>Right… we can do it so well, we construct objects just about </a:t>
            </a:r>
            <a:r>
              <a:rPr lang="en-US" i="1" dirty="0" smtClean="0">
                <a:solidFill>
                  <a:srgbClr val="3F3FFF"/>
                </a:solidFill>
                <a:latin typeface="Times New Roman" pitchFamily="18" charset="0"/>
                <a:cs typeface="Times New Roman" pitchFamily="18" charset="0"/>
              </a:rPr>
              <a:t>everywhere</a:t>
            </a:r>
          </a:p>
          <a:p>
            <a:pPr lvl="1">
              <a:buFont typeface="Wingdings" pitchFamily="2" charset="2"/>
              <a:buChar char="Ø"/>
            </a:pPr>
            <a:r>
              <a:rPr lang="en-US" i="1" dirty="0" smtClean="0">
                <a:solidFill>
                  <a:srgbClr val="404040"/>
                </a:solidFill>
                <a:latin typeface="Times New Roman" pitchFamily="18" charset="0"/>
                <a:cs typeface="Times New Roman" pitchFamily="18" charset="0"/>
              </a:rPr>
              <a:t>… which is a real disaster</a:t>
            </a:r>
            <a:endParaRPr lang="en-US" dirty="0" smtClean="0">
              <a:solidFill>
                <a:srgbClr val="404040"/>
              </a:solidFill>
              <a:latin typeface="Times New Roman" pitchFamily="18" charset="0"/>
              <a:cs typeface="Times New Roman" pitchFamily="18" charset="0"/>
            </a:endParaRPr>
          </a:p>
          <a:p>
            <a:pPr>
              <a:buFont typeface="Wingdings" pitchFamily="2" charset="2"/>
              <a:buChar char="Ø"/>
            </a:pPr>
            <a:r>
              <a:rPr lang="en-US" dirty="0" smtClean="0">
                <a:solidFill>
                  <a:srgbClr val="404040"/>
                </a:solidFill>
                <a:latin typeface="Times New Roman" pitchFamily="18" charset="0"/>
                <a:cs typeface="Times New Roman" pitchFamily="18" charset="0"/>
              </a:rPr>
              <a:t>Encapsulate class instantiation!</a:t>
            </a:r>
          </a:p>
          <a:p>
            <a:pPr lvl="1">
              <a:buFont typeface="Wingdings" pitchFamily="2" charset="2"/>
              <a:buChar char="Ø"/>
            </a:pPr>
            <a:r>
              <a:rPr lang="en-US" dirty="0" smtClean="0">
                <a:solidFill>
                  <a:srgbClr val="404040"/>
                </a:solidFill>
                <a:latin typeface="Times New Roman" pitchFamily="18" charset="0"/>
                <a:cs typeface="Times New Roman" pitchFamily="18" charset="0"/>
              </a:rPr>
              <a:t>We strive to </a:t>
            </a:r>
            <a:r>
              <a:rPr lang="en-US" dirty="0" smtClean="0">
                <a:solidFill>
                  <a:srgbClr val="3F3FFF"/>
                </a:solidFill>
                <a:latin typeface="Times New Roman" pitchFamily="18" charset="0"/>
                <a:cs typeface="Times New Roman" pitchFamily="18" charset="0"/>
              </a:rPr>
              <a:t>extend</a:t>
            </a:r>
            <a:r>
              <a:rPr lang="en-US" dirty="0" smtClean="0">
                <a:solidFill>
                  <a:srgbClr val="404040"/>
                </a:solidFill>
                <a:latin typeface="Times New Roman" pitchFamily="18" charset="0"/>
                <a:cs typeface="Times New Roman" pitchFamily="18" charset="0"/>
              </a:rPr>
              <a:t> without modification (create new classes)</a:t>
            </a:r>
          </a:p>
          <a:p>
            <a:pPr lvl="1">
              <a:buFont typeface="Wingdings" pitchFamily="2" charset="2"/>
              <a:buChar char="Ø"/>
            </a:pPr>
            <a:r>
              <a:rPr lang="en-US" dirty="0" smtClean="0">
                <a:solidFill>
                  <a:srgbClr val="404040"/>
                </a:solidFill>
                <a:latin typeface="Times New Roman" pitchFamily="18" charset="0"/>
                <a:cs typeface="Times New Roman" pitchFamily="18" charset="0"/>
              </a:rPr>
              <a:t>So we don’t want to have class instantiation all over our app!</a:t>
            </a:r>
          </a:p>
          <a:p>
            <a:pPr lvl="1">
              <a:buFont typeface="Wingdings" pitchFamily="2" charset="2"/>
              <a:buChar char="Ø"/>
            </a:pPr>
            <a:r>
              <a:rPr lang="en-US" dirty="0" smtClean="0">
                <a:solidFill>
                  <a:srgbClr val="404040"/>
                </a:solidFill>
                <a:latin typeface="Times New Roman" pitchFamily="18" charset="0"/>
                <a:cs typeface="Times New Roman" pitchFamily="18" charset="0"/>
              </a:rPr>
              <a:t>Let’s sketch the idea…</a:t>
            </a:r>
          </a:p>
          <a:p>
            <a:pPr lvl="1" algn="ctr">
              <a:buNone/>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3082" name="Picture 10"/>
          <p:cNvPicPr>
            <a:picLocks noChangeAspect="1" noChangeArrowheads="1"/>
          </p:cNvPicPr>
          <p:nvPr/>
        </p:nvPicPr>
        <p:blipFill>
          <a:blip r:embed="rId2" cstate="print"/>
          <a:srcRect/>
          <a:stretch>
            <a:fillRect/>
          </a:stretch>
        </p:blipFill>
        <p:spPr bwMode="auto">
          <a:xfrm>
            <a:off x="3857625" y="5257800"/>
            <a:ext cx="1428750" cy="981075"/>
          </a:xfrm>
          <a:prstGeom prst="rect">
            <a:avLst/>
          </a:prstGeom>
          <a:noFill/>
          <a:ln w="9525">
            <a:noFill/>
            <a:miter lim="800000"/>
            <a:headEnd/>
            <a:tailEnd/>
          </a:ln>
          <a:effectLst/>
        </p:spPr>
      </p:pic>
    </p:spTree>
    <p:extLst>
      <p:ext uri="{BB962C8B-B14F-4D97-AF65-F5344CB8AC3E}">
        <p14:creationId xmlns:p14="http://schemas.microsoft.com/office/powerpoint/2010/main" val="136975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Simple Factory</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665344" y="1219200"/>
            <a:ext cx="5813311" cy="4937125"/>
          </a:xfrm>
          <a:prstGeom prst="rect">
            <a:avLst/>
          </a:prstGeom>
          <a:noFill/>
          <a:ln w="9525">
            <a:noFill/>
            <a:miter lim="800000"/>
            <a:headEnd/>
            <a:tailEnd/>
          </a:ln>
          <a:effectLst/>
        </p:spPr>
      </p:pic>
    </p:spTree>
    <p:extLst>
      <p:ext uri="{BB962C8B-B14F-4D97-AF65-F5344CB8AC3E}">
        <p14:creationId xmlns:p14="http://schemas.microsoft.com/office/powerpoint/2010/main" val="1108926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Factory</a:t>
            </a:r>
            <a:r>
              <a:rPr lang="bg-BG" dirty="0" smtClean="0">
                <a:latin typeface="Century" pitchFamily="18" charset="0"/>
              </a:rPr>
              <a:t> method</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923274" y="1662750"/>
            <a:ext cx="3297453" cy="353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8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entury" pitchFamily="18" charset="0"/>
              </a:rPr>
              <a:t>Registry Factory</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p:cNvPicPr>
            <a:picLocks noChangeAspect="1"/>
          </p:cNvPicPr>
          <p:nvPr/>
        </p:nvPicPr>
        <p:blipFill>
          <a:blip r:embed="rId2"/>
          <a:stretch>
            <a:fillRect/>
          </a:stretch>
        </p:blipFill>
        <p:spPr>
          <a:xfrm>
            <a:off x="256124" y="1397000"/>
            <a:ext cx="8631751" cy="4064000"/>
          </a:xfrm>
          <a:prstGeom prst="rect">
            <a:avLst/>
          </a:prstGeom>
        </p:spPr>
      </p:pic>
    </p:spTree>
    <p:extLst>
      <p:ext uri="{BB962C8B-B14F-4D97-AF65-F5344CB8AC3E}">
        <p14:creationId xmlns:p14="http://schemas.microsoft.com/office/powerpoint/2010/main" val="705498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Plugin Manager (for Registry Factory)</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4"/>
          <p:cNvPicPr>
            <a:picLocks noChangeAspect="1"/>
          </p:cNvPicPr>
          <p:nvPr/>
        </p:nvPicPr>
        <p:blipFill>
          <a:blip r:embed="rId2"/>
          <a:stretch>
            <a:fillRect/>
          </a:stretch>
        </p:blipFill>
        <p:spPr>
          <a:xfrm>
            <a:off x="446531" y="1203324"/>
            <a:ext cx="8250939" cy="5092701"/>
          </a:xfrm>
          <a:prstGeom prst="rect">
            <a:avLst/>
          </a:prstGeom>
        </p:spPr>
      </p:pic>
    </p:spTree>
    <p:extLst>
      <p:ext uri="{BB962C8B-B14F-4D97-AF65-F5344CB8AC3E}">
        <p14:creationId xmlns:p14="http://schemas.microsoft.com/office/powerpoint/2010/main" val="1423176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Registry Factory – Stage 1</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4"/>
          <p:cNvPicPr>
            <a:picLocks noChangeAspect="1"/>
          </p:cNvPicPr>
          <p:nvPr/>
        </p:nvPicPr>
        <p:blipFill>
          <a:blip r:embed="rId2"/>
          <a:stretch>
            <a:fillRect/>
          </a:stretch>
        </p:blipFill>
        <p:spPr>
          <a:xfrm>
            <a:off x="190500" y="1625475"/>
            <a:ext cx="8763000" cy="3607050"/>
          </a:xfrm>
          <a:prstGeom prst="rect">
            <a:avLst/>
          </a:prstGeom>
        </p:spPr>
      </p:pic>
    </p:spTree>
    <p:extLst>
      <p:ext uri="{BB962C8B-B14F-4D97-AF65-F5344CB8AC3E}">
        <p14:creationId xmlns:p14="http://schemas.microsoft.com/office/powerpoint/2010/main" val="2543572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Decorator</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Enrich Object &amp; Keep Interface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10" name="Picture Placeholder 9" descr="decorate5.jpg"/>
          <p:cNvPicPr>
            <a:picLocks noGrp="1" noChangeAspect="1"/>
          </p:cNvPicPr>
          <p:nvPr>
            <p:ph type="pic" idx="1"/>
          </p:nvPr>
        </p:nvPicPr>
        <p:blipFill>
          <a:blip r:embed="rId3" cstate="print"/>
          <a:srcRect t="11845" b="11845"/>
          <a:stretch>
            <a:fillRect/>
          </a:stretch>
        </p:blip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Decorator</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Examples of extending Object’s behavior/appearance?</a:t>
            </a:r>
          </a:p>
          <a:p>
            <a:pPr lvl="1">
              <a:buFont typeface="Wingdings" pitchFamily="2" charset="2"/>
              <a:buChar char="Ø"/>
            </a:pPr>
            <a:r>
              <a:rPr lang="en-US" dirty="0" smtClean="0">
                <a:solidFill>
                  <a:srgbClr val="404040"/>
                </a:solidFill>
                <a:latin typeface="Times New Roman" pitchFamily="18" charset="0"/>
                <a:cs typeface="Times New Roman" pitchFamily="18" charset="0"/>
              </a:rPr>
              <a:t>Add logging to existing Object without modifying its Class</a:t>
            </a:r>
          </a:p>
          <a:p>
            <a:pPr lvl="1">
              <a:buFont typeface="Wingdings" pitchFamily="2" charset="2"/>
              <a:buChar char="Ø"/>
            </a:pPr>
            <a:r>
              <a:rPr lang="en-US" dirty="0" smtClean="0">
                <a:solidFill>
                  <a:srgbClr val="404040"/>
                </a:solidFill>
                <a:latin typeface="Times New Roman" pitchFamily="18" charset="0"/>
                <a:cs typeface="Times New Roman" pitchFamily="18" charset="0"/>
              </a:rPr>
              <a:t>Decorate existing Widgets (i.e. add scroll bars etc.)</a:t>
            </a:r>
          </a:p>
          <a:p>
            <a:pPr>
              <a:buFont typeface="Wingdings" pitchFamily="2" charset="2"/>
              <a:buChar char="Ø"/>
            </a:pPr>
            <a:r>
              <a:rPr lang="en-US" dirty="0" smtClean="0">
                <a:solidFill>
                  <a:srgbClr val="404040"/>
                </a:solidFill>
                <a:latin typeface="Times New Roman" pitchFamily="18" charset="0"/>
                <a:cs typeface="Times New Roman" pitchFamily="18" charset="0"/>
              </a:rPr>
              <a:t>Clients of our Objects shouldn’t notice any difference</a:t>
            </a:r>
          </a:p>
          <a:p>
            <a:pPr lvl="1">
              <a:buFont typeface="Wingdings" pitchFamily="2" charset="2"/>
              <a:buChar char="Ø"/>
            </a:pPr>
            <a:r>
              <a:rPr lang="en-US" dirty="0" smtClean="0">
                <a:solidFill>
                  <a:srgbClr val="404040"/>
                </a:solidFill>
                <a:latin typeface="Times New Roman" pitchFamily="18" charset="0"/>
                <a:cs typeface="Times New Roman" pitchFamily="18" charset="0"/>
              </a:rPr>
              <a:t>Except for some rare occasions (i.e. depending on concrete types). Remember </a:t>
            </a:r>
          </a:p>
          <a:p>
            <a:pPr lvl="1">
              <a:buFont typeface="Wingdings" pitchFamily="2" charset="2"/>
              <a:buChar char="Ø"/>
            </a:pPr>
            <a:r>
              <a:rPr lang="en-US" dirty="0" smtClean="0">
                <a:solidFill>
                  <a:srgbClr val="404040"/>
                </a:solidFill>
                <a:latin typeface="Times New Roman" pitchFamily="18" charset="0"/>
                <a:cs typeface="Times New Roman" pitchFamily="18" charset="0"/>
              </a:rPr>
              <a:t>Therefore, a decorated (wrapped) Object should have the same interface as the original one</a:t>
            </a:r>
          </a:p>
          <a:p>
            <a:pPr lvl="1">
              <a:buFont typeface="Wingdings" pitchFamily="2" charset="2"/>
              <a:buChar char="Ø"/>
            </a:pPr>
            <a:r>
              <a:rPr lang="en-US" dirty="0" smtClean="0">
                <a:solidFill>
                  <a:srgbClr val="404040"/>
                </a:solidFill>
                <a:latin typeface="Times New Roman" pitchFamily="18" charset="0"/>
                <a:cs typeface="Times New Roman" pitchFamily="18" charset="0"/>
              </a:rPr>
              <a:t>A flexible alternative to subclassing</a:t>
            </a:r>
          </a:p>
          <a:p>
            <a:pPr lvl="1">
              <a:buFont typeface="Wingdings" pitchFamily="2" charset="2"/>
              <a:buChar char="Ø"/>
            </a:pPr>
            <a:r>
              <a:rPr lang="en-US" dirty="0" smtClean="0">
                <a:solidFill>
                  <a:srgbClr val="404040"/>
                </a:solidFill>
                <a:latin typeface="Times New Roman" pitchFamily="18" charset="0"/>
                <a:cs typeface="Times New Roman" pitchFamily="18" charset="0"/>
              </a:rPr>
              <a:t>Let’s sketch the idea… (</a:t>
            </a:r>
            <a:r>
              <a:rPr lang="en-US" i="1" dirty="0" smtClean="0">
                <a:solidFill>
                  <a:srgbClr val="404040"/>
                </a:solidFill>
                <a:latin typeface="Times New Roman" pitchFamily="18" charset="0"/>
                <a:cs typeface="Times New Roman" pitchFamily="18" charset="0"/>
              </a:rPr>
              <a:t>déjà vu</a:t>
            </a:r>
            <a:r>
              <a:rPr lang="en-US" dirty="0" smtClean="0">
                <a:solidFill>
                  <a:srgbClr val="404040"/>
                </a:solidFill>
                <a:latin typeface="Times New Roman" pitchFamily="18" charset="0"/>
                <a:cs typeface="Times New Roman" pitchFamily="18" charset="0"/>
              </a:rPr>
              <a:t>?)</a:t>
            </a:r>
          </a:p>
          <a:p>
            <a:pPr lvl="1" algn="ctr">
              <a:buNone/>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3082" name="Picture 10"/>
          <p:cNvPicPr>
            <a:picLocks noChangeAspect="1" noChangeArrowheads="1"/>
          </p:cNvPicPr>
          <p:nvPr/>
        </p:nvPicPr>
        <p:blipFill>
          <a:blip r:embed="rId2" cstate="print"/>
          <a:srcRect/>
          <a:stretch>
            <a:fillRect/>
          </a:stretch>
        </p:blipFill>
        <p:spPr bwMode="auto">
          <a:xfrm>
            <a:off x="3857625" y="5334000"/>
            <a:ext cx="1428750"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Contents – 2</a:t>
            </a:r>
            <a:endParaRPr lang="en-US" sz="3600" dirty="0">
              <a:solidFill>
                <a:srgbClr val="404040"/>
              </a:solidFill>
              <a:latin typeface="Century" pitchFamily="18" charset="0"/>
            </a:endParaRPr>
          </a:p>
        </p:txBody>
      </p:sp>
      <p:sp>
        <p:nvSpPr>
          <p:cNvPr id="3" name="Content Placeholder 2"/>
          <p:cNvSpPr>
            <a:spLocks noGrp="1"/>
          </p:cNvSpPr>
          <p:nvPr>
            <p:ph sz="quarter" idx="1"/>
          </p:nvPr>
        </p:nvSpPr>
        <p:spPr/>
        <p:txBody>
          <a:bodyPr>
            <a:normAutofit fontScale="77500" lnSpcReduction="20000"/>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Creational design patterns</a:t>
            </a:r>
            <a:endParaRPr lang="en-US" sz="2400" dirty="0" smtClean="0">
              <a:solidFill>
                <a:srgbClr val="404040"/>
              </a:solidFill>
              <a:latin typeface="Times New Roman" pitchFamily="18" charset="0"/>
              <a:cs typeface="Times New Roman" pitchFamily="18" charset="0"/>
            </a:endParaRPr>
          </a:p>
          <a:p>
            <a:pPr lvl="1">
              <a:buFont typeface="Wingdings" pitchFamily="2" charset="2"/>
              <a:buChar char="Ø"/>
            </a:pPr>
            <a:r>
              <a:rPr lang="en-US" dirty="0" smtClean="0">
                <a:solidFill>
                  <a:srgbClr val="404040"/>
                </a:solidFill>
                <a:latin typeface="Times New Roman" pitchFamily="18" charset="0"/>
                <a:cs typeface="Times New Roman" pitchFamily="18" charset="0"/>
              </a:rPr>
              <a:t>Factory Method</a:t>
            </a:r>
          </a:p>
          <a:p>
            <a:pPr lvl="1">
              <a:buFont typeface="Wingdings" pitchFamily="2" charset="2"/>
              <a:buChar char="Ø"/>
            </a:pPr>
            <a:r>
              <a:rPr lang="en-US" dirty="0" smtClean="0">
                <a:solidFill>
                  <a:srgbClr val="404040"/>
                </a:solidFill>
                <a:latin typeface="Times New Roman" pitchFamily="18" charset="0"/>
                <a:cs typeface="Times New Roman" pitchFamily="18" charset="0"/>
              </a:rPr>
              <a:t>Abstract Factory</a:t>
            </a:r>
          </a:p>
          <a:p>
            <a:pPr lvl="1">
              <a:buFont typeface="Wingdings" pitchFamily="2" charset="2"/>
              <a:buChar char="Ø"/>
            </a:pPr>
            <a:r>
              <a:rPr lang="en-US" dirty="0" smtClean="0">
                <a:solidFill>
                  <a:srgbClr val="404040"/>
                </a:solidFill>
                <a:latin typeface="Times New Roman" pitchFamily="18" charset="0"/>
                <a:cs typeface="Times New Roman" pitchFamily="18" charset="0"/>
              </a:rPr>
              <a:t>Singleton / </a:t>
            </a:r>
            <a:r>
              <a:rPr lang="en-US" dirty="0" err="1" smtClean="0">
                <a:solidFill>
                  <a:srgbClr val="404040"/>
                </a:solidFill>
                <a:latin typeface="Times New Roman" pitchFamily="18" charset="0"/>
                <a:cs typeface="Times New Roman" pitchFamily="18" charset="0"/>
              </a:rPr>
              <a:t>Multiton</a:t>
            </a:r>
            <a:endParaRPr lang="en-US" dirty="0" smtClean="0">
              <a:solidFill>
                <a:srgbClr val="404040"/>
              </a:solidFill>
              <a:latin typeface="Times New Roman" pitchFamily="18" charset="0"/>
              <a:cs typeface="Times New Roman" pitchFamily="18" charset="0"/>
            </a:endParaRPr>
          </a:p>
          <a:p>
            <a:pPr lvl="1">
              <a:buFont typeface="Wingdings" pitchFamily="2" charset="2"/>
              <a:buChar char="Ø"/>
            </a:pPr>
            <a:r>
              <a:rPr lang="en-US" dirty="0" smtClean="0">
                <a:solidFill>
                  <a:srgbClr val="404040"/>
                </a:solidFill>
                <a:latin typeface="Times New Roman" pitchFamily="18" charset="0"/>
                <a:cs typeface="Times New Roman" pitchFamily="18" charset="0"/>
              </a:rPr>
              <a:t>Object Pool</a:t>
            </a:r>
          </a:p>
          <a:p>
            <a:pPr lvl="1">
              <a:buFont typeface="Wingdings" pitchFamily="2" charset="2"/>
              <a:buChar char="Ø"/>
            </a:pPr>
            <a:r>
              <a:rPr lang="en-US" dirty="0" smtClean="0">
                <a:solidFill>
                  <a:srgbClr val="404040"/>
                </a:solidFill>
                <a:latin typeface="Times New Roman" pitchFamily="18" charset="0"/>
                <a:cs typeface="Times New Roman" pitchFamily="18" charset="0"/>
              </a:rPr>
              <a:t>Lazy Initialization</a:t>
            </a:r>
          </a:p>
          <a:p>
            <a:pPr lvl="1">
              <a:buFont typeface="Wingdings" pitchFamily="2" charset="2"/>
              <a:buChar char="Ø"/>
            </a:pPr>
            <a:r>
              <a:rPr lang="en-US" dirty="0" smtClean="0">
                <a:solidFill>
                  <a:srgbClr val="404040"/>
                </a:solidFill>
                <a:latin typeface="Times New Roman" pitchFamily="18" charset="0"/>
                <a:cs typeface="Times New Roman" pitchFamily="18" charset="0"/>
              </a:rPr>
              <a:t>Future Object</a:t>
            </a:r>
          </a:p>
          <a:p>
            <a:pPr>
              <a:buFont typeface="Wingdings" pitchFamily="2" charset="2"/>
              <a:buChar char="Ø"/>
            </a:pPr>
            <a:r>
              <a:rPr lang="en-US" dirty="0" smtClean="0">
                <a:solidFill>
                  <a:srgbClr val="404040"/>
                </a:solidFill>
                <a:latin typeface="Times New Roman" pitchFamily="18" charset="0"/>
                <a:cs typeface="Times New Roman" pitchFamily="18" charset="0"/>
              </a:rPr>
              <a:t>Concurrency design patterns</a:t>
            </a:r>
          </a:p>
          <a:p>
            <a:pPr lvl="1">
              <a:buFont typeface="Wingdings" pitchFamily="2" charset="2"/>
              <a:buChar char="Ø"/>
            </a:pPr>
            <a:r>
              <a:rPr lang="en-US" dirty="0" smtClean="0">
                <a:solidFill>
                  <a:srgbClr val="404040"/>
                </a:solidFill>
                <a:latin typeface="Times New Roman" pitchFamily="18" charset="0"/>
                <a:cs typeface="Times New Roman" pitchFamily="18" charset="0"/>
              </a:rPr>
              <a:t>Lock</a:t>
            </a:r>
          </a:p>
          <a:p>
            <a:pPr lvl="1">
              <a:buFont typeface="Wingdings" pitchFamily="2" charset="2"/>
              <a:buChar char="Ø"/>
            </a:pPr>
            <a:r>
              <a:rPr lang="en-US" dirty="0" smtClean="0">
                <a:solidFill>
                  <a:srgbClr val="404040"/>
                </a:solidFill>
                <a:latin typeface="Times New Roman" pitchFamily="18" charset="0"/>
                <a:cs typeface="Times New Roman" pitchFamily="18" charset="0"/>
              </a:rPr>
              <a:t>Read-Write Lock</a:t>
            </a:r>
          </a:p>
          <a:p>
            <a:pPr lvl="1">
              <a:buFont typeface="Wingdings" pitchFamily="2" charset="2"/>
              <a:buChar char="Ø"/>
            </a:pPr>
            <a:r>
              <a:rPr lang="en-US" dirty="0" smtClean="0">
                <a:solidFill>
                  <a:srgbClr val="404040"/>
                </a:solidFill>
                <a:latin typeface="Times New Roman" pitchFamily="18" charset="0"/>
                <a:cs typeface="Times New Roman" pitchFamily="18" charset="0"/>
              </a:rPr>
              <a:t>Monitor</a:t>
            </a:r>
          </a:p>
          <a:p>
            <a:pPr lvl="1">
              <a:buFont typeface="Wingdings" pitchFamily="2" charset="2"/>
              <a:buChar char="Ø"/>
            </a:pPr>
            <a:r>
              <a:rPr lang="en-US" dirty="0" smtClean="0">
                <a:solidFill>
                  <a:srgbClr val="404040"/>
                </a:solidFill>
                <a:latin typeface="Times New Roman" pitchFamily="18" charset="0"/>
                <a:cs typeface="Times New Roman" pitchFamily="18" charset="0"/>
              </a:rPr>
              <a:t>Thread pool</a:t>
            </a:r>
          </a:p>
          <a:p>
            <a:pPr>
              <a:buFont typeface="Wingdings" pitchFamily="2" charset="2"/>
              <a:buChar char="Ø"/>
            </a:pPr>
            <a:r>
              <a:rPr lang="en-US" dirty="0" smtClean="0">
                <a:solidFill>
                  <a:srgbClr val="404040"/>
                </a:solidFill>
                <a:latin typeface="Times New Roman" pitchFamily="18" charset="0"/>
                <a:cs typeface="Times New Roman" pitchFamily="18" charset="0"/>
              </a:rPr>
              <a:t>Architectural design patterns</a:t>
            </a:r>
          </a:p>
          <a:p>
            <a:pPr lvl="1"/>
            <a:r>
              <a:rPr lang="en-US" dirty="0" smtClean="0">
                <a:solidFill>
                  <a:srgbClr val="404040"/>
                </a:solidFill>
                <a:latin typeface="Times New Roman" pitchFamily="18" charset="0"/>
                <a:cs typeface="Times New Roman" pitchFamily="18" charset="0"/>
              </a:rPr>
              <a:t>Model – View – Controller (MVC)</a:t>
            </a:r>
          </a:p>
          <a:p>
            <a:pPr lvl="1"/>
            <a:r>
              <a:rPr lang="en-US" dirty="0" smtClean="0">
                <a:solidFill>
                  <a:srgbClr val="404040"/>
                </a:solidFill>
                <a:latin typeface="Times New Roman" pitchFamily="18" charset="0"/>
                <a:cs typeface="Times New Roman" pitchFamily="18" charset="0"/>
              </a:rPr>
              <a:t>Model – View – Presenter (MVP)</a:t>
            </a:r>
          </a:p>
          <a:p>
            <a:pPr lvl="1"/>
            <a:r>
              <a:rPr lang="en-US" dirty="0" smtClean="0">
                <a:solidFill>
                  <a:srgbClr val="404040"/>
                </a:solidFill>
                <a:latin typeface="Times New Roman" pitchFamily="18" charset="0"/>
                <a:cs typeface="Times New Roman" pitchFamily="18" charset="0"/>
              </a:rPr>
              <a:t>Model – View – </a:t>
            </a:r>
            <a:r>
              <a:rPr lang="en-US" dirty="0" err="1" smtClean="0">
                <a:solidFill>
                  <a:srgbClr val="404040"/>
                </a:solidFill>
                <a:latin typeface="Times New Roman" pitchFamily="18" charset="0"/>
                <a:cs typeface="Times New Roman" pitchFamily="18" charset="0"/>
              </a:rPr>
              <a:t>Viewmodel</a:t>
            </a:r>
            <a:r>
              <a:rPr lang="en-US" dirty="0" smtClean="0">
                <a:solidFill>
                  <a:srgbClr val="404040"/>
                </a:solidFill>
                <a:latin typeface="Times New Roman" pitchFamily="18" charset="0"/>
                <a:cs typeface="Times New Roman" pitchFamily="18" charset="0"/>
              </a:rPr>
              <a:t> (MVVM)</a:t>
            </a:r>
            <a:endParaRPr lang="en-US" dirty="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Decorator</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5127" name="Picture 7"/>
          <p:cNvPicPr>
            <a:picLocks noGrp="1" noChangeAspect="1" noChangeArrowheads="1"/>
          </p:cNvPicPr>
          <p:nvPr>
            <p:ph sz="quarter" idx="1"/>
          </p:nvPr>
        </p:nvPicPr>
        <p:blipFill>
          <a:blip r:embed="rId2" cstate="print"/>
          <a:srcRect/>
          <a:stretch>
            <a:fillRect/>
          </a:stretch>
        </p:blipFill>
        <p:spPr bwMode="auto">
          <a:xfrm>
            <a:off x="1274517" y="1219200"/>
            <a:ext cx="6594966" cy="493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Decorator – Exercise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5"/>
          <p:cNvSpPr>
            <a:spLocks noGrp="1"/>
          </p:cNvSpPr>
          <p:nvPr>
            <p:ph sz="quarter" idx="1"/>
          </p:nvPr>
        </p:nvSpPr>
        <p:spPr/>
        <p:txBody>
          <a:bodyPr>
            <a:normAutofit/>
          </a:bodyPr>
          <a:lstStyle/>
          <a:p>
            <a:r>
              <a:rPr lang="en-US" dirty="0" smtClean="0">
                <a:latin typeface="Times New Roman" pitchFamily="18" charset="0"/>
                <a:cs typeface="Times New Roman" pitchFamily="18" charset="0"/>
              </a:rPr>
              <a:t>Context: </a:t>
            </a:r>
            <a:r>
              <a:rPr lang="en-US" dirty="0" smtClean="0">
                <a:solidFill>
                  <a:srgbClr val="3F3FFF"/>
                </a:solidFill>
                <a:latin typeface="Times New Roman" pitchFamily="18" charset="0"/>
                <a:cs typeface="Times New Roman" pitchFamily="18" charset="0"/>
              </a:rPr>
              <a:t>OOPaint</a:t>
            </a:r>
            <a:r>
              <a:rPr lang="en-US" dirty="0" smtClean="0">
                <a:solidFill>
                  <a:srgbClr val="404040"/>
                </a:solidFill>
                <a:latin typeface="Times New Roman" pitchFamily="18" charset="0"/>
                <a:cs typeface="Times New Roman" pitchFamily="18" charset="0"/>
              </a:rPr>
              <a:t> program from before</a:t>
            </a:r>
            <a:endParaRPr lang="en-US" dirty="0" smtClean="0">
              <a:solidFill>
                <a:srgbClr val="3F3FFF"/>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The Customer is happy with our product, and orders </a:t>
            </a:r>
            <a:r>
              <a:rPr lang="bg-BG" i="1" dirty="0" smtClean="0">
                <a:latin typeface="Times New Roman" pitchFamily="18" charset="0"/>
                <a:cs typeface="Times New Roman" pitchFamily="18" charset="0"/>
              </a:rPr>
              <a:t>3D effect</a:t>
            </a:r>
            <a:r>
              <a:rPr lang="en-US" i="1" dirty="0" smtClean="0">
                <a:latin typeface="Times New Roman" pitchFamily="18" charset="0"/>
                <a:cs typeface="Times New Roman" pitchFamily="18" charset="0"/>
              </a:rPr>
              <a:t> </a:t>
            </a:r>
            <a:r>
              <a:rPr lang="bg-BG" dirty="0" smtClean="0">
                <a:latin typeface="Times New Roman" pitchFamily="18" charset="0"/>
                <a:cs typeface="Times New Roman" pitchFamily="18" charset="0"/>
              </a:rPr>
              <a:t>feature</a:t>
            </a:r>
            <a:r>
              <a:rPr lang="en-US" dirty="0" smtClean="0">
                <a:latin typeface="Times New Roman" pitchFamily="18" charset="0"/>
                <a:cs typeface="Times New Roman" pitchFamily="18" charset="0"/>
              </a:rPr>
              <a:t>. The User should be able to </a:t>
            </a:r>
            <a:r>
              <a:rPr lang="bg-BG" dirty="0" smtClean="0">
                <a:latin typeface="Times New Roman" pitchFamily="18" charset="0"/>
                <a:cs typeface="Times New Roman" pitchFamily="18" charset="0"/>
              </a:rPr>
              <a:t>make </a:t>
            </a:r>
            <a:r>
              <a:rPr lang="en-US" dirty="0" smtClean="0">
                <a:latin typeface="Times New Roman" pitchFamily="18" charset="0"/>
                <a:cs typeface="Times New Roman" pitchFamily="18" charset="0"/>
              </a:rPr>
              <a:t>a </a:t>
            </a:r>
            <a:r>
              <a:rPr lang="en-US" smtClean="0">
                <a:latin typeface="Times New Roman" pitchFamily="18" charset="0"/>
                <a:cs typeface="Times New Roman" pitchFamily="18" charset="0"/>
              </a:rPr>
              <a:t>Shape (or a Group)</a:t>
            </a:r>
            <a:r>
              <a:rPr lang="bg-BG" smtClean="0">
                <a:latin typeface="Times New Roman" pitchFamily="18" charset="0"/>
                <a:cs typeface="Times New Roman" pitchFamily="18" charset="0"/>
              </a:rPr>
              <a:t> appear </a:t>
            </a:r>
            <a:r>
              <a:rPr lang="bg-BG" dirty="0" smtClean="0">
                <a:latin typeface="Times New Roman" pitchFamily="18" charset="0"/>
                <a:cs typeface="Times New Roman" pitchFamily="18" charset="0"/>
              </a:rPr>
              <a:t>3D</a:t>
            </a:r>
            <a:r>
              <a:rPr lang="en-US" dirty="0" smtClean="0">
                <a:latin typeface="Times New Roman" pitchFamily="18" charset="0"/>
                <a:cs typeface="Times New Roman" pitchFamily="18" charset="0"/>
              </a:rPr>
              <a:t> by clicking the Middle Mouse button over it.</a:t>
            </a:r>
          </a:p>
          <a:p>
            <a:r>
              <a:rPr lang="en-US" dirty="0" smtClean="0">
                <a:latin typeface="Times New Roman" pitchFamily="18" charset="0"/>
                <a:cs typeface="Times New Roman" pitchFamily="18" charset="0"/>
              </a:rPr>
              <a:t>Provide UML model (class diagram) and implementation for this functionality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Command Pattern</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1026" name="Picture 2"/>
          <p:cNvPicPr>
            <a:picLocks noGrp="1" noChangeAspect="1" noChangeArrowheads="1"/>
          </p:cNvPicPr>
          <p:nvPr>
            <p:ph sz="quarter" idx="1"/>
          </p:nvPr>
        </p:nvPicPr>
        <p:blipFill>
          <a:blip r:embed="rId2" cstate="print">
            <a:clrChange>
              <a:clrFrom>
                <a:srgbClr val="FFFFFF"/>
              </a:clrFrom>
              <a:clrTo>
                <a:srgbClr val="FFFFFF">
                  <a:alpha val="0"/>
                </a:srgbClr>
              </a:clrTo>
            </a:clrChange>
          </a:blip>
          <a:srcRect/>
          <a:stretch>
            <a:fillRect/>
          </a:stretch>
        </p:blipFill>
        <p:spPr bwMode="auto">
          <a:xfrm>
            <a:off x="1895475" y="1676842"/>
            <a:ext cx="5353050" cy="35043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Singleton</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The One And Only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8" name="Picture Placeholder 7" descr="singleton.bmp"/>
          <p:cNvPicPr>
            <a:picLocks noGrp="1" noChangeAspect="1"/>
          </p:cNvPicPr>
          <p:nvPr>
            <p:ph type="pic" idx="1"/>
          </p:nvPr>
        </p:nvPicPr>
        <p:blipFill>
          <a:blip r:embed="rId3" cstate="print"/>
          <a:srcRect t="20835" b="20835"/>
          <a:stretch>
            <a:fillRect/>
          </a:stretch>
        </p:blip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Singleton</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207421" y="2786062"/>
            <a:ext cx="2729157" cy="180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Singleton</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Content Placeholder 4"/>
          <p:cNvSpPr>
            <a:spLocks noGrp="1"/>
          </p:cNvSpPr>
          <p:nvPr>
            <p:ph sz="quarter" idx="1"/>
          </p:nvPr>
        </p:nvSpPr>
        <p:spPr/>
        <p:txBody>
          <a:bodyPr/>
          <a:lstStyle/>
          <a:p>
            <a:r>
              <a:rPr lang="en-US" dirty="0" smtClean="0"/>
              <a:t>Advantages</a:t>
            </a:r>
          </a:p>
          <a:p>
            <a:pPr lvl="1"/>
            <a:r>
              <a:rPr lang="en-US" dirty="0" smtClean="0"/>
              <a:t>Cannot create inadvertently more than one instance of a Class when it does not make sense (i.e. when that Class models exactly 1 real-world entity)</a:t>
            </a:r>
          </a:p>
          <a:p>
            <a:pPr lvl="1"/>
            <a:r>
              <a:rPr lang="en-US" dirty="0" smtClean="0"/>
              <a:t>Makes use of </a:t>
            </a:r>
            <a:r>
              <a:rPr lang="en-US" i="1" dirty="0" smtClean="0"/>
              <a:t>lazy initialization</a:t>
            </a:r>
            <a:r>
              <a:rPr lang="en-US" dirty="0" smtClean="0"/>
              <a:t> where resources for the Singleton are only allocated the first time they are requested (compare to a global variable which allocates resource from program start)</a:t>
            </a:r>
          </a:p>
          <a:p>
            <a:pPr lvl="1"/>
            <a:r>
              <a:rPr lang="en-US" dirty="0" smtClean="0"/>
              <a:t>Simplifies API by avoiding parameters solely dedicated to pass a single object around </a:t>
            </a:r>
            <a:r>
              <a:rPr lang="en-US" i="1" dirty="0" smtClean="0"/>
              <a:t>(Beware! See Disadvantages page)</a:t>
            </a:r>
          </a:p>
          <a:p>
            <a:pPr lvl="1"/>
            <a:endParaRPr lang="en-US" i="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Singleton</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p:txBody>
          <a:bodyPr>
            <a:normAutofit lnSpcReduction="10000"/>
          </a:bodyPr>
          <a:lstStyle/>
          <a:p>
            <a:r>
              <a:rPr lang="en-US" dirty="0" smtClean="0"/>
              <a:t>Disadvantages</a:t>
            </a:r>
          </a:p>
          <a:p>
            <a:pPr lvl="1"/>
            <a:r>
              <a:rPr lang="en-US" dirty="0" smtClean="0"/>
              <a:t>Singletons represent a </a:t>
            </a:r>
            <a:r>
              <a:rPr lang="en-US" dirty="0" smtClean="0">
                <a:solidFill>
                  <a:srgbClr val="3F3FFF"/>
                </a:solidFill>
              </a:rPr>
              <a:t>global state</a:t>
            </a:r>
            <a:r>
              <a:rPr lang="en-US" dirty="0" smtClean="0">
                <a:solidFill>
                  <a:srgbClr val="404040"/>
                </a:solidFill>
              </a:rPr>
              <a:t>. Global state is </a:t>
            </a:r>
            <a:r>
              <a:rPr lang="en-US" dirty="0" smtClean="0">
                <a:solidFill>
                  <a:srgbClr val="3F3FFF"/>
                </a:solidFill>
              </a:rPr>
              <a:t>transitive</a:t>
            </a:r>
            <a:r>
              <a:rPr lang="en-US" dirty="0" smtClean="0">
                <a:solidFill>
                  <a:srgbClr val="404040"/>
                </a:solidFill>
              </a:rPr>
              <a:t> (it’s “contagious”) – i.e. it spreads wildly throughout the whole application</a:t>
            </a:r>
            <a:endParaRPr lang="en-US" dirty="0" smtClean="0"/>
          </a:p>
          <a:p>
            <a:pPr lvl="1"/>
            <a:r>
              <a:rPr lang="en-US" dirty="0" smtClean="0"/>
              <a:t>Singletons tend to spoil object-oriented design and style of implementation. Undermines </a:t>
            </a:r>
            <a:r>
              <a:rPr lang="en-US" i="1" dirty="0" smtClean="0"/>
              <a:t>encapsulation</a:t>
            </a:r>
            <a:r>
              <a:rPr lang="en-US" dirty="0" smtClean="0"/>
              <a:t> and </a:t>
            </a:r>
            <a:r>
              <a:rPr lang="en-US" i="1" dirty="0" smtClean="0"/>
              <a:t>loose coupling</a:t>
            </a:r>
          </a:p>
          <a:p>
            <a:pPr lvl="1"/>
            <a:r>
              <a:rPr lang="en-US" dirty="0" smtClean="0"/>
              <a:t>Classes that use Singletons </a:t>
            </a:r>
            <a:r>
              <a:rPr lang="en-US" b="1" dirty="0" smtClean="0"/>
              <a:t>hide</a:t>
            </a:r>
            <a:r>
              <a:rPr lang="en-US" dirty="0" smtClean="0"/>
              <a:t> dependencies from the Singletons they use and from each other (their API is misleading)</a:t>
            </a:r>
          </a:p>
          <a:p>
            <a:pPr lvl="1"/>
            <a:r>
              <a:rPr lang="en-US" dirty="0" smtClean="0"/>
              <a:t>As a result, the </a:t>
            </a:r>
            <a:r>
              <a:rPr lang="en-US" dirty="0" smtClean="0">
                <a:solidFill>
                  <a:srgbClr val="3F3FFF"/>
                </a:solidFill>
              </a:rPr>
              <a:t>complexity</a:t>
            </a:r>
            <a:r>
              <a:rPr lang="en-US" dirty="0" smtClean="0">
                <a:solidFill>
                  <a:srgbClr val="404040"/>
                </a:solidFill>
              </a:rPr>
              <a:t> of the system can easily increase out of control</a:t>
            </a:r>
          </a:p>
          <a:p>
            <a:pPr lvl="1"/>
            <a:r>
              <a:rPr lang="en-US" dirty="0" smtClean="0">
                <a:solidFill>
                  <a:srgbClr val="404040"/>
                </a:solidFill>
              </a:rPr>
              <a:t>There are multiple types of complexity Singletons bring (see the next page)</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Singleton</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Content Placeholder 4"/>
          <p:cNvSpPr>
            <a:spLocks noGrp="1"/>
          </p:cNvSpPr>
          <p:nvPr>
            <p:ph sz="quarter" idx="1"/>
          </p:nvPr>
        </p:nvSpPr>
        <p:spPr/>
        <p:txBody>
          <a:bodyPr>
            <a:normAutofit lnSpcReduction="10000"/>
          </a:bodyPr>
          <a:lstStyle/>
          <a:p>
            <a:r>
              <a:rPr lang="en-US" dirty="0" smtClean="0"/>
              <a:t>Disadvantages (contd.)</a:t>
            </a:r>
          </a:p>
          <a:p>
            <a:pPr lvl="1"/>
            <a:r>
              <a:rPr lang="en-US" dirty="0" smtClean="0">
                <a:solidFill>
                  <a:srgbClr val="3F3FFF"/>
                </a:solidFill>
              </a:rPr>
              <a:t>Implementation complexity</a:t>
            </a:r>
            <a:r>
              <a:rPr lang="en-US" dirty="0" smtClean="0"/>
              <a:t>:</a:t>
            </a:r>
            <a:r>
              <a:rPr lang="en-US" b="1" dirty="0" smtClean="0"/>
              <a:t> </a:t>
            </a:r>
            <a:r>
              <a:rPr lang="en-US" dirty="0" smtClean="0"/>
              <a:t>Singletons easily can increase </a:t>
            </a:r>
            <a:r>
              <a:rPr lang="en-US" dirty="0" smtClean="0">
                <a:solidFill>
                  <a:srgbClr val="404040"/>
                </a:solidFill>
              </a:rPr>
              <a:t>complexity</a:t>
            </a:r>
            <a:r>
              <a:rPr lang="en-US" dirty="0" smtClean="0"/>
              <a:t> by forcing you to take more things into consideration simultaneously while writing each line of code</a:t>
            </a:r>
          </a:p>
          <a:p>
            <a:pPr lvl="1"/>
            <a:r>
              <a:rPr lang="en-US" dirty="0" smtClean="0"/>
              <a:t>As a consequence, the same code executed several times on the same input might lead to different results without obvious reasons (due to global state) – i.e. create a new object and call one of its methods with the same input: you expect the same output but it’s different</a:t>
            </a:r>
          </a:p>
          <a:p>
            <a:pPr lvl="1"/>
            <a:r>
              <a:rPr lang="en-US" dirty="0" smtClean="0">
                <a:solidFill>
                  <a:srgbClr val="3F3FFF"/>
                </a:solidFill>
              </a:rPr>
              <a:t>Unit test complexity:</a:t>
            </a:r>
            <a:r>
              <a:rPr lang="en-US" dirty="0" smtClean="0"/>
              <a:t> UT results are no longer reliable! Sometimes they pass, sometimes they fail because of (hidden) dependency on some global state</a:t>
            </a:r>
          </a:p>
          <a:p>
            <a:pPr lvl="1"/>
            <a:r>
              <a:rPr lang="en-US" dirty="0" smtClean="0">
                <a:solidFill>
                  <a:srgbClr val="3F3FFF"/>
                </a:solidFill>
              </a:rPr>
              <a:t>Debugging complexity:</a:t>
            </a:r>
            <a:r>
              <a:rPr lang="en-US" dirty="0" smtClean="0">
                <a:solidFill>
                  <a:srgbClr val="404040"/>
                </a:solidFill>
              </a:rPr>
              <a:t> it’s harder to reproduce and debug a problem when it depends on some global state</a:t>
            </a:r>
            <a:endParaRPr lang="en-US" dirty="0">
              <a:solidFill>
                <a:srgbClr val="3F3FFF"/>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Singleton</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p:txBody>
          <a:bodyPr>
            <a:normAutofit/>
          </a:bodyPr>
          <a:lstStyle/>
          <a:p>
            <a:r>
              <a:rPr lang="en-US" dirty="0" smtClean="0"/>
              <a:t>Challenging question to discuss</a:t>
            </a:r>
          </a:p>
          <a:p>
            <a:pPr lvl="1"/>
            <a:r>
              <a:rPr lang="en-US" dirty="0" smtClean="0">
                <a:solidFill>
                  <a:srgbClr val="404040"/>
                </a:solidFill>
              </a:rPr>
              <a:t>Singletons (being an object that encapsulates a global state) allow for two classes to interact </a:t>
            </a:r>
            <a:r>
              <a:rPr lang="en-US" i="1" dirty="0" smtClean="0">
                <a:solidFill>
                  <a:srgbClr val="404040"/>
                </a:solidFill>
              </a:rPr>
              <a:t>without knowing about each other</a:t>
            </a:r>
          </a:p>
          <a:p>
            <a:pPr lvl="1"/>
            <a:r>
              <a:rPr lang="en-US" dirty="0" smtClean="0">
                <a:solidFill>
                  <a:srgbClr val="404040"/>
                </a:solidFill>
              </a:rPr>
              <a:t>Now, how is this a </a:t>
            </a:r>
            <a:r>
              <a:rPr lang="en-US" i="1" dirty="0" smtClean="0">
                <a:solidFill>
                  <a:srgbClr val="404040"/>
                </a:solidFill>
              </a:rPr>
              <a:t>bad thing</a:t>
            </a:r>
            <a:r>
              <a:rPr lang="en-US" dirty="0" smtClean="0">
                <a:solidFill>
                  <a:srgbClr val="404040"/>
                </a:solidFill>
              </a:rPr>
              <a:t>? Isn’t it what </a:t>
            </a:r>
            <a:r>
              <a:rPr lang="en-US" i="1" dirty="0" smtClean="0">
                <a:solidFill>
                  <a:srgbClr val="404040"/>
                </a:solidFill>
              </a:rPr>
              <a:t>loose coupling?</a:t>
            </a:r>
          </a:p>
          <a:p>
            <a:pPr lvl="1"/>
            <a:r>
              <a:rPr lang="en-US" i="1" dirty="0" smtClean="0">
                <a:solidFill>
                  <a:srgbClr val="404040"/>
                </a:solidFill>
              </a:rPr>
              <a:t>(define what loose coupling really means)</a:t>
            </a:r>
            <a:endParaRPr lang="en-US" dirty="0">
              <a:solidFill>
                <a:srgbClr val="40404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Adapter</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“Things Are Not What They Appear”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dirty="0"/>
          </a:p>
        </p:txBody>
      </p:sp>
      <p:pic>
        <p:nvPicPr>
          <p:cNvPr id="11" name="Picture Placeholder 10" descr="adapter2.jpg"/>
          <p:cNvPicPr>
            <a:picLocks noGrp="1" noChangeAspect="1"/>
          </p:cNvPicPr>
          <p:nvPr>
            <p:ph type="pic" idx="1"/>
          </p:nvPr>
        </p:nvPicPr>
        <p:blipFill>
          <a:blip r:embed="rId3" cstate="print"/>
          <a:stretch>
            <a:fillRect/>
          </a:stretch>
        </p:blipFill>
        <p:spPr>
          <a:xfrm>
            <a:off x="2400300" y="1901857"/>
            <a:ext cx="4343400" cy="43434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solidFill>
                  <a:srgbClr val="00869F"/>
                </a:solidFill>
                <a:latin typeface="Century" pitchFamily="18" charset="0"/>
              </a:rPr>
              <a:t>Introduction</a:t>
            </a:r>
            <a:endParaRPr lang="en-US" dirty="0">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dirty="0" smtClean="0">
                <a:solidFill>
                  <a:srgbClr val="404040"/>
                </a:solidFill>
                <a:latin typeface="Times New Roman" pitchFamily="18" charset="0"/>
                <a:cs typeface="Times New Roman" pitchFamily="18" charset="0"/>
              </a:rPr>
              <a:t>Rationale</a:t>
            </a:r>
          </a:p>
          <a:p>
            <a:pPr marL="514350" indent="-514350">
              <a:buClr>
                <a:srgbClr val="EBE0AA"/>
              </a:buClr>
            </a:pPr>
            <a:r>
              <a:rPr lang="en-US" dirty="0" smtClean="0">
                <a:solidFill>
                  <a:srgbClr val="404040"/>
                </a:solidFill>
                <a:latin typeface="Times New Roman" pitchFamily="18" charset="0"/>
                <a:cs typeface="Times New Roman" pitchFamily="18" charset="0"/>
              </a:rPr>
              <a:t>Fundamental Concepts</a:t>
            </a:r>
            <a:endParaRPr lang="en-US" dirty="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Adapter</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123" name="Picture 3"/>
          <p:cNvPicPr>
            <a:picLocks noGrp="1" noChangeAspect="1" noChangeArrowheads="1"/>
          </p:cNvPicPr>
          <p:nvPr>
            <p:ph sz="quarter" idx="1"/>
          </p:nvPr>
        </p:nvPicPr>
        <p:blipFill>
          <a:blip r:embed="rId2" cstate="print"/>
          <a:srcRect/>
          <a:stretch>
            <a:fillRect/>
          </a:stretch>
        </p:blipFill>
        <p:spPr bwMode="auto">
          <a:xfrm>
            <a:off x="1237890" y="1219200"/>
            <a:ext cx="6668220" cy="493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State</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“I hope you are in a good mood”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8" name="Picture Placeholder 7" descr="State1.png"/>
          <p:cNvPicPr>
            <a:picLocks noGrp="1" noChangeAspect="1"/>
          </p:cNvPicPr>
          <p:nvPr>
            <p:ph type="pic" idx="1"/>
          </p:nvPr>
        </p:nvPicPr>
        <p:blipFill>
          <a:blip r:embed="rId3" cstate="print"/>
          <a:stretch>
            <a:fillRect/>
          </a:stretch>
        </p:blipFill>
        <p:spPr>
          <a:xfrm>
            <a:off x="1600200" y="1981200"/>
            <a:ext cx="5943600" cy="4167351"/>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State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4099" name="Picture 3"/>
          <p:cNvPicPr>
            <a:picLocks noGrp="1" noChangeAspect="1" noChangeArrowheads="1"/>
          </p:cNvPicPr>
          <p:nvPr>
            <p:ph sz="quarter" idx="1"/>
          </p:nvPr>
        </p:nvPicPr>
        <p:blipFill>
          <a:blip r:embed="rId2" cstate="print"/>
          <a:srcRect/>
          <a:stretch>
            <a:fillRect/>
          </a:stretch>
        </p:blipFill>
        <p:spPr bwMode="auto">
          <a:xfrm>
            <a:off x="1855537" y="1731962"/>
            <a:ext cx="5432926" cy="391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State</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But… it resembles </a:t>
            </a:r>
            <a:r>
              <a:rPr lang="en-US" i="1" dirty="0" smtClean="0">
                <a:solidFill>
                  <a:srgbClr val="404040"/>
                </a:solidFill>
                <a:latin typeface="Times New Roman" pitchFamily="18" charset="0"/>
                <a:cs typeface="Times New Roman" pitchFamily="18" charset="0"/>
              </a:rPr>
              <a:t>Strategy</a:t>
            </a:r>
            <a:r>
              <a:rPr lang="en-US" dirty="0" smtClean="0">
                <a:solidFill>
                  <a:srgbClr val="404040"/>
                </a:solidFill>
                <a:latin typeface="Times New Roman" pitchFamily="18" charset="0"/>
                <a:cs typeface="Times New Roman" pitchFamily="18" charset="0"/>
              </a:rPr>
              <a:t> a lot?</a:t>
            </a:r>
            <a:endParaRPr lang="en-US" i="1" dirty="0" smtClean="0">
              <a:solidFill>
                <a:srgbClr val="404040"/>
              </a:solidFill>
              <a:latin typeface="Times New Roman" pitchFamily="18" charset="0"/>
              <a:cs typeface="Times New Roman" pitchFamily="18" charset="0"/>
            </a:endParaRPr>
          </a:p>
          <a:p>
            <a:pPr>
              <a:buFont typeface="Wingdings" pitchFamily="2" charset="2"/>
              <a:buChar char="Ø"/>
            </a:pPr>
            <a:r>
              <a:rPr lang="en-US" dirty="0" smtClean="0">
                <a:solidFill>
                  <a:srgbClr val="404040"/>
                </a:solidFill>
                <a:latin typeface="Times New Roman" pitchFamily="18" charset="0"/>
                <a:cs typeface="Times New Roman" pitchFamily="18" charset="0"/>
              </a:rPr>
              <a:t>Differences</a:t>
            </a:r>
          </a:p>
          <a:p>
            <a:pPr lvl="1">
              <a:buFont typeface="Wingdings" pitchFamily="2" charset="2"/>
              <a:buChar char="Ø"/>
            </a:pPr>
            <a:r>
              <a:rPr lang="en-US" dirty="0" smtClean="0">
                <a:solidFill>
                  <a:srgbClr val="404040"/>
                </a:solidFill>
                <a:latin typeface="Times New Roman" pitchFamily="18" charset="0"/>
                <a:cs typeface="Times New Roman" pitchFamily="18" charset="0"/>
              </a:rPr>
              <a:t>States know about the Context (store reference to it)</a:t>
            </a:r>
          </a:p>
          <a:p>
            <a:pPr lvl="1">
              <a:buFont typeface="Wingdings" pitchFamily="2" charset="2"/>
              <a:buChar char="Ø"/>
            </a:pPr>
            <a:r>
              <a:rPr lang="en-US" dirty="0" smtClean="0">
                <a:solidFill>
                  <a:srgbClr val="404040"/>
                </a:solidFill>
                <a:latin typeface="Times New Roman" pitchFamily="18" charset="0"/>
                <a:cs typeface="Times New Roman" pitchFamily="18" charset="0"/>
              </a:rPr>
              <a:t>States can switch current State themselves (transition to other States)</a:t>
            </a:r>
          </a:p>
          <a:p>
            <a:pPr lvl="1">
              <a:buFont typeface="Wingdings" pitchFamily="2" charset="2"/>
              <a:buChar char="Ø"/>
            </a:pPr>
            <a:r>
              <a:rPr lang="en-US" dirty="0" smtClean="0">
                <a:solidFill>
                  <a:srgbClr val="404040"/>
                </a:solidFill>
                <a:latin typeface="Times New Roman" pitchFamily="18" charset="0"/>
                <a:cs typeface="Times New Roman" pitchFamily="18" charset="0"/>
              </a:rPr>
              <a:t>States are created by the Context itself (Strategies are assigned to the Context from the outside)</a:t>
            </a:r>
          </a:p>
          <a:p>
            <a:pPr lvl="1">
              <a:buFont typeface="Wingdings" pitchFamily="2" charset="2"/>
              <a:buChar char="Ø"/>
            </a:pPr>
            <a:r>
              <a:rPr lang="en-US" dirty="0" smtClean="0">
                <a:solidFill>
                  <a:srgbClr val="404040"/>
                </a:solidFill>
                <a:latin typeface="Times New Roman" pitchFamily="18" charset="0"/>
                <a:cs typeface="Times New Roman" pitchFamily="18" charset="0"/>
              </a:rPr>
              <a:t>States usually implement every Context operation</a:t>
            </a:r>
          </a:p>
          <a:p>
            <a:pPr lvl="1">
              <a:buFont typeface="Wingdings" pitchFamily="2" charset="2"/>
              <a:buChar char="Ø"/>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State – Exercise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6" name="Content Placeholder 5"/>
          <p:cNvSpPr>
            <a:spLocks noGrp="1"/>
          </p:cNvSpPr>
          <p:nvPr>
            <p:ph sz="quarter" idx="1"/>
          </p:nvPr>
        </p:nvSpPr>
        <p:spPr/>
        <p:txBody>
          <a:bodyPr>
            <a:normAutofit/>
          </a:bodyPr>
          <a:lstStyle/>
          <a:p>
            <a:r>
              <a:rPr lang="en-US" dirty="0" smtClean="0">
                <a:latin typeface="Times New Roman" pitchFamily="18" charset="0"/>
                <a:cs typeface="Times New Roman" pitchFamily="18" charset="0"/>
              </a:rPr>
              <a:t>Context: </a:t>
            </a:r>
            <a:r>
              <a:rPr lang="en-US" dirty="0" smtClean="0">
                <a:solidFill>
                  <a:srgbClr val="3F3FFF"/>
                </a:solidFill>
                <a:latin typeface="Times New Roman" pitchFamily="18" charset="0"/>
                <a:cs typeface="Times New Roman" pitchFamily="18" charset="0"/>
              </a:rPr>
              <a:t>OOPaint</a:t>
            </a:r>
            <a:r>
              <a:rPr lang="en-US" dirty="0" smtClean="0">
                <a:solidFill>
                  <a:srgbClr val="404040"/>
                </a:solidFill>
                <a:latin typeface="Times New Roman" pitchFamily="18" charset="0"/>
                <a:cs typeface="Times New Roman" pitchFamily="18" charset="0"/>
              </a:rPr>
              <a:t> program from before</a:t>
            </a:r>
            <a:endParaRPr lang="en-US" dirty="0" smtClean="0">
              <a:solidFill>
                <a:srgbClr val="3F3FFF"/>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Provide UML State diagram of UI flow</a:t>
            </a:r>
          </a:p>
          <a:p>
            <a:r>
              <a:rPr lang="en-US" dirty="0" smtClean="0">
                <a:latin typeface="Times New Roman" pitchFamily="18" charset="0"/>
                <a:cs typeface="Times New Roman" pitchFamily="18" charset="0"/>
              </a:rPr>
              <a:t>Provide UML model (class diagram) and implementation for this functionality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Observer</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Publish-Subscribe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9" name="Picture Placeholder 8"/>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209800" y="1605113"/>
            <a:ext cx="4724400" cy="4356516"/>
          </a:xfrm>
        </p:spPr>
      </p:pic>
    </p:spTree>
    <p:extLst>
      <p:ext uri="{BB962C8B-B14F-4D97-AF65-F5344CB8AC3E}">
        <p14:creationId xmlns:p14="http://schemas.microsoft.com/office/powerpoint/2010/main" val="38111955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Observer</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3078" name="Picture 6"/>
          <p:cNvPicPr>
            <a:picLocks noGrp="1" noChangeAspect="1" noChangeArrowheads="1"/>
          </p:cNvPicPr>
          <p:nvPr>
            <p:ph sz="quarter" idx="1"/>
          </p:nvPr>
        </p:nvPicPr>
        <p:blipFill>
          <a:blip r:embed="rId2" cstate="print"/>
          <a:srcRect/>
          <a:stretch>
            <a:fillRect/>
          </a:stretch>
        </p:blipFill>
        <p:spPr bwMode="auto">
          <a:xfrm>
            <a:off x="457200" y="1650696"/>
            <a:ext cx="8229600" cy="4074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Observer</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Roles &amp; Responsibilities</a:t>
            </a:r>
          </a:p>
          <a:p>
            <a:pPr lvl="1">
              <a:buFont typeface="Wingdings" pitchFamily="2" charset="2"/>
              <a:buChar char="Ø"/>
            </a:pPr>
            <a:r>
              <a:rPr lang="en-US" i="1" dirty="0" smtClean="0">
                <a:solidFill>
                  <a:srgbClr val="404040"/>
                </a:solidFill>
                <a:latin typeface="Times New Roman" pitchFamily="18" charset="0"/>
                <a:cs typeface="Times New Roman" pitchFamily="18" charset="0"/>
              </a:rPr>
              <a:t>Subject Interface</a:t>
            </a:r>
            <a:r>
              <a:rPr lang="en-US" dirty="0" smtClean="0">
                <a:solidFill>
                  <a:srgbClr val="404040"/>
                </a:solidFill>
                <a:latin typeface="Times New Roman" pitchFamily="18" charset="0"/>
                <a:cs typeface="Times New Roman" pitchFamily="18" charset="0"/>
              </a:rPr>
              <a:t> – implemented by all classes that wish to become Subjects (to be Observed via publish/subscribe mechanism)</a:t>
            </a:r>
          </a:p>
          <a:p>
            <a:pPr lvl="1">
              <a:buFont typeface="Wingdings" pitchFamily="2" charset="2"/>
              <a:buChar char="Ø"/>
            </a:pPr>
            <a:r>
              <a:rPr lang="en-US" i="1" dirty="0" smtClean="0">
                <a:solidFill>
                  <a:srgbClr val="404040"/>
                </a:solidFill>
                <a:latin typeface="Times New Roman" pitchFamily="18" charset="0"/>
                <a:cs typeface="Times New Roman" pitchFamily="18" charset="0"/>
              </a:rPr>
              <a:t>Observer Interface – </a:t>
            </a:r>
            <a:r>
              <a:rPr lang="en-US" dirty="0" smtClean="0">
                <a:solidFill>
                  <a:srgbClr val="404040"/>
                </a:solidFill>
                <a:latin typeface="Times New Roman" pitchFamily="18" charset="0"/>
                <a:cs typeface="Times New Roman" pitchFamily="18" charset="0"/>
              </a:rPr>
              <a:t>implemented by all classes that wish to be Observers (to be able to subscribe for concrete Subjects and be notified on changes of their states)</a:t>
            </a:r>
          </a:p>
          <a:p>
            <a:pPr lvl="1">
              <a:buFont typeface="Wingdings" pitchFamily="2" charset="2"/>
              <a:buChar char="Ø"/>
            </a:pPr>
            <a:r>
              <a:rPr lang="en-US" dirty="0" smtClean="0">
                <a:solidFill>
                  <a:srgbClr val="404040"/>
                </a:solidFill>
                <a:latin typeface="Times New Roman" pitchFamily="18" charset="0"/>
                <a:cs typeface="Times New Roman" pitchFamily="18" charset="0"/>
              </a:rPr>
              <a:t>Concrete Subjects– classes that need to act as </a:t>
            </a:r>
            <a:r>
              <a:rPr lang="en-US" i="1" dirty="0" smtClean="0">
                <a:solidFill>
                  <a:srgbClr val="404040"/>
                </a:solidFill>
                <a:latin typeface="Times New Roman" pitchFamily="18" charset="0"/>
                <a:cs typeface="Times New Roman" pitchFamily="18" charset="0"/>
              </a:rPr>
              <a:t>Subjects</a:t>
            </a:r>
            <a:r>
              <a:rPr lang="en-US" dirty="0" smtClean="0">
                <a:solidFill>
                  <a:srgbClr val="404040"/>
                </a:solidFill>
                <a:latin typeface="Times New Roman" pitchFamily="18" charset="0"/>
                <a:cs typeface="Times New Roman" pitchFamily="18" charset="0"/>
              </a:rPr>
              <a:t> (support subscriptions and notify all Observers that subscribe to them). Those classes need to have only 1 thing in common: they implement </a:t>
            </a:r>
            <a:r>
              <a:rPr lang="en-US" i="1" dirty="0" smtClean="0">
                <a:solidFill>
                  <a:srgbClr val="404040"/>
                </a:solidFill>
                <a:latin typeface="Times New Roman" pitchFamily="18" charset="0"/>
                <a:cs typeface="Times New Roman" pitchFamily="18" charset="0"/>
              </a:rPr>
              <a:t>Subject Interface</a:t>
            </a:r>
          </a:p>
          <a:p>
            <a:pPr lvl="1">
              <a:buFont typeface="Wingdings" pitchFamily="2" charset="2"/>
              <a:buChar char="Ø"/>
            </a:pPr>
            <a:r>
              <a:rPr lang="en-US" dirty="0" smtClean="0">
                <a:solidFill>
                  <a:srgbClr val="404040"/>
                </a:solidFill>
                <a:latin typeface="Times New Roman" pitchFamily="18" charset="0"/>
                <a:cs typeface="Times New Roman" pitchFamily="18" charset="0"/>
              </a:rPr>
              <a:t>Concrete Observers – classes that need to observe concrete Subjects. They are able to subscribe for notifications and receive such from the corresponding Subject</a:t>
            </a:r>
          </a:p>
          <a:p>
            <a:pPr lvl="1">
              <a:buFont typeface="Wingdings" pitchFamily="2" charset="2"/>
              <a:buChar char="Ø"/>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Observer</a:t>
            </a:r>
            <a:endParaRPr lang="en-US" dirty="0">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Dangers</a:t>
            </a:r>
          </a:p>
          <a:p>
            <a:pPr lvl="1">
              <a:buFont typeface="Wingdings" pitchFamily="2" charset="2"/>
              <a:buChar char="Ø"/>
            </a:pPr>
            <a:r>
              <a:rPr lang="en-US" i="1" smtClean="0">
                <a:solidFill>
                  <a:srgbClr val="404040"/>
                </a:solidFill>
                <a:latin typeface="Times New Roman" pitchFamily="18" charset="0"/>
                <a:cs typeface="Times New Roman" pitchFamily="18" charset="0"/>
              </a:rPr>
              <a:t>Lapsed Listener Problem</a:t>
            </a:r>
            <a:endParaRPr lang="en-US" dirty="0" smtClean="0">
              <a:solidFill>
                <a:srgbClr val="404040"/>
              </a:solidFill>
              <a:latin typeface="Times New Roman" pitchFamily="18" charset="0"/>
              <a:cs typeface="Times New Roman" pitchFamily="18" charset="0"/>
            </a:endParaRPr>
          </a:p>
          <a:p>
            <a:pPr lvl="1">
              <a:buFont typeface="Wingdings" pitchFamily="2" charset="2"/>
              <a:buChar char="Ø"/>
            </a:pPr>
            <a:endParaRPr lang="en-US" dirty="0"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Observer – Exercise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6" name="Content Placeholder 5"/>
          <p:cNvSpPr>
            <a:spLocks noGrp="1"/>
          </p:cNvSpPr>
          <p:nvPr>
            <p:ph sz="quarter" idx="1"/>
          </p:nvPr>
        </p:nvSpPr>
        <p:spPr/>
        <p:txBody>
          <a:bodyPr>
            <a:normAutofit/>
          </a:bodyPr>
          <a:lstStyle/>
          <a:p>
            <a:r>
              <a:rPr lang="en-US" dirty="0" smtClean="0">
                <a:latin typeface="Times New Roman" pitchFamily="18" charset="0"/>
                <a:cs typeface="Times New Roman" pitchFamily="18" charset="0"/>
              </a:rPr>
              <a:t>Context: </a:t>
            </a:r>
            <a:r>
              <a:rPr lang="en-US" dirty="0" smtClean="0">
                <a:solidFill>
                  <a:srgbClr val="3F3FFF"/>
                </a:solidFill>
                <a:latin typeface="Times New Roman" pitchFamily="18" charset="0"/>
                <a:cs typeface="Times New Roman" pitchFamily="18" charset="0"/>
              </a:rPr>
              <a:t>OOPaint</a:t>
            </a:r>
            <a:r>
              <a:rPr lang="en-US" dirty="0" smtClean="0">
                <a:solidFill>
                  <a:srgbClr val="404040"/>
                </a:solidFill>
                <a:latin typeface="Times New Roman" pitchFamily="18" charset="0"/>
                <a:cs typeface="Times New Roman" pitchFamily="18" charset="0"/>
              </a:rPr>
              <a:t> program from before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Customer wants a special graphic object (a </a:t>
            </a:r>
            <a:r>
              <a:rPr lang="en-US" i="1" dirty="0" smtClean="0">
                <a:latin typeface="Times New Roman" pitchFamily="18" charset="0"/>
                <a:cs typeface="Times New Roman" pitchFamily="18" charset="0"/>
              </a:rPr>
              <a:t>“marker”</a:t>
            </a:r>
            <a:r>
              <a:rPr lang="en-US" dirty="0" smtClean="0">
                <a:latin typeface="Times New Roman" pitchFamily="18" charset="0"/>
                <a:cs typeface="Times New Roman" pitchFamily="18" charset="0"/>
              </a:rPr>
              <a:t>) which if put on the Canvas, allows to move all graphic objects (like a caption) seemingly moving the whole Canvas around. A variant of that: move all graphic objects that are created </a:t>
            </a:r>
            <a:r>
              <a:rPr lang="en-US" i="1" dirty="0" smtClean="0">
                <a:latin typeface="Times New Roman" pitchFamily="18" charset="0"/>
                <a:cs typeface="Times New Roman" pitchFamily="18" charset="0"/>
              </a:rPr>
              <a:t>after</a:t>
            </a:r>
            <a:r>
              <a:rPr lang="en-US" dirty="0" smtClean="0">
                <a:latin typeface="Times New Roman" pitchFamily="18" charset="0"/>
                <a:cs typeface="Times New Roman" pitchFamily="18" charset="0"/>
              </a:rPr>
              <a:t> the marker.</a:t>
            </a:r>
          </a:p>
          <a:p>
            <a:r>
              <a:rPr lang="en-US" dirty="0" smtClean="0">
                <a:latin typeface="Times New Roman" pitchFamily="18" charset="0"/>
                <a:cs typeface="Times New Roman" pitchFamily="18" charset="0"/>
              </a:rPr>
              <a:t>Provide UML model (class diagram) and implementation for this functionality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Introduction – </a:t>
            </a:r>
            <a:r>
              <a:rPr lang="en-US" i="1" dirty="0" smtClean="0">
                <a:solidFill>
                  <a:srgbClr val="404040"/>
                </a:solidFill>
                <a:latin typeface="Century" pitchFamily="18" charset="0"/>
              </a:rPr>
              <a:t>Assumptions</a:t>
            </a:r>
            <a:endParaRPr lang="en-US" i="1" dirty="0">
              <a:solidFill>
                <a:srgbClr val="404040"/>
              </a:solidFill>
              <a:latin typeface="Century"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bg-BG" b="1" i="1" dirty="0" smtClean="0">
                <a:latin typeface="Times New Roman" pitchFamily="18" charset="0"/>
                <a:cs typeface="Times New Roman" pitchFamily="18" charset="0"/>
              </a:rPr>
              <a:t>A1</a:t>
            </a:r>
            <a:r>
              <a:rPr lang="bg-BG" dirty="0" smtClean="0">
                <a:latin typeface="Times New Roman" pitchFamily="18" charset="0"/>
                <a:cs typeface="Times New Roman" pitchFamily="18" charset="0"/>
              </a:rPr>
              <a:t>: The projects we work on are distributed vastly over time and space (teams)</a:t>
            </a:r>
            <a:endParaRPr lang="bg-BG" b="1" i="1" dirty="0" smtClean="0">
              <a:latin typeface="Times New Roman" pitchFamily="18" charset="0"/>
              <a:cs typeface="Times New Roman" pitchFamily="18" charset="0"/>
            </a:endParaRPr>
          </a:p>
          <a:p>
            <a:pPr>
              <a:buFont typeface="Wingdings" pitchFamily="2" charset="2"/>
              <a:buChar char="Ø"/>
            </a:pPr>
            <a:r>
              <a:rPr lang="en-US" b="1" i="1" dirty="0" smtClean="0">
                <a:latin typeface="Times New Roman" pitchFamily="18" charset="0"/>
                <a:cs typeface="Times New Roman" pitchFamily="18" charset="0"/>
              </a:rPr>
              <a:t>A</a:t>
            </a:r>
            <a:r>
              <a:rPr lang="bg-BG" b="1" i="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We spend much more time/effort for </a:t>
            </a:r>
            <a:r>
              <a:rPr lang="en-US" i="1" dirty="0" smtClean="0">
                <a:latin typeface="Times New Roman" pitchFamily="18" charset="0"/>
                <a:cs typeface="Times New Roman" pitchFamily="18" charset="0"/>
              </a:rPr>
              <a:t>maintenance </a:t>
            </a:r>
            <a:r>
              <a:rPr lang="en-US" dirty="0" smtClean="0">
                <a:latin typeface="Times New Roman" pitchFamily="18" charset="0"/>
                <a:cs typeface="Times New Roman" pitchFamily="18" charset="0"/>
              </a:rPr>
              <a:t>than </a:t>
            </a:r>
            <a:r>
              <a:rPr lang="en-US" i="1" dirty="0" smtClean="0">
                <a:latin typeface="Times New Roman" pitchFamily="18" charset="0"/>
                <a:cs typeface="Times New Roman" pitchFamily="18" charset="0"/>
              </a:rPr>
              <a:t>initial design &amp; implementation</a:t>
            </a:r>
            <a:endParaRPr lang="en-US" dirty="0">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solidFill>
                  <a:srgbClr val="00869F"/>
                </a:solidFill>
                <a:latin typeface="Century" pitchFamily="18" charset="0"/>
              </a:rPr>
              <a:t>Architectural Design Patterns</a:t>
            </a:r>
            <a:endParaRPr lang="en-US" dirty="0">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dirty="0" smtClean="0">
                <a:solidFill>
                  <a:srgbClr val="404040"/>
                </a:solidFill>
                <a:latin typeface="Times New Roman" pitchFamily="18" charset="0"/>
                <a:cs typeface="Times New Roman" pitchFamily="18" charset="0"/>
              </a:rPr>
              <a:t>Software System Design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527858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04040"/>
                </a:solidFill>
                <a:latin typeface="Century" pitchFamily="18" charset="0"/>
              </a:rPr>
              <a:t>MVC</a:t>
            </a:r>
            <a:endParaRPr lang="en-US" b="1" dirty="0">
              <a:solidFill>
                <a:srgbClr val="404040"/>
              </a:solidFill>
              <a:latin typeface="Century" pitchFamily="18" charset="0"/>
            </a:endParaRPr>
          </a:p>
        </p:txBody>
      </p:sp>
      <p:sp>
        <p:nvSpPr>
          <p:cNvPr id="3" name="Content Placeholder 2"/>
          <p:cNvSpPr>
            <a:spLocks noGrp="1"/>
          </p:cNvSpPr>
          <p:nvPr>
            <p:ph type="body" sz="half" idx="2"/>
          </p:nvPr>
        </p:nvSpPr>
        <p:spPr/>
        <p:txBody>
          <a:bodyPr>
            <a:normAutofit/>
          </a:bodyPr>
          <a:lstStyle/>
          <a:p>
            <a:pPr algn="r"/>
            <a:r>
              <a:rPr lang="en-US" sz="1800" dirty="0" smtClean="0">
                <a:solidFill>
                  <a:srgbClr val="404040"/>
                </a:solidFill>
                <a:latin typeface="Times New Roman" pitchFamily="18" charset="0"/>
                <a:cs typeface="Times New Roman" pitchFamily="18" charset="0"/>
              </a:rPr>
              <a:t>Model View Controller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9" name="Picture Placeholder 8" descr="architecture2.jpg"/>
          <p:cNvPicPr>
            <a:picLocks noGrp="1" noChangeAspect="1"/>
          </p:cNvPicPr>
          <p:nvPr>
            <p:ph type="pic" idx="1"/>
          </p:nvPr>
        </p:nvPicPr>
        <p:blipFill>
          <a:blip r:embed="rId3" cstate="print"/>
          <a:stretch>
            <a:fillRect/>
          </a:stretch>
        </p:blipFill>
        <p:spPr>
          <a:xfrm>
            <a:off x="1562100" y="1676400"/>
            <a:ext cx="6019800" cy="451485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Model View Controller</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pic>
        <p:nvPicPr>
          <p:cNvPr id="8" name="Content Placeholder 7" descr="mvc1.png"/>
          <p:cNvPicPr>
            <a:picLocks noGrp="1" noChangeAspect="1"/>
          </p:cNvPicPr>
          <p:nvPr>
            <p:ph sz="quarter" idx="1"/>
          </p:nvPr>
        </p:nvPicPr>
        <p:blipFill>
          <a:blip r:embed="rId2" cstate="print"/>
          <a:stretch>
            <a:fillRect/>
          </a:stretch>
        </p:blipFill>
        <p:spPr>
          <a:xfrm>
            <a:off x="2033430" y="1872895"/>
            <a:ext cx="5077139" cy="3629734"/>
          </a:xfrm>
        </p:spPr>
      </p:pic>
    </p:spTree>
    <p:extLst>
      <p:ext uri="{BB962C8B-B14F-4D97-AF65-F5344CB8AC3E}">
        <p14:creationId xmlns:p14="http://schemas.microsoft.com/office/powerpoint/2010/main" val="561647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References</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5"/>
          <p:cNvSpPr>
            <a:spLocks noGrp="1"/>
          </p:cNvSpPr>
          <p:nvPr>
            <p:ph sz="quarter" idx="1"/>
          </p:nvPr>
        </p:nvSpPr>
        <p:spPr/>
        <p:txBody>
          <a:bodyPr>
            <a:normAutofit/>
          </a:bodyPr>
          <a:lstStyle/>
          <a:p>
            <a:r>
              <a:rPr lang="en-US" i="1" dirty="0" smtClean="0">
                <a:latin typeface="Times New Roman" pitchFamily="18" charset="0"/>
                <a:cs typeface="Times New Roman" pitchFamily="18" charset="0"/>
              </a:rPr>
              <a:t>Freeman</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Eric, Elisabeth </a:t>
            </a:r>
            <a:r>
              <a:rPr lang="en-US" i="1" dirty="0">
                <a:latin typeface="Times New Roman" pitchFamily="18" charset="0"/>
                <a:cs typeface="Times New Roman" pitchFamily="18" charset="0"/>
              </a:rPr>
              <a:t>Robson, Bert Bates, Kathy </a:t>
            </a:r>
            <a:r>
              <a:rPr lang="en-US" i="1" dirty="0" smtClean="0">
                <a:latin typeface="Times New Roman" pitchFamily="18" charset="0"/>
                <a:cs typeface="Times New Roman" pitchFamily="18" charset="0"/>
              </a:rPr>
              <a:t>Sierra (2004)</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Head First </a:t>
            </a:r>
            <a:r>
              <a:rPr lang="en-US" b="1" dirty="0">
                <a:latin typeface="Times New Roman" pitchFamily="18" charset="0"/>
                <a:cs typeface="Times New Roman" pitchFamily="18" charset="0"/>
              </a:rPr>
              <a:t>Design </a:t>
            </a:r>
            <a:r>
              <a:rPr lang="en-US" b="1" dirty="0" smtClean="0">
                <a:latin typeface="Times New Roman" pitchFamily="18" charset="0"/>
                <a:cs typeface="Times New Roman" pitchFamily="18" charset="0"/>
              </a:rPr>
              <a:t>Patterns</a:t>
            </a:r>
            <a:endParaRPr lang="en-US" b="1" i="1" dirty="0" smtClean="0">
              <a:latin typeface="Times New Roman" pitchFamily="18" charset="0"/>
              <a:cs typeface="Times New Roman" pitchFamily="18" charset="0"/>
            </a:endParaRPr>
          </a:p>
          <a:p>
            <a:r>
              <a:rPr lang="en-US" dirty="0">
                <a:latin typeface="Times New Roman" pitchFamily="18" charset="0"/>
                <a:cs typeface="Times New Roman" pitchFamily="18" charset="0"/>
                <a:hlinkClick r:id="rId2"/>
              </a:rPr>
              <a:t>http://misko.hevery.com/2008/11/21/clean-code-talks-global-state-and-singletons</a:t>
            </a:r>
            <a:r>
              <a:rPr lang="en-US" dirty="0" smtClean="0">
                <a:latin typeface="Times New Roman" pitchFamily="18" charset="0"/>
                <a:cs typeface="Times New Roman" pitchFamily="18" charset="0"/>
                <a:hlinkClick r:id="rId2"/>
              </a:rPr>
              <a: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891540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itchFamily="18" charset="0"/>
              </a:rPr>
              <a:t>That’s All, Folks!</a:t>
            </a:r>
            <a:endParaRPr lang="en-US" dirty="0">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pic>
        <p:nvPicPr>
          <p:cNvPr id="6" name="Content Placeholder 5" descr="thanks.jpg"/>
          <p:cNvPicPr>
            <a:picLocks noGrp="1" noChangeAspect="1"/>
          </p:cNvPicPr>
          <p:nvPr>
            <p:ph sz="quarter" idx="1"/>
          </p:nvPr>
        </p:nvPicPr>
        <p:blipFill>
          <a:blip r:embed="rId2" cstate="print"/>
          <a:stretch>
            <a:fillRect/>
          </a:stretch>
        </p:blipFill>
        <p:spPr>
          <a:xfrm>
            <a:off x="3462337" y="2659062"/>
            <a:ext cx="2219325" cy="2057400"/>
          </a:xfrm>
        </p:spPr>
      </p:pic>
    </p:spTree>
    <p:extLst>
      <p:ext uri="{BB962C8B-B14F-4D97-AF65-F5344CB8AC3E}">
        <p14:creationId xmlns:p14="http://schemas.microsoft.com/office/powerpoint/2010/main" val="561647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Introduction – </a:t>
            </a:r>
            <a:r>
              <a:rPr lang="en-US" i="1" dirty="0" smtClean="0">
                <a:solidFill>
                  <a:srgbClr val="404040"/>
                </a:solidFill>
                <a:latin typeface="Century" pitchFamily="18" charset="0"/>
              </a:rPr>
              <a:t>Goals</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sz="quarter" idx="1"/>
          </p:nvPr>
        </p:nvSpPr>
        <p:spPr/>
        <p:txBody>
          <a:bodyPr/>
          <a:lstStyle/>
          <a:p>
            <a:pPr>
              <a:buFont typeface="Wingdings" panose="05000000000000000000" pitchFamily="2" charset="2"/>
              <a:buChar char="Ø"/>
            </a:pPr>
            <a:r>
              <a:rPr lang="en-US" b="1" i="1"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 Avoid modifying existing source code altogether</a:t>
            </a:r>
          </a:p>
          <a:p>
            <a:pPr>
              <a:buFont typeface="Wingdings" panose="05000000000000000000" pitchFamily="2" charset="2"/>
              <a:buChar char="Ø"/>
            </a:pPr>
            <a:r>
              <a:rPr lang="en-US" b="1" i="1" dirty="0" smtClean="0">
                <a:latin typeface="Times New Roman" pitchFamily="18" charset="0"/>
                <a:cs typeface="Times New Roman" pitchFamily="18" charset="0"/>
              </a:rPr>
              <a:t>G2</a:t>
            </a:r>
            <a:r>
              <a:rPr lang="en-US" dirty="0" smtClean="0">
                <a:latin typeface="Times New Roman" pitchFamily="18" charset="0"/>
                <a:cs typeface="Times New Roman" pitchFamily="18" charset="0"/>
              </a:rPr>
              <a:t>:</a:t>
            </a:r>
            <a:r>
              <a:rPr lang="bg-BG" dirty="0" smtClean="0">
                <a:latin typeface="Times New Roman" pitchFamily="18" charset="0"/>
                <a:cs typeface="Times New Roman" pitchFamily="18" charset="0"/>
              </a:rPr>
              <a:t> Make our designs extendable in the right directions, with the right tools and to th right amount (avoid overkill!)</a:t>
            </a:r>
            <a:endParaRPr lang="en-US"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Introduction – </a:t>
            </a:r>
            <a:r>
              <a:rPr lang="en-US" i="1" dirty="0" smtClean="0">
                <a:solidFill>
                  <a:srgbClr val="404040"/>
                </a:solidFill>
                <a:latin typeface="Century" pitchFamily="18" charset="0"/>
              </a:rPr>
              <a:t>Rules of Thumb</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normAutofit lnSpcReduction="10000"/>
          </a:bodyPr>
          <a:lstStyle/>
          <a:p>
            <a:r>
              <a:rPr lang="en-US" b="1" i="1" dirty="0" smtClean="0">
                <a:latin typeface="Times New Roman" pitchFamily="18" charset="0"/>
                <a:cs typeface="Times New Roman" pitchFamily="18" charset="0"/>
              </a:rPr>
              <a:t>R1</a:t>
            </a:r>
            <a:r>
              <a:rPr lang="en-US" dirty="0" smtClean="0">
                <a:latin typeface="Times New Roman" pitchFamily="18" charset="0"/>
                <a:cs typeface="Times New Roman" pitchFamily="18" charset="0"/>
              </a:rPr>
              <a:t>: Program </a:t>
            </a:r>
            <a:r>
              <a:rPr lang="en-US" smtClean="0">
                <a:latin typeface="Times New Roman" pitchFamily="18" charset="0"/>
                <a:cs typeface="Times New Roman" pitchFamily="18" charset="0"/>
              </a:rPr>
              <a:t>to </a:t>
            </a:r>
            <a:r>
              <a:rPr lang="en-US" i="1" smtClean="0">
                <a:latin typeface="Times New Roman" pitchFamily="18" charset="0"/>
                <a:cs typeface="Times New Roman" pitchFamily="18" charset="0"/>
              </a:rPr>
              <a:t>Interfaces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not </a:t>
            </a:r>
            <a:r>
              <a:rPr lang="en-US" i="1" dirty="0" smtClean="0">
                <a:latin typeface="Times New Roman" pitchFamily="18" charset="0"/>
                <a:cs typeface="Times New Roman" pitchFamily="18" charset="0"/>
              </a:rPr>
              <a:t>Implementations</a:t>
            </a:r>
          </a:p>
          <a:p>
            <a:r>
              <a:rPr lang="en-US" b="1" i="1" dirty="0" smtClean="0">
                <a:latin typeface="Times New Roman" pitchFamily="18" charset="0"/>
                <a:cs typeface="Times New Roman" pitchFamily="18" charset="0"/>
              </a:rPr>
              <a:t>R2</a:t>
            </a:r>
            <a:r>
              <a:rPr lang="en-US" dirty="0" smtClean="0">
                <a:latin typeface="Times New Roman" pitchFamily="18" charset="0"/>
                <a:cs typeface="Times New Roman" pitchFamily="18" charset="0"/>
              </a:rPr>
              <a:t>: Depend on </a:t>
            </a:r>
            <a:r>
              <a:rPr lang="en-US" i="1" dirty="0" smtClean="0">
                <a:latin typeface="Times New Roman" pitchFamily="18" charset="0"/>
                <a:cs typeface="Times New Roman" pitchFamily="18" charset="0"/>
              </a:rPr>
              <a:t>Abstractions</a:t>
            </a:r>
            <a:r>
              <a:rPr lang="en-US" dirty="0" smtClean="0">
                <a:latin typeface="Times New Roman" pitchFamily="18" charset="0"/>
                <a:cs typeface="Times New Roman" pitchFamily="18" charset="0"/>
              </a:rPr>
              <a:t>, not </a:t>
            </a:r>
            <a:r>
              <a:rPr lang="en-US" i="1" dirty="0" smtClean="0">
                <a:latin typeface="Times New Roman" pitchFamily="18" charset="0"/>
                <a:cs typeface="Times New Roman" pitchFamily="18" charset="0"/>
              </a:rPr>
              <a:t>Concrete classes</a:t>
            </a:r>
          </a:p>
          <a:p>
            <a:r>
              <a:rPr lang="en-US" b="1" i="1" dirty="0" smtClean="0">
                <a:latin typeface="Times New Roman" pitchFamily="18" charset="0"/>
                <a:cs typeface="Times New Roman" pitchFamily="18" charset="0"/>
              </a:rPr>
              <a:t>R3</a:t>
            </a:r>
            <a:r>
              <a:rPr lang="en-US" dirty="0" smtClean="0">
                <a:latin typeface="Times New Roman" pitchFamily="18" charset="0"/>
                <a:cs typeface="Times New Roman" pitchFamily="18" charset="0"/>
              </a:rPr>
              <a:t>: Design your classes so that they are </a:t>
            </a:r>
            <a:r>
              <a:rPr lang="en-US" i="1" dirty="0" smtClean="0">
                <a:latin typeface="Times New Roman" pitchFamily="18" charset="0"/>
                <a:cs typeface="Times New Roman" pitchFamily="18" charset="0"/>
              </a:rPr>
              <a:t>Open for Extension, but Closed for Modification </a:t>
            </a:r>
            <a:r>
              <a:rPr lang="en-US" dirty="0" smtClean="0">
                <a:latin typeface="Times New Roman" pitchFamily="18" charset="0"/>
                <a:cs typeface="Times New Roman" pitchFamily="18" charset="0"/>
              </a:rPr>
              <a:t>(The </a:t>
            </a:r>
            <a:r>
              <a:rPr lang="en-US" dirty="0" smtClean="0">
                <a:solidFill>
                  <a:srgbClr val="3F3FFF"/>
                </a:solidFill>
                <a:latin typeface="Times New Roman" pitchFamily="18" charset="0"/>
                <a:cs typeface="Times New Roman" pitchFamily="18" charset="0"/>
              </a:rPr>
              <a:t>Open-Closed Principle</a:t>
            </a:r>
            <a:r>
              <a:rPr lang="en-US" dirty="0" smtClean="0">
                <a:latin typeface="Times New Roman" pitchFamily="18" charset="0"/>
                <a:cs typeface="Times New Roman" pitchFamily="18" charset="0"/>
              </a:rPr>
              <a:t>)</a:t>
            </a:r>
          </a:p>
          <a:p>
            <a:r>
              <a:rPr lang="en-US" b="1" i="1" dirty="0" smtClean="0">
                <a:latin typeface="Times New Roman" pitchFamily="18" charset="0"/>
                <a:cs typeface="Times New Roman" pitchFamily="18" charset="0"/>
              </a:rPr>
              <a:t>R4</a:t>
            </a:r>
            <a:r>
              <a:rPr lang="en-US" dirty="0" smtClean="0">
                <a:latin typeface="Times New Roman" pitchFamily="18" charset="0"/>
                <a:cs typeface="Times New Roman" pitchFamily="18" charset="0"/>
              </a:rPr>
              <a:t>: Strive for </a:t>
            </a:r>
            <a:r>
              <a:rPr lang="en-US" i="1" dirty="0" smtClean="0">
                <a:latin typeface="Times New Roman" pitchFamily="18" charset="0"/>
                <a:cs typeface="Times New Roman" pitchFamily="18" charset="0"/>
              </a:rPr>
              <a:t>high cohesion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inside</a:t>
            </a:r>
            <a:r>
              <a:rPr lang="en-US" dirty="0" smtClean="0">
                <a:latin typeface="Times New Roman" pitchFamily="18" charset="0"/>
                <a:cs typeface="Times New Roman" pitchFamily="18" charset="0"/>
              </a:rPr>
              <a:t> a function/class/module/component – </a:t>
            </a:r>
            <a:r>
              <a:rPr lang="en-US" dirty="0" smtClean="0">
                <a:solidFill>
                  <a:srgbClr val="3F3FFF"/>
                </a:solidFill>
                <a:latin typeface="Times New Roman" pitchFamily="18" charset="0"/>
                <a:cs typeface="Times New Roman" pitchFamily="18" charset="0"/>
              </a:rPr>
              <a:t>“Do one thing and do it well”</a:t>
            </a:r>
          </a:p>
          <a:p>
            <a:r>
              <a:rPr lang="en-US" b="1" i="1" dirty="0" smtClean="0">
                <a:latin typeface="Times New Roman" pitchFamily="18" charset="0"/>
                <a:cs typeface="Times New Roman" pitchFamily="18" charset="0"/>
              </a:rPr>
              <a:t>R5</a:t>
            </a:r>
            <a:r>
              <a:rPr lang="en-US" dirty="0" smtClean="0">
                <a:latin typeface="Times New Roman" pitchFamily="18" charset="0"/>
                <a:cs typeface="Times New Roman" pitchFamily="18" charset="0"/>
              </a:rPr>
              <a:t>: Strive for </a:t>
            </a:r>
            <a:r>
              <a:rPr lang="en-US" i="1" dirty="0" smtClean="0">
                <a:latin typeface="Times New Roman" pitchFamily="18" charset="0"/>
                <a:cs typeface="Times New Roman" pitchFamily="18" charset="0"/>
              </a:rPr>
              <a:t>loose coupling</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between</a:t>
            </a:r>
            <a:r>
              <a:rPr lang="en-US" dirty="0" smtClean="0">
                <a:latin typeface="Times New Roman" pitchFamily="18" charset="0"/>
                <a:cs typeface="Times New Roman" pitchFamily="18" charset="0"/>
              </a:rPr>
              <a:t> interacting functions/objects/modules/components</a:t>
            </a:r>
          </a:p>
          <a:p>
            <a:r>
              <a:rPr lang="en-US" b="1" i="1" dirty="0" smtClean="0">
                <a:latin typeface="Times New Roman" pitchFamily="18" charset="0"/>
                <a:cs typeface="Times New Roman" pitchFamily="18" charset="0"/>
              </a:rPr>
              <a:t>R6</a:t>
            </a:r>
            <a:r>
              <a:rPr lang="en-US" dirty="0" smtClean="0">
                <a:latin typeface="Times New Roman" pitchFamily="18" charset="0"/>
                <a:cs typeface="Times New Roman" pitchFamily="18" charset="0"/>
              </a:rPr>
              <a:t>: Encapsulate what varies</a:t>
            </a:r>
          </a:p>
          <a:p>
            <a:r>
              <a:rPr lang="en-US" b="1" i="1" dirty="0" smtClean="0">
                <a:latin typeface="Times New Roman" pitchFamily="18" charset="0"/>
                <a:cs typeface="Times New Roman" pitchFamily="18" charset="0"/>
              </a:rPr>
              <a:t>R7</a:t>
            </a:r>
            <a:r>
              <a:rPr lang="en-US" dirty="0" smtClean="0">
                <a:latin typeface="Times New Roman" pitchFamily="18" charset="0"/>
                <a:cs typeface="Times New Roman" pitchFamily="18" charset="0"/>
              </a:rPr>
              <a:t>: Principle of least knowledge (Law of Demeter)</a:t>
            </a:r>
            <a:endParaRPr lang="en-US"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Preparation – Polymorphism (revisited)</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What is Polymorphism?</a:t>
            </a:r>
          </a:p>
          <a:p>
            <a:r>
              <a:rPr lang="en-US" dirty="0" smtClean="0">
                <a:latin typeface="Times New Roman" pitchFamily="18" charset="0"/>
                <a:cs typeface="Times New Roman" pitchFamily="18" charset="0"/>
              </a:rPr>
              <a:t>Objects of different Type (Class) provide a single Interface</a:t>
            </a:r>
          </a:p>
          <a:p>
            <a:r>
              <a:rPr lang="en-US" dirty="0" smtClean="0">
                <a:latin typeface="Times New Roman" pitchFamily="18" charset="0"/>
                <a:cs typeface="Times New Roman" pitchFamily="18" charset="0"/>
              </a:rPr>
              <a:t>Important implication: Using Polymorphism, we are able to send messages to Objects without knowing (specifying) their concrete Class (Type)</a:t>
            </a:r>
          </a:p>
          <a:p>
            <a:pPr lvl="2"/>
            <a:r>
              <a:rPr lang="en-US" dirty="0" smtClean="0">
                <a:latin typeface="Times New Roman" pitchFamily="18" charset="0"/>
                <a:cs typeface="Times New Roman" pitchFamily="18" charset="0"/>
              </a:rPr>
              <a:t>We only use/depend on the common Interface they all implement</a:t>
            </a:r>
          </a:p>
          <a:p>
            <a:r>
              <a:rPr lang="en-US" dirty="0" smtClean="0">
                <a:latin typeface="Times New Roman" pitchFamily="18" charset="0"/>
                <a:cs typeface="Times New Roman" pitchFamily="18" charset="0"/>
              </a:rPr>
              <a:t>Therefore we don’t depend on many concrete types</a:t>
            </a:r>
          </a:p>
          <a:p>
            <a:pPr lvl="1"/>
            <a:r>
              <a:rPr lang="en-US" dirty="0" smtClean="0">
                <a:latin typeface="Times New Roman" pitchFamily="18" charset="0"/>
                <a:cs typeface="Times New Roman" pitchFamily="18" charset="0"/>
              </a:rPr>
              <a:t>Instead, we only depend on a single (supposedly more stable) Interface</a:t>
            </a:r>
          </a:p>
          <a:p>
            <a:r>
              <a:rPr lang="en-US" dirty="0" smtClean="0">
                <a:latin typeface="Times New Roman" pitchFamily="18" charset="0"/>
                <a:cs typeface="Times New Roman" pitchFamily="18" charset="0"/>
              </a:rPr>
              <a:t>Which Rules are fulfilled using Polymorphism?</a:t>
            </a:r>
          </a:p>
          <a:p>
            <a:r>
              <a:rPr lang="en-US" dirty="0" smtClean="0">
                <a:latin typeface="Times New Roman" pitchFamily="18" charset="0"/>
                <a:cs typeface="Times New Roman" pitchFamily="18" charset="0"/>
              </a:rPr>
              <a:t>What changes do we become immune to thanks to this technique?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0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20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20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fade">
                                      <p:cBhvr>
                                        <p:cTn id="38"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Preparation – Exercise</a:t>
            </a:r>
            <a:endParaRPr lang="en-US" dirty="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sz="quarter" idx="1"/>
          </p:nvPr>
        </p:nvSpPr>
        <p:spPr/>
        <p:txBody>
          <a:bodyPr>
            <a:normAutofit fontScale="85000" lnSpcReduction="10000"/>
          </a:bodyPr>
          <a:lstStyle/>
          <a:p>
            <a:r>
              <a:rPr lang="en-US" dirty="0" smtClean="0">
                <a:latin typeface="Times New Roman" pitchFamily="18" charset="0"/>
                <a:cs typeface="Times New Roman" pitchFamily="18" charset="0"/>
              </a:rPr>
              <a:t>Create a basic Object Oriented drawing program </a:t>
            </a:r>
            <a:r>
              <a:rPr lang="en-US" dirty="0" smtClean="0">
                <a:solidFill>
                  <a:srgbClr val="3F3FFF"/>
                </a:solidFill>
                <a:latin typeface="Times New Roman" pitchFamily="18" charset="0"/>
                <a:cs typeface="Times New Roman" pitchFamily="18" charset="0"/>
              </a:rPr>
              <a:t>(OOPaint)</a:t>
            </a:r>
            <a:r>
              <a:rPr lang="en-US" dirty="0" smtClean="0">
                <a:latin typeface="Times New Roman" pitchFamily="18" charset="0"/>
                <a:cs typeface="Times New Roman" pitchFamily="18" charset="0"/>
              </a:rPr>
              <a:t> that has one window (called the Canvas). The User shall be able to draw simple graphic objects on the Canvas – i.e. rectangles and circles</a:t>
            </a:r>
          </a:p>
          <a:p>
            <a:r>
              <a:rPr lang="en-US" dirty="0" smtClean="0">
                <a:latin typeface="Times New Roman" pitchFamily="18" charset="0"/>
                <a:cs typeface="Times New Roman" pitchFamily="18" charset="0"/>
              </a:rPr>
              <a:t>The application shall use SDL2 as a graphical library. No widgets/menus, just a window with a plain graphical context for 2D drawing</a:t>
            </a:r>
          </a:p>
          <a:p>
            <a:r>
              <a:rPr lang="en-US" dirty="0" smtClean="0">
                <a:latin typeface="Times New Roman" pitchFamily="18" charset="0"/>
                <a:cs typeface="Times New Roman" pitchFamily="18" charset="0"/>
              </a:rPr>
              <a:t>New shapes are created via keyboard press (i.e. ‘c’ for a Circle, ‘r’ for a Rectangle). User shall be able to move them with the mouse and put them down on the Canvas on left mouse button click</a:t>
            </a:r>
          </a:p>
          <a:p>
            <a:r>
              <a:rPr lang="en-US" dirty="0" smtClean="0">
                <a:latin typeface="Times New Roman" pitchFamily="18" charset="0"/>
                <a:cs typeface="Times New Roman" pitchFamily="18" charset="0"/>
              </a:rPr>
              <a:t>User shall be able to scale the shapes using the mouse </a:t>
            </a:r>
            <a:r>
              <a:rPr lang="en-US" dirty="0" err="1" smtClean="0">
                <a:latin typeface="Times New Roman" pitchFamily="18" charset="0"/>
                <a:cs typeface="Times New Roman" pitchFamily="18" charset="0"/>
              </a:rPr>
              <a:t>scroller</a:t>
            </a:r>
            <a:r>
              <a:rPr lang="en-US" dirty="0" smtClean="0">
                <a:latin typeface="Times New Roman" pitchFamily="18" charset="0"/>
                <a:cs typeface="Times New Roman" pitchFamily="18" charset="0"/>
              </a:rPr>
              <a:t>. The resize action applies to the shape User moves currently</a:t>
            </a:r>
          </a:p>
          <a:p>
            <a:r>
              <a:rPr lang="en-US" dirty="0" smtClean="0">
                <a:latin typeface="Times New Roman" pitchFamily="18" charset="0"/>
                <a:cs typeface="Times New Roman" pitchFamily="18" charset="0"/>
              </a:rPr>
              <a:t>User shall be able to delete shape(s) using right mouse button click</a:t>
            </a:r>
          </a:p>
          <a:p>
            <a:r>
              <a:rPr lang="en-US" dirty="0" smtClean="0">
                <a:latin typeface="Times New Roman" pitchFamily="18" charset="0"/>
                <a:cs typeface="Times New Roman" pitchFamily="18" charset="0"/>
              </a:rPr>
              <a:t>Implement the UML model shown on the class diagram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17192</TotalTime>
  <Words>2129</Words>
  <Application>Microsoft Office PowerPoint</Application>
  <PresentationFormat>On-screen Show (4:3)</PresentationFormat>
  <Paragraphs>292</Paragraphs>
  <Slides>54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Bookman Old Style</vt:lpstr>
      <vt:lpstr>Calibri</vt:lpstr>
      <vt:lpstr>Century</vt:lpstr>
      <vt:lpstr>Gill Sans MT</vt:lpstr>
      <vt:lpstr>Times New Roman</vt:lpstr>
      <vt:lpstr>Wingdings</vt:lpstr>
      <vt:lpstr>Wingdings 3</vt:lpstr>
      <vt:lpstr>Origin</vt:lpstr>
      <vt:lpstr>Design Patterns</vt:lpstr>
      <vt:lpstr>Contents</vt:lpstr>
      <vt:lpstr>Contents – 2</vt:lpstr>
      <vt:lpstr>Introduction</vt:lpstr>
      <vt:lpstr>Introduction – Assumptions</vt:lpstr>
      <vt:lpstr>Introduction – Goals</vt:lpstr>
      <vt:lpstr>Introduction – Rules of Thumb</vt:lpstr>
      <vt:lpstr>Preparation – Polymorphism (revisited)</vt:lpstr>
      <vt:lpstr>Preparation – Exercise</vt:lpstr>
      <vt:lpstr>Preparation – Exercise (Class Diagram)</vt:lpstr>
      <vt:lpstr>Strategy</vt:lpstr>
      <vt:lpstr>Strategy</vt:lpstr>
      <vt:lpstr>Strategy</vt:lpstr>
      <vt:lpstr>Strategy – Exercise</vt:lpstr>
      <vt:lpstr>Composite</vt:lpstr>
      <vt:lpstr>Composite</vt:lpstr>
      <vt:lpstr>Composite</vt:lpstr>
      <vt:lpstr>Composite</vt:lpstr>
      <vt:lpstr>Composite – Roles &amp; Responsibilities</vt:lpstr>
      <vt:lpstr>Composite – Exercise</vt:lpstr>
      <vt:lpstr>Factory</vt:lpstr>
      <vt:lpstr>Factory</vt:lpstr>
      <vt:lpstr>Simple Factory</vt:lpstr>
      <vt:lpstr>Factory method</vt:lpstr>
      <vt:lpstr>Registry Factory</vt:lpstr>
      <vt:lpstr>Plugin Manager (for Registry Factory)</vt:lpstr>
      <vt:lpstr>Registry Factory – Stage 1</vt:lpstr>
      <vt:lpstr>Decorator</vt:lpstr>
      <vt:lpstr>Decorator</vt:lpstr>
      <vt:lpstr>Decorator</vt:lpstr>
      <vt:lpstr>Decorator – Exercise</vt:lpstr>
      <vt:lpstr>Command Pattern</vt:lpstr>
      <vt:lpstr>Singleton</vt:lpstr>
      <vt:lpstr>Singleton</vt:lpstr>
      <vt:lpstr>Singleton</vt:lpstr>
      <vt:lpstr>Singleton</vt:lpstr>
      <vt:lpstr>Singleton</vt:lpstr>
      <vt:lpstr>Singleton</vt:lpstr>
      <vt:lpstr>Adapter</vt:lpstr>
      <vt:lpstr>Adapter</vt:lpstr>
      <vt:lpstr>State</vt:lpstr>
      <vt:lpstr>State</vt:lpstr>
      <vt:lpstr>State</vt:lpstr>
      <vt:lpstr>State – Exercise</vt:lpstr>
      <vt:lpstr>Observer</vt:lpstr>
      <vt:lpstr>Observer</vt:lpstr>
      <vt:lpstr>Observer</vt:lpstr>
      <vt:lpstr>Observer</vt:lpstr>
      <vt:lpstr>Observer – Exercise</vt:lpstr>
      <vt:lpstr>Architectural Design Patterns</vt:lpstr>
      <vt:lpstr>MVC</vt:lpstr>
      <vt:lpstr>Model View Controller</vt:lpstr>
      <vt:lpstr>References</vt:lpstr>
      <vt:lpstr>That’s All, Folks!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Good Technical Presentations</dc:title>
  <dc:creator>Ivaylo Simeonov Genchev</dc:creator>
  <cp:lastModifiedBy>Genchev, Ivaylo Simeonov (I.)</cp:lastModifiedBy>
  <cp:revision>617</cp:revision>
  <cp:lastPrinted>2018-01-17T14:03:01Z</cp:lastPrinted>
  <dcterms:created xsi:type="dcterms:W3CDTF">2006-08-16T00:00:00Z</dcterms:created>
  <dcterms:modified xsi:type="dcterms:W3CDTF">2019-02-04T09:35:18Z</dcterms:modified>
</cp:coreProperties>
</file>