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1"/>
  </p:notesMasterIdLst>
  <p:sldIdLst>
    <p:sldId id="284" r:id="rId2"/>
    <p:sldId id="298" r:id="rId3"/>
    <p:sldId id="289" r:id="rId4"/>
    <p:sldId id="291" r:id="rId5"/>
    <p:sldId id="290" r:id="rId6"/>
    <p:sldId id="292" r:id="rId7"/>
    <p:sldId id="293" r:id="rId8"/>
    <p:sldId id="29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B5D"/>
    <a:srgbClr val="85C23C"/>
    <a:srgbClr val="D85841"/>
    <a:srgbClr val="EDE433"/>
    <a:srgbClr val="000000"/>
    <a:srgbClr val="9ACC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62" autoAdjust="0"/>
    <p:restoredTop sz="54577" autoAdjust="0"/>
  </p:normalViewPr>
  <p:slideViewPr>
    <p:cSldViewPr snapToGrid="0">
      <p:cViewPr varScale="1">
        <p:scale>
          <a:sx n="57" d="100"/>
          <a:sy n="57" d="100"/>
        </p:scale>
        <p:origin x="2154" y="96"/>
      </p:cViewPr>
      <p:guideLst/>
    </p:cSldViewPr>
  </p:slideViewPr>
  <p:notesTextViewPr>
    <p:cViewPr>
      <p:scale>
        <a:sx n="100" d="100"/>
        <a:sy n="100" d="100"/>
      </p:scale>
      <p:origin x="0" y="0"/>
    </p:cViewPr>
  </p:notesTextViewPr>
  <p:sorterViewPr>
    <p:cViewPr varScale="1">
      <p:scale>
        <a:sx n="100" d="100"/>
        <a:sy n="100" d="100"/>
      </p:scale>
      <p:origin x="0" y="-6534"/>
    </p:cViewPr>
  </p:sorterViewPr>
  <p:notesViewPr>
    <p:cSldViewPr snapToGrid="0">
      <p:cViewPr varScale="1">
        <p:scale>
          <a:sx n="54" d="100"/>
          <a:sy n="54" d="100"/>
        </p:scale>
        <p:origin x="200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147E4-5C00-4CC3-BF74-560249838E12}"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DDDE4-9187-44B0-97DD-18729EC05F41}" type="slidenum">
              <a:rPr lang="en-US" smtClean="0"/>
              <a:t>‹#›</a:t>
            </a:fld>
            <a:endParaRPr lang="en-US"/>
          </a:p>
        </p:txBody>
      </p:sp>
    </p:spTree>
    <p:extLst>
      <p:ext uri="{BB962C8B-B14F-4D97-AF65-F5344CB8AC3E}">
        <p14:creationId xmlns:p14="http://schemas.microsoft.com/office/powerpoint/2010/main" val="49882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reertos.org/RTOS-task-notifications.html" TargetMode="External"/><Relationship Id="rId7" Type="http://schemas.openxmlformats.org/officeDocument/2006/relationships/hyperlink" Target="http://www.freertos.org/a00117.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freertos.org/xQueueOverwrite.html" TargetMode="External"/><Relationship Id="rId5" Type="http://schemas.openxmlformats.org/officeDocument/2006/relationships/hyperlink" Target="http://www.freertos.org/xTaskNotifyGive.html" TargetMode="External"/><Relationship Id="rId4" Type="http://schemas.openxmlformats.org/officeDocument/2006/relationships/hyperlink" Target="http://www.freertos.org/FreeRTOS-Event-Groups.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reertos.org/RTOS-task-notifications.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freertos.org/RTOS-task-notifications.html#us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latin typeface="+mn-lt"/>
                <a:ea typeface="+mn-ea"/>
                <a:cs typeface="+mn-cs"/>
              </a:rPr>
              <a:t>Running</a:t>
            </a:r>
            <a:r>
              <a:rPr lang="en-US" sz="1200" kern="1200" dirty="0" err="1" smtClean="0">
                <a:solidFill>
                  <a:schemeClr val="tx1"/>
                </a:solidFill>
                <a:latin typeface="+mn-lt"/>
                <a:ea typeface="+mn-ea"/>
                <a:cs typeface="+mn-cs"/>
              </a:rPr>
              <a:t>When</a:t>
            </a:r>
            <a:r>
              <a:rPr lang="en-US" sz="1200" kern="1200" dirty="0" smtClean="0">
                <a:solidFill>
                  <a:schemeClr val="tx1"/>
                </a:solidFill>
                <a:latin typeface="+mn-lt"/>
                <a:ea typeface="+mn-ea"/>
                <a:cs typeface="+mn-cs"/>
              </a:rPr>
              <a:t> a task is actually executing it is said to be in the Running state. It is currently </a:t>
            </a:r>
            <a:r>
              <a:rPr lang="en-US" sz="1200" kern="1200" dirty="0" err="1" smtClean="0">
                <a:solidFill>
                  <a:schemeClr val="tx1"/>
                </a:solidFill>
                <a:latin typeface="+mn-lt"/>
                <a:ea typeface="+mn-ea"/>
                <a:cs typeface="+mn-cs"/>
              </a:rPr>
              <a:t>utilising</a:t>
            </a:r>
            <a:r>
              <a:rPr lang="en-US" sz="1200" kern="1200" dirty="0" smtClean="0">
                <a:solidFill>
                  <a:schemeClr val="tx1"/>
                </a:solidFill>
                <a:latin typeface="+mn-lt"/>
                <a:ea typeface="+mn-ea"/>
                <a:cs typeface="+mn-cs"/>
              </a:rPr>
              <a:t> the processor. If the processor on which the RTOS is running only has a single core then there can only be one task in the Running state at any given time. </a:t>
            </a:r>
          </a:p>
          <a:p>
            <a:r>
              <a:rPr lang="en-US" sz="1200" b="1" kern="1200" dirty="0" err="1" smtClean="0">
                <a:solidFill>
                  <a:schemeClr val="tx1"/>
                </a:solidFill>
                <a:latin typeface="+mn-lt"/>
                <a:ea typeface="+mn-ea"/>
                <a:cs typeface="+mn-cs"/>
              </a:rPr>
              <a:t>Ready</a:t>
            </a:r>
            <a:r>
              <a:rPr lang="en-US" sz="1200" kern="1200" dirty="0" err="1" smtClean="0">
                <a:solidFill>
                  <a:schemeClr val="tx1"/>
                </a:solidFill>
                <a:latin typeface="+mn-lt"/>
                <a:ea typeface="+mn-ea"/>
                <a:cs typeface="+mn-cs"/>
              </a:rPr>
              <a:t>Ready</a:t>
            </a:r>
            <a:r>
              <a:rPr lang="en-US" sz="1200" kern="1200" dirty="0" smtClean="0">
                <a:solidFill>
                  <a:schemeClr val="tx1"/>
                </a:solidFill>
                <a:latin typeface="+mn-lt"/>
                <a:ea typeface="+mn-ea"/>
                <a:cs typeface="+mn-cs"/>
              </a:rPr>
              <a:t> tasks are those that are able to execute (they are not in the Blocked or Suspended state) but are not currently executing because a different task of equal or higher priority is already in the Running state. </a:t>
            </a:r>
          </a:p>
          <a:p>
            <a:r>
              <a:rPr lang="en-US" sz="1200" b="1" kern="1200" dirty="0" err="1" smtClean="0">
                <a:solidFill>
                  <a:schemeClr val="tx1"/>
                </a:solidFill>
                <a:latin typeface="+mn-lt"/>
                <a:ea typeface="+mn-ea"/>
                <a:cs typeface="+mn-cs"/>
              </a:rPr>
              <a:t>Blocked</a:t>
            </a:r>
            <a:r>
              <a:rPr lang="en-US" sz="1200" kern="1200" dirty="0" err="1" smtClean="0">
                <a:solidFill>
                  <a:schemeClr val="tx1"/>
                </a:solidFill>
                <a:latin typeface="+mn-lt"/>
                <a:ea typeface="+mn-ea"/>
                <a:cs typeface="+mn-cs"/>
              </a:rPr>
              <a:t>A</a:t>
            </a:r>
            <a:r>
              <a:rPr lang="en-US" sz="1200" kern="1200" dirty="0" smtClean="0">
                <a:solidFill>
                  <a:schemeClr val="tx1"/>
                </a:solidFill>
                <a:latin typeface="+mn-lt"/>
                <a:ea typeface="+mn-ea"/>
                <a:cs typeface="+mn-cs"/>
              </a:rPr>
              <a:t> task is said to be in the Blocked state if it is currently waiting for either a temporal or external event. For example, if a task calls </a:t>
            </a:r>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it will block (be placed into the Blocked state) until the delay period has expired - a temporal event. Tasks can also block to wait for queue, semaphore, event group, notification or semaphore event. Tasks in the Blocked state normally have a 'timeout' period, after which the task will be timeout, and be unblocked, even if the event the task was waiting for has not occurred. </a:t>
            </a:r>
          </a:p>
          <a:p>
            <a:r>
              <a:rPr lang="en-US" sz="1200" kern="1200" dirty="0" smtClean="0">
                <a:solidFill>
                  <a:schemeClr val="tx1"/>
                </a:solidFill>
                <a:latin typeface="+mn-lt"/>
                <a:ea typeface="+mn-ea"/>
                <a:cs typeface="+mn-cs"/>
              </a:rPr>
              <a:t>Tasks in the Blocked state do not use any processing time and cannot be selected to enter the Running state. </a:t>
            </a:r>
          </a:p>
          <a:p>
            <a:r>
              <a:rPr lang="en-US" sz="1200" b="1" kern="1200" dirty="0" err="1" smtClean="0">
                <a:solidFill>
                  <a:schemeClr val="tx1"/>
                </a:solidFill>
                <a:latin typeface="+mn-lt"/>
                <a:ea typeface="+mn-ea"/>
                <a:cs typeface="+mn-cs"/>
              </a:rPr>
              <a:t>Suspended</a:t>
            </a:r>
            <a:r>
              <a:rPr lang="en-US" sz="1200" kern="1200" dirty="0" err="1" smtClean="0">
                <a:solidFill>
                  <a:schemeClr val="tx1"/>
                </a:solidFill>
                <a:latin typeface="+mn-lt"/>
                <a:ea typeface="+mn-ea"/>
                <a:cs typeface="+mn-cs"/>
              </a:rPr>
              <a:t>Like</a:t>
            </a:r>
            <a:r>
              <a:rPr lang="en-US" sz="1200" kern="1200" dirty="0" smtClean="0">
                <a:solidFill>
                  <a:schemeClr val="tx1"/>
                </a:solidFill>
                <a:latin typeface="+mn-lt"/>
                <a:ea typeface="+mn-ea"/>
                <a:cs typeface="+mn-cs"/>
              </a:rPr>
              <a:t> tasks that are in the Blocked state, tasks in the Suspended state cannot be selected to enter the Running state, but tasks in the Suspended state do not have a time out. Instead, tasks only enter or exit the Suspended state when explicitly commanded to do so through the </a:t>
            </a:r>
            <a:r>
              <a:rPr lang="en-US" sz="1200" kern="1200" dirty="0" err="1" smtClean="0">
                <a:solidFill>
                  <a:schemeClr val="tx1"/>
                </a:solidFill>
                <a:latin typeface="+mn-lt"/>
                <a:ea typeface="+mn-ea"/>
                <a:cs typeface="+mn-cs"/>
              </a:rPr>
              <a:t>vTaskSuspend</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xTaskResume</a:t>
            </a:r>
            <a:r>
              <a:rPr lang="en-US" sz="1200" kern="1200" dirty="0" smtClean="0">
                <a:solidFill>
                  <a:schemeClr val="tx1"/>
                </a:solidFill>
                <a:latin typeface="+mn-lt"/>
                <a:ea typeface="+mn-ea"/>
                <a:cs typeface="+mn-cs"/>
              </a:rPr>
              <a:t>() API calls respectively. </a:t>
            </a:r>
          </a:p>
          <a:p>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2</a:t>
            </a:fld>
            <a:endParaRPr lang="en-US"/>
          </a:p>
        </p:txBody>
      </p:sp>
    </p:spTree>
    <p:extLst>
      <p:ext uri="{BB962C8B-B14F-4D97-AF65-F5344CB8AC3E}">
        <p14:creationId xmlns:p14="http://schemas.microsoft.com/office/powerpoint/2010/main" val="157930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pcTimerName</a:t>
            </a:r>
            <a:r>
              <a:rPr lang="en-US" dirty="0" smtClean="0"/>
              <a:t>   	A human readable text name that is assigned to the timer. This is done purely to assist debugging. The RTOS kernel itself only ever references a timer by its handle, and never by its name.</a:t>
            </a:r>
          </a:p>
          <a:p>
            <a:endParaRPr lang="en-US" dirty="0" smtClean="0"/>
          </a:p>
          <a:p>
            <a:r>
              <a:rPr lang="en-US" dirty="0" err="1" smtClean="0"/>
              <a:t>xTimerPeriod</a:t>
            </a:r>
            <a:r>
              <a:rPr lang="en-US" dirty="0" smtClean="0"/>
              <a:t>   	The period of the timer. The period is specified in ticks, and the macro </a:t>
            </a:r>
            <a:r>
              <a:rPr lang="en-US" dirty="0" err="1" smtClean="0"/>
              <a:t>pdMS_TO_TICKS</a:t>
            </a:r>
            <a:r>
              <a:rPr lang="en-US" dirty="0" smtClean="0"/>
              <a:t>() can be used to convert a time specified in milliseconds to a time specified in ticks. For example, if the timer must expire after 100 ticks, then simply set </a:t>
            </a:r>
            <a:r>
              <a:rPr lang="en-US" dirty="0" err="1" smtClean="0"/>
              <a:t>xTimerPeriod</a:t>
            </a:r>
            <a:r>
              <a:rPr lang="en-US" dirty="0" smtClean="0"/>
              <a:t> to 100. Alternatively, if the timer must expire after 500ms, then set </a:t>
            </a:r>
            <a:r>
              <a:rPr lang="en-US" dirty="0" err="1" smtClean="0"/>
              <a:t>xTimerPeriod</a:t>
            </a:r>
            <a:r>
              <a:rPr lang="en-US" dirty="0" smtClean="0"/>
              <a:t> to </a:t>
            </a:r>
            <a:r>
              <a:rPr lang="en-US" dirty="0" err="1" smtClean="0"/>
              <a:t>pdMS_TO_TICKS</a:t>
            </a:r>
            <a:r>
              <a:rPr lang="en-US" dirty="0" smtClean="0"/>
              <a:t>( 500 ). </a:t>
            </a:r>
            <a:r>
              <a:rPr lang="en-US" dirty="0" err="1" smtClean="0"/>
              <a:t>pdMS_TO_TICKS</a:t>
            </a:r>
            <a:r>
              <a:rPr lang="en-US" dirty="0" smtClean="0"/>
              <a:t>() can only be used if </a:t>
            </a:r>
            <a:r>
              <a:rPr lang="en-US" dirty="0" err="1" smtClean="0"/>
              <a:t>configTICK_RATE_HZ</a:t>
            </a:r>
            <a:r>
              <a:rPr lang="en-US" dirty="0" smtClean="0"/>
              <a:t> is less than or equal to 1000.</a:t>
            </a:r>
          </a:p>
          <a:p>
            <a:endParaRPr lang="en-US" dirty="0" smtClean="0"/>
          </a:p>
          <a:p>
            <a:r>
              <a:rPr lang="en-US" dirty="0" err="1" smtClean="0"/>
              <a:t>uxAutoReload</a:t>
            </a:r>
            <a:r>
              <a:rPr lang="en-US" dirty="0" smtClean="0"/>
              <a:t>   	If </a:t>
            </a:r>
            <a:r>
              <a:rPr lang="en-US" dirty="0" err="1" smtClean="0"/>
              <a:t>uxAutoReload</a:t>
            </a:r>
            <a:r>
              <a:rPr lang="en-US" dirty="0" smtClean="0"/>
              <a:t> is set to </a:t>
            </a:r>
            <a:r>
              <a:rPr lang="en-US" dirty="0" err="1" smtClean="0"/>
              <a:t>pdTRUE</a:t>
            </a:r>
            <a:r>
              <a:rPr lang="en-US" dirty="0" smtClean="0"/>
              <a:t>, then the timer will expire repeatedly with a frequency set by the </a:t>
            </a:r>
            <a:r>
              <a:rPr lang="en-US" dirty="0" err="1" smtClean="0"/>
              <a:t>xTimerPeriod</a:t>
            </a:r>
            <a:r>
              <a:rPr lang="en-US" dirty="0" smtClean="0"/>
              <a:t> parameter. If </a:t>
            </a:r>
            <a:r>
              <a:rPr lang="en-US" dirty="0" err="1" smtClean="0"/>
              <a:t>uxAutoReload</a:t>
            </a:r>
            <a:r>
              <a:rPr lang="en-US" dirty="0" smtClean="0"/>
              <a:t> is set to </a:t>
            </a:r>
            <a:r>
              <a:rPr lang="en-US" dirty="0" err="1" smtClean="0"/>
              <a:t>pdFALSE</a:t>
            </a:r>
            <a:r>
              <a:rPr lang="en-US" dirty="0" smtClean="0"/>
              <a:t>, then the timer will be a one-shot and enter the dormant state after it expires.</a:t>
            </a:r>
          </a:p>
          <a:p>
            <a:endParaRPr lang="en-US" dirty="0" smtClean="0"/>
          </a:p>
          <a:p>
            <a:r>
              <a:rPr lang="en-US" dirty="0" err="1" smtClean="0"/>
              <a:t>pvTimerID</a:t>
            </a:r>
            <a:r>
              <a:rPr lang="en-US" dirty="0" smtClean="0"/>
              <a:t>   	An identifier that is assigned to the timer being created. Typically this would be used in the timer callback function to identify which timer expired when the same callback function is assigned to more than one timer, or together with the </a:t>
            </a:r>
            <a:r>
              <a:rPr lang="en-US" dirty="0" err="1" smtClean="0"/>
              <a:t>vTimerSetTimerID</a:t>
            </a:r>
            <a:r>
              <a:rPr lang="en-US" dirty="0" smtClean="0"/>
              <a:t>() and </a:t>
            </a:r>
            <a:r>
              <a:rPr lang="en-US" dirty="0" err="1" smtClean="0"/>
              <a:t>pvTimerGetTimerID</a:t>
            </a:r>
            <a:r>
              <a:rPr lang="en-US" dirty="0" smtClean="0"/>
              <a:t>() API functions to save a value between calls to the timer's callback function.</a:t>
            </a:r>
          </a:p>
          <a:p>
            <a:endParaRPr lang="en-US" dirty="0" smtClean="0"/>
          </a:p>
          <a:p>
            <a:r>
              <a:rPr lang="en-US" dirty="0" err="1" smtClean="0"/>
              <a:t>pxCallbackFunction</a:t>
            </a:r>
            <a:r>
              <a:rPr lang="en-US" dirty="0" smtClean="0"/>
              <a:t>   	The function to call when the timer expires. Callback functions must have the prototype defined by </a:t>
            </a:r>
            <a:r>
              <a:rPr lang="en-US" dirty="0" err="1" smtClean="0"/>
              <a:t>TimerCallbackFunction_t</a:t>
            </a:r>
            <a:r>
              <a:rPr lang="en-US" dirty="0" smtClean="0"/>
              <a:t>, which is:</a:t>
            </a:r>
          </a:p>
          <a:p>
            <a:r>
              <a:rPr lang="en-US" dirty="0" smtClean="0"/>
              <a:t>void </a:t>
            </a:r>
            <a:r>
              <a:rPr lang="en-US" dirty="0" err="1" smtClean="0"/>
              <a:t>vCallbackFunction</a:t>
            </a:r>
            <a:r>
              <a:rPr lang="en-US" dirty="0" smtClean="0"/>
              <a:t>( </a:t>
            </a:r>
            <a:r>
              <a:rPr lang="en-US" dirty="0" err="1" smtClean="0"/>
              <a:t>TimerHandle_t</a:t>
            </a:r>
            <a:r>
              <a:rPr lang="en-US" dirty="0" smtClean="0"/>
              <a:t> </a:t>
            </a:r>
            <a:r>
              <a:rPr lang="en-US" dirty="0" err="1" smtClean="0"/>
              <a:t>xTimer</a:t>
            </a:r>
            <a:r>
              <a:rPr lang="en-US" dirty="0" smtClean="0"/>
              <a:t> );</a:t>
            </a:r>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4</a:t>
            </a:fld>
            <a:endParaRPr lang="en-US"/>
          </a:p>
        </p:txBody>
      </p:sp>
    </p:spTree>
    <p:extLst>
      <p:ext uri="{BB962C8B-B14F-4D97-AF65-F5344CB8AC3E}">
        <p14:creationId xmlns:p14="http://schemas.microsoft.com/office/powerpoint/2010/main" val="154403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5</a:t>
            </a:fld>
            <a:endParaRPr lang="en-US"/>
          </a:p>
        </p:txBody>
      </p:sp>
    </p:spTree>
    <p:extLst>
      <p:ext uri="{BB962C8B-B14F-4D97-AF65-F5344CB8AC3E}">
        <p14:creationId xmlns:p14="http://schemas.microsoft.com/office/powerpoint/2010/main" val="267759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Each RTOS task has a 32-bit </a:t>
            </a:r>
            <a:r>
              <a:rPr lang="en-US" sz="1200" kern="1200" dirty="0" smtClean="0">
                <a:solidFill>
                  <a:schemeClr val="tx1"/>
                </a:solidFill>
                <a:latin typeface="+mn-lt"/>
                <a:ea typeface="+mn-ea"/>
                <a:cs typeface="+mn-cs"/>
                <a:hlinkClick r:id="rId3"/>
              </a:rPr>
              <a:t>notification value</a:t>
            </a:r>
            <a:r>
              <a:rPr lang="en-US" sz="1200" kern="1200" dirty="0" smtClean="0">
                <a:solidFill>
                  <a:schemeClr val="tx1"/>
                </a:solidFill>
                <a:latin typeface="+mn-lt"/>
                <a:ea typeface="+mn-ea"/>
                <a:cs typeface="+mn-cs"/>
              </a:rPr>
              <a:t> which is </a:t>
            </a:r>
            <a:r>
              <a:rPr lang="en-US" sz="1200" kern="1200" dirty="0" err="1" smtClean="0">
                <a:solidFill>
                  <a:schemeClr val="tx1"/>
                </a:solidFill>
                <a:latin typeface="+mn-lt"/>
                <a:ea typeface="+mn-ea"/>
                <a:cs typeface="+mn-cs"/>
              </a:rPr>
              <a:t>initialised</a:t>
            </a:r>
            <a:r>
              <a:rPr lang="en-US" sz="1200" kern="1200" dirty="0" smtClean="0">
                <a:solidFill>
                  <a:schemeClr val="tx1"/>
                </a:solidFill>
                <a:latin typeface="+mn-lt"/>
                <a:ea typeface="+mn-ea"/>
                <a:cs typeface="+mn-cs"/>
              </a:rPr>
              <a:t> to zero when the RTOS task is created. </a:t>
            </a:r>
            <a:r>
              <a:rPr lang="en-US" sz="1200" kern="1200" dirty="0" err="1" smtClean="0">
                <a:solidFill>
                  <a:schemeClr val="tx1"/>
                </a:solidFill>
                <a:latin typeface="+mn-lt"/>
                <a:ea typeface="+mn-ea"/>
                <a:cs typeface="+mn-cs"/>
              </a:rPr>
              <a:t>xTaskNotify</a:t>
            </a:r>
            <a:r>
              <a:rPr lang="en-US" sz="1200" kern="1200" dirty="0" smtClean="0">
                <a:solidFill>
                  <a:schemeClr val="tx1"/>
                </a:solidFill>
                <a:latin typeface="+mn-lt"/>
                <a:ea typeface="+mn-ea"/>
                <a:cs typeface="+mn-cs"/>
              </a:rPr>
              <a:t>() is used to send an event directly to and potentially unblock an RTOS task, and optionally update the receiving task's notification value in one of the following ways: </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Write a 32-bit number to the notification value </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Add one (increment) the notification value </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Set one or more bits in the notification value </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Leave the notification value unchanged </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eNoAction</a:t>
            </a:r>
            <a:r>
              <a:rPr lang="en-US" sz="1200" kern="1200" dirty="0" smtClean="0">
                <a:solidFill>
                  <a:schemeClr val="tx1"/>
                </a:solidFill>
                <a:latin typeface="+mn-lt"/>
                <a:ea typeface="+mn-ea"/>
                <a:cs typeface="+mn-cs"/>
              </a:rPr>
              <a:t> The subject task receives the event, but its notification value is not updated. In this case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is not used. </a:t>
            </a:r>
          </a:p>
          <a:p>
            <a:r>
              <a:rPr lang="en-US" sz="1200" b="1" kern="1200" dirty="0" err="1" smtClean="0">
                <a:solidFill>
                  <a:schemeClr val="tx1"/>
                </a:solidFill>
                <a:latin typeface="+mn-lt"/>
                <a:ea typeface="+mn-ea"/>
                <a:cs typeface="+mn-cs"/>
              </a:rPr>
              <a:t>eSetBits</a:t>
            </a:r>
            <a:r>
              <a:rPr lang="en-US" sz="1200" kern="1200" dirty="0" smtClean="0">
                <a:solidFill>
                  <a:schemeClr val="tx1"/>
                </a:solidFill>
                <a:latin typeface="+mn-lt"/>
                <a:ea typeface="+mn-ea"/>
                <a:cs typeface="+mn-cs"/>
              </a:rPr>
              <a:t> The notification value of the subject task will be bitwise </a:t>
            </a:r>
            <a:r>
              <a:rPr lang="en-US" sz="1200" kern="1200" dirty="0" err="1" smtClean="0">
                <a:solidFill>
                  <a:schemeClr val="tx1"/>
                </a:solidFill>
                <a:latin typeface="+mn-lt"/>
                <a:ea typeface="+mn-ea"/>
                <a:cs typeface="+mn-cs"/>
              </a:rPr>
              <a:t>ORed</a:t>
            </a:r>
            <a:r>
              <a:rPr lang="en-US" sz="1200" kern="1200" dirty="0" smtClean="0">
                <a:solidFill>
                  <a:schemeClr val="tx1"/>
                </a:solidFill>
                <a:latin typeface="+mn-lt"/>
                <a:ea typeface="+mn-ea"/>
                <a:cs typeface="+mn-cs"/>
              </a:rPr>
              <a:t> with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For example, if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is set to 0x01, then bit 0 will get set within the subject task's notification value. Likewise if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is 0x04 then bit 2 will get set in the subject task's notification value. In this way the RTOS task notification mechanism can be used as a light weight alternative to an </a:t>
            </a:r>
            <a:r>
              <a:rPr lang="en-US" sz="1200" kern="1200" dirty="0" smtClean="0">
                <a:solidFill>
                  <a:schemeClr val="tx1"/>
                </a:solidFill>
                <a:latin typeface="+mn-lt"/>
                <a:ea typeface="+mn-ea"/>
                <a:cs typeface="+mn-cs"/>
                <a:hlinkClick r:id="rId4"/>
              </a:rPr>
              <a:t>event group</a:t>
            </a:r>
            <a:r>
              <a:rPr lang="en-US" sz="1200" kern="1200" dirty="0" smtClean="0">
                <a:solidFill>
                  <a:schemeClr val="tx1"/>
                </a:solidFill>
                <a:latin typeface="+mn-lt"/>
                <a:ea typeface="+mn-ea"/>
                <a:cs typeface="+mn-cs"/>
              </a:rPr>
              <a:t>. </a:t>
            </a:r>
          </a:p>
          <a:p>
            <a:r>
              <a:rPr lang="en-US" sz="1200" b="1" kern="1200" dirty="0" err="1" smtClean="0">
                <a:solidFill>
                  <a:schemeClr val="tx1"/>
                </a:solidFill>
                <a:latin typeface="+mn-lt"/>
                <a:ea typeface="+mn-ea"/>
                <a:cs typeface="+mn-cs"/>
              </a:rPr>
              <a:t>eIncrement</a:t>
            </a:r>
            <a:r>
              <a:rPr lang="en-US" sz="1200" kern="1200" dirty="0" smtClean="0">
                <a:solidFill>
                  <a:schemeClr val="tx1"/>
                </a:solidFill>
                <a:latin typeface="+mn-lt"/>
                <a:ea typeface="+mn-ea"/>
                <a:cs typeface="+mn-cs"/>
              </a:rPr>
              <a:t> The notification value of the subject task will be incremented by one, making the call to </a:t>
            </a:r>
            <a:r>
              <a:rPr lang="en-US" sz="1200" kern="1200" dirty="0" err="1" smtClean="0">
                <a:solidFill>
                  <a:schemeClr val="tx1"/>
                </a:solidFill>
                <a:latin typeface="+mn-lt"/>
                <a:ea typeface="+mn-ea"/>
                <a:cs typeface="+mn-cs"/>
              </a:rPr>
              <a:t>xTaskNotify</a:t>
            </a:r>
            <a:r>
              <a:rPr lang="en-US" sz="1200" kern="1200" dirty="0" smtClean="0">
                <a:solidFill>
                  <a:schemeClr val="tx1"/>
                </a:solidFill>
                <a:latin typeface="+mn-lt"/>
                <a:ea typeface="+mn-ea"/>
                <a:cs typeface="+mn-cs"/>
              </a:rPr>
              <a:t>() equivalent to a call to </a:t>
            </a:r>
            <a:r>
              <a:rPr lang="en-US" sz="1200" kern="1200" dirty="0" err="1" smtClean="0">
                <a:solidFill>
                  <a:schemeClr val="tx1"/>
                </a:solidFill>
                <a:latin typeface="+mn-lt"/>
                <a:ea typeface="+mn-ea"/>
                <a:cs typeface="+mn-cs"/>
                <a:hlinkClick r:id="rId5"/>
              </a:rPr>
              <a:t>xTaskNotifyGive</a:t>
            </a:r>
            <a:r>
              <a:rPr lang="en-US" sz="1200" kern="1200" dirty="0" smtClean="0">
                <a:solidFill>
                  <a:schemeClr val="tx1"/>
                </a:solidFill>
                <a:latin typeface="+mn-lt"/>
                <a:ea typeface="+mn-ea"/>
                <a:cs typeface="+mn-cs"/>
                <a:hlinkClick r:id="rId5"/>
              </a:rPr>
              <a:t>()</a:t>
            </a:r>
            <a:r>
              <a:rPr lang="en-US" sz="1200" kern="1200" dirty="0" smtClean="0">
                <a:solidFill>
                  <a:schemeClr val="tx1"/>
                </a:solidFill>
                <a:latin typeface="+mn-lt"/>
                <a:ea typeface="+mn-ea"/>
                <a:cs typeface="+mn-cs"/>
              </a:rPr>
              <a:t>. In this case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is not used. </a:t>
            </a:r>
          </a:p>
          <a:p>
            <a:r>
              <a:rPr lang="en-US" sz="1200" b="1" kern="1200" dirty="0" err="1" smtClean="0">
                <a:solidFill>
                  <a:schemeClr val="tx1"/>
                </a:solidFill>
                <a:latin typeface="+mn-lt"/>
                <a:ea typeface="+mn-ea"/>
                <a:cs typeface="+mn-cs"/>
              </a:rPr>
              <a:t>eSetValueWithOverwrite</a:t>
            </a:r>
            <a:r>
              <a:rPr lang="en-US" sz="1200" kern="1200" dirty="0" smtClean="0">
                <a:solidFill>
                  <a:schemeClr val="tx1"/>
                </a:solidFill>
                <a:latin typeface="+mn-lt"/>
                <a:ea typeface="+mn-ea"/>
                <a:cs typeface="+mn-cs"/>
              </a:rPr>
              <a:t> The notification value of the subject task is unconditionally set to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In this way the RTOS task notification mechanism is being used as a light weight alternative to </a:t>
            </a:r>
            <a:r>
              <a:rPr lang="en-US" sz="1200" kern="1200" dirty="0" err="1" smtClean="0">
                <a:solidFill>
                  <a:schemeClr val="tx1"/>
                </a:solidFill>
                <a:latin typeface="+mn-lt"/>
                <a:ea typeface="+mn-ea"/>
                <a:cs typeface="+mn-cs"/>
                <a:hlinkClick r:id="rId6"/>
              </a:rPr>
              <a:t>xQueueOverwrite</a:t>
            </a:r>
            <a:r>
              <a:rPr lang="en-US" sz="1200" kern="1200" dirty="0" smtClean="0">
                <a:solidFill>
                  <a:schemeClr val="tx1"/>
                </a:solidFill>
                <a:latin typeface="+mn-lt"/>
                <a:ea typeface="+mn-ea"/>
                <a:cs typeface="+mn-cs"/>
                <a:hlinkClick r:id="rId6"/>
              </a:rPr>
              <a:t>()</a:t>
            </a:r>
            <a:r>
              <a:rPr lang="en-US" sz="1200" kern="1200" dirty="0" smtClean="0">
                <a:solidFill>
                  <a:schemeClr val="tx1"/>
                </a:solidFill>
                <a:latin typeface="+mn-lt"/>
                <a:ea typeface="+mn-ea"/>
                <a:cs typeface="+mn-cs"/>
              </a:rPr>
              <a:t>. </a:t>
            </a:r>
          </a:p>
          <a:p>
            <a:r>
              <a:rPr lang="en-US" sz="1200" b="1" kern="1200" dirty="0" err="1" smtClean="0">
                <a:solidFill>
                  <a:schemeClr val="tx1"/>
                </a:solidFill>
                <a:latin typeface="+mn-lt"/>
                <a:ea typeface="+mn-ea"/>
                <a:cs typeface="+mn-cs"/>
              </a:rPr>
              <a:t>eSetValueWithoutOverwrite</a:t>
            </a:r>
            <a:r>
              <a:rPr lang="en-US" sz="1200" kern="1200" dirty="0" smtClean="0">
                <a:solidFill>
                  <a:schemeClr val="tx1"/>
                </a:solidFill>
                <a:latin typeface="+mn-lt"/>
                <a:ea typeface="+mn-ea"/>
                <a:cs typeface="+mn-cs"/>
              </a:rPr>
              <a:t> If the subject task does not already have a notification pending then its notification value will be set to </a:t>
            </a:r>
            <a:r>
              <a:rPr lang="en-US" sz="1200" kern="1200" dirty="0" err="1" smtClean="0">
                <a:solidFill>
                  <a:schemeClr val="tx1"/>
                </a:solidFill>
                <a:latin typeface="+mn-lt"/>
                <a:ea typeface="+mn-ea"/>
                <a:cs typeface="+mn-cs"/>
              </a:rPr>
              <a:t>ulValue</a:t>
            </a:r>
            <a:r>
              <a:rPr lang="en-US" sz="1200" kern="1200" dirty="0" smtClean="0">
                <a:solidFill>
                  <a:schemeClr val="tx1"/>
                </a:solidFill>
                <a:latin typeface="+mn-lt"/>
                <a:ea typeface="+mn-ea"/>
                <a:cs typeface="+mn-cs"/>
              </a:rPr>
              <a:t>. If the subject task already has a notification pending then its notification value is not updated as to do so would overwrite the previous value before it was used. In this case the call to </a:t>
            </a:r>
            <a:r>
              <a:rPr lang="en-US" sz="1200" kern="1200" dirty="0" err="1" smtClean="0">
                <a:solidFill>
                  <a:schemeClr val="tx1"/>
                </a:solidFill>
                <a:latin typeface="+mn-lt"/>
                <a:ea typeface="+mn-ea"/>
                <a:cs typeface="+mn-cs"/>
              </a:rPr>
              <a:t>xTaskNotify</a:t>
            </a:r>
            <a:r>
              <a:rPr lang="en-US" sz="1200" kern="1200" dirty="0" smtClean="0">
                <a:solidFill>
                  <a:schemeClr val="tx1"/>
                </a:solidFill>
                <a:latin typeface="+mn-lt"/>
                <a:ea typeface="+mn-ea"/>
                <a:cs typeface="+mn-cs"/>
              </a:rPr>
              <a:t>() fails and </a:t>
            </a:r>
            <a:r>
              <a:rPr lang="en-US" sz="1200" kern="1200" dirty="0" err="1" smtClean="0">
                <a:solidFill>
                  <a:schemeClr val="tx1"/>
                </a:solidFill>
                <a:latin typeface="+mn-lt"/>
                <a:ea typeface="+mn-ea"/>
                <a:cs typeface="+mn-cs"/>
              </a:rPr>
              <a:t>pdFALSE</a:t>
            </a:r>
            <a:r>
              <a:rPr lang="en-US" sz="1200" kern="1200" dirty="0" smtClean="0">
                <a:solidFill>
                  <a:schemeClr val="tx1"/>
                </a:solidFill>
                <a:latin typeface="+mn-lt"/>
                <a:ea typeface="+mn-ea"/>
                <a:cs typeface="+mn-cs"/>
              </a:rPr>
              <a:t> is returned. </a:t>
            </a:r>
          </a:p>
          <a:p>
            <a:r>
              <a:rPr lang="en-US" sz="1200" kern="1200" dirty="0" smtClean="0">
                <a:solidFill>
                  <a:schemeClr val="tx1"/>
                </a:solidFill>
                <a:latin typeface="+mn-lt"/>
                <a:ea typeface="+mn-ea"/>
                <a:cs typeface="+mn-cs"/>
              </a:rPr>
              <a:t>In this way the RTOS task notification mechanism is being used as a light weight alternative to </a:t>
            </a:r>
            <a:r>
              <a:rPr lang="en-US" sz="1200" kern="1200" dirty="0" err="1" smtClean="0">
                <a:solidFill>
                  <a:schemeClr val="tx1"/>
                </a:solidFill>
                <a:latin typeface="+mn-lt"/>
                <a:ea typeface="+mn-ea"/>
                <a:cs typeface="+mn-cs"/>
                <a:hlinkClick r:id="rId7"/>
              </a:rPr>
              <a:t>xQueueSend</a:t>
            </a:r>
            <a:r>
              <a:rPr lang="en-US" sz="1200" kern="1200" dirty="0" smtClean="0">
                <a:solidFill>
                  <a:schemeClr val="tx1"/>
                </a:solidFill>
                <a:latin typeface="+mn-lt"/>
                <a:ea typeface="+mn-ea"/>
                <a:cs typeface="+mn-cs"/>
                <a:hlinkClick r:id="rId7"/>
              </a:rPr>
              <a:t>()</a:t>
            </a:r>
            <a:r>
              <a:rPr lang="en-US" sz="1200" kern="1200" dirty="0" smtClean="0">
                <a:solidFill>
                  <a:schemeClr val="tx1"/>
                </a:solidFill>
                <a:latin typeface="+mn-lt"/>
                <a:ea typeface="+mn-ea"/>
                <a:cs typeface="+mn-cs"/>
              </a:rPr>
              <a:t> on a queue of length 1. </a:t>
            </a:r>
          </a:p>
          <a:p>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6</a:t>
            </a:fld>
            <a:endParaRPr lang="en-US"/>
          </a:p>
        </p:txBody>
      </p:sp>
    </p:spTree>
    <p:extLst>
      <p:ext uri="{BB962C8B-B14F-4D97-AF65-F5344CB8AC3E}">
        <p14:creationId xmlns:p14="http://schemas.microsoft.com/office/powerpoint/2010/main" val="276270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Each RTOS task has a 32-bit notification value which is </a:t>
            </a:r>
            <a:r>
              <a:rPr lang="en-US" sz="1200" kern="1200" dirty="0" err="1" smtClean="0">
                <a:solidFill>
                  <a:schemeClr val="tx1"/>
                </a:solidFill>
                <a:latin typeface="+mn-lt"/>
                <a:ea typeface="+mn-ea"/>
                <a:cs typeface="+mn-cs"/>
              </a:rPr>
              <a:t>initialised</a:t>
            </a:r>
            <a:r>
              <a:rPr lang="en-US" sz="1200" kern="1200" dirty="0" smtClean="0">
                <a:solidFill>
                  <a:schemeClr val="tx1"/>
                </a:solidFill>
                <a:latin typeface="+mn-lt"/>
                <a:ea typeface="+mn-ea"/>
                <a:cs typeface="+mn-cs"/>
              </a:rPr>
              <a:t> to zero when the RTOS task is created. An </a:t>
            </a:r>
            <a:r>
              <a:rPr lang="en-US" sz="1200" kern="1200" dirty="0" smtClean="0">
                <a:solidFill>
                  <a:schemeClr val="tx1"/>
                </a:solidFill>
                <a:latin typeface="+mn-lt"/>
                <a:ea typeface="+mn-ea"/>
                <a:cs typeface="+mn-cs"/>
                <a:hlinkClick r:id="rId3"/>
              </a:rPr>
              <a:t>RTOS task notification</a:t>
            </a:r>
            <a:r>
              <a:rPr lang="en-US" sz="1200" kern="1200" dirty="0" smtClean="0">
                <a:solidFill>
                  <a:schemeClr val="tx1"/>
                </a:solidFill>
                <a:latin typeface="+mn-lt"/>
                <a:ea typeface="+mn-ea"/>
                <a:cs typeface="+mn-cs"/>
              </a:rPr>
              <a:t> is an event sent directly to a task that can unblock the receiving task, and optionally update the receiving task's notification value in a number of different ways. For example, a notification may overwrite the receiving task's notification value, or just set one or more bits in the receiving task's notification value. See the </a:t>
            </a:r>
            <a:r>
              <a:rPr lang="en-US" sz="1200" kern="1200" dirty="0" smtClean="0">
                <a:solidFill>
                  <a:schemeClr val="tx1"/>
                </a:solidFill>
                <a:latin typeface="+mn-lt"/>
                <a:ea typeface="+mn-ea"/>
                <a:cs typeface="+mn-cs"/>
                <a:hlinkClick r:id="rId4"/>
              </a:rPr>
              <a:t>RTOS task notifications use case documentation</a:t>
            </a:r>
            <a:r>
              <a:rPr lang="en-US" sz="1200" kern="1200" dirty="0" smtClean="0">
                <a:solidFill>
                  <a:schemeClr val="tx1"/>
                </a:solidFill>
                <a:latin typeface="+mn-lt"/>
                <a:ea typeface="+mn-ea"/>
                <a:cs typeface="+mn-cs"/>
              </a:rPr>
              <a:t> for examples. </a:t>
            </a:r>
          </a:p>
          <a:p>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waits, with an optional timeout, for the calling task to receive a notification. </a:t>
            </a:r>
          </a:p>
          <a:p>
            <a:r>
              <a:rPr lang="en-US" sz="1200" kern="1200" dirty="0" smtClean="0">
                <a:solidFill>
                  <a:schemeClr val="tx1"/>
                </a:solidFill>
                <a:latin typeface="+mn-lt"/>
                <a:ea typeface="+mn-ea"/>
                <a:cs typeface="+mn-cs"/>
              </a:rPr>
              <a:t>If the receiving RTOS task was already Blocked waiting for a notification when one arrives the receiving RTOS task will be removed from the Blocked state and the notification cleared. </a:t>
            </a:r>
          </a:p>
          <a:p>
            <a:endParaRPr lang="en-US" dirty="0" smtClean="0"/>
          </a:p>
          <a:p>
            <a:pPr marL="171450" indent="-171450">
              <a:buFont typeface="Arial" panose="020B0604020202020204" pitchFamily="34" charset="0"/>
              <a:buChar char="•"/>
            </a:pPr>
            <a:r>
              <a:rPr lang="en-US" b="1" i="1" dirty="0" err="1" smtClean="0"/>
              <a:t>ulBitsToClearOnEntry</a:t>
            </a:r>
            <a:r>
              <a:rPr lang="en-US" i="1" dirty="0" smtClean="0"/>
              <a:t>  </a:t>
            </a:r>
            <a:r>
              <a:rPr lang="en-US" sz="1200" kern="1200" dirty="0" smtClean="0">
                <a:solidFill>
                  <a:schemeClr val="tx1"/>
                </a:solidFill>
                <a:latin typeface="+mn-lt"/>
                <a:ea typeface="+mn-ea"/>
                <a:cs typeface="+mn-cs"/>
              </a:rPr>
              <a:t>Any bits set in </a:t>
            </a:r>
            <a:r>
              <a:rPr lang="en-US" sz="1200" kern="1200" dirty="0" err="1" smtClean="0">
                <a:solidFill>
                  <a:schemeClr val="tx1"/>
                </a:solidFill>
                <a:latin typeface="+mn-lt"/>
                <a:ea typeface="+mn-ea"/>
                <a:cs typeface="+mn-cs"/>
              </a:rPr>
              <a:t>ulBitsToClearOnEntry</a:t>
            </a:r>
            <a:r>
              <a:rPr lang="en-US" sz="1200" kern="1200" dirty="0" smtClean="0">
                <a:solidFill>
                  <a:schemeClr val="tx1"/>
                </a:solidFill>
                <a:latin typeface="+mn-lt"/>
                <a:ea typeface="+mn-ea"/>
                <a:cs typeface="+mn-cs"/>
              </a:rPr>
              <a:t> will be cleared in the calling RTOS task's notification value on entry to the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function (before the task waits for a new notification) provided a notification is not already pending when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is called. </a:t>
            </a:r>
          </a:p>
          <a:p>
            <a:pPr marL="171450" indent="-171450">
              <a:buFont typeface="Arial" panose="020B0604020202020204" pitchFamily="34" charset="0"/>
              <a:buChar char="•"/>
            </a:pPr>
            <a:r>
              <a:rPr lang="en-US" sz="1200" b="1" i="1" kern="1200" dirty="0" err="1" smtClean="0">
                <a:solidFill>
                  <a:schemeClr val="tx1"/>
                </a:solidFill>
                <a:latin typeface="+mn-lt"/>
                <a:ea typeface="+mn-ea"/>
                <a:cs typeface="+mn-cs"/>
              </a:rPr>
              <a:t>ulBitsToClearOnExit</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Any bits set in </a:t>
            </a:r>
            <a:r>
              <a:rPr lang="en-US" sz="1200" kern="1200" dirty="0" err="1" smtClean="0">
                <a:solidFill>
                  <a:schemeClr val="tx1"/>
                </a:solidFill>
                <a:latin typeface="+mn-lt"/>
                <a:ea typeface="+mn-ea"/>
                <a:cs typeface="+mn-cs"/>
              </a:rPr>
              <a:t>ulBitsToClearOnExit</a:t>
            </a:r>
            <a:r>
              <a:rPr lang="en-US" sz="1200" kern="1200" dirty="0" smtClean="0">
                <a:solidFill>
                  <a:schemeClr val="tx1"/>
                </a:solidFill>
                <a:latin typeface="+mn-lt"/>
                <a:ea typeface="+mn-ea"/>
                <a:cs typeface="+mn-cs"/>
              </a:rPr>
              <a:t> will be cleared in the calling RTOS task's notification value before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function exits if a notification was received. </a:t>
            </a:r>
          </a:p>
          <a:p>
            <a:pPr marL="171450" indent="-171450">
              <a:buFont typeface="Arial" panose="020B0604020202020204" pitchFamily="34" charset="0"/>
              <a:buChar char="•"/>
            </a:pPr>
            <a:r>
              <a:rPr lang="en-US" sz="1200" b="1" i="1" kern="1200" dirty="0" err="1" smtClean="0">
                <a:solidFill>
                  <a:schemeClr val="tx1"/>
                </a:solidFill>
                <a:latin typeface="+mn-lt"/>
                <a:ea typeface="+mn-ea"/>
                <a:cs typeface="+mn-cs"/>
              </a:rPr>
              <a:t>pulNotificationValue</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Used to pass out the RTOS task's notification value. The value copied to *</a:t>
            </a:r>
            <a:r>
              <a:rPr lang="en-US" sz="1200" kern="1200" dirty="0" err="1" smtClean="0">
                <a:solidFill>
                  <a:schemeClr val="tx1"/>
                </a:solidFill>
                <a:latin typeface="+mn-lt"/>
                <a:ea typeface="+mn-ea"/>
                <a:cs typeface="+mn-cs"/>
              </a:rPr>
              <a:t>pulNotificationValue</a:t>
            </a:r>
            <a:r>
              <a:rPr lang="en-US" sz="1200" kern="1200" dirty="0" smtClean="0">
                <a:solidFill>
                  <a:schemeClr val="tx1"/>
                </a:solidFill>
                <a:latin typeface="+mn-lt"/>
                <a:ea typeface="+mn-ea"/>
                <a:cs typeface="+mn-cs"/>
              </a:rPr>
              <a:t> is the RTOS task's notification value as it was before any bits were cleared due to the </a:t>
            </a:r>
            <a:r>
              <a:rPr lang="en-US" sz="1200" kern="1200" dirty="0" err="1" smtClean="0">
                <a:solidFill>
                  <a:schemeClr val="tx1"/>
                </a:solidFill>
                <a:latin typeface="+mn-lt"/>
                <a:ea typeface="+mn-ea"/>
                <a:cs typeface="+mn-cs"/>
              </a:rPr>
              <a:t>ulBitsToClearOnExit</a:t>
            </a:r>
            <a:r>
              <a:rPr lang="en-US" sz="1200" kern="1200" dirty="0" smtClean="0">
                <a:solidFill>
                  <a:schemeClr val="tx1"/>
                </a:solidFill>
                <a:latin typeface="+mn-lt"/>
                <a:ea typeface="+mn-ea"/>
                <a:cs typeface="+mn-cs"/>
              </a:rPr>
              <a:t> setting. </a:t>
            </a:r>
          </a:p>
          <a:p>
            <a:pPr marL="171450" indent="-171450">
              <a:buFont typeface="Arial" panose="020B0604020202020204" pitchFamily="34" charset="0"/>
              <a:buChar char="•"/>
            </a:pPr>
            <a:r>
              <a:rPr lang="en-US" sz="1200" b="1" i="1" kern="1200" dirty="0" err="1" smtClean="0">
                <a:solidFill>
                  <a:schemeClr val="tx1"/>
                </a:solidFill>
                <a:latin typeface="+mn-lt"/>
                <a:ea typeface="+mn-ea"/>
                <a:cs typeface="+mn-cs"/>
              </a:rPr>
              <a:t>xTicksToWait</a:t>
            </a:r>
            <a:r>
              <a:rPr lang="en-US" sz="1200"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The maximum time to wait in the Blocked state for a notification to be received if a notification is not already pending when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is called.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marL="0" indent="0">
              <a:buFont typeface="Arial" panose="020B0604020202020204" pitchFamily="34" charset="0"/>
              <a:buNone/>
            </a:pPr>
            <a:r>
              <a:rPr lang="en-US" sz="1200" kern="1200" dirty="0" smtClean="0">
                <a:solidFill>
                  <a:schemeClr val="tx1"/>
                </a:solidFill>
                <a:latin typeface="+mn-lt"/>
                <a:ea typeface="+mn-ea"/>
                <a:cs typeface="+mn-cs"/>
              </a:rPr>
              <a:t>RETURN:</a:t>
            </a:r>
          </a:p>
          <a:p>
            <a:pPr marL="0" indent="0">
              <a:buFont typeface="Arial" panose="020B0604020202020204" pitchFamily="34" charset="0"/>
              <a:buNone/>
            </a:pPr>
            <a:r>
              <a:rPr lang="en-US" sz="1200" kern="1200" dirty="0" err="1" smtClean="0">
                <a:solidFill>
                  <a:schemeClr val="tx1"/>
                </a:solidFill>
                <a:latin typeface="+mn-lt"/>
                <a:ea typeface="+mn-ea"/>
                <a:cs typeface="+mn-cs"/>
              </a:rPr>
              <a:t>pdTRUE</a:t>
            </a:r>
            <a:r>
              <a:rPr lang="en-US" sz="1200" kern="1200" dirty="0" smtClean="0">
                <a:solidFill>
                  <a:schemeClr val="tx1"/>
                </a:solidFill>
                <a:latin typeface="+mn-lt"/>
                <a:ea typeface="+mn-ea"/>
                <a:cs typeface="+mn-cs"/>
              </a:rPr>
              <a:t> if a notification was received, or a notification was already pending when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was called. </a:t>
            </a:r>
          </a:p>
          <a:p>
            <a:pPr marL="0" indent="0">
              <a:buFont typeface="Arial" panose="020B0604020202020204" pitchFamily="34" charset="0"/>
              <a:buNone/>
            </a:pPr>
            <a:r>
              <a:rPr lang="en-US" sz="1200" kern="1200" dirty="0" err="1" smtClean="0">
                <a:solidFill>
                  <a:schemeClr val="tx1"/>
                </a:solidFill>
                <a:latin typeface="+mn-lt"/>
                <a:ea typeface="+mn-ea"/>
                <a:cs typeface="+mn-cs"/>
              </a:rPr>
              <a:t>pdFALSE</a:t>
            </a:r>
            <a:r>
              <a:rPr lang="en-US" sz="1200" kern="1200" dirty="0" smtClean="0">
                <a:solidFill>
                  <a:schemeClr val="tx1"/>
                </a:solidFill>
                <a:latin typeface="+mn-lt"/>
                <a:ea typeface="+mn-ea"/>
                <a:cs typeface="+mn-cs"/>
              </a:rPr>
              <a:t> if the call to </a:t>
            </a:r>
            <a:r>
              <a:rPr lang="en-US" sz="1200" kern="1200" dirty="0" err="1" smtClean="0">
                <a:solidFill>
                  <a:schemeClr val="tx1"/>
                </a:solidFill>
                <a:latin typeface="+mn-lt"/>
                <a:ea typeface="+mn-ea"/>
                <a:cs typeface="+mn-cs"/>
              </a:rPr>
              <a:t>xTaskNotifyWait</a:t>
            </a:r>
            <a:r>
              <a:rPr lang="en-US" sz="1200" kern="1200" dirty="0" smtClean="0">
                <a:solidFill>
                  <a:schemeClr val="tx1"/>
                </a:solidFill>
                <a:latin typeface="+mn-lt"/>
                <a:ea typeface="+mn-ea"/>
                <a:cs typeface="+mn-cs"/>
              </a:rPr>
              <a:t>() timed out before a notification was received.</a:t>
            </a:r>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7</a:t>
            </a:fld>
            <a:endParaRPr lang="en-US"/>
          </a:p>
        </p:txBody>
      </p:sp>
    </p:spTree>
    <p:extLst>
      <p:ext uri="{BB962C8B-B14F-4D97-AF65-F5344CB8AC3E}">
        <p14:creationId xmlns:p14="http://schemas.microsoft.com/office/powerpoint/2010/main" val="1327382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specifies a time at which the task wishes to unblock </a:t>
            </a:r>
            <a:r>
              <a:rPr lang="en-US" sz="1200" b="1" kern="1200" dirty="0" smtClean="0">
                <a:solidFill>
                  <a:schemeClr val="tx1"/>
                </a:solidFill>
                <a:latin typeface="+mn-lt"/>
                <a:ea typeface="+mn-ea"/>
                <a:cs typeface="+mn-cs"/>
              </a:rPr>
              <a:t>relative to</a:t>
            </a:r>
            <a:r>
              <a:rPr lang="en-US" sz="1200" kern="1200" dirty="0" smtClean="0">
                <a:solidFill>
                  <a:schemeClr val="tx1"/>
                </a:solidFill>
                <a:latin typeface="+mn-lt"/>
                <a:ea typeface="+mn-ea"/>
                <a:cs typeface="+mn-cs"/>
              </a:rPr>
              <a:t> the time at which </a:t>
            </a:r>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is called. For example, specifying a block period of 100 ticks will cause the task to unblock 100 ticks after </a:t>
            </a:r>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is called. </a:t>
            </a:r>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does not therefore provide a good method of controlling the frequency of a periodic task as the path taken through the code, as well as other task and interrupt activity, will effect the frequency at which </a:t>
            </a:r>
            <a:r>
              <a:rPr lang="en-US" sz="1200" kern="1200" dirty="0" err="1" smtClean="0">
                <a:solidFill>
                  <a:schemeClr val="tx1"/>
                </a:solidFill>
                <a:latin typeface="+mn-lt"/>
                <a:ea typeface="+mn-ea"/>
                <a:cs typeface="+mn-cs"/>
              </a:rPr>
              <a:t>vTaskDelay</a:t>
            </a:r>
            <a:r>
              <a:rPr lang="en-US" sz="1200" kern="1200" dirty="0" smtClean="0">
                <a:solidFill>
                  <a:schemeClr val="tx1"/>
                </a:solidFill>
                <a:latin typeface="+mn-lt"/>
                <a:ea typeface="+mn-ea"/>
                <a:cs typeface="+mn-cs"/>
              </a:rPr>
              <a:t>() gets called and therefore the time at which the task next executes. See </a:t>
            </a:r>
            <a:r>
              <a:rPr lang="en-US" sz="1200" kern="1200" dirty="0" err="1" smtClean="0">
                <a:solidFill>
                  <a:schemeClr val="tx1"/>
                </a:solidFill>
                <a:latin typeface="+mn-lt"/>
                <a:ea typeface="+mn-ea"/>
                <a:cs typeface="+mn-cs"/>
              </a:rPr>
              <a:t>vTaskDelayUntil</a:t>
            </a:r>
            <a:r>
              <a:rPr lang="en-US" sz="1200" kern="1200" dirty="0" smtClean="0">
                <a:solidFill>
                  <a:schemeClr val="tx1"/>
                </a:solidFill>
                <a:latin typeface="+mn-lt"/>
                <a:ea typeface="+mn-ea"/>
                <a:cs typeface="+mn-cs"/>
              </a:rPr>
              <a:t>() for an alternative API function designed to facilitate fixed frequency execution. It does this by specifying an absolute time (rather than a relative time) at which the calling task should unblock. </a:t>
            </a:r>
            <a:endParaRPr lang="en-US" dirty="0"/>
          </a:p>
        </p:txBody>
      </p:sp>
      <p:sp>
        <p:nvSpPr>
          <p:cNvPr id="4" name="Slide Number Placeholder 3"/>
          <p:cNvSpPr>
            <a:spLocks noGrp="1"/>
          </p:cNvSpPr>
          <p:nvPr>
            <p:ph type="sldNum" sz="quarter" idx="10"/>
          </p:nvPr>
        </p:nvSpPr>
        <p:spPr/>
        <p:txBody>
          <a:bodyPr/>
          <a:lstStyle/>
          <a:p>
            <a:fld id="{CA4DDDE4-9187-44B0-97DD-18729EC05F41}" type="slidenum">
              <a:rPr lang="en-US" smtClean="0"/>
              <a:t>8</a:t>
            </a:fld>
            <a:endParaRPr lang="en-US"/>
          </a:p>
        </p:txBody>
      </p:sp>
    </p:spTree>
    <p:extLst>
      <p:ext uri="{BB962C8B-B14F-4D97-AF65-F5344CB8AC3E}">
        <p14:creationId xmlns:p14="http://schemas.microsoft.com/office/powerpoint/2010/main" val="4249634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5517"/>
            <a:ext cx="12154139" cy="6832483"/>
          </a:xfrm>
          <a:prstGeom prst="rect">
            <a:avLst/>
          </a:prstGeom>
        </p:spPr>
      </p:pic>
      <p:sp>
        <p:nvSpPr>
          <p:cNvPr id="2" name="Title 1"/>
          <p:cNvSpPr>
            <a:spLocks noGrp="1"/>
          </p:cNvSpPr>
          <p:nvPr>
            <p:ph type="ctrTitle"/>
          </p:nvPr>
        </p:nvSpPr>
        <p:spPr>
          <a:xfrm>
            <a:off x="457200" y="165099"/>
            <a:ext cx="11360785" cy="1123707"/>
          </a:xfrm>
        </p:spPr>
        <p:txBody>
          <a:bodyPr anchor="b">
            <a:normAutofit/>
          </a:bodyPr>
          <a:lstStyle>
            <a:lvl1pPr algn="r">
              <a:defRPr sz="3600">
                <a:solidFill>
                  <a:schemeClr val="accent5"/>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288806"/>
            <a:ext cx="11360785" cy="635244"/>
          </a:xfrm>
        </p:spPr>
        <p:txBody>
          <a:bodyPr>
            <a:normAutofit/>
          </a:bodyPr>
          <a:lstStyle>
            <a:lvl1pPr marL="0" indent="0" algn="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4038600" y="6392465"/>
            <a:ext cx="4114800" cy="365125"/>
          </a:xfrm>
        </p:spPr>
        <p:txBody>
          <a:bodyPr/>
          <a:lstStyle>
            <a:lvl1pPr algn="ctr">
              <a:defRPr>
                <a:solidFill>
                  <a:schemeClr val="bg1">
                    <a:lumMod val="50000"/>
                  </a:schemeClr>
                </a:solidFill>
              </a:defRPr>
            </a:lvl1pPr>
          </a:lstStyle>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78802" y="6053069"/>
            <a:ext cx="2402393" cy="678792"/>
          </a:xfrm>
          <a:prstGeom prst="rect">
            <a:avLst/>
          </a:prstGeom>
        </p:spPr>
      </p:pic>
      <p:sp>
        <p:nvSpPr>
          <p:cNvPr id="8" name="Footer Placeholder 4"/>
          <p:cNvSpPr>
            <a:spLocks noGrp="1"/>
          </p:cNvSpPr>
          <p:nvPr userDrawn="1"/>
        </p:nvSpPr>
        <p:spPr>
          <a:xfrm>
            <a:off x="190500" y="6392465"/>
            <a:ext cx="1809750" cy="365125"/>
          </a:xfrm>
          <a:prstGeom prst="rect">
            <a:avLst/>
          </a:prstGeom>
        </p:spPr>
        <p:txBody>
          <a:bodyPr vert="horz" lIns="91440" tIns="45720" rIns="91440" bIns="45720" rtlCol="0" anchor="ctr"/>
          <a:lstStyle>
            <a:defPPr>
              <a:defRPr lang="en-US"/>
            </a:defPPr>
            <a:lvl1pPr marL="0" algn="l" defTabSz="914400" rtl="0" eaLnBrk="1" latinLnBrk="0" hangingPunct="1">
              <a:defRPr sz="105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Visteon Confidential</a:t>
            </a:r>
            <a:endParaRPr lang="en-US" dirty="0"/>
          </a:p>
        </p:txBody>
      </p:sp>
    </p:spTree>
    <p:extLst>
      <p:ext uri="{BB962C8B-B14F-4D97-AF65-F5344CB8AC3E}">
        <p14:creationId xmlns:p14="http://schemas.microsoft.com/office/powerpoint/2010/main" val="75200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8300" y="1371600"/>
            <a:ext cx="5486400" cy="4805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11900" y="1371600"/>
            <a:ext cx="5486400" cy="4805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FB6F8-9286-4034-9F49-2B746BE500DC}" type="slidenum">
              <a:rPr lang="en-US" smtClean="0"/>
              <a:t>‹#›</a:t>
            </a:fld>
            <a:endParaRPr lang="en-US"/>
          </a:p>
        </p:txBody>
      </p:sp>
    </p:spTree>
    <p:extLst>
      <p:ext uri="{BB962C8B-B14F-4D97-AF65-F5344CB8AC3E}">
        <p14:creationId xmlns:p14="http://schemas.microsoft.com/office/powerpoint/2010/main" val="348392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8300" y="188913"/>
            <a:ext cx="10058400" cy="804672"/>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368300" y="1371600"/>
            <a:ext cx="5486400" cy="823912"/>
          </a:xfrm>
        </p:spPr>
        <p:txBody>
          <a:bodyPr anchor="b"/>
          <a:lstStyle>
            <a:lvl1pPr marL="0" indent="0">
              <a:buNone/>
              <a:defRPr sz="2400" b="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68300" y="2195512"/>
            <a:ext cx="54864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2181" y="1371600"/>
            <a:ext cx="5513419" cy="823912"/>
          </a:xfrm>
        </p:spPr>
        <p:txBody>
          <a:bodyPr anchor="b"/>
          <a:lstStyle>
            <a:lvl1pPr marL="0" indent="0">
              <a:buNone/>
              <a:defRPr sz="2400" b="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272181" y="2195512"/>
            <a:ext cx="5513419"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FB6F8-9286-4034-9F49-2B746BE500DC}" type="slidenum">
              <a:rPr lang="en-US" smtClean="0"/>
              <a:t>‹#›</a:t>
            </a:fld>
            <a:endParaRPr lang="en-US"/>
          </a:p>
        </p:txBody>
      </p:sp>
    </p:spTree>
    <p:extLst>
      <p:ext uri="{BB962C8B-B14F-4D97-AF65-F5344CB8AC3E}">
        <p14:creationId xmlns:p14="http://schemas.microsoft.com/office/powerpoint/2010/main" val="295582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FB6F8-9286-4034-9F49-2B746BE500DC}" type="slidenum">
              <a:rPr lang="en-US" smtClean="0"/>
              <a:t>‹#›</a:t>
            </a:fld>
            <a:endParaRPr lang="en-US" dirty="0"/>
          </a:p>
        </p:txBody>
      </p:sp>
    </p:spTree>
    <p:extLst>
      <p:ext uri="{BB962C8B-B14F-4D97-AF65-F5344CB8AC3E}">
        <p14:creationId xmlns:p14="http://schemas.microsoft.com/office/powerpoint/2010/main" val="149022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Key Messages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FB6F8-9286-4034-9F49-2B746BE500DC}" type="slidenum">
              <a:rPr lang="en-US" smtClean="0"/>
              <a:t>‹#›</a:t>
            </a:fld>
            <a:endParaRPr lang="en-US"/>
          </a:p>
        </p:txBody>
      </p:sp>
      <p:sp>
        <p:nvSpPr>
          <p:cNvPr id="14" name="Picture Placeholder 13"/>
          <p:cNvSpPr>
            <a:spLocks noGrp="1"/>
          </p:cNvSpPr>
          <p:nvPr>
            <p:ph type="pic" sz="quarter" idx="13"/>
          </p:nvPr>
        </p:nvSpPr>
        <p:spPr>
          <a:xfrm>
            <a:off x="368300" y="1397000"/>
            <a:ext cx="3695700" cy="2654300"/>
          </a:xfrm>
          <a:solidFill>
            <a:schemeClr val="accent2">
              <a:lumMod val="20000"/>
              <a:lumOff val="80000"/>
            </a:schemeClr>
          </a:solidFill>
        </p:spPr>
        <p:txBody>
          <a:bodyPr anchor="ctr"/>
          <a:lstStyle>
            <a:lvl1pPr marL="0" indent="0" algn="ctr">
              <a:buNone/>
              <a:defRPr/>
            </a:lvl1pPr>
          </a:lstStyle>
          <a:p>
            <a:endParaRPr lang="en-US" dirty="0"/>
          </a:p>
        </p:txBody>
      </p:sp>
      <p:sp>
        <p:nvSpPr>
          <p:cNvPr id="18" name="Text Placeholder 17"/>
          <p:cNvSpPr>
            <a:spLocks noGrp="1"/>
          </p:cNvSpPr>
          <p:nvPr>
            <p:ph type="body" sz="quarter" idx="16"/>
          </p:nvPr>
        </p:nvSpPr>
        <p:spPr>
          <a:xfrm>
            <a:off x="368300" y="4330700"/>
            <a:ext cx="3695700" cy="1600200"/>
          </a:xfrm>
        </p:spPr>
        <p:txBody>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Picture Placeholder 13"/>
          <p:cNvSpPr>
            <a:spLocks noGrp="1"/>
          </p:cNvSpPr>
          <p:nvPr>
            <p:ph type="pic" sz="quarter" idx="19"/>
          </p:nvPr>
        </p:nvSpPr>
        <p:spPr>
          <a:xfrm>
            <a:off x="8089900" y="1397000"/>
            <a:ext cx="3695700" cy="2654300"/>
          </a:xfrm>
          <a:solidFill>
            <a:schemeClr val="accent2">
              <a:lumMod val="20000"/>
              <a:lumOff val="80000"/>
            </a:schemeClr>
          </a:solidFill>
        </p:spPr>
        <p:txBody>
          <a:bodyPr anchor="ctr"/>
          <a:lstStyle>
            <a:lvl1pPr marL="0" indent="0" algn="ctr">
              <a:buNone/>
              <a:defRPr/>
            </a:lvl1pPr>
          </a:lstStyle>
          <a:p>
            <a:endParaRPr lang="en-US" dirty="0"/>
          </a:p>
        </p:txBody>
      </p:sp>
      <p:sp>
        <p:nvSpPr>
          <p:cNvPr id="24" name="Picture Placeholder 13"/>
          <p:cNvSpPr>
            <a:spLocks noGrp="1"/>
          </p:cNvSpPr>
          <p:nvPr>
            <p:ph type="pic" sz="quarter" idx="20"/>
          </p:nvPr>
        </p:nvSpPr>
        <p:spPr>
          <a:xfrm>
            <a:off x="4241800" y="1397000"/>
            <a:ext cx="3695700" cy="2654300"/>
          </a:xfrm>
          <a:solidFill>
            <a:schemeClr val="accent2">
              <a:lumMod val="20000"/>
              <a:lumOff val="80000"/>
            </a:schemeClr>
          </a:solidFill>
        </p:spPr>
        <p:txBody>
          <a:bodyPr anchor="ctr"/>
          <a:lstStyle>
            <a:lvl1pPr marL="0" indent="0" algn="ctr">
              <a:buNone/>
              <a:defRPr/>
            </a:lvl1pPr>
          </a:lstStyle>
          <a:p>
            <a:endParaRPr lang="en-US" dirty="0"/>
          </a:p>
        </p:txBody>
      </p:sp>
      <p:sp>
        <p:nvSpPr>
          <p:cNvPr id="6" name="Text Placeholder 5"/>
          <p:cNvSpPr>
            <a:spLocks noGrp="1"/>
          </p:cNvSpPr>
          <p:nvPr>
            <p:ph type="body" sz="quarter" idx="21"/>
          </p:nvPr>
        </p:nvSpPr>
        <p:spPr>
          <a:xfrm>
            <a:off x="4241800" y="4330700"/>
            <a:ext cx="3695700" cy="160020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Text Placeholder 7"/>
          <p:cNvSpPr>
            <a:spLocks noGrp="1"/>
          </p:cNvSpPr>
          <p:nvPr>
            <p:ph type="body" sz="quarter" idx="22"/>
          </p:nvPr>
        </p:nvSpPr>
        <p:spPr>
          <a:xfrm>
            <a:off x="8089900" y="4330700"/>
            <a:ext cx="3695700" cy="1600200"/>
          </a:xfrm>
        </p:spPr>
        <p:txBody>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4592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Key Messages with Detai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FB6F8-9286-4034-9F49-2B746BE500DC}" type="slidenum">
              <a:rPr lang="en-US" smtClean="0"/>
              <a:t>‹#›</a:t>
            </a:fld>
            <a:endParaRPr lang="en-US"/>
          </a:p>
        </p:txBody>
      </p:sp>
      <p:sp>
        <p:nvSpPr>
          <p:cNvPr id="14" name="Picture Placeholder 13"/>
          <p:cNvSpPr>
            <a:spLocks noGrp="1"/>
          </p:cNvSpPr>
          <p:nvPr>
            <p:ph type="pic" sz="quarter" idx="13"/>
          </p:nvPr>
        </p:nvSpPr>
        <p:spPr>
          <a:xfrm>
            <a:off x="1312418" y="1238337"/>
            <a:ext cx="1803400" cy="1295226"/>
          </a:xfrm>
          <a:solidFill>
            <a:schemeClr val="accent2">
              <a:lumMod val="20000"/>
              <a:lumOff val="80000"/>
            </a:schemeClr>
          </a:solidFill>
        </p:spPr>
        <p:txBody>
          <a:bodyPr anchor="ctr"/>
          <a:lstStyle>
            <a:lvl1pPr marL="0" indent="0" algn="ctr">
              <a:buNone/>
              <a:defRPr/>
            </a:lvl1pPr>
          </a:lstStyle>
          <a:p>
            <a:endParaRPr lang="en-US" dirty="0"/>
          </a:p>
        </p:txBody>
      </p:sp>
      <p:sp>
        <p:nvSpPr>
          <p:cNvPr id="18" name="Text Placeholder 17"/>
          <p:cNvSpPr>
            <a:spLocks noGrp="1"/>
          </p:cNvSpPr>
          <p:nvPr>
            <p:ph type="body" sz="quarter" idx="16"/>
          </p:nvPr>
        </p:nvSpPr>
        <p:spPr>
          <a:xfrm>
            <a:off x="527050" y="2959100"/>
            <a:ext cx="3374136" cy="640080"/>
          </a:xfrm>
          <a:solidFill>
            <a:schemeClr val="accent1">
              <a:lumMod val="20000"/>
              <a:lumOff val="80000"/>
            </a:schemeClr>
          </a:solidFill>
        </p:spPr>
        <p:txBody>
          <a:bodyPr anchor="ctr">
            <a:normAutofit/>
          </a:bodyPr>
          <a:lstStyle>
            <a:lvl1pPr marL="0" indent="0" algn="ctr">
              <a:buNone/>
              <a:defRPr sz="1800"/>
            </a:lvl1pPr>
          </a:lstStyle>
          <a:p>
            <a:pPr lvl="0"/>
            <a:r>
              <a:rPr lang="en-US" dirty="0" smtClean="0"/>
              <a:t>Click to edit Master text styles</a:t>
            </a:r>
            <a:endParaRPr lang="en-US" dirty="0"/>
          </a:p>
        </p:txBody>
      </p:sp>
      <p:sp>
        <p:nvSpPr>
          <p:cNvPr id="23" name="Picture Placeholder 13"/>
          <p:cNvSpPr>
            <a:spLocks noGrp="1"/>
          </p:cNvSpPr>
          <p:nvPr>
            <p:ph type="pic" sz="quarter" idx="19"/>
          </p:nvPr>
        </p:nvSpPr>
        <p:spPr>
          <a:xfrm>
            <a:off x="9014968" y="1238337"/>
            <a:ext cx="1803400" cy="1295226"/>
          </a:xfrm>
          <a:solidFill>
            <a:schemeClr val="accent2">
              <a:lumMod val="20000"/>
              <a:lumOff val="80000"/>
            </a:schemeClr>
          </a:solidFill>
        </p:spPr>
        <p:txBody>
          <a:bodyPr anchor="ctr"/>
          <a:lstStyle>
            <a:lvl1pPr marL="0" indent="0" algn="ctr">
              <a:buNone/>
              <a:defRPr/>
            </a:lvl1pPr>
          </a:lstStyle>
          <a:p>
            <a:endParaRPr lang="en-US" dirty="0"/>
          </a:p>
        </p:txBody>
      </p:sp>
      <p:sp>
        <p:nvSpPr>
          <p:cNvPr id="24" name="Picture Placeholder 13"/>
          <p:cNvSpPr>
            <a:spLocks noGrp="1"/>
          </p:cNvSpPr>
          <p:nvPr>
            <p:ph type="pic" sz="quarter" idx="20"/>
          </p:nvPr>
        </p:nvSpPr>
        <p:spPr>
          <a:xfrm>
            <a:off x="5185918" y="1238337"/>
            <a:ext cx="1803400" cy="1295226"/>
          </a:xfrm>
          <a:solidFill>
            <a:schemeClr val="accent2">
              <a:lumMod val="20000"/>
              <a:lumOff val="80000"/>
            </a:schemeClr>
          </a:solidFill>
        </p:spPr>
        <p:txBody>
          <a:bodyPr anchor="ctr"/>
          <a:lstStyle>
            <a:lvl1pPr marL="0" indent="0" algn="ctr">
              <a:buNone/>
              <a:defRPr/>
            </a:lvl1pPr>
          </a:lstStyle>
          <a:p>
            <a:endParaRPr lang="en-US" dirty="0"/>
          </a:p>
        </p:txBody>
      </p:sp>
      <p:sp>
        <p:nvSpPr>
          <p:cNvPr id="6" name="Text Placeholder 5"/>
          <p:cNvSpPr>
            <a:spLocks noGrp="1"/>
          </p:cNvSpPr>
          <p:nvPr>
            <p:ph type="body" sz="quarter" idx="21"/>
          </p:nvPr>
        </p:nvSpPr>
        <p:spPr>
          <a:xfrm>
            <a:off x="4400550" y="2959100"/>
            <a:ext cx="3374136" cy="640080"/>
          </a:xfrm>
          <a:solidFill>
            <a:schemeClr val="accent1">
              <a:lumMod val="20000"/>
              <a:lumOff val="80000"/>
            </a:schemeClr>
          </a:solidFill>
        </p:spPr>
        <p:txBody>
          <a:bodyPr anchor="ctr">
            <a:normAutofit/>
          </a:bodyPr>
          <a:lstStyle>
            <a:lvl1pPr marL="0" indent="0" algn="ctr">
              <a:buNone/>
              <a:defRPr sz="1800"/>
            </a:lvl1pPr>
          </a:lstStyle>
          <a:p>
            <a:pPr lvl="0"/>
            <a:r>
              <a:rPr lang="en-US" dirty="0" smtClean="0"/>
              <a:t>Click to edit Master text styles</a:t>
            </a:r>
          </a:p>
        </p:txBody>
      </p:sp>
      <p:sp>
        <p:nvSpPr>
          <p:cNvPr id="8" name="Text Placeholder 7"/>
          <p:cNvSpPr>
            <a:spLocks noGrp="1"/>
          </p:cNvSpPr>
          <p:nvPr>
            <p:ph type="body" sz="quarter" idx="22"/>
          </p:nvPr>
        </p:nvSpPr>
        <p:spPr>
          <a:xfrm>
            <a:off x="8229600" y="2959100"/>
            <a:ext cx="3374136" cy="640080"/>
          </a:xfrm>
          <a:solidFill>
            <a:schemeClr val="accent1">
              <a:lumMod val="20000"/>
              <a:lumOff val="80000"/>
            </a:schemeClr>
          </a:solidFill>
        </p:spPr>
        <p:txBody>
          <a:bodyPr anchor="ctr">
            <a:normAutofit/>
          </a:bodyPr>
          <a:lstStyle>
            <a:lvl1pPr marL="0" indent="0" algn="ctr">
              <a:buNone/>
              <a:defRPr sz="1800"/>
            </a:lvl1pPr>
          </a:lstStyle>
          <a:p>
            <a:pPr lvl="0"/>
            <a:r>
              <a:rPr lang="en-US" dirty="0" smtClean="0"/>
              <a:t>Click to edit Master text styles</a:t>
            </a:r>
          </a:p>
        </p:txBody>
      </p:sp>
      <p:sp>
        <p:nvSpPr>
          <p:cNvPr id="9" name="Text Placeholder 8"/>
          <p:cNvSpPr>
            <a:spLocks noGrp="1"/>
          </p:cNvSpPr>
          <p:nvPr>
            <p:ph type="body" sz="quarter" idx="23"/>
          </p:nvPr>
        </p:nvSpPr>
        <p:spPr>
          <a:xfrm>
            <a:off x="527050" y="3767431"/>
            <a:ext cx="3374136" cy="640080"/>
          </a:xfrm>
          <a:solidFill>
            <a:schemeClr val="accent1">
              <a:lumMod val="20000"/>
              <a:lumOff val="80000"/>
            </a:schemeClr>
          </a:solidFill>
        </p:spPr>
        <p:txBody>
          <a:bodyPr anchor="ctr">
            <a:normAutofit/>
          </a:bodyPr>
          <a:lstStyle>
            <a:lvl1pPr marL="0" indent="0" algn="ctr">
              <a:buNone/>
              <a:defRPr sz="1800"/>
            </a:lvl1pPr>
          </a:lstStyle>
          <a:p>
            <a:pPr lvl="0"/>
            <a:r>
              <a:rPr lang="en-US" dirty="0" smtClean="0"/>
              <a:t>Click to edit Master text styles</a:t>
            </a:r>
            <a:endParaRPr lang="en-US" dirty="0"/>
          </a:p>
        </p:txBody>
      </p:sp>
      <p:sp>
        <p:nvSpPr>
          <p:cNvPr id="11" name="Text Placeholder 10"/>
          <p:cNvSpPr>
            <a:spLocks noGrp="1"/>
          </p:cNvSpPr>
          <p:nvPr>
            <p:ph type="body" sz="quarter" idx="24"/>
          </p:nvPr>
        </p:nvSpPr>
        <p:spPr>
          <a:xfrm>
            <a:off x="4400550" y="3767431"/>
            <a:ext cx="3374136" cy="640080"/>
          </a:xfrm>
          <a:solidFill>
            <a:schemeClr val="accent1">
              <a:lumMod val="20000"/>
              <a:lumOff val="80000"/>
            </a:schemeClr>
          </a:solidFill>
        </p:spPr>
        <p:txBody>
          <a:bodyPr anchor="ct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13" name="Text Placeholder 12"/>
          <p:cNvSpPr>
            <a:spLocks noGrp="1"/>
          </p:cNvSpPr>
          <p:nvPr>
            <p:ph type="body" sz="quarter" idx="25"/>
          </p:nvPr>
        </p:nvSpPr>
        <p:spPr>
          <a:xfrm>
            <a:off x="8229600" y="3767431"/>
            <a:ext cx="3374136" cy="640080"/>
          </a:xfrm>
          <a:solidFill>
            <a:schemeClr val="accent1">
              <a:lumMod val="20000"/>
              <a:lumOff val="80000"/>
            </a:schemeClr>
          </a:solidFill>
        </p:spPr>
        <p:txBody>
          <a:bodyPr anchor="ct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16" name="Text Placeholder 15"/>
          <p:cNvSpPr>
            <a:spLocks noGrp="1"/>
          </p:cNvSpPr>
          <p:nvPr>
            <p:ph type="body" sz="quarter" idx="26"/>
          </p:nvPr>
        </p:nvSpPr>
        <p:spPr>
          <a:xfrm>
            <a:off x="527050" y="4575762"/>
            <a:ext cx="3374136" cy="640080"/>
          </a:xfrm>
          <a:solidFill>
            <a:schemeClr val="accent1">
              <a:lumMod val="20000"/>
              <a:lumOff val="80000"/>
            </a:schemeClr>
          </a:solidFill>
        </p:spPr>
        <p:txBody>
          <a:bodyPr anchor="ctr">
            <a:normAutofit/>
          </a:bodyPr>
          <a:lstStyle>
            <a:lvl1pPr marL="0" indent="0" algn="ctr">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endParaRPr lang="en-US" dirty="0"/>
          </a:p>
        </p:txBody>
      </p:sp>
      <p:sp>
        <p:nvSpPr>
          <p:cNvPr id="19" name="Text Placeholder 18"/>
          <p:cNvSpPr>
            <a:spLocks noGrp="1"/>
          </p:cNvSpPr>
          <p:nvPr>
            <p:ph type="body" sz="quarter" idx="27"/>
          </p:nvPr>
        </p:nvSpPr>
        <p:spPr>
          <a:xfrm>
            <a:off x="4400550" y="4575762"/>
            <a:ext cx="3374136" cy="640080"/>
          </a:xfrm>
          <a:solidFill>
            <a:schemeClr val="accent1">
              <a:lumMod val="20000"/>
              <a:lumOff val="80000"/>
            </a:schemeClr>
          </a:solidFill>
        </p:spPr>
        <p:txBody>
          <a:bodyPr anchor="ctr">
            <a:noAutofit/>
          </a:bodyPr>
          <a:lstStyle>
            <a:lvl1pPr marL="0" indent="0" algn="ctr">
              <a:buNone/>
              <a:defRPr sz="1800"/>
            </a:lvl1pPr>
          </a:lstStyle>
          <a:p>
            <a:pPr lvl="0"/>
            <a:r>
              <a:rPr lang="en-US" dirty="0" smtClean="0"/>
              <a:t>Click to edit Master text styles</a:t>
            </a:r>
            <a:endParaRPr lang="en-US" dirty="0"/>
          </a:p>
        </p:txBody>
      </p:sp>
      <p:sp>
        <p:nvSpPr>
          <p:cNvPr id="21" name="Text Placeholder 20"/>
          <p:cNvSpPr>
            <a:spLocks noGrp="1"/>
          </p:cNvSpPr>
          <p:nvPr>
            <p:ph type="body" sz="quarter" idx="28"/>
          </p:nvPr>
        </p:nvSpPr>
        <p:spPr>
          <a:xfrm>
            <a:off x="8229600" y="4575762"/>
            <a:ext cx="3374136" cy="640080"/>
          </a:xfrm>
          <a:solidFill>
            <a:schemeClr val="accent1">
              <a:lumMod val="20000"/>
              <a:lumOff val="80000"/>
            </a:schemeClr>
          </a:solidFill>
        </p:spPr>
        <p:txBody>
          <a:bodyPr anchor="ctr">
            <a:noAutofit/>
          </a:bodyPr>
          <a:lstStyle>
            <a:lvl1pPr marL="0" indent="0" algn="ctr">
              <a:buNone/>
              <a:defRPr sz="1800"/>
            </a:lvl1pPr>
          </a:lstStyle>
          <a:p>
            <a:pPr lvl="0"/>
            <a:r>
              <a:rPr lang="en-US" dirty="0" smtClean="0"/>
              <a:t>Click to edit Master text styles</a:t>
            </a:r>
            <a:endParaRPr lang="en-US" dirty="0"/>
          </a:p>
        </p:txBody>
      </p:sp>
      <p:sp>
        <p:nvSpPr>
          <p:cNvPr id="25" name="Text Placeholder 24"/>
          <p:cNvSpPr>
            <a:spLocks noGrp="1"/>
          </p:cNvSpPr>
          <p:nvPr>
            <p:ph type="body" sz="quarter" idx="29"/>
          </p:nvPr>
        </p:nvSpPr>
        <p:spPr>
          <a:xfrm>
            <a:off x="527050" y="5384093"/>
            <a:ext cx="3374136" cy="640080"/>
          </a:xfrm>
          <a:solidFill>
            <a:schemeClr val="accent1">
              <a:lumMod val="20000"/>
              <a:lumOff val="80000"/>
            </a:schemeClr>
          </a:solidFill>
        </p:spPr>
        <p:txBody>
          <a:bodyPr anchor="ctr">
            <a:noAutofit/>
          </a:bodyPr>
          <a:lstStyle>
            <a:lvl1pPr marL="0" indent="0" algn="ctr">
              <a:buNone/>
              <a:defRPr sz="1800"/>
            </a:lvl1pPr>
          </a:lstStyle>
          <a:p>
            <a:pPr lvl="0"/>
            <a:r>
              <a:rPr lang="en-US" dirty="0" smtClean="0"/>
              <a:t>Click to edit Master text styles</a:t>
            </a:r>
            <a:endParaRPr lang="en-US" dirty="0"/>
          </a:p>
        </p:txBody>
      </p:sp>
      <p:sp>
        <p:nvSpPr>
          <p:cNvPr id="27" name="Text Placeholder 26"/>
          <p:cNvSpPr>
            <a:spLocks noGrp="1"/>
          </p:cNvSpPr>
          <p:nvPr>
            <p:ph type="body" sz="quarter" idx="30"/>
          </p:nvPr>
        </p:nvSpPr>
        <p:spPr>
          <a:xfrm>
            <a:off x="4400550" y="5384093"/>
            <a:ext cx="3374136" cy="640080"/>
          </a:xfrm>
          <a:solidFill>
            <a:schemeClr val="accent1">
              <a:lumMod val="20000"/>
              <a:lumOff val="80000"/>
            </a:schemeClr>
          </a:solidFill>
        </p:spPr>
        <p:txBody>
          <a:bodyPr anchor="ctr">
            <a:normAutofit/>
          </a:bodyPr>
          <a:lstStyle>
            <a:lvl1pPr marL="0" indent="0" algn="ctr">
              <a:buNone/>
              <a:defRPr sz="1800"/>
            </a:lvl1pPr>
          </a:lstStyle>
          <a:p>
            <a:pPr lvl="0"/>
            <a:r>
              <a:rPr lang="en-US" dirty="0" smtClean="0"/>
              <a:t>Click to edit Master text styles</a:t>
            </a:r>
            <a:endParaRPr lang="en-US" dirty="0"/>
          </a:p>
        </p:txBody>
      </p:sp>
      <p:sp>
        <p:nvSpPr>
          <p:cNvPr id="29" name="Text Placeholder 28"/>
          <p:cNvSpPr>
            <a:spLocks noGrp="1"/>
          </p:cNvSpPr>
          <p:nvPr>
            <p:ph type="body" sz="quarter" idx="31"/>
          </p:nvPr>
        </p:nvSpPr>
        <p:spPr>
          <a:xfrm>
            <a:off x="8229600" y="5384093"/>
            <a:ext cx="3374136" cy="640080"/>
          </a:xfrm>
          <a:solidFill>
            <a:schemeClr val="accent1">
              <a:lumMod val="20000"/>
              <a:lumOff val="80000"/>
            </a:schemeClr>
          </a:solidFill>
        </p:spPr>
        <p:txBody>
          <a:bodyPr anchor="ctr">
            <a:noAutofit/>
          </a:bodyPr>
          <a:lstStyle>
            <a:lvl1pPr marL="0" indent="0" algn="ctr">
              <a:buNone/>
              <a:defRPr sz="180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692574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bg1">
                    <a:lumMod val="50000"/>
                  </a:schemeClr>
                </a:solidFill>
              </a:defRPr>
            </a:lvl1pPr>
          </a:lstStyle>
          <a:p>
            <a:fld id="{CB6FB6F8-9286-4034-9F49-2B746BE500DC}" type="slidenum">
              <a:rPr lang="en-US" smtClean="0"/>
              <a:pPr/>
              <a:t>‹#›</a:t>
            </a:fld>
            <a:endParaRPr lang="en-US" dirty="0"/>
          </a:p>
        </p:txBody>
      </p:sp>
    </p:spTree>
    <p:extLst>
      <p:ext uri="{BB962C8B-B14F-4D97-AF65-F5344CB8AC3E}">
        <p14:creationId xmlns:p14="http://schemas.microsoft.com/office/powerpoint/2010/main" val="3413295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Bulleted Tex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6096000" cy="68580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9200" y="1003300"/>
            <a:ext cx="5486400" cy="5001419"/>
          </a:xfrm>
        </p:spPr>
        <p:txBody>
          <a:bodyPr anchor="ctr">
            <a:normAutofit/>
          </a:bodyPr>
          <a:lstStyle>
            <a:lvl1pPr marL="285750" indent="-285750">
              <a:buFont typeface="Arial" panose="020B0604020202020204" pitchFamily="34" charset="0"/>
              <a:buChar char="•"/>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096000" y="6483350"/>
            <a:ext cx="1371600" cy="365125"/>
          </a:xfrm>
        </p:spPr>
        <p:txBody>
          <a:bodyPr/>
          <a:lstStyle>
            <a:lvl1pPr algn="l">
              <a:defRPr/>
            </a:lvl1pPr>
          </a:lstStyle>
          <a:p>
            <a:fld id="{CB6FB6F8-9286-4034-9F49-2B746BE500DC}" type="slidenum">
              <a:rPr lang="en-US" smtClean="0"/>
              <a:pPr/>
              <a:t>‹#›</a:t>
            </a:fld>
            <a:endParaRPr lang="en-US"/>
          </a:p>
        </p:txBody>
      </p:sp>
    </p:spTree>
    <p:extLst>
      <p:ext uri="{BB962C8B-B14F-4D97-AF65-F5344CB8AC3E}">
        <p14:creationId xmlns:p14="http://schemas.microsoft.com/office/powerpoint/2010/main" val="344911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icture with Bulleted Text on Teal">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6096000" cy="6858000"/>
          </a:xfrm>
        </p:spPr>
        <p:txBody>
          <a:bodyPr anchor="ct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9200" y="1003300"/>
            <a:ext cx="5486400" cy="5001419"/>
          </a:xfrm>
        </p:spPr>
        <p:txBody>
          <a:bodyPr anchor="ctr">
            <a:normAutofit/>
          </a:bodyPr>
          <a:lstStyle>
            <a:lvl1pPr marL="285750" indent="-285750">
              <a:buFont typeface="Arial" panose="020B0604020202020204" pitchFamily="34" charset="0"/>
              <a:buChar char="•"/>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6096000" y="6461125"/>
            <a:ext cx="1574800" cy="365125"/>
          </a:xfrm>
        </p:spPr>
        <p:txBody>
          <a:bodyPr/>
          <a:lstStyle>
            <a:lvl1pPr algn="l">
              <a:defRPr>
                <a:solidFill>
                  <a:schemeClr val="bg1"/>
                </a:solidFill>
              </a:defRPr>
            </a:lvl1pPr>
          </a:lstStyle>
          <a:p>
            <a:fld id="{CB6FB6F8-9286-4034-9F49-2B746BE500DC}"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2599" y="462911"/>
            <a:ext cx="1308101" cy="252102"/>
          </a:xfrm>
          <a:prstGeom prst="rect">
            <a:avLst/>
          </a:prstGeom>
        </p:spPr>
      </p:pic>
    </p:spTree>
    <p:extLst>
      <p:ext uri="{BB962C8B-B14F-4D97-AF65-F5344CB8AC3E}">
        <p14:creationId xmlns:p14="http://schemas.microsoft.com/office/powerpoint/2010/main" val="3049956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4081" r="4158" b="27068"/>
          <a:stretch/>
        </p:blipFill>
        <p:spPr>
          <a:xfrm>
            <a:off x="-1" y="1314452"/>
            <a:ext cx="12192001" cy="554354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4975" y="1273481"/>
            <a:ext cx="3822049" cy="758518"/>
          </a:xfrm>
          <a:prstGeom prst="rect">
            <a:avLst/>
          </a:prstGeom>
        </p:spPr>
      </p:pic>
    </p:spTree>
    <p:extLst>
      <p:ext uri="{BB962C8B-B14F-4D97-AF65-F5344CB8AC3E}">
        <p14:creationId xmlns:p14="http://schemas.microsoft.com/office/powerpoint/2010/main" val="298450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B6F8-9286-4034-9F49-2B746BE500DC}" type="slidenum">
              <a:rPr lang="en-US" smtClean="0"/>
              <a:t>‹#›</a:t>
            </a:fld>
            <a:endParaRPr lang="en-US"/>
          </a:p>
        </p:txBody>
      </p:sp>
    </p:spTree>
    <p:extLst>
      <p:ext uri="{BB962C8B-B14F-4D97-AF65-F5344CB8AC3E}">
        <p14:creationId xmlns:p14="http://schemas.microsoft.com/office/powerpoint/2010/main" val="241510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16891" b="29758"/>
          <a:stretch/>
        </p:blipFill>
        <p:spPr>
          <a:xfrm>
            <a:off x="4238171" y="3009902"/>
            <a:ext cx="7953829" cy="3845717"/>
          </a:xfrm>
          <a:prstGeom prst="rect">
            <a:avLst/>
          </a:prstGeom>
        </p:spPr>
      </p:pic>
      <p:sp>
        <p:nvSpPr>
          <p:cNvPr id="4" name="Freeform 3"/>
          <p:cNvSpPr/>
          <p:nvPr userDrawn="1"/>
        </p:nvSpPr>
        <p:spPr bwMode="white">
          <a:xfrm>
            <a:off x="5885260" y="6431759"/>
            <a:ext cx="423862" cy="431006"/>
          </a:xfrm>
          <a:custGeom>
            <a:avLst/>
            <a:gdLst>
              <a:gd name="connsiteX0" fmla="*/ 0 w 421481"/>
              <a:gd name="connsiteY0" fmla="*/ 357187 h 364331"/>
              <a:gd name="connsiteX1" fmla="*/ 0 w 421481"/>
              <a:gd name="connsiteY1" fmla="*/ 85725 h 364331"/>
              <a:gd name="connsiteX2" fmla="*/ 214312 w 421481"/>
              <a:gd name="connsiteY2" fmla="*/ 0 h 364331"/>
              <a:gd name="connsiteX3" fmla="*/ 409575 w 421481"/>
              <a:gd name="connsiteY3" fmla="*/ 9525 h 364331"/>
              <a:gd name="connsiteX4" fmla="*/ 421481 w 421481"/>
              <a:gd name="connsiteY4" fmla="*/ 233362 h 364331"/>
              <a:gd name="connsiteX5" fmla="*/ 404812 w 421481"/>
              <a:gd name="connsiteY5" fmla="*/ 309562 h 364331"/>
              <a:gd name="connsiteX6" fmla="*/ 240506 w 421481"/>
              <a:gd name="connsiteY6" fmla="*/ 333375 h 364331"/>
              <a:gd name="connsiteX7" fmla="*/ 57150 w 421481"/>
              <a:gd name="connsiteY7" fmla="*/ 364331 h 364331"/>
              <a:gd name="connsiteX8" fmla="*/ 0 w 421481"/>
              <a:gd name="connsiteY8" fmla="*/ 357187 h 364331"/>
              <a:gd name="connsiteX0" fmla="*/ 0 w 421481"/>
              <a:gd name="connsiteY0" fmla="*/ 369093 h 369093"/>
              <a:gd name="connsiteX1" fmla="*/ 0 w 421481"/>
              <a:gd name="connsiteY1" fmla="*/ 85725 h 369093"/>
              <a:gd name="connsiteX2" fmla="*/ 214312 w 421481"/>
              <a:gd name="connsiteY2" fmla="*/ 0 h 369093"/>
              <a:gd name="connsiteX3" fmla="*/ 409575 w 421481"/>
              <a:gd name="connsiteY3" fmla="*/ 9525 h 369093"/>
              <a:gd name="connsiteX4" fmla="*/ 421481 w 421481"/>
              <a:gd name="connsiteY4" fmla="*/ 233362 h 369093"/>
              <a:gd name="connsiteX5" fmla="*/ 404812 w 421481"/>
              <a:gd name="connsiteY5" fmla="*/ 309562 h 369093"/>
              <a:gd name="connsiteX6" fmla="*/ 240506 w 421481"/>
              <a:gd name="connsiteY6" fmla="*/ 333375 h 369093"/>
              <a:gd name="connsiteX7" fmla="*/ 57150 w 421481"/>
              <a:gd name="connsiteY7" fmla="*/ 364331 h 369093"/>
              <a:gd name="connsiteX8" fmla="*/ 0 w 421481"/>
              <a:gd name="connsiteY8" fmla="*/ 369093 h 369093"/>
              <a:gd name="connsiteX0" fmla="*/ 0 w 421481"/>
              <a:gd name="connsiteY0" fmla="*/ 364330 h 364331"/>
              <a:gd name="connsiteX1" fmla="*/ 0 w 421481"/>
              <a:gd name="connsiteY1" fmla="*/ 85725 h 364331"/>
              <a:gd name="connsiteX2" fmla="*/ 214312 w 421481"/>
              <a:gd name="connsiteY2" fmla="*/ 0 h 364331"/>
              <a:gd name="connsiteX3" fmla="*/ 409575 w 421481"/>
              <a:gd name="connsiteY3" fmla="*/ 9525 h 364331"/>
              <a:gd name="connsiteX4" fmla="*/ 421481 w 421481"/>
              <a:gd name="connsiteY4" fmla="*/ 233362 h 364331"/>
              <a:gd name="connsiteX5" fmla="*/ 404812 w 421481"/>
              <a:gd name="connsiteY5" fmla="*/ 309562 h 364331"/>
              <a:gd name="connsiteX6" fmla="*/ 240506 w 421481"/>
              <a:gd name="connsiteY6" fmla="*/ 333375 h 364331"/>
              <a:gd name="connsiteX7" fmla="*/ 57150 w 421481"/>
              <a:gd name="connsiteY7" fmla="*/ 364331 h 364331"/>
              <a:gd name="connsiteX8" fmla="*/ 0 w 421481"/>
              <a:gd name="connsiteY8" fmla="*/ 364330 h 364331"/>
              <a:gd name="connsiteX0" fmla="*/ 0 w 421481"/>
              <a:gd name="connsiteY0" fmla="*/ 354805 h 354806"/>
              <a:gd name="connsiteX1" fmla="*/ 0 w 421481"/>
              <a:gd name="connsiteY1" fmla="*/ 76200 h 354806"/>
              <a:gd name="connsiteX2" fmla="*/ 214312 w 421481"/>
              <a:gd name="connsiteY2" fmla="*/ 7144 h 354806"/>
              <a:gd name="connsiteX3" fmla="*/ 409575 w 421481"/>
              <a:gd name="connsiteY3" fmla="*/ 0 h 354806"/>
              <a:gd name="connsiteX4" fmla="*/ 421481 w 421481"/>
              <a:gd name="connsiteY4" fmla="*/ 223837 h 354806"/>
              <a:gd name="connsiteX5" fmla="*/ 404812 w 421481"/>
              <a:gd name="connsiteY5" fmla="*/ 300037 h 354806"/>
              <a:gd name="connsiteX6" fmla="*/ 240506 w 421481"/>
              <a:gd name="connsiteY6" fmla="*/ 323850 h 354806"/>
              <a:gd name="connsiteX7" fmla="*/ 57150 w 421481"/>
              <a:gd name="connsiteY7" fmla="*/ 354806 h 354806"/>
              <a:gd name="connsiteX8" fmla="*/ 0 w 421481"/>
              <a:gd name="connsiteY8" fmla="*/ 354805 h 354806"/>
              <a:gd name="connsiteX0" fmla="*/ 0 w 421481"/>
              <a:gd name="connsiteY0" fmla="*/ 354805 h 354806"/>
              <a:gd name="connsiteX1" fmla="*/ 2381 w 421481"/>
              <a:gd name="connsiteY1" fmla="*/ 85725 h 354806"/>
              <a:gd name="connsiteX2" fmla="*/ 214312 w 421481"/>
              <a:gd name="connsiteY2" fmla="*/ 7144 h 354806"/>
              <a:gd name="connsiteX3" fmla="*/ 409575 w 421481"/>
              <a:gd name="connsiteY3" fmla="*/ 0 h 354806"/>
              <a:gd name="connsiteX4" fmla="*/ 421481 w 421481"/>
              <a:gd name="connsiteY4" fmla="*/ 223837 h 354806"/>
              <a:gd name="connsiteX5" fmla="*/ 404812 w 421481"/>
              <a:gd name="connsiteY5" fmla="*/ 300037 h 354806"/>
              <a:gd name="connsiteX6" fmla="*/ 240506 w 421481"/>
              <a:gd name="connsiteY6" fmla="*/ 323850 h 354806"/>
              <a:gd name="connsiteX7" fmla="*/ 57150 w 421481"/>
              <a:gd name="connsiteY7" fmla="*/ 354806 h 354806"/>
              <a:gd name="connsiteX8" fmla="*/ 0 w 421481"/>
              <a:gd name="connsiteY8" fmla="*/ 354805 h 354806"/>
              <a:gd name="connsiteX0" fmla="*/ 0 w 423862"/>
              <a:gd name="connsiteY0" fmla="*/ 431005 h 431006"/>
              <a:gd name="connsiteX1" fmla="*/ 2381 w 423862"/>
              <a:gd name="connsiteY1" fmla="*/ 161925 h 431006"/>
              <a:gd name="connsiteX2" fmla="*/ 214312 w 423862"/>
              <a:gd name="connsiteY2" fmla="*/ 83344 h 431006"/>
              <a:gd name="connsiteX3" fmla="*/ 423862 w 423862"/>
              <a:gd name="connsiteY3" fmla="*/ 0 h 431006"/>
              <a:gd name="connsiteX4" fmla="*/ 421481 w 423862"/>
              <a:gd name="connsiteY4" fmla="*/ 300037 h 431006"/>
              <a:gd name="connsiteX5" fmla="*/ 404812 w 423862"/>
              <a:gd name="connsiteY5" fmla="*/ 376237 h 431006"/>
              <a:gd name="connsiteX6" fmla="*/ 240506 w 423862"/>
              <a:gd name="connsiteY6" fmla="*/ 400050 h 431006"/>
              <a:gd name="connsiteX7" fmla="*/ 57150 w 423862"/>
              <a:gd name="connsiteY7" fmla="*/ 431006 h 431006"/>
              <a:gd name="connsiteX8" fmla="*/ 0 w 423862"/>
              <a:gd name="connsiteY8" fmla="*/ 431005 h 431006"/>
              <a:gd name="connsiteX0" fmla="*/ 0 w 423862"/>
              <a:gd name="connsiteY0" fmla="*/ 431005 h 431006"/>
              <a:gd name="connsiteX1" fmla="*/ 2381 w 423862"/>
              <a:gd name="connsiteY1" fmla="*/ 161925 h 431006"/>
              <a:gd name="connsiteX2" fmla="*/ 209550 w 423862"/>
              <a:gd name="connsiteY2" fmla="*/ 78582 h 431006"/>
              <a:gd name="connsiteX3" fmla="*/ 423862 w 423862"/>
              <a:gd name="connsiteY3" fmla="*/ 0 h 431006"/>
              <a:gd name="connsiteX4" fmla="*/ 421481 w 423862"/>
              <a:gd name="connsiteY4" fmla="*/ 300037 h 431006"/>
              <a:gd name="connsiteX5" fmla="*/ 404812 w 423862"/>
              <a:gd name="connsiteY5" fmla="*/ 376237 h 431006"/>
              <a:gd name="connsiteX6" fmla="*/ 240506 w 423862"/>
              <a:gd name="connsiteY6" fmla="*/ 400050 h 431006"/>
              <a:gd name="connsiteX7" fmla="*/ 57150 w 423862"/>
              <a:gd name="connsiteY7" fmla="*/ 431006 h 431006"/>
              <a:gd name="connsiteX8" fmla="*/ 0 w 423862"/>
              <a:gd name="connsiteY8" fmla="*/ 431005 h 431006"/>
              <a:gd name="connsiteX0" fmla="*/ 0 w 423862"/>
              <a:gd name="connsiteY0" fmla="*/ 431005 h 431006"/>
              <a:gd name="connsiteX1" fmla="*/ 2381 w 423862"/>
              <a:gd name="connsiteY1" fmla="*/ 161925 h 431006"/>
              <a:gd name="connsiteX2" fmla="*/ 209550 w 423862"/>
              <a:gd name="connsiteY2" fmla="*/ 78582 h 431006"/>
              <a:gd name="connsiteX3" fmla="*/ 423862 w 423862"/>
              <a:gd name="connsiteY3" fmla="*/ 0 h 431006"/>
              <a:gd name="connsiteX4" fmla="*/ 421481 w 423862"/>
              <a:gd name="connsiteY4" fmla="*/ 300037 h 431006"/>
              <a:gd name="connsiteX5" fmla="*/ 419100 w 423862"/>
              <a:gd name="connsiteY5" fmla="*/ 423862 h 431006"/>
              <a:gd name="connsiteX6" fmla="*/ 240506 w 423862"/>
              <a:gd name="connsiteY6" fmla="*/ 400050 h 431006"/>
              <a:gd name="connsiteX7" fmla="*/ 57150 w 423862"/>
              <a:gd name="connsiteY7" fmla="*/ 431006 h 431006"/>
              <a:gd name="connsiteX8" fmla="*/ 0 w 423862"/>
              <a:gd name="connsiteY8" fmla="*/ 431005 h 431006"/>
              <a:gd name="connsiteX0" fmla="*/ 0 w 423862"/>
              <a:gd name="connsiteY0" fmla="*/ 431005 h 431006"/>
              <a:gd name="connsiteX1" fmla="*/ 2381 w 423862"/>
              <a:gd name="connsiteY1" fmla="*/ 161925 h 431006"/>
              <a:gd name="connsiteX2" fmla="*/ 209550 w 423862"/>
              <a:gd name="connsiteY2" fmla="*/ 78582 h 431006"/>
              <a:gd name="connsiteX3" fmla="*/ 423862 w 423862"/>
              <a:gd name="connsiteY3" fmla="*/ 0 h 431006"/>
              <a:gd name="connsiteX4" fmla="*/ 421481 w 423862"/>
              <a:gd name="connsiteY4" fmla="*/ 300037 h 431006"/>
              <a:gd name="connsiteX5" fmla="*/ 419100 w 423862"/>
              <a:gd name="connsiteY5" fmla="*/ 423862 h 431006"/>
              <a:gd name="connsiteX6" fmla="*/ 233362 w 423862"/>
              <a:gd name="connsiteY6" fmla="*/ 414337 h 431006"/>
              <a:gd name="connsiteX7" fmla="*/ 57150 w 423862"/>
              <a:gd name="connsiteY7" fmla="*/ 431006 h 431006"/>
              <a:gd name="connsiteX8" fmla="*/ 0 w 423862"/>
              <a:gd name="connsiteY8" fmla="*/ 431005 h 431006"/>
              <a:gd name="connsiteX0" fmla="*/ 0 w 423862"/>
              <a:gd name="connsiteY0" fmla="*/ 431005 h 431006"/>
              <a:gd name="connsiteX1" fmla="*/ 2381 w 423862"/>
              <a:gd name="connsiteY1" fmla="*/ 161925 h 431006"/>
              <a:gd name="connsiteX2" fmla="*/ 209550 w 423862"/>
              <a:gd name="connsiteY2" fmla="*/ 78582 h 431006"/>
              <a:gd name="connsiteX3" fmla="*/ 423862 w 423862"/>
              <a:gd name="connsiteY3" fmla="*/ 0 h 431006"/>
              <a:gd name="connsiteX4" fmla="*/ 421481 w 423862"/>
              <a:gd name="connsiteY4" fmla="*/ 300037 h 431006"/>
              <a:gd name="connsiteX5" fmla="*/ 419100 w 423862"/>
              <a:gd name="connsiteY5" fmla="*/ 423862 h 431006"/>
              <a:gd name="connsiteX6" fmla="*/ 230981 w 423862"/>
              <a:gd name="connsiteY6" fmla="*/ 426243 h 431006"/>
              <a:gd name="connsiteX7" fmla="*/ 57150 w 423862"/>
              <a:gd name="connsiteY7" fmla="*/ 431006 h 431006"/>
              <a:gd name="connsiteX8" fmla="*/ 0 w 423862"/>
              <a:gd name="connsiteY8" fmla="*/ 431005 h 43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3862" h="431006">
                <a:moveTo>
                  <a:pt x="0" y="431005"/>
                </a:moveTo>
                <a:cubicBezTo>
                  <a:pt x="794" y="341312"/>
                  <a:pt x="1587" y="251618"/>
                  <a:pt x="2381" y="161925"/>
                </a:cubicBezTo>
                <a:lnTo>
                  <a:pt x="209550" y="78582"/>
                </a:lnTo>
                <a:lnTo>
                  <a:pt x="423862" y="0"/>
                </a:lnTo>
                <a:cubicBezTo>
                  <a:pt x="423068" y="100012"/>
                  <a:pt x="422275" y="200025"/>
                  <a:pt x="421481" y="300037"/>
                </a:cubicBezTo>
                <a:cubicBezTo>
                  <a:pt x="420687" y="341312"/>
                  <a:pt x="419894" y="382587"/>
                  <a:pt x="419100" y="423862"/>
                </a:cubicBezTo>
                <a:lnTo>
                  <a:pt x="230981" y="426243"/>
                </a:lnTo>
                <a:lnTo>
                  <a:pt x="57150" y="431006"/>
                </a:lnTo>
                <a:lnTo>
                  <a:pt x="0" y="431005"/>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B6F8-9286-4034-9F49-2B746BE500DC}" type="slidenum">
              <a:rPr lang="en-US" smtClean="0"/>
              <a:t>‹#›</a:t>
            </a:fld>
            <a:endParaRPr lang="en-US"/>
          </a:p>
        </p:txBody>
      </p:sp>
    </p:spTree>
    <p:extLst>
      <p:ext uri="{BB962C8B-B14F-4D97-AF65-F5344CB8AC3E}">
        <p14:creationId xmlns:p14="http://schemas.microsoft.com/office/powerpoint/2010/main" val="326862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Key Takeaway">
    <p:spTree>
      <p:nvGrpSpPr>
        <p:cNvPr id="1" name=""/>
        <p:cNvGrpSpPr/>
        <p:nvPr/>
      </p:nvGrpSpPr>
      <p:grpSpPr>
        <a:xfrm>
          <a:off x="0" y="0"/>
          <a:ext cx="0" cy="0"/>
          <a:chOff x="0" y="0"/>
          <a:chExt cx="0" cy="0"/>
        </a:xfrm>
      </p:grpSpPr>
      <p:sp>
        <p:nvSpPr>
          <p:cNvPr id="4" name="Rectangle 3"/>
          <p:cNvSpPr/>
          <p:nvPr userDrawn="1"/>
        </p:nvSpPr>
        <p:spPr>
          <a:xfrm>
            <a:off x="0" y="6019803"/>
            <a:ext cx="12192000" cy="838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8300" y="1371601"/>
            <a:ext cx="109855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7670800" y="6521448"/>
            <a:ext cx="4114800" cy="288927"/>
          </a:xfrm>
        </p:spPr>
        <p:txBody>
          <a:bodyPr/>
          <a:lstStyle>
            <a:lvl1pPr>
              <a:defRPr lang="en-US" sz="900" kern="1200" dirty="0">
                <a:solidFill>
                  <a:schemeClr val="bg1">
                    <a:lumMod val="85000"/>
                  </a:schemeClr>
                </a:solidFill>
                <a:latin typeface="+mn-lt"/>
                <a:ea typeface="+mn-ea"/>
                <a:cs typeface="+mn-cs"/>
              </a:defRPr>
            </a:lvl1pPr>
          </a:lstStyle>
          <a:p>
            <a:endParaRPr lang="en-US" dirty="0"/>
          </a:p>
        </p:txBody>
      </p:sp>
      <p:sp>
        <p:nvSpPr>
          <p:cNvPr id="6" name="Slide Number Placeholder 5"/>
          <p:cNvSpPr>
            <a:spLocks noGrp="1"/>
          </p:cNvSpPr>
          <p:nvPr>
            <p:ph type="sldNum" sz="quarter" idx="12"/>
          </p:nvPr>
        </p:nvSpPr>
        <p:spPr>
          <a:xfrm>
            <a:off x="4927600" y="6483350"/>
            <a:ext cx="2743200" cy="365125"/>
          </a:xfrm>
        </p:spPr>
        <p:txBody>
          <a:bodyPr/>
          <a:lstStyle>
            <a:lvl1pPr algn="ctr">
              <a:defRPr>
                <a:solidFill>
                  <a:schemeClr val="bg1">
                    <a:lumMod val="85000"/>
                  </a:schemeClr>
                </a:solidFill>
              </a:defRPr>
            </a:lvl1pPr>
          </a:lstStyle>
          <a:p>
            <a:fld id="{CB6FB6F8-9286-4034-9F49-2B746BE500DC}" type="slidenum">
              <a:rPr lang="en-US" smtClean="0"/>
              <a:pPr/>
              <a:t>‹#›</a:t>
            </a:fld>
            <a:endParaRPr lang="en-US" dirty="0"/>
          </a:p>
        </p:txBody>
      </p:sp>
      <p:sp>
        <p:nvSpPr>
          <p:cNvPr id="8" name="Text Placeholder 7"/>
          <p:cNvSpPr>
            <a:spLocks noGrp="1"/>
          </p:cNvSpPr>
          <p:nvPr>
            <p:ph type="body" sz="quarter" idx="13"/>
          </p:nvPr>
        </p:nvSpPr>
        <p:spPr>
          <a:xfrm>
            <a:off x="0" y="6010277"/>
            <a:ext cx="12192000" cy="542923"/>
          </a:xfrm>
        </p:spPr>
        <p:txBody>
          <a:bodyPr anchor="ctr">
            <a:normAutofit/>
          </a:bodyPr>
          <a:lstStyle>
            <a:lvl1pPr marL="0" indent="0" algn="ctr">
              <a:buFontTx/>
              <a:buNone/>
              <a:defRPr sz="24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400319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Key Takeaway">
    <p:spTree>
      <p:nvGrpSpPr>
        <p:cNvPr id="1" name=""/>
        <p:cNvGrpSpPr/>
        <p:nvPr/>
      </p:nvGrpSpPr>
      <p:grpSpPr>
        <a:xfrm>
          <a:off x="0" y="0"/>
          <a:ext cx="0" cy="0"/>
          <a:chOff x="0" y="0"/>
          <a:chExt cx="0" cy="0"/>
        </a:xfrm>
      </p:grpSpPr>
      <p:sp>
        <p:nvSpPr>
          <p:cNvPr id="5" name="Rectangle 4"/>
          <p:cNvSpPr/>
          <p:nvPr userDrawn="1"/>
        </p:nvSpPr>
        <p:spPr>
          <a:xfrm>
            <a:off x="0" y="6019803"/>
            <a:ext cx="12192000" cy="8381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solidFill>
                  <a:schemeClr val="bg1">
                    <a:lumMod val="85000"/>
                  </a:schemeClr>
                </a:solidFill>
              </a:defRPr>
            </a:lvl1pPr>
          </a:lstStyle>
          <a:p>
            <a:endParaRPr lang="en-US" dirty="0"/>
          </a:p>
        </p:txBody>
      </p:sp>
      <p:sp>
        <p:nvSpPr>
          <p:cNvPr id="4" name="Slide Number Placeholder 3"/>
          <p:cNvSpPr>
            <a:spLocks noGrp="1"/>
          </p:cNvSpPr>
          <p:nvPr>
            <p:ph type="sldNum" sz="quarter" idx="11"/>
          </p:nvPr>
        </p:nvSpPr>
        <p:spPr/>
        <p:txBody>
          <a:bodyPr/>
          <a:lstStyle>
            <a:lvl1pPr>
              <a:defRPr>
                <a:solidFill>
                  <a:schemeClr val="bg1">
                    <a:lumMod val="85000"/>
                  </a:schemeClr>
                </a:solidFill>
              </a:defRPr>
            </a:lvl1pPr>
          </a:lstStyle>
          <a:p>
            <a:fld id="{CB6FB6F8-9286-4034-9F49-2B746BE500DC}" type="slidenum">
              <a:rPr lang="en-US" smtClean="0"/>
              <a:pPr/>
              <a:t>‹#›</a:t>
            </a:fld>
            <a:endParaRPr lang="en-US" dirty="0"/>
          </a:p>
        </p:txBody>
      </p:sp>
      <p:sp>
        <p:nvSpPr>
          <p:cNvPr id="8" name="Text Placeholder 7"/>
          <p:cNvSpPr>
            <a:spLocks noGrp="1"/>
          </p:cNvSpPr>
          <p:nvPr>
            <p:ph type="body" sz="quarter" idx="12"/>
          </p:nvPr>
        </p:nvSpPr>
        <p:spPr>
          <a:xfrm>
            <a:off x="0" y="6019800"/>
            <a:ext cx="12192000" cy="539496"/>
          </a:xfrm>
        </p:spPr>
        <p:txBody>
          <a:bodyPr anchor="ctr">
            <a:noAutofit/>
          </a:bodyPr>
          <a:lstStyle>
            <a:lvl1pPr marL="0" indent="0" algn="ctr">
              <a:buNone/>
              <a:defRPr sz="24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372293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 Message on Orange">
    <p:bg>
      <p:bgPr>
        <a:solidFill>
          <a:schemeClr val="accent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874" y="1371601"/>
            <a:ext cx="10391775" cy="4057650"/>
          </a:xfrm>
        </p:spPr>
        <p:txBody>
          <a:bodyPr anchor="ctr">
            <a:normAutofit/>
          </a:bodyPr>
          <a:lstStyle>
            <a:lvl1pPr marL="0" indent="0" algn="ctr">
              <a:buNone/>
              <a:defRPr sz="32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edit Master text styles</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B6FB6F8-9286-4034-9F49-2B746BE500DC}"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2599" y="462911"/>
            <a:ext cx="1308101" cy="252102"/>
          </a:xfrm>
          <a:prstGeom prst="rect">
            <a:avLst/>
          </a:prstGeom>
        </p:spPr>
      </p:pic>
    </p:spTree>
    <p:extLst>
      <p:ext uri="{BB962C8B-B14F-4D97-AF65-F5344CB8AC3E}">
        <p14:creationId xmlns:p14="http://schemas.microsoft.com/office/powerpoint/2010/main" val="56667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ey Message on Teal">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874" y="1371601"/>
            <a:ext cx="10391775" cy="4057650"/>
          </a:xfrm>
        </p:spPr>
        <p:txBody>
          <a:bodyPr anchor="ctr">
            <a:normAutofit/>
          </a:bodyPr>
          <a:lstStyle>
            <a:lvl1pPr marL="0" indent="0" algn="ctr">
              <a:buNone/>
              <a:defRPr sz="32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edit Master text styles</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B6FB6F8-9286-4034-9F49-2B746BE500DC}"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2599" y="462911"/>
            <a:ext cx="1308101" cy="252102"/>
          </a:xfrm>
          <a:prstGeom prst="rect">
            <a:avLst/>
          </a:prstGeom>
        </p:spPr>
      </p:pic>
    </p:spTree>
    <p:extLst>
      <p:ext uri="{BB962C8B-B14F-4D97-AF65-F5344CB8AC3E}">
        <p14:creationId xmlns:p14="http://schemas.microsoft.com/office/powerpoint/2010/main" val="120783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Full page imag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chor="ctr">
            <a:normAutofit/>
          </a:bodyPr>
          <a:lstStyle>
            <a:lvl1pPr marL="0" indent="0" algn="ctr">
              <a:buNone/>
              <a:defRPr sz="32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edit Master text styles</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B6FB6F8-9286-4034-9F49-2B746BE500DC}"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2599" y="462911"/>
            <a:ext cx="1308101" cy="252102"/>
          </a:xfrm>
          <a:prstGeom prst="rect">
            <a:avLst/>
          </a:prstGeom>
        </p:spPr>
      </p:pic>
    </p:spTree>
    <p:extLst>
      <p:ext uri="{BB962C8B-B14F-4D97-AF65-F5344CB8AC3E}">
        <p14:creationId xmlns:p14="http://schemas.microsoft.com/office/powerpoint/2010/main" val="320679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1003300"/>
            <a:ext cx="10598149" cy="1117600"/>
          </a:xfrm>
        </p:spPr>
        <p:txBody>
          <a:bodyPr anchor="b">
            <a:normAutofit/>
          </a:bodyPr>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368300" y="2120900"/>
            <a:ext cx="10598150" cy="68103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2732" y="5799069"/>
            <a:ext cx="2402393" cy="678792"/>
          </a:xfrm>
          <a:prstGeom prst="rect">
            <a:avLst/>
          </a:prstGeom>
        </p:spPr>
      </p:pic>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r="11152" b="9686"/>
          <a:stretch/>
        </p:blipFill>
        <p:spPr>
          <a:xfrm>
            <a:off x="1785257" y="813556"/>
            <a:ext cx="10406743" cy="6051701"/>
          </a:xfrm>
          <a:prstGeom prst="rect">
            <a:avLst/>
          </a:prstGeom>
        </p:spPr>
      </p:pic>
    </p:spTree>
    <p:extLst>
      <p:ext uri="{BB962C8B-B14F-4D97-AF65-F5344CB8AC3E}">
        <p14:creationId xmlns:p14="http://schemas.microsoft.com/office/powerpoint/2010/main" val="365010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599341" y="390592"/>
            <a:ext cx="1399778" cy="395505"/>
          </a:xfrm>
          <a:prstGeom prst="rect">
            <a:avLst/>
          </a:prstGeom>
        </p:spPr>
      </p:pic>
      <p:sp>
        <p:nvSpPr>
          <p:cNvPr id="2" name="Title Placeholder 1"/>
          <p:cNvSpPr>
            <a:spLocks noGrp="1"/>
          </p:cNvSpPr>
          <p:nvPr>
            <p:ph type="title"/>
          </p:nvPr>
        </p:nvSpPr>
        <p:spPr>
          <a:xfrm>
            <a:off x="368300" y="187325"/>
            <a:ext cx="10083800" cy="8032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68300" y="1371600"/>
            <a:ext cx="10985500" cy="4805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7670800" y="6483350"/>
            <a:ext cx="4114800" cy="365125"/>
          </a:xfrm>
          <a:prstGeom prst="rect">
            <a:avLst/>
          </a:prstGeom>
        </p:spPr>
        <p:txBody>
          <a:bodyPr vert="horz" lIns="91440" tIns="45720" rIns="91440" bIns="45720" rtlCol="0" anchor="ctr"/>
          <a:lstStyle>
            <a:lvl1pPr algn="r">
              <a:defRPr sz="9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4724400" y="6483350"/>
            <a:ext cx="2743200" cy="365125"/>
          </a:xfrm>
          <a:prstGeom prst="rect">
            <a:avLst/>
          </a:prstGeom>
        </p:spPr>
        <p:txBody>
          <a:bodyPr vert="horz" lIns="91440" tIns="45720" rIns="91440" bIns="45720" rtlCol="0" anchor="ctr"/>
          <a:lstStyle>
            <a:lvl1pPr algn="ctr">
              <a:defRPr sz="900">
                <a:solidFill>
                  <a:schemeClr val="bg1">
                    <a:lumMod val="50000"/>
                  </a:schemeClr>
                </a:solidFill>
              </a:defRPr>
            </a:lvl1pPr>
          </a:lstStyle>
          <a:p>
            <a:fld id="{CB6FB6F8-9286-4034-9F49-2B746BE500DC}" type="slidenum">
              <a:rPr lang="en-US" smtClean="0"/>
              <a:pPr/>
              <a:t>‹#›</a:t>
            </a:fld>
            <a:endParaRPr lang="en-US" dirty="0"/>
          </a:p>
        </p:txBody>
      </p:sp>
    </p:spTree>
    <p:extLst>
      <p:ext uri="{BB962C8B-B14F-4D97-AF65-F5344CB8AC3E}">
        <p14:creationId xmlns:p14="http://schemas.microsoft.com/office/powerpoint/2010/main" val="4016803250"/>
      </p:ext>
    </p:extLst>
  </p:cSld>
  <p:clrMap bg1="lt1" tx1="dk1" bg2="lt2" tx2="dk2" accent1="accent1" accent2="accent2" accent3="accent3" accent4="accent4" accent5="accent5" accent6="accent6" hlink="hlink" folHlink="folHlink"/>
  <p:sldLayoutIdLst>
    <p:sldLayoutId id="2147483701" r:id="rId1"/>
    <p:sldLayoutId id="2147483686" r:id="rId2"/>
    <p:sldLayoutId id="2147483702" r:id="rId3"/>
    <p:sldLayoutId id="2147483699" r:id="rId4"/>
    <p:sldLayoutId id="2147483703" r:id="rId5"/>
    <p:sldLayoutId id="2147483695" r:id="rId6"/>
    <p:sldLayoutId id="2147483696" r:id="rId7"/>
    <p:sldLayoutId id="2147483704" r:id="rId8"/>
    <p:sldLayoutId id="2147483687" r:id="rId9"/>
    <p:sldLayoutId id="2147483688" r:id="rId10"/>
    <p:sldLayoutId id="2147483689" r:id="rId11"/>
    <p:sldLayoutId id="2147483690" r:id="rId12"/>
    <p:sldLayoutId id="2147483698" r:id="rId13"/>
    <p:sldLayoutId id="2147483705" r:id="rId14"/>
    <p:sldLayoutId id="2147483691" r:id="rId15"/>
    <p:sldLayoutId id="2147483693" r:id="rId16"/>
    <p:sldLayoutId id="2147483697" r:id="rId17"/>
    <p:sldLayoutId id="2147483694" r:id="rId18"/>
  </p:sldLayoutIdLst>
  <p:hf hdr="0" dt="0"/>
  <p:txStyles>
    <p:titleStyle>
      <a:lvl1pPr algn="l" defTabSz="914400" rtl="0" eaLnBrk="1" latinLnBrk="0" hangingPunct="1">
        <a:lnSpc>
          <a:spcPct val="90000"/>
        </a:lnSpc>
        <a:spcBef>
          <a:spcPct val="0"/>
        </a:spcBef>
        <a:buNone/>
        <a:defRPr sz="28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864" userDrawn="1">
          <p15:clr>
            <a:srgbClr val="F26B43"/>
          </p15:clr>
        </p15:guide>
        <p15:guide id="4" pos="232" userDrawn="1">
          <p15:clr>
            <a:srgbClr val="F26B43"/>
          </p15:clr>
        </p15:guide>
        <p15:guide id="5" orient="horz" pos="3904" userDrawn="1">
          <p15:clr>
            <a:srgbClr val="F26B43"/>
          </p15:clr>
        </p15:guide>
        <p15:guide id="6" orient="horz" pos="632" userDrawn="1">
          <p15:clr>
            <a:srgbClr val="F26B43"/>
          </p15:clr>
        </p15:guide>
        <p15:guide id="7" orient="horz" pos="112" userDrawn="1">
          <p15:clr>
            <a:srgbClr val="F26B43"/>
          </p15:clr>
        </p15:guide>
        <p15:guide id="8" pos="7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RTOS</a:t>
            </a:r>
            <a:endParaRPr lang="en-US" dirty="0"/>
          </a:p>
        </p:txBody>
      </p:sp>
      <p:sp>
        <p:nvSpPr>
          <p:cNvPr id="3" name="Subtitle 2"/>
          <p:cNvSpPr>
            <a:spLocks noGrp="1"/>
          </p:cNvSpPr>
          <p:nvPr>
            <p:ph type="subTitle" idx="1"/>
          </p:nvPr>
        </p:nvSpPr>
        <p:spPr/>
        <p:txBody>
          <a:bodyPr/>
          <a:lstStyle/>
          <a:p>
            <a:r>
              <a:rPr lang="en-US" dirty="0" smtClean="0"/>
              <a:t>May, 2017</a:t>
            </a:r>
            <a:endParaRPr lang="en-US" dirty="0"/>
          </a:p>
        </p:txBody>
      </p:sp>
    </p:spTree>
    <p:extLst>
      <p:ext uri="{BB962C8B-B14F-4D97-AF65-F5344CB8AC3E}">
        <p14:creationId xmlns:p14="http://schemas.microsoft.com/office/powerpoint/2010/main" val="535961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3167" y="760834"/>
            <a:ext cx="5634442" cy="5952283"/>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FB6F8-9286-4034-9F49-2B746BE500DC}" type="slidenum">
              <a:rPr lang="en-US" smtClean="0"/>
              <a:t>2</a:t>
            </a:fld>
            <a:endParaRPr lang="en-US"/>
          </a:p>
        </p:txBody>
      </p:sp>
    </p:spTree>
    <p:extLst>
      <p:ext uri="{BB962C8B-B14F-4D97-AF65-F5344CB8AC3E}">
        <p14:creationId xmlns:p14="http://schemas.microsoft.com/office/powerpoint/2010/main" val="286671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a:bodyPr>
          <a:lstStyle/>
          <a:p>
            <a:pPr marL="0" indent="0">
              <a:lnSpc>
                <a:spcPct val="150000"/>
              </a:lnSpc>
              <a:buNone/>
            </a:pPr>
            <a:r>
              <a:rPr lang="en-US" dirty="0" err="1" smtClean="0"/>
              <a:t>xTaskCreate</a:t>
            </a:r>
            <a:r>
              <a:rPr lang="en-US" dirty="0" smtClean="0"/>
              <a:t>()</a:t>
            </a:r>
          </a:p>
          <a:p>
            <a:pPr marL="0" indent="0">
              <a:lnSpc>
                <a:spcPct val="150000"/>
              </a:lnSpc>
              <a:buNone/>
            </a:pPr>
            <a:r>
              <a:rPr lang="en-US" b="1" dirty="0"/>
              <a:t>Parameters</a:t>
            </a:r>
            <a:r>
              <a:rPr lang="en-US" b="1" dirty="0" smtClean="0"/>
              <a:t>:</a:t>
            </a:r>
          </a:p>
          <a:p>
            <a:pPr lvl="1">
              <a:lnSpc>
                <a:spcPct val="150000"/>
              </a:lnSpc>
              <a:buFont typeface="Wingdings" panose="05000000000000000000" pitchFamily="2" charset="2"/>
              <a:buChar char="ü"/>
            </a:pPr>
            <a:r>
              <a:rPr lang="en-US" i="1" dirty="0" err="1"/>
              <a:t>pvTaskCode</a:t>
            </a:r>
            <a:r>
              <a:rPr lang="en-US" i="1" dirty="0"/>
              <a:t> </a:t>
            </a:r>
            <a:r>
              <a:rPr lang="en-US" dirty="0"/>
              <a:t> </a:t>
            </a:r>
            <a:r>
              <a:rPr lang="en-US" dirty="0" smtClean="0"/>
              <a:t>- </a:t>
            </a:r>
            <a:r>
              <a:rPr lang="en-US" dirty="0"/>
              <a:t>Pointer to the task entry </a:t>
            </a:r>
            <a:r>
              <a:rPr lang="en-US" dirty="0" smtClean="0"/>
              <a:t>function. Add only the name of the function. </a:t>
            </a:r>
            <a:r>
              <a:rPr lang="en-US" b="1" dirty="0" smtClean="0"/>
              <a:t>Task must be implemented as an infinite loop!</a:t>
            </a:r>
          </a:p>
          <a:p>
            <a:pPr lvl="1">
              <a:lnSpc>
                <a:spcPct val="150000"/>
              </a:lnSpc>
              <a:buFont typeface="Wingdings" panose="05000000000000000000" pitchFamily="2" charset="2"/>
              <a:buChar char="ü"/>
            </a:pPr>
            <a:r>
              <a:rPr lang="en-US" i="1" dirty="0" err="1"/>
              <a:t>pcName</a:t>
            </a:r>
            <a:r>
              <a:rPr lang="en-US" i="1" dirty="0"/>
              <a:t> </a:t>
            </a:r>
            <a:r>
              <a:rPr lang="en-US" dirty="0"/>
              <a:t> -  </a:t>
            </a:r>
            <a:r>
              <a:rPr lang="en-US" dirty="0" smtClean="0"/>
              <a:t>A </a:t>
            </a:r>
            <a:r>
              <a:rPr lang="en-US" dirty="0"/>
              <a:t>descriptive name for the task</a:t>
            </a:r>
            <a:r>
              <a:rPr lang="en-US" dirty="0" smtClean="0"/>
              <a:t>. Only for debug purposes.</a:t>
            </a:r>
          </a:p>
          <a:p>
            <a:pPr lvl="1">
              <a:lnSpc>
                <a:spcPct val="150000"/>
              </a:lnSpc>
              <a:buFont typeface="Wingdings" panose="05000000000000000000" pitchFamily="2" charset="2"/>
              <a:buChar char="ü"/>
            </a:pPr>
            <a:r>
              <a:rPr lang="en-US" i="1" dirty="0" err="1" smtClean="0"/>
              <a:t>usStackDepth</a:t>
            </a:r>
            <a:r>
              <a:rPr lang="en-US" i="1" dirty="0" smtClean="0"/>
              <a:t> – </a:t>
            </a:r>
            <a:r>
              <a:rPr lang="en-US" dirty="0" smtClean="0"/>
              <a:t>Number of words (not bytes!) to allocate for task’s stack.</a:t>
            </a:r>
            <a:endParaRPr lang="en-US" i="1" dirty="0" smtClean="0"/>
          </a:p>
          <a:p>
            <a:pPr lvl="1">
              <a:lnSpc>
                <a:spcPct val="150000"/>
              </a:lnSpc>
              <a:buFont typeface="Wingdings" panose="05000000000000000000" pitchFamily="2" charset="2"/>
              <a:buChar char="ü"/>
            </a:pPr>
            <a:r>
              <a:rPr lang="en-US" i="1" dirty="0" err="1"/>
              <a:t>pvParameters</a:t>
            </a:r>
            <a:r>
              <a:rPr lang="en-US" i="1" dirty="0"/>
              <a:t> </a:t>
            </a:r>
            <a:r>
              <a:rPr lang="en-US" dirty="0"/>
              <a:t> </a:t>
            </a:r>
            <a:r>
              <a:rPr lang="en-US" dirty="0" smtClean="0"/>
              <a:t>- </a:t>
            </a:r>
            <a:r>
              <a:rPr lang="en-US" dirty="0"/>
              <a:t>A value that will passed into the created </a:t>
            </a:r>
            <a:r>
              <a:rPr lang="en-US" dirty="0" smtClean="0"/>
              <a:t>task.</a:t>
            </a:r>
          </a:p>
          <a:p>
            <a:pPr lvl="1">
              <a:lnSpc>
                <a:spcPct val="150000"/>
              </a:lnSpc>
              <a:buFont typeface="Wingdings" panose="05000000000000000000" pitchFamily="2" charset="2"/>
              <a:buChar char="ü"/>
            </a:pPr>
            <a:r>
              <a:rPr lang="en-US" i="1" dirty="0" err="1" smtClean="0"/>
              <a:t>uxPriority</a:t>
            </a:r>
            <a:r>
              <a:rPr lang="en-US" i="1" dirty="0" smtClean="0"/>
              <a:t> </a:t>
            </a:r>
            <a:r>
              <a:rPr lang="en-US" dirty="0"/>
              <a:t> - The priority at which the created task will execute. </a:t>
            </a:r>
            <a:endParaRPr lang="en-US" dirty="0" smtClean="0"/>
          </a:p>
          <a:p>
            <a:pPr lvl="1">
              <a:lnSpc>
                <a:spcPct val="150000"/>
              </a:lnSpc>
              <a:buFont typeface="Wingdings" panose="05000000000000000000" pitchFamily="2" charset="2"/>
              <a:buChar char="ü"/>
            </a:pPr>
            <a:r>
              <a:rPr lang="en-US" i="1" dirty="0" err="1"/>
              <a:t>pxCreatedTask</a:t>
            </a:r>
            <a:r>
              <a:rPr lang="en-US" i="1" dirty="0"/>
              <a:t> </a:t>
            </a:r>
            <a:r>
              <a:rPr lang="en-US" i="1" dirty="0" smtClean="0"/>
              <a:t> </a:t>
            </a:r>
            <a:r>
              <a:rPr lang="en-US" dirty="0"/>
              <a:t> </a:t>
            </a:r>
            <a:r>
              <a:rPr lang="en-US" dirty="0" smtClean="0"/>
              <a:t>- </a:t>
            </a:r>
            <a:r>
              <a:rPr lang="en-US" dirty="0"/>
              <a:t>Used to pass a handle to the created task out of the </a:t>
            </a:r>
            <a:r>
              <a:rPr lang="en-US" dirty="0" err="1"/>
              <a:t>xTaskCreate</a:t>
            </a:r>
            <a:r>
              <a:rPr lang="en-US" dirty="0"/>
              <a:t>() function. </a:t>
            </a:r>
            <a:r>
              <a:rPr lang="en-US" dirty="0" err="1"/>
              <a:t>pxCreatedTask</a:t>
            </a:r>
            <a:r>
              <a:rPr lang="en-US" dirty="0"/>
              <a:t> is optional and can be set to NULL. </a:t>
            </a: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3</a:t>
            </a:fld>
            <a:endParaRPr lang="en-US"/>
          </a:p>
        </p:txBody>
      </p:sp>
    </p:spTree>
    <p:extLst>
      <p:ext uri="{BB962C8B-B14F-4D97-AF65-F5344CB8AC3E}">
        <p14:creationId xmlns:p14="http://schemas.microsoft.com/office/powerpoint/2010/main" val="20382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a:bodyPr>
          <a:lstStyle/>
          <a:p>
            <a:pPr marL="0" indent="0">
              <a:lnSpc>
                <a:spcPct val="150000"/>
              </a:lnSpc>
              <a:buNone/>
            </a:pPr>
            <a:r>
              <a:rPr lang="en-US" b="1" dirty="0" err="1"/>
              <a:t>xTimerCreate</a:t>
            </a:r>
            <a:endParaRPr lang="en-US" b="1" dirty="0"/>
          </a:p>
          <a:p>
            <a:pPr lvl="1">
              <a:lnSpc>
                <a:spcPct val="150000"/>
              </a:lnSpc>
              <a:buFont typeface="Wingdings" panose="05000000000000000000" pitchFamily="2" charset="2"/>
              <a:buChar char="ü"/>
            </a:pPr>
            <a:r>
              <a:rPr lang="en-US" dirty="0" smtClean="0"/>
              <a:t>	</a:t>
            </a:r>
            <a:r>
              <a:rPr lang="en-US" i="1" dirty="0" err="1" smtClean="0"/>
              <a:t>pcTimerName</a:t>
            </a:r>
            <a:r>
              <a:rPr lang="en-US" i="1" dirty="0" smtClean="0"/>
              <a:t> - </a:t>
            </a:r>
            <a:r>
              <a:rPr lang="en-US" dirty="0"/>
              <a:t>A human readable text name that is assigned to the timer. This is done purely to assist debugging.</a:t>
            </a:r>
            <a:r>
              <a:rPr lang="en-US" i="1" dirty="0" smtClean="0"/>
              <a:t> </a:t>
            </a:r>
            <a:r>
              <a:rPr lang="en-US" dirty="0"/>
              <a:t> </a:t>
            </a:r>
            <a:endParaRPr lang="en-US" dirty="0" smtClean="0"/>
          </a:p>
          <a:p>
            <a:pPr lvl="1">
              <a:lnSpc>
                <a:spcPct val="150000"/>
              </a:lnSpc>
              <a:buFont typeface="Wingdings" panose="05000000000000000000" pitchFamily="2" charset="2"/>
              <a:buChar char="ü"/>
            </a:pPr>
            <a:r>
              <a:rPr lang="en-US" i="1" dirty="0" smtClean="0"/>
              <a:t>   </a:t>
            </a:r>
            <a:r>
              <a:rPr lang="en-US" i="1" dirty="0" err="1" smtClean="0"/>
              <a:t>xTimerPeriod</a:t>
            </a:r>
            <a:r>
              <a:rPr lang="en-US" i="1" dirty="0" smtClean="0"/>
              <a:t> </a:t>
            </a:r>
            <a:r>
              <a:rPr lang="en-US" dirty="0"/>
              <a:t> </a:t>
            </a:r>
            <a:r>
              <a:rPr lang="en-US" dirty="0" smtClean="0"/>
              <a:t>- </a:t>
            </a:r>
            <a:r>
              <a:rPr lang="en-US" dirty="0"/>
              <a:t>The period of the timer. </a:t>
            </a:r>
            <a:endParaRPr lang="en-US" dirty="0" smtClean="0"/>
          </a:p>
          <a:p>
            <a:pPr lvl="1">
              <a:lnSpc>
                <a:spcPct val="150000"/>
              </a:lnSpc>
              <a:buFont typeface="Wingdings" panose="05000000000000000000" pitchFamily="2" charset="2"/>
              <a:buChar char="ü"/>
            </a:pPr>
            <a:r>
              <a:rPr lang="en-US" i="1" dirty="0" smtClean="0"/>
              <a:t>   </a:t>
            </a:r>
            <a:r>
              <a:rPr lang="en-US" i="1" dirty="0" err="1" smtClean="0"/>
              <a:t>uxAutoReload</a:t>
            </a:r>
            <a:r>
              <a:rPr lang="en-US" i="1" dirty="0" smtClean="0"/>
              <a:t> </a:t>
            </a:r>
            <a:r>
              <a:rPr lang="en-US" dirty="0"/>
              <a:t> </a:t>
            </a:r>
            <a:r>
              <a:rPr lang="en-US" dirty="0" smtClean="0"/>
              <a:t>- </a:t>
            </a:r>
            <a:r>
              <a:rPr lang="en-US" dirty="0"/>
              <a:t>true – </a:t>
            </a:r>
            <a:r>
              <a:rPr lang="en-US" dirty="0" err="1"/>
              <a:t>autorepeat</a:t>
            </a:r>
            <a:r>
              <a:rPr lang="en-US" dirty="0"/>
              <a:t>, false – only one time </a:t>
            </a:r>
            <a:r>
              <a:rPr lang="en-US" dirty="0" smtClean="0"/>
              <a:t>execution</a:t>
            </a:r>
            <a:endParaRPr lang="en-US" dirty="0"/>
          </a:p>
          <a:p>
            <a:pPr lvl="1">
              <a:lnSpc>
                <a:spcPct val="150000"/>
              </a:lnSpc>
              <a:buFont typeface="Wingdings" panose="05000000000000000000" pitchFamily="2" charset="2"/>
              <a:buChar char="ü"/>
            </a:pPr>
            <a:r>
              <a:rPr lang="en-US" dirty="0"/>
              <a:t> </a:t>
            </a:r>
            <a:r>
              <a:rPr lang="en-US" dirty="0" smtClean="0"/>
              <a:t>  </a:t>
            </a:r>
            <a:r>
              <a:rPr lang="en-US" i="1" dirty="0" err="1"/>
              <a:t>pvTimerID</a:t>
            </a:r>
            <a:r>
              <a:rPr lang="en-US" i="1" dirty="0"/>
              <a:t> </a:t>
            </a:r>
            <a:r>
              <a:rPr lang="en-US" dirty="0"/>
              <a:t> - </a:t>
            </a:r>
            <a:r>
              <a:rPr lang="en-US" dirty="0" smtClean="0"/>
              <a:t> An </a:t>
            </a:r>
            <a:r>
              <a:rPr lang="en-US" dirty="0"/>
              <a:t>identifier that is assigned to the timer being created. </a:t>
            </a:r>
            <a:endParaRPr lang="en-US" dirty="0" smtClean="0"/>
          </a:p>
          <a:p>
            <a:pPr lvl="1">
              <a:lnSpc>
                <a:spcPct val="150000"/>
              </a:lnSpc>
              <a:buFont typeface="Wingdings" panose="05000000000000000000" pitchFamily="2" charset="2"/>
              <a:buChar char="ü"/>
            </a:pPr>
            <a:r>
              <a:rPr lang="en-US" i="1" dirty="0" smtClean="0"/>
              <a:t>  </a:t>
            </a:r>
            <a:r>
              <a:rPr lang="en-US" i="1" dirty="0" err="1" smtClean="0"/>
              <a:t>pxCallbackFunction</a:t>
            </a:r>
            <a:r>
              <a:rPr lang="en-US" i="1" dirty="0" smtClean="0"/>
              <a:t> - </a:t>
            </a:r>
            <a:r>
              <a:rPr lang="en-US" dirty="0"/>
              <a:t>The function to call when the timer expires.</a:t>
            </a:r>
            <a:r>
              <a:rPr lang="en-US" i="1" dirty="0" smtClean="0"/>
              <a:t> </a:t>
            </a: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4</a:t>
            </a:fld>
            <a:endParaRPr lang="en-US"/>
          </a:p>
        </p:txBody>
      </p:sp>
    </p:spTree>
    <p:extLst>
      <p:ext uri="{BB962C8B-B14F-4D97-AF65-F5344CB8AC3E}">
        <p14:creationId xmlns:p14="http://schemas.microsoft.com/office/powerpoint/2010/main" val="369276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a:bodyPr>
          <a:lstStyle/>
          <a:p>
            <a:pPr marL="0" indent="0">
              <a:lnSpc>
                <a:spcPct val="150000"/>
              </a:lnSpc>
              <a:buNone/>
            </a:pPr>
            <a:r>
              <a:rPr lang="en-US" dirty="0" err="1" smtClean="0"/>
              <a:t>xTimerStart</a:t>
            </a:r>
            <a:r>
              <a:rPr lang="en-US" dirty="0" smtClean="0"/>
              <a:t>()</a:t>
            </a:r>
          </a:p>
          <a:p>
            <a:pPr marL="0" indent="0">
              <a:lnSpc>
                <a:spcPct val="150000"/>
              </a:lnSpc>
              <a:buNone/>
            </a:pPr>
            <a:r>
              <a:rPr lang="en-US" b="1" dirty="0"/>
              <a:t>Parameters:</a:t>
            </a:r>
          </a:p>
          <a:p>
            <a:pPr lvl="1">
              <a:lnSpc>
                <a:spcPct val="150000"/>
              </a:lnSpc>
              <a:buFont typeface="Wingdings" panose="05000000000000000000" pitchFamily="2" charset="2"/>
              <a:buChar char="ü"/>
            </a:pPr>
            <a:r>
              <a:rPr lang="en-US" dirty="0"/>
              <a:t> </a:t>
            </a:r>
            <a:r>
              <a:rPr lang="en-US" i="1" dirty="0" err="1" smtClean="0"/>
              <a:t>xTimer</a:t>
            </a:r>
            <a:r>
              <a:rPr lang="en-US" i="1" dirty="0" smtClean="0"/>
              <a:t> </a:t>
            </a:r>
            <a:r>
              <a:rPr lang="en-US" dirty="0"/>
              <a:t> </a:t>
            </a:r>
            <a:r>
              <a:rPr lang="en-US" dirty="0" smtClean="0"/>
              <a:t>- </a:t>
            </a:r>
            <a:r>
              <a:rPr lang="en-US" dirty="0"/>
              <a:t>The handle of the timer being started/restarted. </a:t>
            </a:r>
            <a:endParaRPr lang="en-US" dirty="0" smtClean="0"/>
          </a:p>
          <a:p>
            <a:pPr lvl="1">
              <a:lnSpc>
                <a:spcPct val="150000"/>
              </a:lnSpc>
              <a:buFont typeface="Wingdings" panose="05000000000000000000" pitchFamily="2" charset="2"/>
              <a:buChar char="ü"/>
            </a:pPr>
            <a:r>
              <a:rPr lang="en-US" i="1" dirty="0" smtClean="0"/>
              <a:t> </a:t>
            </a:r>
            <a:r>
              <a:rPr lang="en-US" i="1" dirty="0" err="1" smtClean="0"/>
              <a:t>xBlockTime</a:t>
            </a:r>
            <a:r>
              <a:rPr lang="en-US" i="1" dirty="0" smtClean="0"/>
              <a:t> - </a:t>
            </a:r>
            <a:r>
              <a:rPr lang="en-US" dirty="0"/>
              <a:t>Specifies the time, in ticks, that the calling task should be held in the Blocked state to wait for the start command to be successfully sent to the timer command queue, should the queue already be full when </a:t>
            </a:r>
            <a:r>
              <a:rPr lang="en-US" dirty="0" err="1"/>
              <a:t>xTimerStart</a:t>
            </a:r>
            <a:r>
              <a:rPr lang="en-US" dirty="0"/>
              <a:t>() was called.</a:t>
            </a: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5</a:t>
            </a:fld>
            <a:endParaRPr lang="en-US"/>
          </a:p>
        </p:txBody>
      </p:sp>
    </p:spTree>
    <p:extLst>
      <p:ext uri="{BB962C8B-B14F-4D97-AF65-F5344CB8AC3E}">
        <p14:creationId xmlns:p14="http://schemas.microsoft.com/office/powerpoint/2010/main" val="281721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fontScale="92500"/>
          </a:bodyPr>
          <a:lstStyle/>
          <a:p>
            <a:pPr marL="0" indent="0">
              <a:lnSpc>
                <a:spcPct val="150000"/>
              </a:lnSpc>
              <a:buNone/>
            </a:pPr>
            <a:r>
              <a:rPr lang="en-US" dirty="0" err="1"/>
              <a:t>xTaskNotify</a:t>
            </a:r>
            <a:r>
              <a:rPr lang="en-US" dirty="0" smtClean="0"/>
              <a:t>()</a:t>
            </a:r>
          </a:p>
          <a:p>
            <a:pPr marL="0" indent="0">
              <a:lnSpc>
                <a:spcPct val="150000"/>
              </a:lnSpc>
              <a:buNone/>
            </a:pPr>
            <a:r>
              <a:rPr lang="en-US" b="1" dirty="0"/>
              <a:t>Parameters:</a:t>
            </a:r>
          </a:p>
          <a:p>
            <a:pPr lvl="1">
              <a:lnSpc>
                <a:spcPct val="150000"/>
              </a:lnSpc>
              <a:buFont typeface="Wingdings" panose="05000000000000000000" pitchFamily="2" charset="2"/>
              <a:buChar char="ü"/>
            </a:pPr>
            <a:r>
              <a:rPr lang="en-US" dirty="0" smtClean="0"/>
              <a:t>	</a:t>
            </a:r>
            <a:r>
              <a:rPr lang="en-US" i="1" dirty="0" err="1"/>
              <a:t>xTaskToNotify</a:t>
            </a:r>
            <a:r>
              <a:rPr lang="en-US" i="1" dirty="0"/>
              <a:t> </a:t>
            </a:r>
            <a:r>
              <a:rPr lang="en-US" i="1" dirty="0" smtClean="0"/>
              <a:t>- </a:t>
            </a:r>
            <a:r>
              <a:rPr lang="en-US" dirty="0"/>
              <a:t>The handle of the RTOS task being notified. This is the </a:t>
            </a:r>
            <a:r>
              <a:rPr lang="en-US" i="1" dirty="0"/>
              <a:t>subject</a:t>
            </a:r>
            <a:r>
              <a:rPr lang="en-US" dirty="0"/>
              <a:t> task. </a:t>
            </a:r>
            <a:endParaRPr lang="en-US" i="1" dirty="0" smtClean="0"/>
          </a:p>
          <a:p>
            <a:pPr lvl="1">
              <a:lnSpc>
                <a:spcPct val="150000"/>
              </a:lnSpc>
              <a:buFont typeface="Wingdings" panose="05000000000000000000" pitchFamily="2" charset="2"/>
              <a:buChar char="ü"/>
            </a:pPr>
            <a:r>
              <a:rPr lang="en-US" i="1" dirty="0" smtClean="0"/>
              <a:t>   </a:t>
            </a:r>
            <a:r>
              <a:rPr lang="en-US" i="1" dirty="0" err="1" smtClean="0"/>
              <a:t>ulValue</a:t>
            </a:r>
            <a:r>
              <a:rPr lang="en-US" i="1" dirty="0" smtClean="0"/>
              <a:t> </a:t>
            </a:r>
            <a:r>
              <a:rPr lang="en-US" dirty="0"/>
              <a:t> </a:t>
            </a:r>
            <a:r>
              <a:rPr lang="en-US" dirty="0" smtClean="0"/>
              <a:t>- </a:t>
            </a:r>
            <a:r>
              <a:rPr lang="en-US" dirty="0"/>
              <a:t>Used to update the notification value of the subject task. </a:t>
            </a:r>
            <a:endParaRPr lang="en-US" dirty="0" smtClean="0"/>
          </a:p>
          <a:p>
            <a:pPr lvl="1">
              <a:lnSpc>
                <a:spcPct val="150000"/>
              </a:lnSpc>
              <a:buFont typeface="Wingdings" panose="05000000000000000000" pitchFamily="2" charset="2"/>
              <a:buChar char="ü"/>
            </a:pPr>
            <a:r>
              <a:rPr lang="en-US" i="1" dirty="0"/>
              <a:t> </a:t>
            </a:r>
            <a:r>
              <a:rPr lang="en-US" i="1" dirty="0" smtClean="0"/>
              <a:t>  </a:t>
            </a:r>
            <a:r>
              <a:rPr lang="en-US" i="1" dirty="0" err="1" smtClean="0"/>
              <a:t>eAction</a:t>
            </a:r>
            <a:r>
              <a:rPr lang="en-US" i="1" dirty="0" smtClean="0"/>
              <a:t> </a:t>
            </a:r>
            <a:r>
              <a:rPr lang="en-US" dirty="0"/>
              <a:t> </a:t>
            </a:r>
            <a:r>
              <a:rPr lang="en-US" dirty="0" smtClean="0"/>
              <a:t>- </a:t>
            </a:r>
            <a:r>
              <a:rPr lang="en-US" dirty="0"/>
              <a:t>An enumerated type that can take one of the values documented in the table below in order to perform the associated action. </a:t>
            </a:r>
            <a:endParaRPr lang="en-US" dirty="0" smtClean="0"/>
          </a:p>
          <a:p>
            <a:pPr lvl="3">
              <a:lnSpc>
                <a:spcPct val="150000"/>
              </a:lnSpc>
            </a:pPr>
            <a:r>
              <a:rPr lang="en-US" b="1" dirty="0" err="1"/>
              <a:t>eNoAction</a:t>
            </a:r>
            <a:r>
              <a:rPr lang="en-US" dirty="0"/>
              <a:t> </a:t>
            </a:r>
            <a:endParaRPr lang="en-US" dirty="0" smtClean="0"/>
          </a:p>
          <a:p>
            <a:pPr lvl="3">
              <a:lnSpc>
                <a:spcPct val="150000"/>
              </a:lnSpc>
            </a:pPr>
            <a:r>
              <a:rPr lang="en-US" b="1" dirty="0" err="1"/>
              <a:t>eSetBits</a:t>
            </a:r>
            <a:r>
              <a:rPr lang="en-US" dirty="0"/>
              <a:t> </a:t>
            </a:r>
            <a:endParaRPr lang="en-US" dirty="0" smtClean="0"/>
          </a:p>
          <a:p>
            <a:pPr lvl="3">
              <a:lnSpc>
                <a:spcPct val="150000"/>
              </a:lnSpc>
            </a:pPr>
            <a:r>
              <a:rPr lang="en-US" b="1" dirty="0" err="1"/>
              <a:t>eIncrement</a:t>
            </a:r>
            <a:r>
              <a:rPr lang="en-US" dirty="0"/>
              <a:t> </a:t>
            </a:r>
            <a:endParaRPr lang="en-US" dirty="0" smtClean="0"/>
          </a:p>
          <a:p>
            <a:pPr lvl="3">
              <a:lnSpc>
                <a:spcPct val="150000"/>
              </a:lnSpc>
            </a:pPr>
            <a:r>
              <a:rPr lang="en-US" b="1" dirty="0" err="1"/>
              <a:t>eSetValueWithOverwrite</a:t>
            </a:r>
            <a:r>
              <a:rPr lang="en-US" dirty="0"/>
              <a:t> </a:t>
            </a:r>
            <a:endParaRPr lang="en-US" dirty="0" smtClean="0"/>
          </a:p>
          <a:p>
            <a:pPr lvl="3">
              <a:lnSpc>
                <a:spcPct val="150000"/>
              </a:lnSpc>
            </a:pPr>
            <a:r>
              <a:rPr lang="en-US" b="1" dirty="0" err="1"/>
              <a:t>eSetValueWithoutOverwrite</a:t>
            </a:r>
            <a:r>
              <a:rPr lang="en-US" dirty="0"/>
              <a:t> </a:t>
            </a:r>
            <a:endParaRPr lang="en-US" dirty="0" smtClean="0"/>
          </a:p>
          <a:p>
            <a:pPr marL="0" indent="0">
              <a:buNone/>
            </a:pP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6</a:t>
            </a:fld>
            <a:endParaRPr lang="en-US"/>
          </a:p>
        </p:txBody>
      </p:sp>
    </p:spTree>
    <p:extLst>
      <p:ext uri="{BB962C8B-B14F-4D97-AF65-F5344CB8AC3E}">
        <p14:creationId xmlns:p14="http://schemas.microsoft.com/office/powerpoint/2010/main" val="257944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a:bodyPr>
          <a:lstStyle/>
          <a:p>
            <a:pPr marL="0" indent="0">
              <a:lnSpc>
                <a:spcPct val="150000"/>
              </a:lnSpc>
              <a:buNone/>
            </a:pPr>
            <a:r>
              <a:rPr lang="en-US" dirty="0" err="1" smtClean="0"/>
              <a:t>xTaskNotifyWait</a:t>
            </a:r>
            <a:r>
              <a:rPr lang="en-US" dirty="0" smtClean="0"/>
              <a:t>()</a:t>
            </a:r>
          </a:p>
          <a:p>
            <a:pPr marL="0" indent="0">
              <a:lnSpc>
                <a:spcPct val="150000"/>
              </a:lnSpc>
              <a:buNone/>
            </a:pPr>
            <a:r>
              <a:rPr lang="en-US" b="1" dirty="0"/>
              <a:t>Parameters</a:t>
            </a:r>
            <a:r>
              <a:rPr lang="en-US" b="1" dirty="0" smtClean="0"/>
              <a:t>:</a:t>
            </a:r>
          </a:p>
          <a:p>
            <a:pPr lvl="1">
              <a:lnSpc>
                <a:spcPct val="150000"/>
              </a:lnSpc>
              <a:buFont typeface="Wingdings" panose="05000000000000000000" pitchFamily="2" charset="2"/>
              <a:buChar char="ü"/>
            </a:pPr>
            <a:r>
              <a:rPr lang="en-US" b="1" dirty="0"/>
              <a:t>	</a:t>
            </a:r>
            <a:r>
              <a:rPr lang="en-US" i="1" dirty="0" err="1"/>
              <a:t>ulBitsToClearOnEntry</a:t>
            </a:r>
            <a:r>
              <a:rPr lang="en-US" i="1" dirty="0"/>
              <a:t> </a:t>
            </a:r>
            <a:endParaRPr lang="en-US" i="1" dirty="0" smtClean="0"/>
          </a:p>
          <a:p>
            <a:pPr lvl="1">
              <a:lnSpc>
                <a:spcPct val="150000"/>
              </a:lnSpc>
              <a:buFont typeface="Wingdings" panose="05000000000000000000" pitchFamily="2" charset="2"/>
              <a:buChar char="ü"/>
            </a:pPr>
            <a:r>
              <a:rPr lang="en-US" i="1" dirty="0" smtClean="0"/>
              <a:t>   </a:t>
            </a:r>
            <a:r>
              <a:rPr lang="en-US" i="1" dirty="0" err="1" smtClean="0"/>
              <a:t>ulBitsToClearOnExit</a:t>
            </a:r>
            <a:r>
              <a:rPr lang="en-US" i="1" dirty="0" smtClean="0"/>
              <a:t> </a:t>
            </a:r>
            <a:r>
              <a:rPr lang="en-US" dirty="0"/>
              <a:t> </a:t>
            </a:r>
            <a:endParaRPr lang="en-US" dirty="0" smtClean="0"/>
          </a:p>
          <a:p>
            <a:pPr lvl="1">
              <a:lnSpc>
                <a:spcPct val="150000"/>
              </a:lnSpc>
              <a:buFont typeface="Wingdings" panose="05000000000000000000" pitchFamily="2" charset="2"/>
              <a:buChar char="ü"/>
            </a:pPr>
            <a:r>
              <a:rPr lang="en-US" i="1" dirty="0" smtClean="0"/>
              <a:t>  </a:t>
            </a:r>
            <a:r>
              <a:rPr lang="en-US" i="1" dirty="0" err="1" smtClean="0"/>
              <a:t>pulNotificationValue</a:t>
            </a:r>
            <a:r>
              <a:rPr lang="en-US" i="1" dirty="0" smtClean="0"/>
              <a:t> </a:t>
            </a:r>
            <a:r>
              <a:rPr lang="en-US" dirty="0"/>
              <a:t> </a:t>
            </a:r>
            <a:endParaRPr lang="en-US" dirty="0" smtClean="0"/>
          </a:p>
          <a:p>
            <a:pPr lvl="1">
              <a:lnSpc>
                <a:spcPct val="150000"/>
              </a:lnSpc>
              <a:buFont typeface="Wingdings" panose="05000000000000000000" pitchFamily="2" charset="2"/>
              <a:buChar char="ü"/>
            </a:pPr>
            <a:r>
              <a:rPr lang="en-US" i="1" dirty="0" smtClean="0"/>
              <a:t>  </a:t>
            </a:r>
            <a:r>
              <a:rPr lang="en-US" i="1" dirty="0" err="1" smtClean="0"/>
              <a:t>xTicksToWait</a:t>
            </a:r>
            <a:r>
              <a:rPr lang="en-US" i="1" dirty="0" smtClean="0"/>
              <a:t> </a:t>
            </a:r>
            <a:r>
              <a:rPr lang="en-US" dirty="0"/>
              <a:t> </a:t>
            </a:r>
            <a:endParaRPr lang="en-US" b="1" dirty="0"/>
          </a:p>
          <a:p>
            <a:pPr marL="0" indent="0">
              <a:buNone/>
            </a:pPr>
            <a:endParaRPr lang="en-US" b="1"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7</a:t>
            </a:fld>
            <a:endParaRPr lang="en-US"/>
          </a:p>
        </p:txBody>
      </p:sp>
    </p:spTree>
    <p:extLst>
      <p:ext uri="{BB962C8B-B14F-4D97-AF65-F5344CB8AC3E}">
        <p14:creationId xmlns:p14="http://schemas.microsoft.com/office/powerpoint/2010/main" val="127848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RTOS</a:t>
            </a:r>
            <a:endParaRPr lang="en-US" dirty="0"/>
          </a:p>
        </p:txBody>
      </p:sp>
      <p:sp>
        <p:nvSpPr>
          <p:cNvPr id="3" name="Content Placeholder 2"/>
          <p:cNvSpPr>
            <a:spLocks noGrp="1"/>
          </p:cNvSpPr>
          <p:nvPr>
            <p:ph idx="1"/>
          </p:nvPr>
        </p:nvSpPr>
        <p:spPr>
          <a:xfrm>
            <a:off x="368300" y="990600"/>
            <a:ext cx="10083800" cy="5572702"/>
          </a:xfrm>
        </p:spPr>
        <p:txBody>
          <a:bodyPr>
            <a:normAutofit/>
          </a:bodyPr>
          <a:lstStyle/>
          <a:p>
            <a:pPr marL="0" indent="0">
              <a:lnSpc>
                <a:spcPct val="150000"/>
              </a:lnSpc>
              <a:buNone/>
            </a:pPr>
            <a:r>
              <a:rPr lang="en-US" dirty="0" err="1" smtClean="0"/>
              <a:t>vTaskDelay</a:t>
            </a:r>
            <a:r>
              <a:rPr lang="en-US" dirty="0" smtClean="0"/>
              <a:t>() - </a:t>
            </a:r>
            <a:r>
              <a:rPr lang="en-US" dirty="0"/>
              <a:t>Delay a task for a given number of ticks. The actual time that the task remains blocked depends on the tick rate. The constant </a:t>
            </a:r>
            <a:r>
              <a:rPr lang="en-US" dirty="0" err="1"/>
              <a:t>portTICK_PERIOD_MS</a:t>
            </a:r>
            <a:r>
              <a:rPr lang="en-US" dirty="0"/>
              <a:t> can be used to calculate real time from the tick rate - with the resolution of one tick period. </a:t>
            </a:r>
            <a:endParaRPr lang="en-US" dirty="0" smtClean="0"/>
          </a:p>
          <a:p>
            <a:pPr marL="0" indent="0">
              <a:buNone/>
            </a:pPr>
            <a:endParaRPr lang="en-US" b="1" dirty="0"/>
          </a:p>
          <a:p>
            <a:pPr marL="0" indent="0">
              <a:buNone/>
            </a:pPr>
            <a:endParaRPr lang="en-US" b="1" dirty="0" smtClean="0"/>
          </a:p>
          <a:p>
            <a:pPr marL="0" indent="0">
              <a:buNone/>
            </a:pPr>
            <a:r>
              <a:rPr lang="en-US" b="1" dirty="0" smtClean="0"/>
              <a:t>Homework: </a:t>
            </a:r>
            <a:r>
              <a:rPr lang="en-US" dirty="0" smtClean="0"/>
              <a:t>See </a:t>
            </a:r>
            <a:r>
              <a:rPr lang="en-US" dirty="0" err="1"/>
              <a:t>vTaskDelayUntil</a:t>
            </a:r>
            <a:r>
              <a:rPr lang="en-US" dirty="0" smtClean="0"/>
              <a:t>() and define which function will be more accurate.</a:t>
            </a:r>
            <a:endParaRPr lang="en-US"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CB6FB6F8-9286-4034-9F49-2B746BE500DC}" type="slidenum">
              <a:rPr lang="en-US" smtClean="0"/>
              <a:t>8</a:t>
            </a:fld>
            <a:endParaRPr lang="en-US"/>
          </a:p>
        </p:txBody>
      </p:sp>
    </p:spTree>
    <p:extLst>
      <p:ext uri="{BB962C8B-B14F-4D97-AF65-F5344CB8AC3E}">
        <p14:creationId xmlns:p14="http://schemas.microsoft.com/office/powerpoint/2010/main" val="385072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198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isteon Theme">
  <a:themeElements>
    <a:clrScheme name="Visteon Working Color Scheme">
      <a:dk1>
        <a:sysClr val="windowText" lastClr="000000"/>
      </a:dk1>
      <a:lt1>
        <a:sysClr val="window" lastClr="FFFFFF"/>
      </a:lt1>
      <a:dk2>
        <a:srgbClr val="44546A"/>
      </a:dk2>
      <a:lt2>
        <a:srgbClr val="C2C4C5"/>
      </a:lt2>
      <a:accent1>
        <a:srgbClr val="7D9EAD"/>
      </a:accent1>
      <a:accent2>
        <a:srgbClr val="C2C4C5"/>
      </a:accent2>
      <a:accent3>
        <a:srgbClr val="2684AD"/>
      </a:accent3>
      <a:accent4>
        <a:srgbClr val="33626E"/>
      </a:accent4>
      <a:accent5>
        <a:srgbClr val="0C3D60"/>
      </a:accent5>
      <a:accent6>
        <a:srgbClr val="E57200"/>
      </a:accent6>
      <a:hlink>
        <a:srgbClr val="7D9EAD"/>
      </a:hlink>
      <a:folHlink>
        <a:srgbClr val="FAA51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16753</TotalTime>
  <Words>1075</Words>
  <Application>Microsoft Office PowerPoint</Application>
  <PresentationFormat>Widescreen</PresentationFormat>
  <Paragraphs>101</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Visteon Theme</vt:lpstr>
      <vt:lpstr>RTOS</vt:lpstr>
      <vt:lpstr>FREE RTOS</vt:lpstr>
      <vt:lpstr>FREE RTOS</vt:lpstr>
      <vt:lpstr>FREE RTOS</vt:lpstr>
      <vt:lpstr>FREE RTOS</vt:lpstr>
      <vt:lpstr>FREE RTOS</vt:lpstr>
      <vt:lpstr>FREE RTOS</vt:lpstr>
      <vt:lpstr>FREE RTOS</vt:lpstr>
      <vt:lpstr>PowerPoint Presentation</vt:lpstr>
    </vt:vector>
  </TitlesOfParts>
  <Company>Visteon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Amna (A.)</dc:creator>
  <cp:lastModifiedBy>Atanasov, Todor Vladimirov (T.)</cp:lastModifiedBy>
  <cp:revision>251</cp:revision>
  <dcterms:created xsi:type="dcterms:W3CDTF">2016-08-16T10:43:26Z</dcterms:created>
  <dcterms:modified xsi:type="dcterms:W3CDTF">2017-05-31T12:55:10Z</dcterms:modified>
</cp:coreProperties>
</file>