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1" r:id="rId3"/>
    <p:sldId id="262" r:id="rId4"/>
    <p:sldId id="263" r:id="rId5"/>
    <p:sldId id="264" r:id="rId6"/>
    <p:sldId id="265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5142-BF63-4A3C-A104-F8E91936142B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5514-62D0-401D-BE37-7C959434F6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375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37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ED1E8D1-AB62-4256-A26A-4F5FA60D9C6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9459" name="Slide Image Placeholder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Notes Placeholder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28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813" indent="-285698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2789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9905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020" indent="-228559" defTabSz="9285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135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25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8367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5481" indent="-228559" defTabSz="9285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88324E-2CEE-451B-AA88-C3FB3010C02B}" type="slidenum">
              <a:rPr lang="en-US" smtClean="0">
                <a:solidFill>
                  <a:prstClr val="black"/>
                </a:solidFill>
              </a:rPr>
              <a:pPr eaLnBrk="1" hangingPunct="1"/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3795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Notes Placeholder 6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94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-9101"/>
            <a:ext cx="9161756" cy="6876202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724400" y="6678049"/>
            <a:ext cx="403066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Strictly Private and Confidential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3804" y="5443206"/>
            <a:ext cx="8318573" cy="5445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r">
              <a:spcBef>
                <a:spcPct val="0"/>
              </a:spcBef>
              <a:buFont typeface="Wingdings 2" pitchFamily="18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457201" y="4865356"/>
            <a:ext cx="8315176" cy="6699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algn="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24562D27-3A79-42F0-87F9-91357ED8DD1F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122238"/>
            <a:ext cx="2124075" cy="6102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22238"/>
            <a:ext cx="6223000" cy="6102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988EB624-FD54-4325-A47F-93DE359EA17B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122238"/>
            <a:ext cx="7500937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3" y="950913"/>
            <a:ext cx="4173537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4173538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969696"/>
                </a:solidFill>
              </a:rPr>
              <a:t>Page </a:t>
            </a:r>
            <a:fld id="{862D701F-C0D0-4147-8D94-2815B6851C0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DEE0E78D-3DCE-4F10-83E1-87C551BB7EE9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950913"/>
            <a:ext cx="4173537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4173538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3A01E25-1105-493B-A5BD-82FB46DB4C8C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707E63C3-57BE-4F94-8976-0A4E1A7BC7E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4EA85ED2-0521-4F1B-AA41-B4688A03FA10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52FA82AE-F571-4DB8-B1F2-0BD6296CA4F4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E0841218-2E1F-44D5-8C76-4EE25374F95A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0124844D-570C-4BA6-A7C5-C85BB8CB7661}" type="slidenum">
              <a:rPr lang="en-US">
                <a:solidFill>
                  <a:srgbClr val="9696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7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Visteon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8100"/>
            <a:ext cx="131921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950913"/>
            <a:ext cx="8499475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22238"/>
            <a:ext cx="7300911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-14288" y="642938"/>
            <a:ext cx="7637463" cy="0"/>
          </a:xfrm>
          <a:prstGeom prst="line">
            <a:avLst/>
          </a:prstGeom>
          <a:noFill/>
          <a:ln w="28575">
            <a:solidFill>
              <a:srgbClr val="FF7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400" y="6581775"/>
            <a:ext cx="10969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969696"/>
                </a:solidFill>
              </a:rPr>
              <a:t>Page </a:t>
            </a:r>
            <a:fld id="{F8DE1C28-F174-437F-8100-0535022441FE}" type="slidenum">
              <a:rPr lang="en-US">
                <a:solidFill>
                  <a:srgbClr val="96969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22250" y="6478588"/>
            <a:ext cx="8707438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5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455613" indent="-225425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§"/>
        <a:defRPr>
          <a:solidFill>
            <a:srgbClr val="333333"/>
          </a:solidFill>
          <a:latin typeface="+mn-lt"/>
          <a:cs typeface="+mn-cs"/>
        </a:defRPr>
      </a:lvl3pPr>
      <a:lvl4pPr marL="9128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Wingdings 2" pitchFamily="18" charset="2"/>
        <a:buChar char=""/>
        <a:defRPr>
          <a:solidFill>
            <a:srgbClr val="333333"/>
          </a:solidFill>
          <a:latin typeface="+mn-lt"/>
          <a:cs typeface="+mn-cs"/>
        </a:defRPr>
      </a:lvl4pPr>
      <a:lvl5pPr marL="1141413" indent="-227013" algn="l" rtl="0" eaLnBrk="0" fontAlgn="base" hangingPunct="0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333333"/>
        </a:buClr>
        <a:buFont typeface="Arial" charset="0"/>
        <a:buChar char="–"/>
        <a:defRPr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Visteon Academy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STM32F401RE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STM32 GPIO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3" y="950913"/>
            <a:ext cx="8499475" cy="2325687"/>
          </a:xfrm>
        </p:spPr>
        <p:txBody>
          <a:bodyPr/>
          <a:lstStyle/>
          <a:p>
            <a:pPr lvl="1">
              <a:buNone/>
            </a:pPr>
            <a:r>
              <a:rPr lang="en-US" sz="3600" b="1" dirty="0" smtClean="0"/>
              <a:t>What is GPIO ?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G</a:t>
            </a:r>
            <a:r>
              <a:rPr lang="en-US" dirty="0" smtClean="0"/>
              <a:t>eneral-</a:t>
            </a:r>
            <a:r>
              <a:rPr lang="en-US" b="1" dirty="0" smtClean="0"/>
              <a:t>P</a:t>
            </a:r>
            <a:r>
              <a:rPr lang="en-US" dirty="0" smtClean="0"/>
              <a:t>urpose </a:t>
            </a:r>
            <a:r>
              <a:rPr lang="en-US" b="1" dirty="0" err="1" smtClean="0"/>
              <a:t>I</a:t>
            </a:r>
            <a:r>
              <a:rPr lang="en-US" dirty="0" err="1" smtClean="0"/>
              <a:t>nput/</a:t>
            </a:r>
            <a:r>
              <a:rPr lang="en-US" b="1" dirty="0" err="1"/>
              <a:t>O</a:t>
            </a:r>
            <a:r>
              <a:rPr lang="en-US" dirty="0" err="1" smtClean="0"/>
              <a:t>utput</a:t>
            </a:r>
            <a:r>
              <a:rPr lang="en-US" dirty="0" smtClean="0"/>
              <a:t> – generic pin on an integrated circuit.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Can be configured as input or output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Controllable by the user at run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969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2200"/>
            <a:ext cx="4356379" cy="375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5 general purpose input/output (GPIO) ports named Port 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r>
              <a:rPr lang="en-US" b="1" dirty="0"/>
              <a:t>, </a:t>
            </a:r>
            <a:r>
              <a:rPr lang="en-US" b="1" i="1" dirty="0"/>
              <a:t>D</a:t>
            </a:r>
            <a:r>
              <a:rPr lang="en-US" b="1" dirty="0"/>
              <a:t> and </a:t>
            </a:r>
            <a:r>
              <a:rPr lang="en-US" b="1" i="1" dirty="0" smtClean="0"/>
              <a:t>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Each port has up to 16 pin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Each port can be configured by the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Each port has associated with it the following registers: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port mode register (</a:t>
            </a:r>
            <a:r>
              <a:rPr lang="en-US" sz="1600" dirty="0" err="1"/>
              <a:t>GPIOx_MODER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port output type register (</a:t>
            </a:r>
            <a:r>
              <a:rPr lang="en-US" sz="1600" dirty="0" err="1"/>
              <a:t>GPIOx_OTYPER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port output speed register (</a:t>
            </a:r>
            <a:r>
              <a:rPr lang="en-US" sz="1600" dirty="0" err="1"/>
              <a:t>GPIOx_OSPEEDR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port pull-up/pull-down register (</a:t>
            </a:r>
            <a:r>
              <a:rPr lang="en-US" sz="1600" dirty="0" err="1"/>
              <a:t>GPIOx_PUPDR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port input data register (</a:t>
            </a:r>
            <a:r>
              <a:rPr lang="en-US" sz="1600" dirty="0" err="1"/>
              <a:t>GPIOx</a:t>
            </a:r>
            <a:r>
              <a:rPr lang="en-US" sz="1600" dirty="0"/>
              <a:t> _IDR)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port </a:t>
            </a:r>
            <a:r>
              <a:rPr lang="en-US" sz="1600" dirty="0" err="1"/>
              <a:t>outp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data register (</a:t>
            </a:r>
            <a:r>
              <a:rPr lang="en-US" sz="1600" dirty="0" err="1"/>
              <a:t>GPIOx_ODR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port bit set/reset register (</a:t>
            </a:r>
            <a:r>
              <a:rPr lang="en-US" sz="1600" dirty="0" err="1"/>
              <a:t>GPIOx</a:t>
            </a:r>
            <a:r>
              <a:rPr lang="en-US" sz="1600" dirty="0"/>
              <a:t> _BSRR)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port configuration lock register (</a:t>
            </a:r>
            <a:r>
              <a:rPr lang="en-US" sz="1600" dirty="0" err="1"/>
              <a:t>GPIOx_LCKR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alternate function low register (GPI </a:t>
            </a:r>
            <a:r>
              <a:rPr lang="en-US" sz="1600" dirty="0" err="1"/>
              <a:t>Ox_AFRL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alternate function high register (</a:t>
            </a:r>
            <a:r>
              <a:rPr lang="en-US" sz="1600" dirty="0" err="1"/>
              <a:t>GPIOx_AFRH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GPIO Port bit reset register (</a:t>
            </a:r>
            <a:r>
              <a:rPr lang="en-US" sz="1600" dirty="0" err="1"/>
              <a:t>GPIOx_BRR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969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285" y="2821782"/>
            <a:ext cx="3010900" cy="31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67" y="928687"/>
            <a:ext cx="8499475" cy="52736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GPIO </a:t>
            </a:r>
            <a:r>
              <a:rPr lang="en-US" b="1" dirty="0"/>
              <a:t>port mode register (</a:t>
            </a:r>
            <a:r>
              <a:rPr lang="en-US" b="1" dirty="0" err="1"/>
              <a:t>GPIOx_MODER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  </a:t>
            </a:r>
            <a:r>
              <a:rPr lang="en-US" dirty="0" smtClean="0"/>
              <a:t>00 </a:t>
            </a:r>
            <a:r>
              <a:rPr lang="en-US" dirty="0"/>
              <a:t>use pin as digital 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  </a:t>
            </a:r>
            <a:r>
              <a:rPr lang="en-US" dirty="0" smtClean="0"/>
              <a:t>01 </a:t>
            </a:r>
            <a:r>
              <a:rPr lang="en-US" dirty="0"/>
              <a:t>use pin as output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  </a:t>
            </a:r>
            <a:r>
              <a:rPr lang="en-US" dirty="0" smtClean="0"/>
              <a:t>11 </a:t>
            </a:r>
            <a:r>
              <a:rPr lang="en-US" dirty="0"/>
              <a:t>use pin as analog 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  </a:t>
            </a:r>
            <a:r>
              <a:rPr lang="en-US" dirty="0" smtClean="0"/>
              <a:t>10 </a:t>
            </a:r>
            <a:r>
              <a:rPr lang="en-US" dirty="0"/>
              <a:t>use pin as external peripheral source (SPI, </a:t>
            </a:r>
            <a:r>
              <a:rPr lang="en-US" dirty="0" smtClean="0"/>
              <a:t>UART, I2C…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230188" lvl="1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GPIO port output type register (</a:t>
            </a:r>
            <a:r>
              <a:rPr lang="en-US" b="1" dirty="0" err="1"/>
              <a:t>GPIOx_OTYPER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Output push-pull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Output </a:t>
            </a:r>
            <a:r>
              <a:rPr lang="en-US" dirty="0" smtClean="0"/>
              <a:t>open-drain</a:t>
            </a:r>
            <a:endParaRPr lang="en-US" b="1" dirty="0"/>
          </a:p>
          <a:p>
            <a:pPr marL="230188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GPIO </a:t>
            </a:r>
            <a:r>
              <a:rPr lang="en-US" b="1" dirty="0"/>
              <a:t>port output speed register (</a:t>
            </a:r>
            <a:r>
              <a:rPr lang="en-US" b="1" dirty="0" err="1"/>
              <a:t>GPIOx_OSPEEDR</a:t>
            </a:r>
            <a:r>
              <a:rPr lang="en-US" b="1" dirty="0"/>
              <a:t>)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Low speed 2MHz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Medium speed 10MHz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High speed 50Mhz</a:t>
            </a:r>
          </a:p>
          <a:p>
            <a:pPr marL="230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GPIO </a:t>
            </a:r>
            <a:r>
              <a:rPr lang="en-US" b="1" dirty="0"/>
              <a:t>port pull-up/pull-down register (</a:t>
            </a:r>
            <a:r>
              <a:rPr lang="en-US" b="1" dirty="0" err="1"/>
              <a:t>GPIOx_PUPDR</a:t>
            </a:r>
            <a:r>
              <a:rPr lang="en-US" b="1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 pull-up, pull-down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Pull 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Pull-down</a:t>
            </a:r>
          </a:p>
          <a:p>
            <a:pPr marL="23018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GPIO port input data register (</a:t>
            </a:r>
            <a:r>
              <a:rPr lang="en-US" b="1" dirty="0" err="1" smtClean="0"/>
              <a:t>GPIOx</a:t>
            </a:r>
            <a:r>
              <a:rPr lang="en-US" b="1" dirty="0" smtClean="0"/>
              <a:t> _IDR)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Read only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Read 0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0V (GND)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Read </a:t>
            </a:r>
            <a:r>
              <a:rPr lang="en-US" dirty="0"/>
              <a:t>1 - 3,3V (</a:t>
            </a:r>
            <a:r>
              <a:rPr lang="en-US" dirty="0" err="1"/>
              <a:t>Vdd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GPIO </a:t>
            </a:r>
            <a:r>
              <a:rPr lang="en-US" b="1" dirty="0"/>
              <a:t>port </a:t>
            </a:r>
            <a:r>
              <a:rPr lang="en-US" b="1" dirty="0" smtClean="0"/>
              <a:t>output </a:t>
            </a:r>
            <a:r>
              <a:rPr lang="en-US" b="1" dirty="0"/>
              <a:t>data register (</a:t>
            </a:r>
            <a:r>
              <a:rPr lang="en-US" b="1" dirty="0" err="1"/>
              <a:t>GPIOx_ODR</a:t>
            </a:r>
            <a:r>
              <a:rPr lang="en-US" b="1" dirty="0"/>
              <a:t>) - Good if you want to write to the entire port.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Write </a:t>
            </a:r>
            <a:r>
              <a:rPr lang="en-US" dirty="0"/>
              <a:t>0 - 0V (GND)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Read </a:t>
            </a:r>
            <a:r>
              <a:rPr lang="en-US" dirty="0"/>
              <a:t>1 - 3,3V (</a:t>
            </a:r>
            <a:r>
              <a:rPr lang="en-US" dirty="0" err="1"/>
              <a:t>Vdd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0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GPIO port bit set/reset register (</a:t>
            </a:r>
            <a:r>
              <a:rPr lang="en-US" b="1" dirty="0" err="1"/>
              <a:t>GPIOx</a:t>
            </a:r>
            <a:r>
              <a:rPr lang="en-US" b="1" dirty="0"/>
              <a:t> _BSRR) 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Allows </a:t>
            </a:r>
            <a:r>
              <a:rPr lang="en-US" dirty="0"/>
              <a:t>you to set/clear particular </a:t>
            </a:r>
            <a:r>
              <a:rPr lang="en-US" dirty="0" smtClean="0"/>
              <a:t>pin 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b="1" dirty="0"/>
              <a:t>GPIO port configuration lock register (</a:t>
            </a:r>
            <a:r>
              <a:rPr lang="en-US" b="1" dirty="0" err="1"/>
              <a:t>GPIOx_LCKR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bit [15:0] </a:t>
            </a:r>
            <a:r>
              <a:rPr lang="en-US" dirty="0"/>
              <a:t>are used to lock the configuration of the GPIO. Each lock bit freezes a specific configuration register</a:t>
            </a:r>
            <a:r>
              <a:rPr lang="en-US" dirty="0" smtClean="0"/>
              <a:t>.</a:t>
            </a:r>
          </a:p>
          <a:p>
            <a:pPr marL="23018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GPIO </a:t>
            </a:r>
            <a:r>
              <a:rPr lang="en-US" b="1" dirty="0"/>
              <a:t>alternate function low register (GPI </a:t>
            </a:r>
            <a:r>
              <a:rPr lang="en-US" b="1" dirty="0" err="1"/>
              <a:t>Ox_AFRL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These </a:t>
            </a:r>
            <a:r>
              <a:rPr lang="en-US" dirty="0"/>
              <a:t>bits are written by software to configure alternate function </a:t>
            </a:r>
            <a:r>
              <a:rPr lang="en-US" dirty="0" smtClean="0"/>
              <a:t>I/</a:t>
            </a:r>
            <a:r>
              <a:rPr lang="en-US" dirty="0" err="1" smtClean="0"/>
              <a:t>Os</a:t>
            </a:r>
            <a:endParaRPr lang="en-US" dirty="0" smtClean="0"/>
          </a:p>
          <a:p>
            <a:pPr marL="23018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GPIO </a:t>
            </a:r>
            <a:r>
              <a:rPr lang="en-US" b="1" dirty="0"/>
              <a:t>alternate function high register (</a:t>
            </a:r>
            <a:r>
              <a:rPr lang="en-US" b="1" dirty="0" err="1" smtClean="0"/>
              <a:t>GPIOx_AFRH</a:t>
            </a:r>
            <a:r>
              <a:rPr lang="en-US" b="1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These bits are written by software to configure alternate function </a:t>
            </a:r>
            <a:r>
              <a:rPr lang="en-US" dirty="0" smtClean="0"/>
              <a:t>I/</a:t>
            </a:r>
            <a:r>
              <a:rPr lang="en-US" dirty="0" err="1" smtClean="0"/>
              <a:t>Os</a:t>
            </a:r>
            <a:endParaRPr lang="en-US" dirty="0" smtClean="0"/>
          </a:p>
          <a:p>
            <a:pPr marL="23018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GPIO </a:t>
            </a:r>
            <a:r>
              <a:rPr lang="en-US" b="1" dirty="0"/>
              <a:t>Port bit reset register (</a:t>
            </a:r>
            <a:r>
              <a:rPr lang="en-US" b="1" dirty="0" err="1"/>
              <a:t>GPIOx_BRR</a:t>
            </a:r>
            <a:r>
              <a:rPr lang="en-US" b="1" dirty="0"/>
              <a:t>) </a:t>
            </a:r>
            <a:r>
              <a:rPr lang="en-US" b="1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Allows </a:t>
            </a:r>
            <a:r>
              <a:rPr lang="en-US" dirty="0" err="1"/>
              <a:t>alotic</a:t>
            </a:r>
            <a:r>
              <a:rPr lang="en-US" dirty="0"/>
              <a:t> read/modify accesses to any of the </a:t>
            </a:r>
            <a:r>
              <a:rPr lang="en-US" dirty="0" err="1"/>
              <a:t>GPIOx_ODR</a:t>
            </a:r>
            <a:r>
              <a:rPr lang="en-US" dirty="0"/>
              <a:t> registers.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3B9B2790-871E-4B14-89F3-CE456C00FFBE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3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1C1C1C"/>
                </a:solidFill>
              </a:rPr>
              <a:t>Page </a:t>
            </a:r>
            <a:fld id="{0D9E4E08-76C7-46AB-945C-973357CB8164}" type="slidenum">
              <a:rPr lang="en-US" smtClean="0">
                <a:solidFill>
                  <a:srgbClr val="1C1C1C"/>
                </a:solidFill>
              </a:rPr>
              <a:pPr eaLnBrk="1" hangingPunct="1"/>
              <a:t>7</a:t>
            </a:fld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6545263" y="6194425"/>
            <a:ext cx="2298700" cy="320675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304800" y="6194425"/>
            <a:ext cx="6129338" cy="32067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415" name="Text Box 20"/>
          <p:cNvSpPr txBox="1">
            <a:spLocks noChangeArrowheads="1"/>
          </p:cNvSpPr>
          <p:nvPr/>
        </p:nvSpPr>
        <p:spPr bwMode="white">
          <a:xfrm>
            <a:off x="6683375" y="6172200"/>
            <a:ext cx="2019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www.visteon.com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78" y="1704975"/>
            <a:ext cx="3829844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teon ">
  <a:themeElements>
    <a:clrScheme name="1_Visteon_Clean_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EAEAEA"/>
      </a:accent1>
      <a:accent2>
        <a:srgbClr val="C0C0C0"/>
      </a:accent2>
      <a:accent3>
        <a:srgbClr val="FFFFFF"/>
      </a:accent3>
      <a:accent4>
        <a:srgbClr val="000000"/>
      </a:accent4>
      <a:accent5>
        <a:srgbClr val="F3F3F3"/>
      </a:accent5>
      <a:accent6>
        <a:srgbClr val="AEAEAE"/>
      </a:accent6>
      <a:hlink>
        <a:srgbClr val="4D4D4D"/>
      </a:hlink>
      <a:folHlink>
        <a:srgbClr val="F3901D"/>
      </a:folHlink>
    </a:clrScheme>
    <a:fontScheme name="1_Visteon_Clea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Visteon_Clea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EAEAE"/>
        </a:accent6>
        <a:hlink>
          <a:srgbClr val="4D4D4D"/>
        </a:hlink>
        <a:folHlink>
          <a:srgbClr val="F390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449</Words>
  <Application>Microsoft Office PowerPoint</Application>
  <PresentationFormat>On-screen Show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Visteon </vt:lpstr>
      <vt:lpstr>STM32F401RE</vt:lpstr>
      <vt:lpstr>Understanding the STM32 GPIO </vt:lpstr>
      <vt:lpstr>GPIO Registers</vt:lpstr>
      <vt:lpstr>GPIO Registers</vt:lpstr>
      <vt:lpstr>GPIO Registers</vt:lpstr>
      <vt:lpstr>GPIO Registers</vt:lpstr>
      <vt:lpstr>PowerPoint Presentation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Kamal, Amna (A.)</dc:creator>
  <cp:lastModifiedBy>Atanasov, Todor Vladimirov (T.)</cp:lastModifiedBy>
  <cp:revision>138</cp:revision>
  <dcterms:created xsi:type="dcterms:W3CDTF">2014-06-06T17:30:23Z</dcterms:created>
  <dcterms:modified xsi:type="dcterms:W3CDTF">2017-05-23T12:31:47Z</dcterms:modified>
</cp:coreProperties>
</file>